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9" r:id="rId1"/>
  </p:sldMasterIdLst>
  <p:notesMasterIdLst>
    <p:notesMasterId r:id="rId30"/>
  </p:notesMasterIdLst>
  <p:sldIdLst>
    <p:sldId id="256" r:id="rId2"/>
    <p:sldId id="258" r:id="rId3"/>
    <p:sldId id="289" r:id="rId4"/>
    <p:sldId id="257" r:id="rId5"/>
    <p:sldId id="290" r:id="rId6"/>
    <p:sldId id="259" r:id="rId7"/>
    <p:sldId id="260" r:id="rId8"/>
    <p:sldId id="264" r:id="rId9"/>
    <p:sldId id="262" r:id="rId10"/>
    <p:sldId id="284" r:id="rId11"/>
    <p:sldId id="285" r:id="rId12"/>
    <p:sldId id="288" r:id="rId13"/>
    <p:sldId id="283" r:id="rId14"/>
    <p:sldId id="261" r:id="rId15"/>
    <p:sldId id="281" r:id="rId16"/>
    <p:sldId id="267" r:id="rId17"/>
    <p:sldId id="277" r:id="rId18"/>
    <p:sldId id="270" r:id="rId19"/>
    <p:sldId id="286" r:id="rId20"/>
    <p:sldId id="266" r:id="rId21"/>
    <p:sldId id="272" r:id="rId22"/>
    <p:sldId id="273" r:id="rId23"/>
    <p:sldId id="291" r:id="rId24"/>
    <p:sldId id="275" r:id="rId25"/>
    <p:sldId id="276" r:id="rId26"/>
    <p:sldId id="269" r:id="rId27"/>
    <p:sldId id="279" r:id="rId28"/>
    <p:sldId id="287" r:id="rId2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0935" autoAdjust="0"/>
  </p:normalViewPr>
  <p:slideViewPr>
    <p:cSldViewPr>
      <p:cViewPr>
        <p:scale>
          <a:sx n="71" d="100"/>
          <a:sy n="71" d="100"/>
        </p:scale>
        <p:origin x="1020" y="174"/>
      </p:cViewPr>
      <p:guideLst>
        <p:guide orient="horz" pos="2160"/>
        <p:guide pos="2880"/>
      </p:guideLst>
    </p:cSldViewPr>
  </p:slideViewPr>
  <p:notesTextViewPr>
    <p:cViewPr>
      <p:scale>
        <a:sx n="1" d="1"/>
        <a:sy n="1" d="1"/>
      </p:scale>
      <p:origin x="0" y="0"/>
    </p:cViewPr>
  </p:notesTextViewPr>
  <p:sorterViewPr>
    <p:cViewPr>
      <p:scale>
        <a:sx n="188" d="100"/>
        <a:sy n="188" d="100"/>
      </p:scale>
      <p:origin x="0" y="-24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CF1BE6B-7BDA-46B3-BA6B-DBFD0099F983}" type="datetimeFigureOut">
              <a:rPr lang="en-US" smtClean="0"/>
              <a:pPr/>
              <a:t>10/24/2013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CE089A7-67AB-43D9-A4B2-965AAE1E00A6}" type="slidenum">
              <a:rPr lang="en-US" smtClean="0"/>
              <a:pPr/>
              <a:t>‹#›</a:t>
            </a:fld>
            <a:endParaRPr lang="en-US" dirty="0"/>
          </a:p>
        </p:txBody>
      </p:sp>
    </p:spTree>
    <p:extLst>
      <p:ext uri="{BB962C8B-B14F-4D97-AF65-F5344CB8AC3E}">
        <p14:creationId xmlns:p14="http://schemas.microsoft.com/office/powerpoint/2010/main" val="240801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89A7-67AB-43D9-A4B2-965AAE1E00A6}" type="slidenum">
              <a:rPr lang="en-US" smtClean="0"/>
              <a:pPr/>
              <a:t>5</a:t>
            </a:fld>
            <a:endParaRPr lang="en-US" dirty="0"/>
          </a:p>
        </p:txBody>
      </p:sp>
    </p:spTree>
    <p:extLst>
      <p:ext uri="{BB962C8B-B14F-4D97-AF65-F5344CB8AC3E}">
        <p14:creationId xmlns:p14="http://schemas.microsoft.com/office/powerpoint/2010/main" val="148673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44FC141-EC10-4494-A595-1C539A94DE22}" type="slidenum">
              <a:rPr lang="en-US" smtClean="0"/>
              <a:pPr>
                <a:defRPr/>
              </a:pPr>
              <a:t>6</a:t>
            </a:fld>
            <a:endParaRPr lang="en-US" dirty="0"/>
          </a:p>
        </p:txBody>
      </p:sp>
    </p:spTree>
    <p:extLst>
      <p:ext uri="{BB962C8B-B14F-4D97-AF65-F5344CB8AC3E}">
        <p14:creationId xmlns:p14="http://schemas.microsoft.com/office/powerpoint/2010/main" val="53638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5739" y="6658258"/>
            <a:ext cx="4029074"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1" tIns="47025" rIns="94051" bIns="47025"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DDA1DC6F-EEF2-4B25-B24F-08CBE872B171}" type="slidenum">
              <a:rPr lang="en-US" sz="1200"/>
              <a:pPr algn="r" eaLnBrk="1" hangingPunct="1"/>
              <a:t>8</a:t>
            </a:fld>
            <a:endParaRPr lang="en-US" sz="1200" dirty="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30277" y="3328319"/>
            <a:ext cx="7435850" cy="31563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1" tIns="47025" rIns="94051" bIns="47025"/>
          <a:lstStyle/>
          <a:p>
            <a:pPr eaLnBrk="1" hangingPunct="1"/>
            <a:endParaRPr lang="en-US" dirty="0" smtClean="0"/>
          </a:p>
        </p:txBody>
      </p:sp>
    </p:spTree>
    <p:extLst>
      <p:ext uri="{BB962C8B-B14F-4D97-AF65-F5344CB8AC3E}">
        <p14:creationId xmlns:p14="http://schemas.microsoft.com/office/powerpoint/2010/main" val="14009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1BA277E3-CDF9-4919-8134-61EF717DD173}" type="slidenum">
              <a:rPr lang="en-US" smtClean="0"/>
              <a:pPr>
                <a:defRPr/>
              </a:pPr>
              <a:t>9</a:t>
            </a:fld>
            <a:endParaRPr lang="en-US" dirty="0"/>
          </a:p>
        </p:txBody>
      </p:sp>
    </p:spTree>
    <p:extLst>
      <p:ext uri="{BB962C8B-B14F-4D97-AF65-F5344CB8AC3E}">
        <p14:creationId xmlns:p14="http://schemas.microsoft.com/office/powerpoint/2010/main" val="22553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CB7FBA11-15F9-4119-B296-34A7639A4210}" type="slidenum">
              <a:rPr lang="en-US" smtClean="0"/>
              <a:pPr>
                <a:defRPr/>
              </a:pPr>
              <a:t>16</a:t>
            </a:fld>
            <a:endParaRPr lang="en-US" dirty="0"/>
          </a:p>
        </p:txBody>
      </p:sp>
    </p:spTree>
    <p:extLst>
      <p:ext uri="{BB962C8B-B14F-4D97-AF65-F5344CB8AC3E}">
        <p14:creationId xmlns:p14="http://schemas.microsoft.com/office/powerpoint/2010/main" val="258716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dirty="0" smtClean="0">
                <a:latin typeface="Abadi MT Condensed Extra Bold" charset="0"/>
              </a:rPr>
              <a:t>Here’s a third option for you to consider: a one-to two-year program at a community, junior, or technical college.  Some programs award </a:t>
            </a:r>
            <a:r>
              <a:rPr lang="en-US" b="1" dirty="0" smtClean="0">
                <a:latin typeface="Abadi MT Condensed Extra Bold" charset="0"/>
              </a:rPr>
              <a:t>certificates </a:t>
            </a:r>
            <a:r>
              <a:rPr lang="en-US" dirty="0" smtClean="0">
                <a:latin typeface="Abadi MT Condensed Extra Bold" charset="0"/>
              </a:rPr>
              <a:t>(such as in some computer, technology, or medical fields).  Others grant two-year </a:t>
            </a:r>
            <a:r>
              <a:rPr lang="en-US" b="1" dirty="0" smtClean="0">
                <a:latin typeface="Abadi MT Condensed Extra Bold" charset="0"/>
              </a:rPr>
              <a:t>associate’s degrees</a:t>
            </a:r>
            <a:r>
              <a:rPr lang="en-US" dirty="0" smtClean="0">
                <a:latin typeface="Abadi MT Condensed Extra Bold" charset="0"/>
              </a:rPr>
              <a:t>.  </a:t>
            </a:r>
            <a:r>
              <a:rPr lang="en-US" u="sng" dirty="0" smtClean="0">
                <a:latin typeface="Abadi MT Condensed Extra Bold" charset="0"/>
              </a:rPr>
              <a:t>Only the degree programs</a:t>
            </a:r>
            <a:r>
              <a:rPr lang="en-US" dirty="0" smtClean="0">
                <a:latin typeface="Abadi MT Condensed Extra Bold" charset="0"/>
              </a:rPr>
              <a:t> qualify you to transfer to a four-year college or university.  </a:t>
            </a:r>
          </a:p>
          <a:p>
            <a:pPr eaLnBrk="1" hangingPunct="1"/>
            <a:endParaRPr lang="en-US" dirty="0" smtClean="0">
              <a:latin typeface="Abadi MT Condensed Extra Bold" charset="0"/>
            </a:endParaRPr>
          </a:p>
          <a:p>
            <a:pPr eaLnBrk="1" hangingPunct="1"/>
            <a:r>
              <a:rPr lang="en-US" dirty="0" smtClean="0">
                <a:latin typeface="Abadi MT Condensed Extra Bold" charset="0"/>
              </a:rPr>
              <a:t>What kinds of jobs are available for students who complete one of these programs?</a:t>
            </a:r>
          </a:p>
          <a:p>
            <a:pPr eaLnBrk="1" hangingPunct="1"/>
            <a:endParaRPr lang="en-US" dirty="0" smtClean="0"/>
          </a:p>
        </p:txBody>
      </p:sp>
      <p:sp>
        <p:nvSpPr>
          <p:cNvPr id="4" name="Slide Number Placeholder 3"/>
          <p:cNvSpPr txBox="1">
            <a:spLocks noGrp="1"/>
          </p:cNvSpPr>
          <p:nvPr/>
        </p:nvSpPr>
        <p:spPr>
          <a:xfrm>
            <a:off x="5266117" y="6657449"/>
            <a:ext cx="4028748" cy="351433"/>
          </a:xfrm>
          <a:prstGeom prst="rect">
            <a:avLst/>
          </a:prstGeom>
          <a:noFill/>
        </p:spPr>
        <p:txBody>
          <a:bodyPr lIns="93151" tIns="46576" rIns="93151" bIns="46576" anchor="b"/>
          <a:lstStyle/>
          <a:p>
            <a:pPr algn="r">
              <a:defRPr/>
            </a:pPr>
            <a:fld id="{8A62BAD0-CBFE-4045-AD35-D2C7BEE4D333}" type="slidenum">
              <a:rPr lang="en-US" sz="1200"/>
              <a:pPr algn="r">
                <a:defRPr/>
              </a:pPr>
              <a:t>18</a:t>
            </a:fld>
            <a:endParaRPr lang="en-US" sz="1200" dirty="0"/>
          </a:p>
        </p:txBody>
      </p:sp>
    </p:spTree>
    <p:extLst>
      <p:ext uri="{BB962C8B-B14F-4D97-AF65-F5344CB8AC3E}">
        <p14:creationId xmlns:p14="http://schemas.microsoft.com/office/powerpoint/2010/main" val="332049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89A7-67AB-43D9-A4B2-965AAE1E00A6}" type="slidenum">
              <a:rPr lang="en-US" smtClean="0"/>
              <a:pPr/>
              <a:t>21</a:t>
            </a:fld>
            <a:endParaRPr lang="en-US" dirty="0"/>
          </a:p>
        </p:txBody>
      </p:sp>
    </p:spTree>
    <p:extLst>
      <p:ext uri="{BB962C8B-B14F-4D97-AF65-F5344CB8AC3E}">
        <p14:creationId xmlns:p14="http://schemas.microsoft.com/office/powerpoint/2010/main" val="11770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5265739" y="6658258"/>
            <a:ext cx="4029074"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1" tIns="47025" rIns="94051" bIns="47025"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8F288BA6-6B53-4678-B64F-2D453A99892D}" type="slidenum">
              <a:rPr lang="en-US" sz="1200"/>
              <a:pPr algn="r" eaLnBrk="1" hangingPunct="1"/>
              <a:t>26</a:t>
            </a:fld>
            <a:endParaRPr lang="en-US" sz="1200"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30277" y="3328319"/>
            <a:ext cx="7435850" cy="31563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1" tIns="47025" rIns="94051" bIns="47025"/>
          <a:lstStyle/>
          <a:p>
            <a:pPr eaLnBrk="1" hangingPunct="1"/>
            <a:endParaRPr lang="en-US" dirty="0" smtClean="0"/>
          </a:p>
        </p:txBody>
      </p:sp>
    </p:spTree>
    <p:extLst>
      <p:ext uri="{BB962C8B-B14F-4D97-AF65-F5344CB8AC3E}">
        <p14:creationId xmlns:p14="http://schemas.microsoft.com/office/powerpoint/2010/main" val="306314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eaLnBrk="1" hangingPunct="1"/>
            <a:endParaRPr lang="en-US" dirty="0" smtClean="0"/>
          </a:p>
        </p:txBody>
      </p:sp>
    </p:spTree>
    <p:extLst>
      <p:ext uri="{BB962C8B-B14F-4D97-AF65-F5344CB8AC3E}">
        <p14:creationId xmlns:p14="http://schemas.microsoft.com/office/powerpoint/2010/main" val="246859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33409E-FB46-48A3-B3CD-03AB1654CB7E}" type="datetime1">
              <a:rPr lang="en-US" smtClean="0"/>
              <a:t>10/25/2013</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44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F96D2-D050-4B26-A031-BD9C0E60D4D7}" type="datetime1">
              <a:rPr lang="en-US" smtClean="0"/>
              <a:t>10/25/2013</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156144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C99B5-98A3-4FB1-95B4-3A323D61B07C}" type="datetime1">
              <a:rPr lang="en-US" smtClean="0"/>
              <a:t>10/25/2013</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51214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custDataLst>
              <p:tags r:id="rId2"/>
            </p:custDataLst>
          </p:nvPr>
        </p:nvSpPr>
        <p:spPr>
          <a:xfrm>
            <a:off x="457200" y="1600200"/>
            <a:ext cx="4038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600200"/>
            <a:ext cx="4038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sldNum" sz="quarter" idx="10"/>
            <p:custDataLst>
              <p:tags r:id="rId4"/>
            </p:custDataLst>
          </p:nvPr>
        </p:nvSpPr>
        <p:spPr>
          <a:ln/>
        </p:spPr>
        <p:txBody>
          <a:bodyPr/>
          <a:lstStyle>
            <a:lvl1pPr>
              <a:defRPr/>
            </a:lvl1pPr>
          </a:lstStyle>
          <a:p>
            <a:pPr>
              <a:defRPr/>
            </a:pPr>
            <a:fld id="{A5C1D009-C94D-43D9-8456-CC940BC6B79D}" type="slidenum">
              <a:rPr lang="en-US"/>
              <a:pPr>
                <a:defRPr/>
              </a:pPr>
              <a:t>‹#›</a:t>
            </a:fld>
            <a:endParaRPr lang="en-US" dirty="0"/>
          </a:p>
        </p:txBody>
      </p:sp>
    </p:spTree>
    <p:extLst>
      <p:ext uri="{BB962C8B-B14F-4D97-AF65-F5344CB8AC3E}">
        <p14:creationId xmlns:p14="http://schemas.microsoft.com/office/powerpoint/2010/main" val="3307792910"/>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10/25/2013</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3581400" y="6459538"/>
            <a:ext cx="2057400" cy="246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05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C86A4A5-8DDF-4CCC-96E2-C5FB2367ED06}" type="datetime1">
              <a:rPr lang="en-US" smtClean="0"/>
              <a:t>10/25/2013</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766261-A15D-4BDD-99EE-06FC4645F17D}" type="datetime1">
              <a:rPr lang="en-US" smtClean="0"/>
              <a:t>10/25/2013</a:t>
            </a:fld>
            <a:endParaRPr lang="en-US" dirty="0"/>
          </a:p>
        </p:txBody>
      </p:sp>
      <p:sp>
        <p:nvSpPr>
          <p:cNvPr id="6" name="Footer Placeholder 5"/>
          <p:cNvSpPr>
            <a:spLocks noGrp="1"/>
          </p:cNvSpPr>
          <p:nvPr>
            <p:ph type="ftr" sz="quarter" idx="11"/>
          </p:nvPr>
        </p:nvSpPr>
        <p:spPr/>
        <p:txBody>
          <a:bodyPr/>
          <a:lstStyle/>
          <a:p>
            <a:r>
              <a:rPr lang="en-US" dirty="0" smtClean="0"/>
              <a:t>www.grasp4virginia.com</a:t>
            </a:r>
            <a:endParaRPr lang="en-US" dirty="0"/>
          </a:p>
        </p:txBody>
      </p:sp>
      <p:sp>
        <p:nvSpPr>
          <p:cNvPr id="7" name="Slide Number Placeholder 6"/>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233955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460802-904C-4C18-810E-75C30BBE9B09}" type="datetime1">
              <a:rPr lang="en-US" smtClean="0"/>
              <a:t>10/25/2013</a:t>
            </a:fld>
            <a:endParaRPr lang="en-US" dirty="0"/>
          </a:p>
        </p:txBody>
      </p:sp>
      <p:sp>
        <p:nvSpPr>
          <p:cNvPr id="8" name="Footer Placeholder 7"/>
          <p:cNvSpPr>
            <a:spLocks noGrp="1"/>
          </p:cNvSpPr>
          <p:nvPr>
            <p:ph type="ftr" sz="quarter" idx="11"/>
          </p:nvPr>
        </p:nvSpPr>
        <p:spPr/>
        <p:txBody>
          <a:bodyPr/>
          <a:lstStyle/>
          <a:p>
            <a:r>
              <a:rPr lang="en-US" dirty="0" smtClean="0"/>
              <a:t>www.grasp4virginia.com</a:t>
            </a:r>
            <a:endParaRPr lang="en-US" dirty="0"/>
          </a:p>
        </p:txBody>
      </p:sp>
      <p:sp>
        <p:nvSpPr>
          <p:cNvPr id="9" name="Slide Number Placeholder 8"/>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176502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38C122-CC81-4774-9867-61F140C2B0E1}" type="datetime1">
              <a:rPr lang="en-US" smtClean="0"/>
              <a:t>10/25/2013</a:t>
            </a:fld>
            <a:endParaRPr lang="en-US" dirty="0"/>
          </a:p>
        </p:txBody>
      </p:sp>
      <p:sp>
        <p:nvSpPr>
          <p:cNvPr id="4" name="Footer Placeholder 3"/>
          <p:cNvSpPr>
            <a:spLocks noGrp="1"/>
          </p:cNvSpPr>
          <p:nvPr>
            <p:ph type="ftr" sz="quarter" idx="11"/>
          </p:nvPr>
        </p:nvSpPr>
        <p:spPr/>
        <p:txBody>
          <a:bodyPr/>
          <a:lstStyle/>
          <a:p>
            <a:r>
              <a:rPr lang="en-US" dirty="0" smtClean="0"/>
              <a:t>www.grasp4virginia.com</a:t>
            </a:r>
            <a:endParaRPr lang="en-US" dirty="0"/>
          </a:p>
        </p:txBody>
      </p:sp>
      <p:sp>
        <p:nvSpPr>
          <p:cNvPr id="5" name="Slide Number Placeholder 4"/>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10562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6AA49F-848B-4FAD-86AC-8305FA25EFC4}" type="datetime1">
              <a:rPr lang="en-US" smtClean="0"/>
              <a:t>10/25/2013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www.grasp4virginia.com</a:t>
            </a:r>
            <a:endParaRPr lang="en-US" dirty="0"/>
          </a:p>
        </p:txBody>
      </p:sp>
      <p:sp>
        <p:nvSpPr>
          <p:cNvPr id="9" name="Slide Number Placeholder 8"/>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41506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08390B-570D-4CDD-91BA-7C4D5FB61C4C}" type="datetime1">
              <a:rPr lang="en-US" smtClean="0"/>
              <a:t>10/25/2013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smtClean="0"/>
              <a:t>www.grasp4virginia.com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238477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514F4-E9B4-4103-9CB2-35F96C03146F}" type="datetime1">
              <a:rPr lang="en-US" smtClean="0"/>
              <a:t>10/25/2013</a:t>
            </a:fld>
            <a:endParaRPr lang="en-US" dirty="0"/>
          </a:p>
        </p:txBody>
      </p:sp>
      <p:sp>
        <p:nvSpPr>
          <p:cNvPr id="6" name="Footer Placeholder 5"/>
          <p:cNvSpPr>
            <a:spLocks noGrp="1"/>
          </p:cNvSpPr>
          <p:nvPr>
            <p:ph type="ftr" sz="quarter" idx="11"/>
          </p:nvPr>
        </p:nvSpPr>
        <p:spPr/>
        <p:txBody>
          <a:bodyPr/>
          <a:lstStyle/>
          <a:p>
            <a:r>
              <a:rPr lang="en-US" dirty="0" smtClean="0"/>
              <a:t>www.grasp4virginia.com</a:t>
            </a:r>
            <a:endParaRPr lang="en-US" dirty="0"/>
          </a:p>
        </p:txBody>
      </p:sp>
      <p:sp>
        <p:nvSpPr>
          <p:cNvPr id="7" name="Slide Number Placeholder 6"/>
          <p:cNvSpPr>
            <a:spLocks noGrp="1"/>
          </p:cNvSpPr>
          <p:nvPr>
            <p:ph type="sldNum" sz="quarter" idx="12"/>
          </p:nvPr>
        </p:nvSpPr>
        <p:spPr/>
        <p:txBody>
          <a:bodyPr/>
          <a:lstStyle/>
          <a:p>
            <a:fld id="{622A6F62-512A-4C31-8E10-E87F134531EB}" type="slidenum">
              <a:rPr lang="en-US" smtClean="0"/>
              <a:pPr/>
              <a:t>‹#›</a:t>
            </a:fld>
            <a:endParaRPr lang="en-US" dirty="0"/>
          </a:p>
        </p:txBody>
      </p:sp>
    </p:spTree>
    <p:extLst>
      <p:ext uri="{BB962C8B-B14F-4D97-AF65-F5344CB8AC3E}">
        <p14:creationId xmlns:p14="http://schemas.microsoft.com/office/powerpoint/2010/main" val="25148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21031D-8D26-4F33-914C-56C36677E2D2}" type="datetime1">
              <a:rPr lang="en-US" smtClean="0"/>
              <a:t>10/25/2013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www.grasp4virginia.com</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22A6F62-512A-4C31-8E10-E87F134531EB}"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14"/>
            </p:custDataLst>
          </p:nvPr>
        </p:nvSpPr>
        <p:spPr>
          <a:xfrm>
            <a:off x="0" y="0"/>
            <a:ext cx="9144000" cy="6858000"/>
          </a:xfrm>
          <a:prstGeom prst="rect">
            <a:avLst/>
          </a:prstGeom>
          <a:no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bb</a:t>
            </a:r>
            <a:endParaRPr lang="en-US" dirty="0"/>
          </a:p>
        </p:txBody>
      </p:sp>
    </p:spTree>
    <p:extLst>
      <p:ext uri="{BB962C8B-B14F-4D97-AF65-F5344CB8AC3E}">
        <p14:creationId xmlns:p14="http://schemas.microsoft.com/office/powerpoint/2010/main" val="875449141"/>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audio1.wav"/><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4.xml"/><Relationship Id="rId5" Type="http://schemas.openxmlformats.org/officeDocument/2006/relationships/tags" Target="../tags/tag49.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7.xml"/><Relationship Id="rId5" Type="http://schemas.openxmlformats.org/officeDocument/2006/relationships/tags" Target="../tags/tag54.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Layout" Target="../slideLayouts/slideLayout7.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82.xml"/><Relationship Id="rId7"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9.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7.xml"/><Relationship Id="rId5" Type="http://schemas.openxmlformats.org/officeDocument/2006/relationships/tags" Target="../tags/tag90.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8" Type="http://schemas.openxmlformats.org/officeDocument/2006/relationships/hyperlink" Target="http://www.vccs.edu/transfer" TargetMode="External"/><Relationship Id="rId3" Type="http://schemas.openxmlformats.org/officeDocument/2006/relationships/tags" Target="../tags/tag93.xml"/><Relationship Id="rId7" Type="http://schemas.openxmlformats.org/officeDocument/2006/relationships/notesSlide" Target="../notesSlides/notesSlide6.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7.xml"/><Relationship Id="rId5" Type="http://schemas.openxmlformats.org/officeDocument/2006/relationships/tags" Target="../tags/tag95.xml"/><Relationship Id="rId10" Type="http://schemas.openxmlformats.org/officeDocument/2006/relationships/image" Target="../media/image20.jpeg"/><Relationship Id="rId4" Type="http://schemas.openxmlformats.org/officeDocument/2006/relationships/tags" Target="../tags/tag94.xml"/><Relationship Id="rId9" Type="http://schemas.openxmlformats.org/officeDocument/2006/relationships/hyperlink" Target="http://www.jtcc.edu/"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8.xml"/><Relationship Id="rId7"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tags" Target="../tags/tag14.xml"/><Relationship Id="rId11" Type="http://schemas.openxmlformats.org/officeDocument/2006/relationships/image" Target="../media/image4.emf"/><Relationship Id="rId5" Type="http://schemas.openxmlformats.org/officeDocument/2006/relationships/tags" Target="../tags/tag13.xml"/><Relationship Id="rId10" Type="http://schemas.openxmlformats.org/officeDocument/2006/relationships/package" Target="../embeddings/Microsoft_Word_Document1.docx"/><Relationship Id="rId4" Type="http://schemas.openxmlformats.org/officeDocument/2006/relationships/tags" Target="../tags/tag12.xml"/><Relationship Id="rId9"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Layout" Target="../slideLayouts/slideLayout7.xml"/><Relationship Id="rId4" Type="http://schemas.openxmlformats.org/officeDocument/2006/relationships/tags" Target="../tags/tag105.xml"/></Relationships>
</file>

<file path=ppt/slides/_rels/slide2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hyperlink" Target="http://www.nacacnet.org/"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7.xml"/><Relationship Id="rId4" Type="http://schemas.openxmlformats.org/officeDocument/2006/relationships/tags" Target="../tags/tag1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6.xml"/><Relationship Id="rId7"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7.xml"/><Relationship Id="rId5" Type="http://schemas.openxmlformats.org/officeDocument/2006/relationships/tags" Target="../tags/tag124.xml"/><Relationship Id="rId4" Type="http://schemas.openxmlformats.org/officeDocument/2006/relationships/tags" Target="../tags/tag12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27.xml"/><Relationship Id="rId7"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s/_rels/slide2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134.xml"/></Relationships>
</file>

<file path=ppt/slides/_rels/slide27.xml.rels><?xml version="1.0" encoding="UTF-8" standalone="yes"?>
<Relationships xmlns="http://schemas.openxmlformats.org/package/2006/relationships"><Relationship Id="rId8" Type="http://schemas.openxmlformats.org/officeDocument/2006/relationships/hyperlink" Target="http://www.fm.virginia.edu/hrt" TargetMode="External"/><Relationship Id="rId3" Type="http://schemas.openxmlformats.org/officeDocument/2006/relationships/tags" Target="../tags/tag137.xml"/><Relationship Id="rId7" Type="http://schemas.openxmlformats.org/officeDocument/2006/relationships/hyperlink" Target="http://www.apprenticeschool.com/"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138.xml"/><Relationship Id="rId9" Type="http://schemas.openxmlformats.org/officeDocument/2006/relationships/hyperlink" Target="http://www.schev.edu/higherEd/POPE.asp"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hyperlink" Target="http://www.grasp4virginia.com/"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9.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18.xml"/><Relationship Id="rId16" Type="http://schemas.openxmlformats.org/officeDocument/2006/relationships/image" Target="../media/image12.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7.png"/><Relationship Id="rId5" Type="http://schemas.openxmlformats.org/officeDocument/2006/relationships/tags" Target="../tags/tag2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20.xml"/><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8" Type="http://schemas.openxmlformats.org/officeDocument/2006/relationships/hyperlink" Target="http://www.fafsa4caster.ed.gov/" TargetMode="External"/><Relationship Id="rId3" Type="http://schemas.openxmlformats.org/officeDocument/2006/relationships/tags" Target="../tags/tag38.xml"/><Relationship Id="rId7" Type="http://schemas.openxmlformats.org/officeDocument/2006/relationships/notesSlide" Target="../notesSlides/notesSlide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800100" y="1942304"/>
            <a:ext cx="7543800" cy="2365248"/>
          </a:xfrm>
        </p:spPr>
        <p:txBody>
          <a:bodyPr>
            <a:normAutofit/>
          </a:bodyPr>
          <a:lstStyle/>
          <a:p>
            <a:r>
              <a:rPr lang="en-US" sz="6600" dirty="0" smtClean="0"/>
              <a:t>Post-Secondary</a:t>
            </a:r>
            <a:br>
              <a:rPr lang="en-US" sz="6600" dirty="0" smtClean="0"/>
            </a:br>
            <a:r>
              <a:rPr lang="en-US" sz="6600" dirty="0" smtClean="0"/>
              <a:t>Financial </a:t>
            </a:r>
            <a:r>
              <a:rPr lang="en-US" sz="6600" dirty="0" smtClean="0"/>
              <a:t>Aid</a:t>
            </a:r>
            <a:endParaRPr lang="en-US" sz="6600" dirty="0"/>
          </a:p>
        </p:txBody>
      </p:sp>
      <p:sp>
        <p:nvSpPr>
          <p:cNvPr id="3" name="Subtitle 2"/>
          <p:cNvSpPr>
            <a:spLocks noGrp="1"/>
          </p:cNvSpPr>
          <p:nvPr>
            <p:ph type="subTitle" idx="1"/>
            <p:custDataLst>
              <p:tags r:id="rId3"/>
            </p:custDataLst>
          </p:nvPr>
        </p:nvSpPr>
        <p:spPr/>
        <p:txBody>
          <a:bodyPr>
            <a:normAutofit/>
          </a:bodyPr>
          <a:lstStyle/>
          <a:p>
            <a:r>
              <a:rPr lang="en-US" dirty="0" smtClean="0"/>
              <a:t>2013 </a:t>
            </a:r>
            <a:r>
              <a:rPr lang="en-US" dirty="0" smtClean="0"/>
              <a:t>- </a:t>
            </a:r>
            <a:r>
              <a:rPr lang="en-US" dirty="0" smtClean="0"/>
              <a:t>2014 </a:t>
            </a:r>
            <a:r>
              <a:rPr lang="en-US" dirty="0" smtClean="0"/>
              <a:t>School Year</a:t>
            </a:r>
            <a:endParaRPr lang="en-US" dirty="0"/>
          </a:p>
        </p:txBody>
      </p:sp>
      <p:sp>
        <p:nvSpPr>
          <p:cNvPr id="4" name="TextBox 3"/>
          <p:cNvSpPr txBox="1"/>
          <p:nvPr>
            <p:custDataLst>
              <p:tags r:id="rId4"/>
            </p:custDataLst>
          </p:nvPr>
        </p:nvSpPr>
        <p:spPr>
          <a:xfrm>
            <a:off x="0" y="5638800"/>
            <a:ext cx="9144000" cy="369332"/>
          </a:xfrm>
          <a:prstGeom prst="rect">
            <a:avLst/>
          </a:prstGeom>
          <a:noFill/>
        </p:spPr>
        <p:txBody>
          <a:bodyPr wrap="square" rtlCol="0">
            <a:spAutoFit/>
          </a:bodyPr>
          <a:lstStyle/>
          <a:p>
            <a:pPr algn="ctr"/>
            <a:r>
              <a:rPr lang="en-US" dirty="0" smtClean="0"/>
              <a:t>www.grasp4virginia.com</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638" y="635119"/>
            <a:ext cx="3276600" cy="1464322"/>
          </a:xfrm>
          <a:prstGeom prst="rect">
            <a:avLst/>
          </a:prstGeom>
        </p:spPr>
      </p:pic>
      <p:pic>
        <p:nvPicPr>
          <p:cNvPr id="8" name="Picture 7" descr="For Give Richmond"/>
          <p:cNvPicPr>
            <a:picLocks noGrp="1" noChangeAspect="1"/>
          </p:cNvPicPr>
          <p:nvPr isPhoto="1"/>
        </p:nvPicPr>
        <p:blipFill>
          <a:blip r:embed="rId8" cstate="print">
            <a:lum/>
            <a:extLst>
              <a:ext uri="{28A0092B-C50C-407E-A947-70E740481C1C}">
                <a14:useLocalDpi xmlns:a14="http://schemas.microsoft.com/office/drawing/2010/main" val="0"/>
              </a:ext>
            </a:extLst>
          </a:blip>
          <a:stretch>
            <a:fillRect/>
          </a:stretch>
        </p:blipFill>
        <p:spPr>
          <a:xfrm>
            <a:off x="6400800" y="2487429"/>
            <a:ext cx="2133600" cy="2485747"/>
          </a:xfrm>
          <a:prstGeom prst="rect">
            <a:avLst/>
          </a:prstGeom>
          <a:noFill/>
          <a:ln>
            <a:noFill/>
          </a:ln>
        </p:spPr>
      </p:pic>
    </p:spTree>
    <p:custDataLst>
      <p:tags r:id="rId1"/>
    </p:custDataLst>
    <p:extLst>
      <p:ext uri="{BB962C8B-B14F-4D97-AF65-F5344CB8AC3E}">
        <p14:creationId xmlns:p14="http://schemas.microsoft.com/office/powerpoint/2010/main" val="271256331"/>
      </p:ext>
    </p:extLst>
  </p:cSld>
  <p:clrMapOvr>
    <a:masterClrMapping/>
  </p:clrMapOvr>
  <p:transition spd="slow">
    <p:wheel spokes="1"/>
    <p:sndAc>
      <p:stSnd>
        <p:snd r:embed="rId6"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Why Complete the FAFSA?</a:t>
            </a:r>
            <a:endParaRPr lang="en-US" dirty="0"/>
          </a:p>
        </p:txBody>
      </p:sp>
      <p:sp>
        <p:nvSpPr>
          <p:cNvPr id="3" name="Content Placeholder 2"/>
          <p:cNvSpPr>
            <a:spLocks noGrp="1"/>
          </p:cNvSpPr>
          <p:nvPr>
            <p:ph sz="half" idx="1"/>
            <p:custDataLst>
              <p:tags r:id="rId3"/>
            </p:custDataLst>
          </p:nvPr>
        </p:nvSpPr>
        <p:spPr>
          <a:xfrm>
            <a:off x="5105400" y="1762761"/>
            <a:ext cx="3429000" cy="4525963"/>
          </a:xfrm>
        </p:spPr>
        <p:txBody>
          <a:bodyPr>
            <a:normAutofit/>
          </a:bodyPr>
          <a:lstStyle/>
          <a:p>
            <a:pPr marL="0" indent="0">
              <a:buNone/>
            </a:pPr>
            <a:r>
              <a:rPr lang="en-US" sz="7000" b="1" dirty="0" smtClean="0">
                <a:solidFill>
                  <a:srgbClr val="FF0000"/>
                </a:solidFill>
              </a:rPr>
              <a:t>    COA</a:t>
            </a:r>
          </a:p>
          <a:p>
            <a:pPr marL="0" indent="0">
              <a:buNone/>
            </a:pPr>
            <a:r>
              <a:rPr lang="en-US" sz="7000" b="1" dirty="0" smtClean="0">
                <a:solidFill>
                  <a:srgbClr val="FF0000"/>
                </a:solidFill>
              </a:rPr>
              <a:t>-   </a:t>
            </a:r>
            <a:r>
              <a:rPr lang="en-US" sz="7000" b="1" u="sng" dirty="0" smtClean="0">
                <a:solidFill>
                  <a:srgbClr val="FF0000"/>
                </a:solidFill>
              </a:rPr>
              <a:t>EFC</a:t>
            </a:r>
            <a:r>
              <a:rPr lang="en-US" sz="7000" b="1" dirty="0" smtClean="0">
                <a:solidFill>
                  <a:srgbClr val="FF0000"/>
                </a:solidFill>
              </a:rPr>
              <a:t>              	</a:t>
            </a:r>
            <a:r>
              <a:rPr lang="en-US" sz="7000" b="1" i="1" dirty="0" smtClean="0">
                <a:solidFill>
                  <a:srgbClr val="FF0000"/>
                </a:solidFill>
              </a:rPr>
              <a:t>need</a:t>
            </a:r>
            <a:r>
              <a:rPr lang="en-US" sz="7000" b="1" i="1" u="sng" dirty="0" smtClean="0">
                <a:solidFill>
                  <a:srgbClr val="FF0000"/>
                </a:solidFill>
              </a:rPr>
              <a:t>  </a:t>
            </a:r>
            <a:endParaRPr lang="en-US" sz="7000" b="1" i="1" u="sng" dirty="0">
              <a:solidFill>
                <a:srgbClr val="FF0000"/>
              </a:solidFill>
            </a:endParaRPr>
          </a:p>
        </p:txBody>
      </p:sp>
      <p:sp>
        <p:nvSpPr>
          <p:cNvPr id="5" name="Content Placeholder 4"/>
          <p:cNvSpPr>
            <a:spLocks noGrp="1"/>
          </p:cNvSpPr>
          <p:nvPr>
            <p:ph sz="half" idx="2"/>
            <p:custDataLst>
              <p:tags r:id="rId4"/>
            </p:custDataLst>
          </p:nvPr>
        </p:nvSpPr>
        <p:spPr>
          <a:xfrm>
            <a:off x="822960" y="2057400"/>
            <a:ext cx="4041648" cy="2790894"/>
          </a:xfrm>
        </p:spPr>
        <p:txBody>
          <a:bodyPr/>
          <a:lstStyle/>
          <a:p>
            <a:r>
              <a:rPr lang="en-US" dirty="0" smtClean="0">
                <a:solidFill>
                  <a:schemeClr val="tx1"/>
                </a:solidFill>
              </a:rPr>
              <a:t>Cost </a:t>
            </a:r>
            <a:r>
              <a:rPr lang="en-US" dirty="0">
                <a:solidFill>
                  <a:schemeClr val="tx1"/>
                </a:solidFill>
              </a:rPr>
              <a:t>of Attendance (COA</a:t>
            </a:r>
            <a:r>
              <a:rPr lang="en-US" dirty="0" smtClean="0">
                <a:solidFill>
                  <a:schemeClr val="tx1"/>
                </a:solidFill>
              </a:rPr>
              <a:t>) includes: books, fees, room and board, </a:t>
            </a:r>
            <a:r>
              <a:rPr lang="en-US" dirty="0" smtClean="0">
                <a:solidFill>
                  <a:schemeClr val="tx1"/>
                </a:solidFill>
              </a:rPr>
              <a:t>tuition, personal expenses and transportation.</a:t>
            </a:r>
            <a:endParaRPr lang="en-US" dirty="0" smtClean="0">
              <a:solidFill>
                <a:schemeClr val="tx1"/>
              </a:solidFill>
            </a:endParaRPr>
          </a:p>
          <a:p>
            <a:r>
              <a:rPr lang="en-US" dirty="0" smtClean="0">
                <a:solidFill>
                  <a:schemeClr val="tx1"/>
                </a:solidFill>
              </a:rPr>
              <a:t>The FAFSA will tell you your family’s Expected Family Contribution (EFC)</a:t>
            </a:r>
          </a:p>
          <a:p>
            <a:r>
              <a:rPr lang="en-US" dirty="0" smtClean="0">
                <a:solidFill>
                  <a:schemeClr val="tx1"/>
                </a:solidFill>
              </a:rPr>
              <a:t>The difference between your EFC and the COA is your </a:t>
            </a:r>
            <a:r>
              <a:rPr lang="en-US" i="1" dirty="0" smtClean="0">
                <a:solidFill>
                  <a:schemeClr val="tx1"/>
                </a:solidFill>
              </a:rPr>
              <a:t>financial need</a:t>
            </a:r>
            <a:endParaRPr lang="en-US" i="1" dirty="0">
              <a:solidFill>
                <a:schemeClr val="tx1"/>
              </a:solidFill>
            </a:endParaRPr>
          </a:p>
        </p:txBody>
      </p:sp>
      <p:sp>
        <p:nvSpPr>
          <p:cNvPr id="6" name="Slide Number Placeholder 5"/>
          <p:cNvSpPr>
            <a:spLocks noGrp="1"/>
          </p:cNvSpPr>
          <p:nvPr>
            <p:ph type="sldNum" sz="quarter" idx="12"/>
            <p:custDataLst>
              <p:tags r:id="rId5"/>
            </p:custDataLst>
          </p:nvPr>
        </p:nvSpPr>
        <p:spPr/>
        <p:txBody>
          <a:bodyPr/>
          <a:lstStyle/>
          <a:p>
            <a:fld id="{622A6F62-512A-4C31-8E10-E87F134531EB}"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1764837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2"/>
            </p:custDataLst>
          </p:nvPr>
        </p:nvSpPr>
        <p:spPr/>
        <p:txBody>
          <a:bodyPr/>
          <a:lstStyle/>
          <a:p>
            <a:fld id="{622A6F62-512A-4C31-8E10-E87F134531EB}" type="slidenum">
              <a:rPr lang="en-US" smtClean="0"/>
              <a:pPr/>
              <a:t>11</a:t>
            </a:fld>
            <a:endParaRPr lang="en-US" dirty="0"/>
          </a:p>
        </p:txBody>
      </p:sp>
      <p:sp>
        <p:nvSpPr>
          <p:cNvPr id="3" name="Content Placeholder 2"/>
          <p:cNvSpPr>
            <a:spLocks noGrp="1"/>
          </p:cNvSpPr>
          <p:nvPr>
            <p:ph sz="half" idx="4294967295"/>
            <p:custDataLst>
              <p:tags r:id="rId3"/>
            </p:custDataLst>
          </p:nvPr>
        </p:nvSpPr>
        <p:spPr>
          <a:xfrm>
            <a:off x="381000" y="3352800"/>
            <a:ext cx="8763000" cy="3048000"/>
          </a:xfrm>
        </p:spPr>
        <p:txBody>
          <a:bodyPr>
            <a:normAutofit lnSpcReduction="10000"/>
          </a:bodyPr>
          <a:lstStyle/>
          <a:p>
            <a:pPr marL="0" indent="0">
              <a:buNone/>
            </a:pPr>
            <a:r>
              <a:rPr lang="en-US" dirty="0" smtClean="0">
                <a:solidFill>
                  <a:schemeClr val="tx1"/>
                </a:solidFill>
              </a:rPr>
              <a:t>				</a:t>
            </a:r>
            <a:r>
              <a:rPr lang="en-US" u="sng" dirty="0" smtClean="0">
                <a:solidFill>
                  <a:schemeClr val="tx1"/>
                </a:solidFill>
              </a:rPr>
              <a:t>Fall </a:t>
            </a:r>
            <a:r>
              <a:rPr lang="en-US" dirty="0" smtClean="0">
                <a:solidFill>
                  <a:schemeClr val="tx1"/>
                </a:solidFill>
              </a:rPr>
              <a:t>		</a:t>
            </a:r>
            <a:r>
              <a:rPr lang="en-US" u="sng" dirty="0" smtClean="0">
                <a:solidFill>
                  <a:schemeClr val="tx1"/>
                </a:solidFill>
              </a:rPr>
              <a:t>Spring</a:t>
            </a:r>
            <a:r>
              <a:rPr lang="en-US" dirty="0" smtClean="0">
                <a:solidFill>
                  <a:schemeClr val="tx1"/>
                </a:solidFill>
              </a:rPr>
              <a:t>		</a:t>
            </a:r>
            <a:r>
              <a:rPr lang="en-US" u="sng" dirty="0" smtClean="0">
                <a:solidFill>
                  <a:schemeClr val="tx1"/>
                </a:solidFill>
              </a:rPr>
              <a:t>Total</a:t>
            </a:r>
          </a:p>
          <a:p>
            <a:pPr marL="0" indent="0">
              <a:buNone/>
            </a:pPr>
            <a:r>
              <a:rPr lang="en-US" dirty="0" smtClean="0">
                <a:solidFill>
                  <a:schemeClr val="tx1"/>
                </a:solidFill>
              </a:rPr>
              <a:t>Federal Subsidized Loan:	</a:t>
            </a:r>
            <a:r>
              <a:rPr lang="en-US" dirty="0" smtClean="0">
                <a:solidFill>
                  <a:schemeClr val="tx1"/>
                </a:solidFill>
              </a:rPr>
              <a:t>	$</a:t>
            </a:r>
            <a:r>
              <a:rPr lang="en-US" dirty="0" smtClean="0">
                <a:solidFill>
                  <a:schemeClr val="tx1"/>
                </a:solidFill>
              </a:rPr>
              <a:t>2,500		$2,500		$5,000</a:t>
            </a:r>
          </a:p>
          <a:p>
            <a:pPr marL="0" indent="0">
              <a:buNone/>
            </a:pPr>
            <a:r>
              <a:rPr lang="en-US" dirty="0" smtClean="0">
                <a:solidFill>
                  <a:schemeClr val="tx1"/>
                </a:solidFill>
              </a:rPr>
              <a:t>Federal Unsubsidized Loan:	$2,000		$2,000		$4,000</a:t>
            </a:r>
          </a:p>
          <a:p>
            <a:pPr marL="0" indent="0">
              <a:buNone/>
            </a:pPr>
            <a:r>
              <a:rPr lang="en-US" dirty="0" smtClean="0">
                <a:solidFill>
                  <a:schemeClr val="tx1"/>
                </a:solidFill>
              </a:rPr>
              <a:t>Federal Work Study:		$1,000		$1,000		$2,000</a:t>
            </a:r>
          </a:p>
          <a:p>
            <a:pPr marL="0" indent="0">
              <a:buNone/>
            </a:pPr>
            <a:r>
              <a:rPr lang="en-US" dirty="0" smtClean="0">
                <a:solidFill>
                  <a:schemeClr val="tx1"/>
                </a:solidFill>
              </a:rPr>
              <a:t>School Grant:			$2,000		$2,000		$4,000</a:t>
            </a:r>
          </a:p>
          <a:p>
            <a:pPr marL="0" indent="0">
              <a:buNone/>
            </a:pPr>
            <a:endParaRPr lang="en-US" dirty="0">
              <a:solidFill>
                <a:schemeClr val="tx1"/>
              </a:solidFill>
            </a:endParaRPr>
          </a:p>
          <a:p>
            <a:pPr marL="0" indent="0">
              <a:buNone/>
            </a:pPr>
            <a:r>
              <a:rPr lang="en-US" b="1" dirty="0" smtClean="0">
                <a:solidFill>
                  <a:srgbClr val="00B050"/>
                </a:solidFill>
              </a:rPr>
              <a:t>Total Financial Aid Package:	$7,500		$7,500		$15,000</a:t>
            </a:r>
            <a:endParaRPr lang="en-US" b="1" dirty="0">
              <a:solidFill>
                <a:srgbClr val="00B050"/>
              </a:solidFill>
            </a:endParaRPr>
          </a:p>
        </p:txBody>
      </p:sp>
      <p:sp>
        <p:nvSpPr>
          <p:cNvPr id="5" name="Content Placeholder 4"/>
          <p:cNvSpPr>
            <a:spLocks noGrp="1"/>
          </p:cNvSpPr>
          <p:nvPr>
            <p:ph sz="half" idx="4294967295"/>
            <p:custDataLst>
              <p:tags r:id="rId4"/>
            </p:custDataLst>
          </p:nvPr>
        </p:nvSpPr>
        <p:spPr>
          <a:xfrm>
            <a:off x="2971800" y="1388814"/>
            <a:ext cx="3276600" cy="1905000"/>
          </a:xfrm>
        </p:spPr>
        <p:txBody>
          <a:bodyPr>
            <a:noAutofit/>
          </a:bodyPr>
          <a:lstStyle/>
          <a:p>
            <a:pPr marL="0" indent="0">
              <a:buNone/>
            </a:pPr>
            <a:r>
              <a:rPr lang="en-US" sz="3200" b="1" dirty="0" smtClean="0">
                <a:solidFill>
                  <a:srgbClr val="FF0000"/>
                </a:solidFill>
              </a:rPr>
              <a:t>COA:        $20,000</a:t>
            </a:r>
          </a:p>
          <a:p>
            <a:pPr marL="0" indent="0">
              <a:buNone/>
            </a:pPr>
            <a:r>
              <a:rPr lang="en-US" sz="3200" b="1" dirty="0" smtClean="0">
                <a:solidFill>
                  <a:srgbClr val="FF0000"/>
                </a:solidFill>
              </a:rPr>
              <a:t>EFC:          </a:t>
            </a:r>
            <a:r>
              <a:rPr lang="en-US" sz="3200" b="1" u="sng" dirty="0" smtClean="0">
                <a:solidFill>
                  <a:srgbClr val="FF0000"/>
                </a:solidFill>
              </a:rPr>
              <a:t>$5,000</a:t>
            </a:r>
          </a:p>
          <a:p>
            <a:pPr marL="0" indent="0">
              <a:buNone/>
            </a:pPr>
            <a:r>
              <a:rPr lang="en-US" sz="3200" b="1" dirty="0" smtClean="0">
                <a:solidFill>
                  <a:srgbClr val="FF0000"/>
                </a:solidFill>
              </a:rPr>
              <a:t>Need:       $15,000</a:t>
            </a:r>
            <a:endParaRPr lang="en-US" sz="3200" b="1" dirty="0">
              <a:solidFill>
                <a:srgbClr val="FF0000"/>
              </a:solidFill>
            </a:endParaRPr>
          </a:p>
        </p:txBody>
      </p:sp>
      <p:sp>
        <p:nvSpPr>
          <p:cNvPr id="2" name="Title 1"/>
          <p:cNvSpPr>
            <a:spLocks noGrp="1"/>
          </p:cNvSpPr>
          <p:nvPr>
            <p:ph type="title" idx="4294967295"/>
            <p:custDataLst>
              <p:tags r:id="rId5"/>
            </p:custDataLst>
          </p:nvPr>
        </p:nvSpPr>
        <p:spPr>
          <a:xfrm>
            <a:off x="313228" y="13855"/>
            <a:ext cx="7604125" cy="1404937"/>
          </a:xfrm>
        </p:spPr>
        <p:txBody>
          <a:bodyPr/>
          <a:lstStyle/>
          <a:p>
            <a:r>
              <a:rPr lang="en-US" dirty="0" smtClean="0"/>
              <a:t>Award Letters</a:t>
            </a:r>
            <a:endParaRPr lang="en-US" dirty="0"/>
          </a:p>
        </p:txBody>
      </p:sp>
      <p:cxnSp>
        <p:nvCxnSpPr>
          <p:cNvPr id="7" name="Straight Connector 6"/>
          <p:cNvCxnSpPr/>
          <p:nvPr/>
        </p:nvCxnSpPr>
        <p:spPr>
          <a:xfrm flipV="1">
            <a:off x="0" y="1220958"/>
            <a:ext cx="8839200" cy="76200"/>
          </a:xfrm>
          <a:prstGeom prst="line">
            <a:avLst/>
          </a:prstGeom>
        </p:spPr>
        <p:style>
          <a:lnRef idx="1">
            <a:schemeClr val="dk1"/>
          </a:lnRef>
          <a:fillRef idx="0">
            <a:schemeClr val="dk1"/>
          </a:fillRef>
          <a:effectRef idx="0">
            <a:schemeClr val="dk1"/>
          </a:effectRef>
          <a:fontRef idx="minor">
            <a:schemeClr val="tx1"/>
          </a:fontRef>
        </p:style>
      </p:cxnSp>
      <p:sp>
        <p:nvSpPr>
          <p:cNvPr id="8" name="Footer Placeholder 7"/>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169302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2"/>
            </p:custDataLst>
          </p:nvPr>
        </p:nvSpPr>
        <p:spPr/>
        <p:txBody>
          <a:bodyPr/>
          <a:lstStyle/>
          <a:p>
            <a:fld id="{622A6F62-512A-4C31-8E10-E87F134531EB}" type="slidenum">
              <a:rPr lang="en-US" smtClean="0"/>
              <a:pPr/>
              <a:t>12</a:t>
            </a:fld>
            <a:endParaRPr lang="en-US" dirty="0"/>
          </a:p>
        </p:txBody>
      </p:sp>
      <p:sp>
        <p:nvSpPr>
          <p:cNvPr id="2" name="Title 1"/>
          <p:cNvSpPr>
            <a:spLocks noGrp="1"/>
          </p:cNvSpPr>
          <p:nvPr>
            <p:ph type="title" idx="4294967295"/>
            <p:custDataLst>
              <p:tags r:id="rId3"/>
            </p:custDataLst>
          </p:nvPr>
        </p:nvSpPr>
        <p:spPr>
          <a:xfrm>
            <a:off x="0" y="0"/>
            <a:ext cx="8229600" cy="1066800"/>
          </a:xfrm>
        </p:spPr>
        <p:txBody>
          <a:bodyPr/>
          <a:lstStyle/>
          <a:p>
            <a:r>
              <a:rPr lang="en-US" dirty="0" smtClean="0"/>
              <a:t>Award Letter Samples</a:t>
            </a:r>
            <a:endParaRPr lang="en-US" dirty="0"/>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926968878"/>
              </p:ext>
            </p:extLst>
          </p:nvPr>
        </p:nvGraphicFramePr>
        <p:xfrm>
          <a:off x="685801" y="967631"/>
          <a:ext cx="5693331" cy="5562600"/>
        </p:xfrm>
        <a:graphic>
          <a:graphicData uri="http://schemas.openxmlformats.org/drawingml/2006/table">
            <a:tbl>
              <a:tblPr firstRow="1" bandRow="1">
                <a:tableStyleId>{5C22544A-7EE6-4342-B048-85BDC9FD1C3A}</a:tableStyleId>
              </a:tblPr>
              <a:tblGrid>
                <a:gridCol w="2429890"/>
                <a:gridCol w="1034054"/>
                <a:gridCol w="1128059"/>
                <a:gridCol w="1101328"/>
              </a:tblGrid>
              <a:tr h="370840">
                <a:tc>
                  <a:txBody>
                    <a:bodyPr/>
                    <a:lstStyle/>
                    <a:p>
                      <a:endParaRPr lang="en-US" dirty="0"/>
                    </a:p>
                  </a:txBody>
                  <a:tcPr/>
                </a:tc>
                <a:tc>
                  <a:txBody>
                    <a:bodyPr/>
                    <a:lstStyle/>
                    <a:p>
                      <a:r>
                        <a:rPr lang="en-US" dirty="0" smtClean="0"/>
                        <a:t>Fall </a:t>
                      </a:r>
                      <a:endParaRPr lang="en-US" dirty="0"/>
                    </a:p>
                  </a:txBody>
                  <a:tcPr/>
                </a:tc>
                <a:tc>
                  <a:txBody>
                    <a:bodyPr/>
                    <a:lstStyle/>
                    <a:p>
                      <a:r>
                        <a:rPr lang="en-US" dirty="0" smtClean="0"/>
                        <a:t>Spring</a:t>
                      </a:r>
                      <a:endParaRPr lang="en-US" dirty="0"/>
                    </a:p>
                  </a:txBody>
                  <a:tcPr/>
                </a:tc>
                <a:tc>
                  <a:txBody>
                    <a:bodyPr/>
                    <a:lstStyle/>
                    <a:p>
                      <a:r>
                        <a:rPr lang="en-US" dirty="0" smtClean="0"/>
                        <a:t>Total</a:t>
                      </a:r>
                      <a:endParaRPr lang="en-US" dirty="0"/>
                    </a:p>
                  </a:txBody>
                  <a:tcPr/>
                </a:tc>
              </a:tr>
              <a:tr h="370840">
                <a:tc>
                  <a:txBody>
                    <a:bodyPr/>
                    <a:lstStyle/>
                    <a:p>
                      <a:r>
                        <a:rPr lang="en-US" sz="1420" dirty="0" smtClean="0"/>
                        <a:t>Grant</a:t>
                      </a:r>
                      <a:endParaRPr lang="en-US" sz="1420" dirty="0"/>
                    </a:p>
                  </a:txBody>
                  <a:tcPr/>
                </a:tc>
                <a:tc>
                  <a:txBody>
                    <a:bodyPr/>
                    <a:lstStyle/>
                    <a:p>
                      <a:endParaRPr lang="en-US" sz="1420" dirty="0"/>
                    </a:p>
                  </a:txBody>
                  <a:tcPr/>
                </a:tc>
                <a:tc>
                  <a:txBody>
                    <a:bodyPr/>
                    <a:lstStyle/>
                    <a:p>
                      <a:endParaRPr lang="en-US" sz="1420" dirty="0"/>
                    </a:p>
                  </a:txBody>
                  <a:tcPr/>
                </a:tc>
                <a:tc>
                  <a:txBody>
                    <a:bodyPr/>
                    <a:lstStyle/>
                    <a:p>
                      <a:pPr algn="r"/>
                      <a:r>
                        <a:rPr lang="en-US" sz="1420" dirty="0" smtClean="0"/>
                        <a:t>24,450</a:t>
                      </a:r>
                      <a:endParaRPr lang="en-US" sz="1420" dirty="0"/>
                    </a:p>
                  </a:txBody>
                  <a:tcPr/>
                </a:tc>
              </a:tr>
              <a:tr h="370840">
                <a:tc>
                  <a:txBody>
                    <a:bodyPr/>
                    <a:lstStyle/>
                    <a:p>
                      <a:r>
                        <a:rPr lang="en-US" sz="1420" dirty="0" smtClean="0"/>
                        <a:t>VA Grant</a:t>
                      </a:r>
                      <a:endParaRPr lang="en-US" sz="1420" dirty="0"/>
                    </a:p>
                  </a:txBody>
                  <a:tcPr/>
                </a:tc>
                <a:tc>
                  <a:txBody>
                    <a:bodyPr/>
                    <a:lstStyle/>
                    <a:p>
                      <a:endParaRPr lang="en-US" sz="1420" dirty="0"/>
                    </a:p>
                  </a:txBody>
                  <a:tcPr/>
                </a:tc>
                <a:tc>
                  <a:txBody>
                    <a:bodyPr/>
                    <a:lstStyle/>
                    <a:p>
                      <a:endParaRPr lang="en-US" sz="1420" dirty="0"/>
                    </a:p>
                  </a:txBody>
                  <a:tcPr>
                    <a:solidFill>
                      <a:schemeClr val="accent3">
                        <a:lumMod val="40000"/>
                        <a:lumOff val="60000"/>
                      </a:schemeClr>
                    </a:solidFill>
                  </a:tcPr>
                </a:tc>
                <a:tc>
                  <a:txBody>
                    <a:bodyPr/>
                    <a:lstStyle/>
                    <a:p>
                      <a:pPr algn="r"/>
                      <a:r>
                        <a:rPr lang="en-US" sz="1420" dirty="0" smtClean="0"/>
                        <a:t>3,200</a:t>
                      </a:r>
                      <a:endParaRPr lang="en-US" sz="1420" dirty="0"/>
                    </a:p>
                  </a:txBody>
                  <a:tcPr/>
                </a:tc>
              </a:tr>
              <a:tr h="370840">
                <a:tc>
                  <a:txBody>
                    <a:bodyPr/>
                    <a:lstStyle/>
                    <a:p>
                      <a:r>
                        <a:rPr lang="en-US" sz="1420" dirty="0" smtClean="0"/>
                        <a:t>Work</a:t>
                      </a:r>
                      <a:r>
                        <a:rPr lang="en-US" sz="1420" baseline="0" dirty="0" smtClean="0"/>
                        <a:t> Study</a:t>
                      </a:r>
                      <a:endParaRPr lang="en-US" sz="1420" dirty="0"/>
                    </a:p>
                  </a:txBody>
                  <a:tcPr/>
                </a:tc>
                <a:tc>
                  <a:txBody>
                    <a:bodyPr/>
                    <a:lstStyle/>
                    <a:p>
                      <a:endParaRPr lang="en-US" sz="1420" dirty="0"/>
                    </a:p>
                  </a:txBody>
                  <a:tcPr/>
                </a:tc>
                <a:tc>
                  <a:txBody>
                    <a:bodyPr/>
                    <a:lstStyle/>
                    <a:p>
                      <a:endParaRPr lang="en-US" sz="1420" dirty="0"/>
                    </a:p>
                  </a:txBody>
                  <a:tcPr>
                    <a:solidFill>
                      <a:schemeClr val="accent3">
                        <a:lumMod val="40000"/>
                        <a:lumOff val="60000"/>
                      </a:schemeClr>
                    </a:solidFill>
                  </a:tcPr>
                </a:tc>
                <a:tc>
                  <a:txBody>
                    <a:bodyPr/>
                    <a:lstStyle/>
                    <a:p>
                      <a:pPr algn="r"/>
                      <a:r>
                        <a:rPr lang="en-US" sz="1420" dirty="0" smtClean="0"/>
                        <a:t>1,200</a:t>
                      </a:r>
                      <a:endParaRPr lang="en-US" sz="1420" dirty="0"/>
                    </a:p>
                  </a:txBody>
                  <a:tcPr/>
                </a:tc>
              </a:tr>
              <a:tr h="370840">
                <a:tc>
                  <a:txBody>
                    <a:bodyPr/>
                    <a:lstStyle/>
                    <a:p>
                      <a:r>
                        <a:rPr lang="en-US" sz="1420" dirty="0" smtClean="0"/>
                        <a:t>Fed. Unsub. Staf. Loan</a:t>
                      </a:r>
                      <a:endParaRPr lang="en-US" sz="1420" dirty="0"/>
                    </a:p>
                  </a:txBody>
                  <a:tcPr/>
                </a:tc>
                <a:tc>
                  <a:txBody>
                    <a:bodyPr/>
                    <a:lstStyle/>
                    <a:p>
                      <a:endParaRPr lang="en-US" sz="1420" dirty="0"/>
                    </a:p>
                  </a:txBody>
                  <a:tcPr/>
                </a:tc>
                <a:tc>
                  <a:txBody>
                    <a:bodyPr/>
                    <a:lstStyle/>
                    <a:p>
                      <a:endParaRPr lang="en-US" sz="1420" dirty="0"/>
                    </a:p>
                  </a:txBody>
                  <a:tcPr/>
                </a:tc>
                <a:tc>
                  <a:txBody>
                    <a:bodyPr/>
                    <a:lstStyle/>
                    <a:p>
                      <a:pPr algn="r"/>
                      <a:r>
                        <a:rPr lang="en-US" sz="1420" dirty="0" smtClean="0"/>
                        <a:t>5,500</a:t>
                      </a:r>
                      <a:endParaRPr lang="en-US" sz="1420" dirty="0"/>
                    </a:p>
                  </a:txBody>
                  <a:tcPr/>
                </a:tc>
              </a:tr>
              <a:tr h="370840">
                <a:tc>
                  <a:txBody>
                    <a:bodyPr/>
                    <a:lstStyle/>
                    <a:p>
                      <a:r>
                        <a:rPr lang="en-US" sz="1420" dirty="0" smtClean="0"/>
                        <a:t>Total Financial</a:t>
                      </a:r>
                      <a:r>
                        <a:rPr lang="en-US" sz="1420" baseline="0" dirty="0" smtClean="0"/>
                        <a:t> Assistance</a:t>
                      </a:r>
                      <a:endParaRPr lang="en-US" sz="1420" dirty="0"/>
                    </a:p>
                  </a:txBody>
                  <a:tcPr>
                    <a:solidFill>
                      <a:srgbClr val="FFFF00"/>
                    </a:solidFill>
                  </a:tcPr>
                </a:tc>
                <a:tc>
                  <a:txBody>
                    <a:bodyPr/>
                    <a:lstStyle/>
                    <a:p>
                      <a:endParaRPr lang="en-US" sz="1420" dirty="0"/>
                    </a:p>
                  </a:txBody>
                  <a:tcPr>
                    <a:solidFill>
                      <a:srgbClr val="FFFF00"/>
                    </a:solidFill>
                  </a:tcPr>
                </a:tc>
                <a:tc>
                  <a:txBody>
                    <a:bodyPr/>
                    <a:lstStyle/>
                    <a:p>
                      <a:endParaRPr lang="en-US" sz="1420" dirty="0"/>
                    </a:p>
                  </a:txBody>
                  <a:tcPr>
                    <a:solidFill>
                      <a:srgbClr val="FFFF00"/>
                    </a:solidFill>
                  </a:tcPr>
                </a:tc>
                <a:tc>
                  <a:txBody>
                    <a:bodyPr/>
                    <a:lstStyle/>
                    <a:p>
                      <a:pPr algn="r"/>
                      <a:r>
                        <a:rPr lang="en-US" sz="1420" dirty="0" smtClean="0"/>
                        <a:t>$34,350</a:t>
                      </a:r>
                      <a:endParaRPr lang="en-US" sz="1420" dirty="0"/>
                    </a:p>
                  </a:txBody>
                  <a:tcPr>
                    <a:solidFill>
                      <a:srgbClr val="FFFF00"/>
                    </a:solidFill>
                  </a:tcPr>
                </a:tc>
              </a:tr>
              <a:tr h="370840">
                <a:tc>
                  <a:txBody>
                    <a:bodyPr/>
                    <a:lstStyle/>
                    <a:p>
                      <a:r>
                        <a:rPr lang="en-US" sz="1420" dirty="0" smtClean="0"/>
                        <a:t>Fed. Direct Loan – Subsidized</a:t>
                      </a:r>
                      <a:endParaRPr lang="en-US" sz="1420" dirty="0"/>
                    </a:p>
                  </a:txBody>
                  <a:tcPr/>
                </a:tc>
                <a:tc>
                  <a:txBody>
                    <a:bodyPr/>
                    <a:lstStyle/>
                    <a:p>
                      <a:pPr algn="r"/>
                      <a:r>
                        <a:rPr lang="en-US" sz="1420" dirty="0" smtClean="0"/>
                        <a:t>1,750</a:t>
                      </a:r>
                      <a:endParaRPr lang="en-US" sz="1420" dirty="0"/>
                    </a:p>
                  </a:txBody>
                  <a:tcPr/>
                </a:tc>
                <a:tc>
                  <a:txBody>
                    <a:bodyPr/>
                    <a:lstStyle/>
                    <a:p>
                      <a:pPr algn="r"/>
                      <a:r>
                        <a:rPr lang="en-US" sz="1420" dirty="0" smtClean="0"/>
                        <a:t>1,750</a:t>
                      </a:r>
                      <a:endParaRPr lang="en-US" sz="1420" dirty="0"/>
                    </a:p>
                  </a:txBody>
                  <a:tcPr/>
                </a:tc>
                <a:tc>
                  <a:txBody>
                    <a:bodyPr/>
                    <a:lstStyle/>
                    <a:p>
                      <a:pPr algn="r"/>
                      <a:r>
                        <a:rPr lang="en-US" sz="1420" dirty="0" smtClean="0"/>
                        <a:t>3,500</a:t>
                      </a:r>
                      <a:endParaRPr lang="en-US" sz="1420" dirty="0"/>
                    </a:p>
                  </a:txBody>
                  <a:tcPr/>
                </a:tc>
              </a:tr>
              <a:tr h="370840">
                <a:tc>
                  <a:txBody>
                    <a:bodyPr/>
                    <a:lstStyle/>
                    <a:p>
                      <a:r>
                        <a:rPr lang="en-US" sz="1420" dirty="0" smtClean="0"/>
                        <a:t>Fed Direct Loan – Unsub</a:t>
                      </a:r>
                      <a:endParaRPr lang="en-US" sz="1420" dirty="0"/>
                    </a:p>
                  </a:txBody>
                  <a:tcPr/>
                </a:tc>
                <a:tc>
                  <a:txBody>
                    <a:bodyPr/>
                    <a:lstStyle/>
                    <a:p>
                      <a:pPr algn="r"/>
                      <a:r>
                        <a:rPr lang="en-US" sz="1420" dirty="0" smtClean="0"/>
                        <a:t>1,000</a:t>
                      </a:r>
                      <a:endParaRPr lang="en-US" sz="1420" dirty="0"/>
                    </a:p>
                  </a:txBody>
                  <a:tcPr/>
                </a:tc>
                <a:tc>
                  <a:txBody>
                    <a:bodyPr/>
                    <a:lstStyle/>
                    <a:p>
                      <a:pPr algn="r"/>
                      <a:r>
                        <a:rPr lang="en-US" sz="1420" dirty="0" smtClean="0"/>
                        <a:t>1,000</a:t>
                      </a:r>
                      <a:endParaRPr lang="en-US" sz="1420" dirty="0"/>
                    </a:p>
                  </a:txBody>
                  <a:tcPr/>
                </a:tc>
                <a:tc>
                  <a:txBody>
                    <a:bodyPr/>
                    <a:lstStyle/>
                    <a:p>
                      <a:pPr algn="r"/>
                      <a:r>
                        <a:rPr lang="en-US" sz="1420" dirty="0" smtClean="0"/>
                        <a:t>2,000</a:t>
                      </a:r>
                      <a:endParaRPr lang="en-US" sz="1420" dirty="0"/>
                    </a:p>
                  </a:txBody>
                  <a:tcPr/>
                </a:tc>
              </a:tr>
              <a:tr h="370840">
                <a:tc>
                  <a:txBody>
                    <a:bodyPr/>
                    <a:lstStyle/>
                    <a:p>
                      <a:r>
                        <a:rPr lang="en-US" sz="1420" dirty="0" smtClean="0"/>
                        <a:t>VGAP Grant</a:t>
                      </a:r>
                      <a:endParaRPr lang="en-US" sz="1420" dirty="0"/>
                    </a:p>
                  </a:txBody>
                  <a:tcPr/>
                </a:tc>
                <a:tc>
                  <a:txBody>
                    <a:bodyPr/>
                    <a:lstStyle/>
                    <a:p>
                      <a:pPr algn="r"/>
                      <a:r>
                        <a:rPr lang="en-US" sz="1420" dirty="0" smtClean="0"/>
                        <a:t>1,200</a:t>
                      </a:r>
                      <a:endParaRPr lang="en-US" sz="1420" dirty="0"/>
                    </a:p>
                  </a:txBody>
                  <a:tcPr/>
                </a:tc>
                <a:tc>
                  <a:txBody>
                    <a:bodyPr/>
                    <a:lstStyle/>
                    <a:p>
                      <a:pPr algn="r"/>
                      <a:r>
                        <a:rPr lang="en-US" sz="1420" dirty="0" smtClean="0"/>
                        <a:t>1,200</a:t>
                      </a:r>
                      <a:endParaRPr lang="en-US" sz="1420" dirty="0"/>
                    </a:p>
                  </a:txBody>
                  <a:tcPr>
                    <a:solidFill>
                      <a:schemeClr val="accent3">
                        <a:lumMod val="40000"/>
                        <a:lumOff val="60000"/>
                      </a:schemeClr>
                    </a:solidFill>
                  </a:tcPr>
                </a:tc>
                <a:tc>
                  <a:txBody>
                    <a:bodyPr/>
                    <a:lstStyle/>
                    <a:p>
                      <a:pPr algn="r"/>
                      <a:r>
                        <a:rPr lang="en-US" sz="1420" dirty="0" smtClean="0"/>
                        <a:t>2,400</a:t>
                      </a:r>
                      <a:endParaRPr lang="en-US" sz="1420" dirty="0"/>
                    </a:p>
                  </a:txBody>
                  <a:tcPr/>
                </a:tc>
              </a:tr>
              <a:tr h="370840">
                <a:tc>
                  <a:txBody>
                    <a:bodyPr/>
                    <a:lstStyle/>
                    <a:p>
                      <a:r>
                        <a:rPr lang="en-US" sz="1420" dirty="0" smtClean="0"/>
                        <a:t>Federal Work Study</a:t>
                      </a:r>
                      <a:endParaRPr lang="en-US" sz="1420" dirty="0"/>
                    </a:p>
                  </a:txBody>
                  <a:tcPr/>
                </a:tc>
                <a:tc>
                  <a:txBody>
                    <a:bodyPr/>
                    <a:lstStyle/>
                    <a:p>
                      <a:pPr algn="r"/>
                      <a:r>
                        <a:rPr lang="en-US" sz="1420" dirty="0" smtClean="0"/>
                        <a:t>1,200</a:t>
                      </a:r>
                      <a:endParaRPr lang="en-US" sz="1420" dirty="0"/>
                    </a:p>
                  </a:txBody>
                  <a:tcPr/>
                </a:tc>
                <a:tc>
                  <a:txBody>
                    <a:bodyPr/>
                    <a:lstStyle/>
                    <a:p>
                      <a:pPr algn="r"/>
                      <a:r>
                        <a:rPr lang="en-US" sz="1420" dirty="0" smtClean="0"/>
                        <a:t>1,200</a:t>
                      </a:r>
                      <a:endParaRPr lang="en-US" sz="1420" dirty="0"/>
                    </a:p>
                  </a:txBody>
                  <a:tcPr/>
                </a:tc>
                <a:tc>
                  <a:txBody>
                    <a:bodyPr/>
                    <a:lstStyle/>
                    <a:p>
                      <a:pPr algn="r"/>
                      <a:r>
                        <a:rPr lang="en-US" sz="1420" dirty="0" smtClean="0"/>
                        <a:t>2,400</a:t>
                      </a:r>
                      <a:endParaRPr lang="en-US" sz="1420" dirty="0"/>
                    </a:p>
                  </a:txBody>
                  <a:tcPr/>
                </a:tc>
              </a:tr>
              <a:tr h="370840">
                <a:tc>
                  <a:txBody>
                    <a:bodyPr/>
                    <a:lstStyle/>
                    <a:p>
                      <a:r>
                        <a:rPr lang="en-US" sz="1420" dirty="0" smtClean="0"/>
                        <a:t>Total</a:t>
                      </a:r>
                      <a:endParaRPr lang="en-US" sz="1420" dirty="0"/>
                    </a:p>
                  </a:txBody>
                  <a:tcPr>
                    <a:solidFill>
                      <a:srgbClr val="FFFF00"/>
                    </a:solidFill>
                  </a:tcPr>
                </a:tc>
                <a:tc>
                  <a:txBody>
                    <a:bodyPr/>
                    <a:lstStyle/>
                    <a:p>
                      <a:pPr algn="r"/>
                      <a:endParaRPr lang="en-US" sz="1420" dirty="0"/>
                    </a:p>
                  </a:txBody>
                  <a:tcPr>
                    <a:solidFill>
                      <a:srgbClr val="FFFF00"/>
                    </a:solidFill>
                  </a:tcPr>
                </a:tc>
                <a:tc>
                  <a:txBody>
                    <a:bodyPr/>
                    <a:lstStyle/>
                    <a:p>
                      <a:pPr algn="r"/>
                      <a:endParaRPr lang="en-US" sz="1420" dirty="0"/>
                    </a:p>
                  </a:txBody>
                  <a:tcPr>
                    <a:solidFill>
                      <a:srgbClr val="FFFF00"/>
                    </a:solidFill>
                  </a:tcPr>
                </a:tc>
                <a:tc>
                  <a:txBody>
                    <a:bodyPr/>
                    <a:lstStyle/>
                    <a:p>
                      <a:pPr algn="r"/>
                      <a:r>
                        <a:rPr lang="en-US" sz="1420" dirty="0" smtClean="0"/>
                        <a:t>$10,300</a:t>
                      </a:r>
                      <a:endParaRPr lang="en-US" sz="1420" dirty="0"/>
                    </a:p>
                  </a:txBody>
                  <a:tcPr>
                    <a:solidFill>
                      <a:srgbClr val="FFFF00"/>
                    </a:solidFill>
                  </a:tcPr>
                </a:tc>
              </a:tr>
              <a:tr h="370840">
                <a:tc>
                  <a:txBody>
                    <a:bodyPr/>
                    <a:lstStyle/>
                    <a:p>
                      <a:r>
                        <a:rPr lang="en-US" sz="1420" dirty="0" smtClean="0"/>
                        <a:t>Federal Pell Grant</a:t>
                      </a:r>
                      <a:endParaRPr lang="en-US" sz="1420" dirty="0"/>
                    </a:p>
                  </a:txBody>
                  <a:tcPr/>
                </a:tc>
                <a:tc>
                  <a:txBody>
                    <a:bodyPr/>
                    <a:lstStyle/>
                    <a:p>
                      <a:pPr algn="r"/>
                      <a:r>
                        <a:rPr lang="en-US" sz="1420" dirty="0" smtClean="0"/>
                        <a:t>2,000</a:t>
                      </a:r>
                      <a:endParaRPr lang="en-US" sz="1420" dirty="0"/>
                    </a:p>
                  </a:txBody>
                  <a:tcPr/>
                </a:tc>
                <a:tc>
                  <a:txBody>
                    <a:bodyPr/>
                    <a:lstStyle/>
                    <a:p>
                      <a:pPr algn="r"/>
                      <a:r>
                        <a:rPr lang="en-US" sz="1420" dirty="0" smtClean="0"/>
                        <a:t>2,000</a:t>
                      </a:r>
                      <a:endParaRPr lang="en-US" sz="1420" dirty="0"/>
                    </a:p>
                  </a:txBody>
                  <a:tcPr>
                    <a:solidFill>
                      <a:schemeClr val="accent3">
                        <a:lumMod val="40000"/>
                        <a:lumOff val="60000"/>
                      </a:schemeClr>
                    </a:solidFill>
                  </a:tcPr>
                </a:tc>
                <a:tc>
                  <a:txBody>
                    <a:bodyPr/>
                    <a:lstStyle/>
                    <a:p>
                      <a:pPr algn="r"/>
                      <a:r>
                        <a:rPr lang="en-US" sz="1420" dirty="0" smtClean="0"/>
                        <a:t>4,000</a:t>
                      </a:r>
                      <a:endParaRPr lang="en-US" sz="1420" dirty="0"/>
                    </a:p>
                  </a:txBody>
                  <a:tcPr/>
                </a:tc>
              </a:tr>
              <a:tr h="370840">
                <a:tc>
                  <a:txBody>
                    <a:bodyPr/>
                    <a:lstStyle/>
                    <a:p>
                      <a:r>
                        <a:rPr lang="en-US" sz="1420" dirty="0" smtClean="0"/>
                        <a:t>Federal Subsidized Loan</a:t>
                      </a:r>
                      <a:endParaRPr lang="en-US" sz="1420" dirty="0"/>
                    </a:p>
                  </a:txBody>
                  <a:tcPr/>
                </a:tc>
                <a:tc>
                  <a:txBody>
                    <a:bodyPr/>
                    <a:lstStyle/>
                    <a:p>
                      <a:pPr algn="r"/>
                      <a:r>
                        <a:rPr lang="en-US" sz="1420" dirty="0" smtClean="0"/>
                        <a:t>1,750</a:t>
                      </a:r>
                      <a:endParaRPr lang="en-US" sz="1420" dirty="0"/>
                    </a:p>
                  </a:txBody>
                  <a:tcPr/>
                </a:tc>
                <a:tc>
                  <a:txBody>
                    <a:bodyPr/>
                    <a:lstStyle/>
                    <a:p>
                      <a:pPr algn="r"/>
                      <a:r>
                        <a:rPr lang="en-US" sz="1420" dirty="0" smtClean="0"/>
                        <a:t>1,750</a:t>
                      </a:r>
                      <a:endParaRPr lang="en-US" sz="1420" dirty="0"/>
                    </a:p>
                  </a:txBody>
                  <a:tcPr/>
                </a:tc>
                <a:tc>
                  <a:txBody>
                    <a:bodyPr/>
                    <a:lstStyle/>
                    <a:p>
                      <a:pPr algn="r"/>
                      <a:r>
                        <a:rPr lang="en-US" sz="1420" dirty="0" smtClean="0"/>
                        <a:t>3,500</a:t>
                      </a:r>
                      <a:endParaRPr lang="en-US" sz="1420" dirty="0"/>
                    </a:p>
                  </a:txBody>
                  <a:tcPr/>
                </a:tc>
              </a:tr>
              <a:tr h="370840">
                <a:tc>
                  <a:txBody>
                    <a:bodyPr/>
                    <a:lstStyle/>
                    <a:p>
                      <a:r>
                        <a:rPr lang="en-US" sz="1420" dirty="0" smtClean="0"/>
                        <a:t>Unsubsidized Loan</a:t>
                      </a:r>
                      <a:r>
                        <a:rPr lang="en-US" sz="1420" baseline="0" dirty="0" smtClean="0"/>
                        <a:t> </a:t>
                      </a:r>
                      <a:endParaRPr lang="en-US" sz="1420" dirty="0"/>
                    </a:p>
                  </a:txBody>
                  <a:tcPr/>
                </a:tc>
                <a:tc>
                  <a:txBody>
                    <a:bodyPr/>
                    <a:lstStyle/>
                    <a:p>
                      <a:pPr algn="r"/>
                      <a:r>
                        <a:rPr lang="en-US" sz="1420" dirty="0" smtClean="0"/>
                        <a:t>1,000</a:t>
                      </a:r>
                      <a:endParaRPr lang="en-US" sz="1420" dirty="0"/>
                    </a:p>
                  </a:txBody>
                  <a:tcPr/>
                </a:tc>
                <a:tc>
                  <a:txBody>
                    <a:bodyPr/>
                    <a:lstStyle/>
                    <a:p>
                      <a:pPr algn="r"/>
                      <a:r>
                        <a:rPr lang="en-US" sz="1420" dirty="0" smtClean="0"/>
                        <a:t>1,000</a:t>
                      </a:r>
                      <a:endParaRPr lang="en-US" sz="1420" dirty="0"/>
                    </a:p>
                  </a:txBody>
                  <a:tcPr/>
                </a:tc>
                <a:tc>
                  <a:txBody>
                    <a:bodyPr/>
                    <a:lstStyle/>
                    <a:p>
                      <a:pPr algn="r"/>
                      <a:r>
                        <a:rPr lang="en-US" sz="1420" dirty="0" smtClean="0"/>
                        <a:t>2,000</a:t>
                      </a:r>
                      <a:endParaRPr lang="en-US" sz="1420" dirty="0"/>
                    </a:p>
                  </a:txBody>
                  <a:tcPr/>
                </a:tc>
              </a:tr>
              <a:tr h="370840">
                <a:tc>
                  <a:txBody>
                    <a:bodyPr/>
                    <a:lstStyle/>
                    <a:p>
                      <a:r>
                        <a:rPr lang="en-US" sz="1420" dirty="0" smtClean="0"/>
                        <a:t>Total Aid</a:t>
                      </a:r>
                      <a:endParaRPr lang="en-US" sz="1420" dirty="0"/>
                    </a:p>
                  </a:txBody>
                  <a:tcPr>
                    <a:solidFill>
                      <a:srgbClr val="FFFF00"/>
                    </a:solidFill>
                  </a:tcPr>
                </a:tc>
                <a:tc>
                  <a:txBody>
                    <a:bodyPr/>
                    <a:lstStyle/>
                    <a:p>
                      <a:pPr algn="r"/>
                      <a:r>
                        <a:rPr lang="en-US" sz="1420" dirty="0" smtClean="0"/>
                        <a:t>$4,750</a:t>
                      </a:r>
                      <a:endParaRPr lang="en-US" sz="1420" dirty="0"/>
                    </a:p>
                  </a:txBody>
                  <a:tcPr>
                    <a:solidFill>
                      <a:srgbClr val="FFFF00"/>
                    </a:solidFill>
                  </a:tcPr>
                </a:tc>
                <a:tc>
                  <a:txBody>
                    <a:bodyPr/>
                    <a:lstStyle/>
                    <a:p>
                      <a:pPr algn="r"/>
                      <a:r>
                        <a:rPr lang="en-US" sz="1420" dirty="0" smtClean="0"/>
                        <a:t>$4,750</a:t>
                      </a:r>
                      <a:endParaRPr lang="en-US" sz="1420" dirty="0"/>
                    </a:p>
                  </a:txBody>
                  <a:tcPr>
                    <a:solidFill>
                      <a:srgbClr val="FFFF00"/>
                    </a:solidFill>
                  </a:tcPr>
                </a:tc>
                <a:tc>
                  <a:txBody>
                    <a:bodyPr/>
                    <a:lstStyle/>
                    <a:p>
                      <a:pPr algn="r"/>
                      <a:r>
                        <a:rPr lang="en-US" sz="1420" dirty="0" smtClean="0"/>
                        <a:t>$9,500</a:t>
                      </a:r>
                      <a:endParaRPr lang="en-US" sz="1420" dirty="0"/>
                    </a:p>
                  </a:txBody>
                  <a:tcPr>
                    <a:solidFill>
                      <a:srgbClr val="FFFF00"/>
                    </a:solidFill>
                  </a:tcPr>
                </a:tc>
              </a:tr>
            </a:tbl>
          </a:graphicData>
        </a:graphic>
      </p:graphicFrame>
      <p:cxnSp>
        <p:nvCxnSpPr>
          <p:cNvPr id="8" name="Straight Arrow Connector 7"/>
          <p:cNvCxnSpPr/>
          <p:nvPr>
            <p:custDataLst>
              <p:tags r:id="rId5"/>
            </p:custDataLst>
          </p:nvPr>
        </p:nvCxnSpPr>
        <p:spPr>
          <a:xfrm flipH="1">
            <a:off x="6553200" y="2590800"/>
            <a:ext cx="8382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6"/>
            </p:custDataLst>
          </p:nvPr>
        </p:nvCxnSpPr>
        <p:spPr>
          <a:xfrm flipH="1">
            <a:off x="6553200" y="5943600"/>
            <a:ext cx="914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7"/>
            </p:custDataLst>
          </p:nvPr>
        </p:nvCxnSpPr>
        <p:spPr>
          <a:xfrm flipH="1">
            <a:off x="6553200" y="4343400"/>
            <a:ext cx="914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custDataLst>
              <p:tags r:id="rId8"/>
            </p:custDataLst>
            <p:extLst>
              <p:ext uri="{D42A27DB-BD31-4B8C-83A1-F6EECF244321}">
                <p14:modId xmlns:p14="http://schemas.microsoft.com/office/powerpoint/2010/main" val="1300538473"/>
              </p:ext>
            </p:extLst>
          </p:nvPr>
        </p:nvGraphicFramePr>
        <p:xfrm>
          <a:off x="6858000" y="1600200"/>
          <a:ext cx="1981200" cy="1149080"/>
        </p:xfrm>
        <a:graphic>
          <a:graphicData uri="http://schemas.openxmlformats.org/drawingml/2006/table">
            <a:tbl>
              <a:tblPr>
                <a:tableStyleId>{5C22544A-7EE6-4342-B048-85BDC9FD1C3A}</a:tableStyleId>
              </a:tblPr>
              <a:tblGrid>
                <a:gridCol w="990600"/>
                <a:gridCol w="990600"/>
              </a:tblGrid>
              <a:tr h="533400">
                <a:tc>
                  <a:txBody>
                    <a:bodyPr/>
                    <a:lstStyle/>
                    <a:p>
                      <a:pPr algn="r" fontAlgn="b"/>
                      <a:r>
                        <a:rPr lang="en-US" sz="1400" u="none" strike="noStrike" dirty="0" smtClean="0">
                          <a:effectLst/>
                          <a:latin typeface="+mj-lt"/>
                        </a:rPr>
                        <a:t>$55,000</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Cost of Attendance</a:t>
                      </a:r>
                      <a:endParaRPr lang="en-US" sz="1400" b="0" i="0" u="none" strike="noStrike" dirty="0">
                        <a:solidFill>
                          <a:srgbClr val="000000"/>
                        </a:solidFill>
                        <a:effectLst/>
                        <a:latin typeface="+mj-lt"/>
                      </a:endParaRPr>
                    </a:p>
                  </a:txBody>
                  <a:tcPr marL="9525" marR="9525" marT="9525" marB="0" anchor="b"/>
                </a:tc>
              </a:tr>
              <a:tr h="307840">
                <a:tc>
                  <a:txBody>
                    <a:bodyPr/>
                    <a:lstStyle/>
                    <a:p>
                      <a:pPr algn="r" fontAlgn="b"/>
                      <a:r>
                        <a:rPr lang="en-US" sz="1400" u="none" strike="noStrike" dirty="0" smtClean="0">
                          <a:effectLst/>
                          <a:latin typeface="+mj-lt"/>
                        </a:rPr>
                        <a:t>20,650</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EFC</a:t>
                      </a:r>
                      <a:endParaRPr lang="en-US" sz="1400" b="0" i="0" u="none" strike="noStrike" dirty="0">
                        <a:solidFill>
                          <a:srgbClr val="000000"/>
                        </a:solidFill>
                        <a:effectLst/>
                        <a:latin typeface="+mj-lt"/>
                      </a:endParaRPr>
                    </a:p>
                  </a:txBody>
                  <a:tcPr marL="9525" marR="9525" marT="9525" marB="0" anchor="b"/>
                </a:tc>
              </a:tr>
              <a:tr h="307840">
                <a:tc>
                  <a:txBody>
                    <a:bodyPr/>
                    <a:lstStyle/>
                    <a:p>
                      <a:pPr algn="r" fontAlgn="b"/>
                      <a:r>
                        <a:rPr lang="en-US" sz="1400" u="none" strike="noStrike" dirty="0" smtClean="0">
                          <a:effectLst/>
                          <a:latin typeface="+mj-lt"/>
                        </a:rPr>
                        <a:t>$34,350</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Need</a:t>
                      </a:r>
                      <a:endParaRPr lang="en-US" sz="1400" b="0" i="0" u="none" strike="noStrike" dirty="0">
                        <a:solidFill>
                          <a:srgbClr val="000000"/>
                        </a:solidFill>
                        <a:effectLst/>
                        <a:latin typeface="+mj-lt"/>
                      </a:endParaRPr>
                    </a:p>
                  </a:txBody>
                  <a:tcPr marL="9525" marR="9525" marT="9525" marB="0" anchor="b"/>
                </a:tc>
              </a:tr>
            </a:tbl>
          </a:graphicData>
        </a:graphic>
      </p:graphicFrame>
      <p:graphicFrame>
        <p:nvGraphicFramePr>
          <p:cNvPr id="10" name="Table 9"/>
          <p:cNvGraphicFramePr>
            <a:graphicFrameLocks noGrp="1"/>
          </p:cNvGraphicFramePr>
          <p:nvPr>
            <p:custDataLst>
              <p:tags r:id="rId9"/>
            </p:custDataLst>
            <p:extLst>
              <p:ext uri="{D42A27DB-BD31-4B8C-83A1-F6EECF244321}">
                <p14:modId xmlns:p14="http://schemas.microsoft.com/office/powerpoint/2010/main" val="3680459450"/>
              </p:ext>
            </p:extLst>
          </p:nvPr>
        </p:nvGraphicFramePr>
        <p:xfrm>
          <a:off x="6934200" y="3733800"/>
          <a:ext cx="1905000" cy="915107"/>
        </p:xfrm>
        <a:graphic>
          <a:graphicData uri="http://schemas.openxmlformats.org/drawingml/2006/table">
            <a:tbl>
              <a:tblPr>
                <a:tableStyleId>{5C22544A-7EE6-4342-B048-85BDC9FD1C3A}</a:tableStyleId>
              </a:tblPr>
              <a:tblGrid>
                <a:gridCol w="800100"/>
                <a:gridCol w="1104900"/>
              </a:tblGrid>
              <a:tr h="435538">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$18,000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a:solidFill>
                            <a:schemeClr val="dk1"/>
                          </a:solidFill>
                          <a:effectLst/>
                          <a:latin typeface="+mj-lt"/>
                          <a:ea typeface="+mn-ea"/>
                          <a:cs typeface="+mn-cs"/>
                        </a:rPr>
                        <a:t>Cost of Attendance</a:t>
                      </a:r>
                    </a:p>
                  </a:txBody>
                  <a:tcPr marL="9525" marR="9525" marT="9525" marB="0" anchor="b"/>
                </a:tc>
              </a:tr>
              <a:tr h="239431">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7,700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a:solidFill>
                            <a:schemeClr val="dk1"/>
                          </a:solidFill>
                          <a:effectLst/>
                          <a:latin typeface="+mj-lt"/>
                          <a:ea typeface="+mn-ea"/>
                          <a:cs typeface="+mn-cs"/>
                        </a:rPr>
                        <a:t>EFC</a:t>
                      </a:r>
                    </a:p>
                  </a:txBody>
                  <a:tcPr marL="9525" marR="9525" marT="9525" marB="0" anchor="b"/>
                </a:tc>
              </a:tr>
              <a:tr h="239431">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$10,300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smtClean="0">
                          <a:solidFill>
                            <a:schemeClr val="dk1"/>
                          </a:solidFill>
                          <a:effectLst/>
                          <a:latin typeface="+mj-lt"/>
                          <a:ea typeface="+mn-ea"/>
                          <a:cs typeface="+mn-cs"/>
                        </a:rPr>
                        <a:t>Need</a:t>
                      </a:r>
                      <a:endParaRPr lang="en-US" sz="1400" u="none" strike="noStrike" kern="1200" dirty="0">
                        <a:solidFill>
                          <a:schemeClr val="dk1"/>
                        </a:solidFill>
                        <a:effectLst/>
                        <a:latin typeface="+mj-lt"/>
                        <a:ea typeface="+mn-ea"/>
                        <a:cs typeface="+mn-cs"/>
                      </a:endParaRPr>
                    </a:p>
                  </a:txBody>
                  <a:tcPr marL="9525" marR="9525" marT="9525" marB="0" anchor="b"/>
                </a:tc>
              </a:tr>
            </a:tbl>
          </a:graphicData>
        </a:graphic>
      </p:graphicFrame>
      <p:graphicFrame>
        <p:nvGraphicFramePr>
          <p:cNvPr id="14" name="Table 13"/>
          <p:cNvGraphicFramePr>
            <a:graphicFrameLocks noGrp="1"/>
          </p:cNvGraphicFramePr>
          <p:nvPr>
            <p:custDataLst>
              <p:tags r:id="rId10"/>
            </p:custDataLst>
            <p:extLst>
              <p:ext uri="{D42A27DB-BD31-4B8C-83A1-F6EECF244321}">
                <p14:modId xmlns:p14="http://schemas.microsoft.com/office/powerpoint/2010/main" val="3771608844"/>
              </p:ext>
            </p:extLst>
          </p:nvPr>
        </p:nvGraphicFramePr>
        <p:xfrm>
          <a:off x="7162800" y="5334000"/>
          <a:ext cx="1905000" cy="882015"/>
        </p:xfrm>
        <a:graphic>
          <a:graphicData uri="http://schemas.openxmlformats.org/drawingml/2006/table">
            <a:tbl>
              <a:tblPr>
                <a:tableStyleId>{5C22544A-7EE6-4342-B048-85BDC9FD1C3A}</a:tableStyleId>
              </a:tblPr>
              <a:tblGrid>
                <a:gridCol w="952500"/>
                <a:gridCol w="952500"/>
              </a:tblGrid>
              <a:tr h="171450">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$30,000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a:solidFill>
                            <a:schemeClr val="dk1"/>
                          </a:solidFill>
                          <a:effectLst/>
                          <a:latin typeface="+mj-lt"/>
                          <a:ea typeface="+mn-ea"/>
                          <a:cs typeface="+mn-cs"/>
                        </a:rPr>
                        <a:t>Cost of Attendance</a:t>
                      </a:r>
                    </a:p>
                  </a:txBody>
                  <a:tcPr marL="9525" marR="9525" marT="9525" marB="0" anchor="b"/>
                </a:tc>
              </a:tr>
              <a:tr h="171450">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1,500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smtClean="0">
                          <a:solidFill>
                            <a:schemeClr val="dk1"/>
                          </a:solidFill>
                          <a:effectLst/>
                          <a:latin typeface="+mj-lt"/>
                          <a:ea typeface="+mn-ea"/>
                          <a:cs typeface="+mn-cs"/>
                        </a:rPr>
                        <a:t>EFC</a:t>
                      </a:r>
                      <a:endParaRPr lang="en-US" sz="1400" u="none" strike="noStrike" kern="1200" dirty="0">
                        <a:solidFill>
                          <a:schemeClr val="dk1"/>
                        </a:solidFill>
                        <a:effectLst/>
                        <a:latin typeface="+mj-lt"/>
                        <a:ea typeface="+mn-ea"/>
                        <a:cs typeface="+mn-cs"/>
                      </a:endParaRPr>
                    </a:p>
                  </a:txBody>
                  <a:tcPr marL="9525" marR="9525" marT="9525" marB="0" anchor="b"/>
                </a:tc>
              </a:tr>
              <a:tr h="171450">
                <a:tc>
                  <a:txBody>
                    <a:bodyPr/>
                    <a:lstStyle/>
                    <a:p>
                      <a:pPr marL="0" algn="r" defTabSz="914400" rtl="0" eaLnBrk="1" fontAlgn="b" latinLnBrk="0" hangingPunct="1"/>
                      <a:r>
                        <a:rPr lang="en-US" sz="1400" u="none" strike="noStrike" kern="1200" dirty="0" smtClean="0">
                          <a:solidFill>
                            <a:schemeClr val="dk1"/>
                          </a:solidFill>
                          <a:effectLst/>
                          <a:latin typeface="+mj-lt"/>
                          <a:ea typeface="+mn-ea"/>
                          <a:cs typeface="+mn-cs"/>
                        </a:rPr>
                        <a:t>$28,500</a:t>
                      </a:r>
                      <a:endParaRPr lang="en-US" sz="1400" u="none" strike="noStrike" kern="1200" dirty="0">
                        <a:solidFill>
                          <a:schemeClr val="dk1"/>
                        </a:solidFill>
                        <a:effectLst/>
                        <a:latin typeface="+mj-lt"/>
                        <a:ea typeface="+mn-ea"/>
                        <a:cs typeface="+mn-cs"/>
                      </a:endParaRPr>
                    </a:p>
                  </a:txBody>
                  <a:tcPr marL="9525" marR="9525" marT="9525" marB="0" anchor="b"/>
                </a:tc>
                <a:tc>
                  <a:txBody>
                    <a:bodyPr/>
                    <a:lstStyle/>
                    <a:p>
                      <a:pPr marL="0" algn="l" defTabSz="914400" rtl="0" eaLnBrk="1" fontAlgn="b" latinLnBrk="0" hangingPunct="1"/>
                      <a:r>
                        <a:rPr lang="en-US" sz="1400" u="none" strike="noStrike" kern="1200" dirty="0" smtClean="0">
                          <a:solidFill>
                            <a:schemeClr val="dk1"/>
                          </a:solidFill>
                          <a:effectLst/>
                          <a:latin typeface="+mj-lt"/>
                          <a:ea typeface="+mn-ea"/>
                          <a:cs typeface="+mn-cs"/>
                        </a:rPr>
                        <a:t>Need</a:t>
                      </a:r>
                      <a:endParaRPr lang="en-US" sz="1400" u="none" strike="noStrike" kern="1200" dirty="0">
                        <a:solidFill>
                          <a:schemeClr val="dk1"/>
                        </a:solidFill>
                        <a:effectLst/>
                        <a:latin typeface="+mj-lt"/>
                        <a:ea typeface="+mn-ea"/>
                        <a:cs typeface="+mn-cs"/>
                      </a:endParaRPr>
                    </a:p>
                  </a:txBody>
                  <a:tcPr marL="9525" marR="9525" marT="9525" marB="0" anchor="b"/>
                </a:tc>
              </a:tr>
            </a:tbl>
          </a:graphicData>
        </a:graphic>
      </p:graphicFrame>
      <p:cxnSp>
        <p:nvCxnSpPr>
          <p:cNvPr id="11" name="Straight Connector 10"/>
          <p:cNvCxnSpPr/>
          <p:nvPr/>
        </p:nvCxnSpPr>
        <p:spPr>
          <a:xfrm flipV="1">
            <a:off x="34636" y="865909"/>
            <a:ext cx="8839200" cy="76200"/>
          </a:xfrm>
          <a:prstGeom prst="line">
            <a:avLst/>
          </a:prstGeom>
        </p:spPr>
        <p:style>
          <a:lnRef idx="1">
            <a:schemeClr val="dk1"/>
          </a:lnRef>
          <a:fillRef idx="0">
            <a:schemeClr val="dk1"/>
          </a:fillRef>
          <a:effectRef idx="0">
            <a:schemeClr val="dk1"/>
          </a:effectRef>
          <a:fontRef idx="minor">
            <a:schemeClr val="tx1"/>
          </a:fontRef>
        </p:style>
      </p:cxnSp>
      <p:sp>
        <p:nvSpPr>
          <p:cNvPr id="5" name="Footer Placeholder 4"/>
          <p:cNvSpPr>
            <a:spLocks noGrp="1"/>
          </p:cNvSpPr>
          <p:nvPr>
            <p:ph type="ftr" sz="quarter" idx="11"/>
          </p:nvPr>
        </p:nvSpPr>
        <p:spPr/>
        <p:txBody>
          <a:bodyPr/>
          <a:lstStyle/>
          <a:p>
            <a:r>
              <a:rPr lang="en-US" dirty="0" smtClean="0"/>
              <a:t>www.grasp4virginia.com</a:t>
            </a:r>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2"/>
            </p:custDataLst>
          </p:nvPr>
        </p:nvSpPr>
        <p:spPr/>
        <p:txBody>
          <a:bodyPr/>
          <a:lstStyle/>
          <a:p>
            <a:fld id="{622A6F62-512A-4C31-8E10-E87F134531EB}" type="slidenum">
              <a:rPr lang="en-US" smtClean="0"/>
              <a:pPr/>
              <a:t>13</a:t>
            </a:fld>
            <a:endParaRPr lang="en-US" dirty="0"/>
          </a:p>
        </p:txBody>
      </p:sp>
      <p:sp>
        <p:nvSpPr>
          <p:cNvPr id="2" name="Title 1"/>
          <p:cNvSpPr>
            <a:spLocks noGrp="1"/>
          </p:cNvSpPr>
          <p:nvPr>
            <p:ph type="title" idx="4294967295"/>
            <p:custDataLst>
              <p:tags r:id="rId3"/>
            </p:custDataLst>
          </p:nvPr>
        </p:nvSpPr>
        <p:spPr>
          <a:xfrm>
            <a:off x="228600" y="221960"/>
            <a:ext cx="8229600" cy="1336676"/>
          </a:xfrm>
        </p:spPr>
        <p:txBody>
          <a:bodyPr>
            <a:normAutofit fontScale="90000"/>
          </a:bodyPr>
          <a:lstStyle/>
          <a:p>
            <a:r>
              <a:rPr lang="en-US" sz="3200" dirty="0" smtClean="0"/>
              <a:t>“Colleges and </a:t>
            </a:r>
            <a:r>
              <a:rPr lang="en-US" sz="3200" dirty="0"/>
              <a:t>universities that claimed to meet 100 percent of demonstrated financial need for full-time undergraduates in fall 2012</a:t>
            </a:r>
            <a:r>
              <a:rPr lang="en-US" sz="3200" dirty="0" smtClean="0"/>
              <a:t>.”</a:t>
            </a:r>
            <a:r>
              <a:rPr lang="en-US" sz="3200" baseline="30000" dirty="0" smtClean="0"/>
              <a:t>1</a:t>
            </a:r>
            <a:endParaRPr lang="en-US" sz="3000" baseline="30000" dirty="0"/>
          </a:p>
        </p:txBody>
      </p:sp>
      <p:sp>
        <p:nvSpPr>
          <p:cNvPr id="6" name="TextBox 5"/>
          <p:cNvSpPr txBox="1"/>
          <p:nvPr/>
        </p:nvSpPr>
        <p:spPr>
          <a:xfrm>
            <a:off x="228600" y="1524000"/>
            <a:ext cx="8763000" cy="4800600"/>
          </a:xfrm>
          <a:prstGeom prst="rect">
            <a:avLst/>
          </a:prstGeom>
          <a:noFill/>
        </p:spPr>
        <p:txBody>
          <a:bodyPr wrap="square" rtlCol="0">
            <a:spAutoFit/>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32227510"/>
              </p:ext>
            </p:extLst>
          </p:nvPr>
        </p:nvGraphicFramePr>
        <p:xfrm>
          <a:off x="304800" y="1524000"/>
          <a:ext cx="8534401" cy="4343408"/>
        </p:xfrm>
        <a:graphic>
          <a:graphicData uri="http://schemas.openxmlformats.org/drawingml/2006/table">
            <a:tbl>
              <a:tblPr>
                <a:tableStyleId>{5C22544A-7EE6-4342-B048-85BDC9FD1C3A}</a:tableStyleId>
              </a:tblPr>
              <a:tblGrid>
                <a:gridCol w="1939636"/>
                <a:gridCol w="2241648"/>
                <a:gridCol w="2112917"/>
                <a:gridCol w="2240200"/>
              </a:tblGrid>
              <a:tr h="271463">
                <a:tc>
                  <a:txBody>
                    <a:bodyPr/>
                    <a:lstStyle/>
                    <a:p>
                      <a:pPr algn="l" fontAlgn="b"/>
                      <a:r>
                        <a:rPr lang="en-US" sz="1600" u="none" strike="noStrike" dirty="0">
                          <a:effectLst/>
                        </a:rPr>
                        <a:t>Amherst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Columbia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smtClean="0">
                          <a:effectLst/>
                        </a:rPr>
                        <a:t>MIT</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Trinity College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Barnard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Connecticut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Middlebury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Tufts University</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Bates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Cornell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Mount </a:t>
                      </a:r>
                      <a:r>
                        <a:rPr lang="en-US" sz="1600" u="none" strike="noStrike" dirty="0" smtClean="0">
                          <a:effectLst/>
                        </a:rPr>
                        <a:t>Holyoke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University of Chicago</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Berea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Dartmouth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smtClean="0">
                          <a:effectLst/>
                        </a:rPr>
                        <a:t>Northwestern</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smtClean="0">
                          <a:effectLst/>
                        </a:rPr>
                        <a:t>UNC</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Boston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Davidson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Oberlin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smtClean="0">
                          <a:effectLst/>
                        </a:rPr>
                        <a:t>Notre </a:t>
                      </a:r>
                      <a:r>
                        <a:rPr lang="en-US" sz="1600" u="none" strike="noStrike" dirty="0">
                          <a:effectLst/>
                        </a:rPr>
                        <a:t>Dame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Bowdoin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Duke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Occidental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smtClean="0">
                          <a:effectLst/>
                        </a:rPr>
                        <a:t>Univ. of Pennsylvania</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Brown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Franklin and </a:t>
                      </a:r>
                      <a:r>
                        <a:rPr lang="en-US" sz="1600" u="none" strike="noStrike" dirty="0" smtClean="0">
                          <a:effectLst/>
                        </a:rPr>
                        <a:t>Marshall</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Pomona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University of Richmond</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Bryn Mawr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Franklin W. </a:t>
                      </a:r>
                      <a:r>
                        <a:rPr lang="en-US" sz="1600" u="none" strike="noStrike" dirty="0" smtClean="0">
                          <a:effectLst/>
                        </a:rPr>
                        <a:t>Olin</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Princeton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b="0" i="0" u="none" strike="noStrike" dirty="0" smtClean="0">
                          <a:solidFill>
                            <a:schemeClr val="dk1"/>
                          </a:solidFill>
                          <a:effectLst/>
                          <a:latin typeface="+mn-lt"/>
                        </a:rPr>
                        <a:t>USC</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smtClean="0">
                          <a:effectLst/>
                        </a:rPr>
                        <a:t>Cal Tech</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Georgetown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Rice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Vanderbilt University</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Carleton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Grinnell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Scripps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Vassar College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Carroll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Hamilton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Smith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Washington and </a:t>
                      </a:r>
                      <a:r>
                        <a:rPr lang="en-US" sz="1600" u="none" strike="noStrike" dirty="0" smtClean="0">
                          <a:effectLst/>
                        </a:rPr>
                        <a:t>Lee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Claremont </a:t>
                      </a:r>
                      <a:r>
                        <a:rPr lang="en-US" sz="1600" u="none" strike="noStrike" dirty="0" smtClean="0">
                          <a:effectLst/>
                        </a:rPr>
                        <a:t>McKenna</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Harvard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St. Olaf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Washington </a:t>
                      </a:r>
                      <a:r>
                        <a:rPr lang="en-US" sz="1600" u="none" strike="noStrike" dirty="0" smtClean="0">
                          <a:effectLst/>
                        </a:rPr>
                        <a:t>University</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Colby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Harvey Mudd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Stanford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Wellesley College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a:effectLst/>
                        </a:rPr>
                        <a:t>Colgate University</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Haverford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Swarthmore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Wesleyan University</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r>
                        <a:rPr lang="en-US" sz="1600" u="none" strike="noStrike" dirty="0" smtClean="0">
                          <a:effectLst/>
                        </a:rPr>
                        <a:t>Holy </a:t>
                      </a:r>
                      <a:r>
                        <a:rPr lang="en-US" sz="1600" u="none" strike="noStrike" dirty="0">
                          <a:effectLst/>
                        </a:rPr>
                        <a:t>Cross</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Macalester College</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Thomas </a:t>
                      </a:r>
                      <a:r>
                        <a:rPr lang="en-US" sz="1600" u="none" strike="noStrike" dirty="0" smtClean="0">
                          <a:effectLst/>
                        </a:rPr>
                        <a:t>Aquinas</a:t>
                      </a:r>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Williams College</a:t>
                      </a:r>
                      <a:endParaRPr lang="en-US" sz="1600" b="0" i="0" u="none" strike="noStrike" dirty="0">
                        <a:solidFill>
                          <a:srgbClr val="000000"/>
                        </a:solidFill>
                        <a:effectLst/>
                        <a:latin typeface="Arial" panose="020B0604020202020204" pitchFamily="34" charset="0"/>
                      </a:endParaRPr>
                    </a:p>
                  </a:txBody>
                  <a:tcPr marL="8445" marR="8445" marT="8445" marB="0" anchor="b"/>
                </a:tc>
              </a:tr>
              <a:tr h="271463">
                <a:tc>
                  <a:txBody>
                    <a:bodyPr/>
                    <a:lstStyle/>
                    <a:p>
                      <a:pPr algn="l" fontAlgn="b"/>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8445" marR="8445" marT="8445" marB="0" anchor="b"/>
                </a:tc>
                <a:tc>
                  <a:txBody>
                    <a:bodyPr/>
                    <a:lstStyle/>
                    <a:p>
                      <a:pPr algn="l" fontAlgn="b"/>
                      <a:r>
                        <a:rPr lang="en-US" sz="1600" u="none" strike="noStrike" dirty="0">
                          <a:effectLst/>
                        </a:rPr>
                        <a:t>Yale University</a:t>
                      </a:r>
                      <a:endParaRPr lang="en-US" sz="1600" b="0" i="0" u="none" strike="noStrike" dirty="0">
                        <a:solidFill>
                          <a:srgbClr val="000000"/>
                        </a:solidFill>
                        <a:effectLst/>
                        <a:latin typeface="Arial" panose="020B0604020202020204" pitchFamily="34" charset="0"/>
                      </a:endParaRPr>
                    </a:p>
                  </a:txBody>
                  <a:tcPr marL="8445" marR="8445" marT="8445" marB="0" anchor="b"/>
                </a:tc>
              </a:tr>
            </a:tbl>
          </a:graphicData>
        </a:graphic>
      </p:graphicFrame>
      <p:sp>
        <p:nvSpPr>
          <p:cNvPr id="11" name="TextBox 10"/>
          <p:cNvSpPr txBox="1"/>
          <p:nvPr/>
        </p:nvSpPr>
        <p:spPr>
          <a:xfrm>
            <a:off x="533400" y="5867400"/>
            <a:ext cx="8077200" cy="307777"/>
          </a:xfrm>
          <a:prstGeom prst="rect">
            <a:avLst/>
          </a:prstGeom>
          <a:noFill/>
        </p:spPr>
        <p:txBody>
          <a:bodyPr wrap="square" rtlCol="0">
            <a:spAutoFit/>
          </a:bodyPr>
          <a:lstStyle/>
          <a:p>
            <a:r>
              <a:rPr lang="en-US" sz="1400" b="1" baseline="30000" dirty="0" smtClean="0"/>
              <a:t>1</a:t>
            </a:r>
            <a:r>
              <a:rPr lang="en-US" sz="1400" b="1" dirty="0" smtClean="0"/>
              <a:t>US News and World Reports, September </a:t>
            </a:r>
            <a:r>
              <a:rPr lang="en-US" sz="1400" b="1" dirty="0"/>
              <a:t>18, 2013</a:t>
            </a:r>
          </a:p>
        </p:txBody>
      </p:sp>
      <p:sp>
        <p:nvSpPr>
          <p:cNvPr id="12" name="Footer Placeholder 11"/>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65037932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2"/>
            </p:custDataLst>
          </p:nvPr>
        </p:nvSpPr>
        <p:spPr bwMode="auto">
          <a:xfrm>
            <a:off x="762000" y="853281"/>
            <a:ext cx="73914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i="1" dirty="0" smtClean="0"/>
              <a:t>“I will not file -- we will not get anything”</a:t>
            </a:r>
          </a:p>
        </p:txBody>
      </p:sp>
      <p:sp>
        <p:nvSpPr>
          <p:cNvPr id="7171" name="Rectangle 3"/>
          <p:cNvSpPr>
            <a:spLocks noGrp="1" noChangeArrowheads="1"/>
          </p:cNvSpPr>
          <p:nvPr>
            <p:ph idx="1"/>
            <p:custDataLst>
              <p:tags r:id="rId3"/>
            </p:custDataLst>
          </p:nvPr>
        </p:nvSpPr>
        <p:spPr bwMode="auto">
          <a:xfrm>
            <a:off x="457200" y="2057400"/>
            <a:ext cx="8382000" cy="45636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Font typeface="Arial" pitchFamily="34" charset="0"/>
              <a:buNone/>
            </a:pPr>
            <a:r>
              <a:rPr lang="en-US" sz="2800" dirty="0" smtClean="0"/>
              <a:t>Choosing to not file the FAFSA means that your school will not consider you for financial aid – “free money” grants or loans.</a:t>
            </a:r>
          </a:p>
        </p:txBody>
      </p:sp>
      <p:sp>
        <p:nvSpPr>
          <p:cNvPr id="6" name="Slide Number Placeholder 5"/>
          <p:cNvSpPr>
            <a:spLocks noGrp="1"/>
          </p:cNvSpPr>
          <p:nvPr>
            <p:ph type="sldNum" sz="quarter" idx="12"/>
            <p:custDataLst>
              <p:tags r:id="rId4"/>
            </p:custDataLst>
          </p:nvPr>
        </p:nvSpPr>
        <p:spPr/>
        <p:txBody>
          <a:bodyPr/>
          <a:lstStyle/>
          <a:p>
            <a:fld id="{622A6F62-512A-4C31-8E10-E87F134531EB}" type="slidenum">
              <a:rPr lang="en-US" smtClean="0"/>
              <a:pPr/>
              <a:t>14</a:t>
            </a:fld>
            <a:endParaRPr lang="en-US" dirty="0"/>
          </a:p>
        </p:txBody>
      </p:sp>
      <p:pic>
        <p:nvPicPr>
          <p:cNvPr id="7174" name="Picture 6"/>
          <p:cNvPicPr>
            <a:picLocks noChangeAspect="1" noChangeArrowheads="1"/>
          </p:cNvPicPr>
          <p:nvPr>
            <p:custDataLst>
              <p:tags r:id="rId5"/>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38400" y="3505200"/>
            <a:ext cx="4038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18211220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bwMode="auto">
          <a:xfrm>
            <a:off x="4656429" y="2195465"/>
            <a:ext cx="3744913" cy="2050098"/>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400" i="1" dirty="0" smtClean="0"/>
              <a:t>If you miss your school’s priority filing date, </a:t>
            </a:r>
            <a:r>
              <a:rPr lang="en-US" sz="2400" b="1" i="1" dirty="0" smtClean="0">
                <a:solidFill>
                  <a:srgbClr val="FF0066"/>
                </a:solidFill>
              </a:rPr>
              <a:t>file anyway and file soon</a:t>
            </a:r>
            <a:r>
              <a:rPr lang="en-US" sz="2400" i="1" dirty="0" smtClean="0"/>
              <a:t>.</a:t>
            </a:r>
            <a:r>
              <a:rPr lang="en-US" sz="2400" dirty="0" smtClean="0"/>
              <a:t/>
            </a:r>
            <a:br>
              <a:rPr lang="en-US" sz="2400" dirty="0" smtClean="0"/>
            </a:br>
            <a:endParaRPr lang="en-US" sz="2400" dirty="0" smtClean="0"/>
          </a:p>
        </p:txBody>
      </p:sp>
      <p:sp>
        <p:nvSpPr>
          <p:cNvPr id="10243" name="Rectangle 3"/>
          <p:cNvSpPr>
            <a:spLocks noGrp="1" noChangeArrowheads="1"/>
          </p:cNvSpPr>
          <p:nvPr>
            <p:ph type="body" sz="half" idx="1"/>
            <p:custDataLst>
              <p:tags r:id="rId3"/>
            </p:custDataLst>
          </p:nvPr>
        </p:nvSpPr>
        <p:spPr bwMode="auto">
          <a:xfrm>
            <a:off x="762000" y="1295400"/>
            <a:ext cx="7924800" cy="49530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nSpc>
                <a:spcPct val="150000"/>
              </a:lnSpc>
              <a:spcBef>
                <a:spcPct val="0"/>
              </a:spcBef>
            </a:pPr>
            <a:r>
              <a:rPr lang="en-US" sz="2000" dirty="0" smtClean="0">
                <a:solidFill>
                  <a:schemeClr val="tx1"/>
                </a:solidFill>
              </a:rPr>
              <a:t>Community Colleges: vary, check website</a:t>
            </a:r>
          </a:p>
          <a:p>
            <a:pPr>
              <a:lnSpc>
                <a:spcPct val="150000"/>
              </a:lnSpc>
              <a:spcBef>
                <a:spcPct val="0"/>
              </a:spcBef>
            </a:pPr>
            <a:r>
              <a:rPr lang="en-US" sz="2000" dirty="0" smtClean="0">
                <a:solidFill>
                  <a:schemeClr val="tx1"/>
                </a:solidFill>
              </a:rPr>
              <a:t>CNU: March 1</a:t>
            </a:r>
          </a:p>
          <a:p>
            <a:pPr>
              <a:lnSpc>
                <a:spcPct val="150000"/>
              </a:lnSpc>
              <a:spcBef>
                <a:spcPct val="0"/>
              </a:spcBef>
            </a:pPr>
            <a:r>
              <a:rPr lang="en-US" sz="2000" dirty="0" smtClean="0">
                <a:solidFill>
                  <a:schemeClr val="tx1"/>
                </a:solidFill>
              </a:rPr>
              <a:t>JMU: March 1</a:t>
            </a:r>
          </a:p>
          <a:p>
            <a:pPr>
              <a:lnSpc>
                <a:spcPct val="150000"/>
              </a:lnSpc>
              <a:spcBef>
                <a:spcPct val="0"/>
              </a:spcBef>
            </a:pPr>
            <a:r>
              <a:rPr lang="en-US" sz="2000" dirty="0" smtClean="0">
                <a:solidFill>
                  <a:schemeClr val="tx1"/>
                </a:solidFill>
              </a:rPr>
              <a:t>Longwood: March 1</a:t>
            </a:r>
          </a:p>
          <a:p>
            <a:pPr>
              <a:lnSpc>
                <a:spcPct val="150000"/>
              </a:lnSpc>
              <a:spcBef>
                <a:spcPct val="0"/>
              </a:spcBef>
            </a:pPr>
            <a:r>
              <a:rPr lang="en-US" sz="2000" dirty="0" smtClean="0">
                <a:solidFill>
                  <a:schemeClr val="tx1"/>
                </a:solidFill>
              </a:rPr>
              <a:t>ODU: February 15</a:t>
            </a:r>
          </a:p>
          <a:p>
            <a:pPr>
              <a:lnSpc>
                <a:spcPct val="150000"/>
              </a:lnSpc>
              <a:spcBef>
                <a:spcPct val="0"/>
              </a:spcBef>
            </a:pPr>
            <a:r>
              <a:rPr lang="en-US" sz="2000" dirty="0" smtClean="0">
                <a:solidFill>
                  <a:schemeClr val="tx1"/>
                </a:solidFill>
              </a:rPr>
              <a:t>Radford: February 15</a:t>
            </a:r>
          </a:p>
          <a:p>
            <a:pPr>
              <a:lnSpc>
                <a:spcPct val="150000"/>
              </a:lnSpc>
              <a:spcBef>
                <a:spcPct val="0"/>
              </a:spcBef>
            </a:pPr>
            <a:r>
              <a:rPr lang="en-US" sz="2000" dirty="0" smtClean="0">
                <a:solidFill>
                  <a:schemeClr val="tx1"/>
                </a:solidFill>
              </a:rPr>
              <a:t>*UVA</a:t>
            </a:r>
            <a:r>
              <a:rPr lang="en-US" sz="2000" dirty="0">
                <a:solidFill>
                  <a:schemeClr val="tx1"/>
                </a:solidFill>
              </a:rPr>
              <a:t>: March 1</a:t>
            </a:r>
          </a:p>
          <a:p>
            <a:pPr>
              <a:lnSpc>
                <a:spcPct val="150000"/>
              </a:lnSpc>
              <a:spcBef>
                <a:spcPct val="0"/>
              </a:spcBef>
            </a:pPr>
            <a:r>
              <a:rPr lang="en-US" sz="2000" dirty="0" smtClean="0">
                <a:solidFill>
                  <a:schemeClr val="tx1"/>
                </a:solidFill>
              </a:rPr>
              <a:t>VCU: March 1</a:t>
            </a:r>
          </a:p>
          <a:p>
            <a:pPr>
              <a:lnSpc>
                <a:spcPct val="150000"/>
              </a:lnSpc>
              <a:spcBef>
                <a:spcPct val="0"/>
              </a:spcBef>
            </a:pPr>
            <a:r>
              <a:rPr lang="en-US" sz="2000" dirty="0" smtClean="0">
                <a:solidFill>
                  <a:schemeClr val="tx1"/>
                </a:solidFill>
              </a:rPr>
              <a:t>Virginia State: March 31</a:t>
            </a:r>
          </a:p>
          <a:p>
            <a:pPr>
              <a:lnSpc>
                <a:spcPct val="150000"/>
              </a:lnSpc>
              <a:spcBef>
                <a:spcPct val="0"/>
              </a:spcBef>
            </a:pPr>
            <a:r>
              <a:rPr lang="en-US" sz="2000" dirty="0" smtClean="0">
                <a:solidFill>
                  <a:schemeClr val="tx1"/>
                </a:solidFill>
              </a:rPr>
              <a:t>Virginia Tech: March 1</a:t>
            </a:r>
          </a:p>
          <a:p>
            <a:pPr>
              <a:lnSpc>
                <a:spcPct val="150000"/>
              </a:lnSpc>
              <a:spcBef>
                <a:spcPct val="0"/>
              </a:spcBef>
            </a:pPr>
            <a:r>
              <a:rPr lang="en-US" sz="2000" dirty="0" smtClean="0">
                <a:solidFill>
                  <a:schemeClr val="tx1"/>
                </a:solidFill>
              </a:rPr>
              <a:t>*William </a:t>
            </a:r>
            <a:r>
              <a:rPr lang="en-US" sz="2000" dirty="0" smtClean="0">
                <a:solidFill>
                  <a:schemeClr val="tx1"/>
                </a:solidFill>
              </a:rPr>
              <a:t>and Mary: March 1</a:t>
            </a:r>
          </a:p>
          <a:p>
            <a:endParaRPr lang="en-US" sz="2000" dirty="0" smtClean="0"/>
          </a:p>
        </p:txBody>
      </p:sp>
      <p:sp>
        <p:nvSpPr>
          <p:cNvPr id="7" name="Slide Number Placeholder 6"/>
          <p:cNvSpPr>
            <a:spLocks noGrp="1"/>
          </p:cNvSpPr>
          <p:nvPr>
            <p:ph type="sldNum" sz="quarter" idx="10"/>
            <p:custDataLst>
              <p:tags r:id="rId4"/>
            </p:custDataLst>
          </p:nvPr>
        </p:nvSpPr>
        <p:spPr/>
        <p:txBody>
          <a:bodyPr/>
          <a:lstStyle/>
          <a:p>
            <a:pPr>
              <a:defRPr/>
            </a:pPr>
            <a:fld id="{A5C1D009-C94D-43D9-8456-CC940BC6B79D}" type="slidenum">
              <a:rPr lang="en-US" smtClean="0"/>
              <a:pPr>
                <a:defRPr/>
              </a:pPr>
              <a:t>15</a:t>
            </a:fld>
            <a:endParaRPr lang="en-US" dirty="0"/>
          </a:p>
        </p:txBody>
      </p:sp>
      <p:sp>
        <p:nvSpPr>
          <p:cNvPr id="10244" name="Rectangle 9"/>
          <p:cNvSpPr>
            <a:spLocks noChangeArrowheads="1"/>
          </p:cNvSpPr>
          <p:nvPr>
            <p:custDataLst>
              <p:tags r:id="rId5"/>
            </p:custDataLst>
          </p:nvPr>
        </p:nvSpPr>
        <p:spPr bwMode="auto">
          <a:xfrm>
            <a:off x="914400" y="457200"/>
            <a:ext cx="7391400" cy="960438"/>
          </a:xfrm>
          <a:prstGeom prst="rect">
            <a:avLst/>
          </a:prstGeom>
          <a:noFill/>
          <a:ln w="9525">
            <a:noFill/>
            <a:miter lim="800000"/>
            <a:headEnd/>
            <a:tailEnd/>
          </a:ln>
        </p:spPr>
        <p:txBody>
          <a:bodyPr/>
          <a:lstStyle/>
          <a:p>
            <a:pPr algn="ctr" eaLnBrk="0" hangingPunct="0"/>
            <a:r>
              <a:rPr lang="en-US" sz="4400" dirty="0" smtClean="0">
                <a:solidFill>
                  <a:schemeClr val="tx2">
                    <a:lumMod val="75000"/>
                  </a:schemeClr>
                </a:solidFill>
                <a:latin typeface="+mj-lt"/>
              </a:rPr>
              <a:t>2014 </a:t>
            </a:r>
            <a:r>
              <a:rPr lang="en-US" sz="4400" dirty="0" smtClean="0">
                <a:solidFill>
                  <a:schemeClr val="tx2">
                    <a:lumMod val="75000"/>
                  </a:schemeClr>
                </a:solidFill>
                <a:latin typeface="+mj-lt"/>
              </a:rPr>
              <a:t>Priority </a:t>
            </a:r>
            <a:r>
              <a:rPr lang="en-US" sz="4400" dirty="0">
                <a:solidFill>
                  <a:schemeClr val="tx2">
                    <a:lumMod val="75000"/>
                  </a:schemeClr>
                </a:solidFill>
                <a:latin typeface="+mj-lt"/>
              </a:rPr>
              <a:t>Filing Dates</a:t>
            </a:r>
          </a:p>
        </p:txBody>
      </p:sp>
      <p:pic>
        <p:nvPicPr>
          <p:cNvPr id="10245" name="Picture 6" descr="banner"/>
          <p:cNvPicPr>
            <a:picLocks noChangeAspect="1" noChangeArrowheads="1"/>
          </p:cNvPicPr>
          <p:nvPr>
            <p:custDataLst>
              <p:tags r:id="rId6"/>
            </p:custDataLst>
          </p:nvPr>
        </p:nvPicPr>
        <p:blipFill>
          <a:blip r:embed="rId9" cstate="print"/>
          <a:srcRect/>
          <a:stretch>
            <a:fillRect/>
          </a:stretch>
        </p:blipFill>
        <p:spPr bwMode="auto">
          <a:xfrm>
            <a:off x="4656429" y="3200400"/>
            <a:ext cx="3744913" cy="1752600"/>
          </a:xfrm>
          <a:prstGeom prst="rect">
            <a:avLst/>
          </a:prstGeom>
          <a:noFill/>
          <a:ln w="9525">
            <a:noFill/>
            <a:miter lim="800000"/>
            <a:headEnd/>
            <a:tailEnd/>
          </a:ln>
        </p:spPr>
      </p:pic>
      <p:sp>
        <p:nvSpPr>
          <p:cNvPr id="8225" name="Rectangle 33"/>
          <p:cNvSpPr>
            <a:spLocks noChangeArrowheads="1"/>
          </p:cNvSpPr>
          <p:nvPr>
            <p:custDataLst>
              <p:tags r:id="rId7"/>
            </p:custDataLst>
          </p:nvPr>
        </p:nvSpPr>
        <p:spPr bwMode="auto">
          <a:xfrm>
            <a:off x="0" y="43846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endParaRPr>
          </a:p>
        </p:txBody>
      </p:sp>
      <p:sp>
        <p:nvSpPr>
          <p:cNvPr id="2" name="TextBox 1"/>
          <p:cNvSpPr txBox="1"/>
          <p:nvPr/>
        </p:nvSpPr>
        <p:spPr>
          <a:xfrm>
            <a:off x="4789487" y="5728584"/>
            <a:ext cx="3897313" cy="369332"/>
          </a:xfrm>
          <a:prstGeom prst="rect">
            <a:avLst/>
          </a:prstGeom>
          <a:noFill/>
        </p:spPr>
        <p:txBody>
          <a:bodyPr wrap="square" rtlCol="0">
            <a:spAutoFit/>
          </a:bodyPr>
          <a:lstStyle/>
          <a:p>
            <a:r>
              <a:rPr lang="en-US" dirty="0" smtClean="0"/>
              <a:t>* also require the CSS Profile</a:t>
            </a:r>
            <a:endParaRPr lang="en-US" dirty="0"/>
          </a:p>
        </p:txBody>
      </p:sp>
    </p:spTree>
    <p:custDataLst>
      <p:tags r:id="rId1"/>
    </p:custDataLst>
    <p:extLst>
      <p:ext uri="{BB962C8B-B14F-4D97-AF65-F5344CB8AC3E}">
        <p14:creationId xmlns:p14="http://schemas.microsoft.com/office/powerpoint/2010/main" val="97416707"/>
      </p:ext>
    </p:extLst>
  </p:cSld>
  <p:clrMapOvr>
    <a:masterClrMapping/>
  </p:clrMapOvr>
  <p:transition advClick="0"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9"/>
          <p:cNvSpPr txBox="1">
            <a:spLocks noChangeArrowheads="1"/>
          </p:cNvSpPr>
          <p:nvPr>
            <p:custDataLst>
              <p:tags r:id="rId2"/>
            </p:custDataLst>
          </p:nvPr>
        </p:nvSpPr>
        <p:spPr bwMode="auto">
          <a:xfrm>
            <a:off x="1905000" y="2209800"/>
            <a:ext cx="6324600" cy="838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dirty="0"/>
          </a:p>
        </p:txBody>
      </p:sp>
      <p:sp>
        <p:nvSpPr>
          <p:cNvPr id="27651" name="Text Box 30"/>
          <p:cNvSpPr txBox="1">
            <a:spLocks noChangeArrowheads="1"/>
          </p:cNvSpPr>
          <p:nvPr>
            <p:custDataLst>
              <p:tags r:id="rId3"/>
            </p:custDataLst>
          </p:nvPr>
        </p:nvSpPr>
        <p:spPr bwMode="auto">
          <a:xfrm>
            <a:off x="1371600" y="304800"/>
            <a:ext cx="6553200" cy="6858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3600" dirty="0"/>
          </a:p>
        </p:txBody>
      </p:sp>
      <p:sp>
        <p:nvSpPr>
          <p:cNvPr id="27652" name="Rectangle 34"/>
          <p:cNvSpPr>
            <a:spLocks noGrp="1" noChangeArrowheads="1"/>
          </p:cNvSpPr>
          <p:nvPr>
            <p:ph type="title"/>
            <p:custDataLst>
              <p:tags r:id="rId4"/>
            </p:custDataLst>
          </p:nvPr>
        </p:nvSpPr>
        <p:spPr bwMode="auto">
          <a:xfrm>
            <a:off x="914400" y="838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7200" dirty="0" smtClean="0"/>
              <a:t>More Forms?</a:t>
            </a:r>
          </a:p>
        </p:txBody>
      </p:sp>
      <p:sp>
        <p:nvSpPr>
          <p:cNvPr id="27653" name="Rectangle 35"/>
          <p:cNvSpPr>
            <a:spLocks noGrp="1" noChangeArrowheads="1"/>
          </p:cNvSpPr>
          <p:nvPr>
            <p:ph idx="1"/>
            <p:custDataLst>
              <p:tags r:id="rId5"/>
            </p:custDataLst>
          </p:nvPr>
        </p:nvSpPr>
        <p:spPr bwMode="auto">
          <a:xfrm>
            <a:off x="679554" y="1689348"/>
            <a:ext cx="8242092"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Aft>
                <a:spcPts val="600"/>
              </a:spcAft>
            </a:pPr>
            <a:r>
              <a:rPr lang="en-US" sz="2600" dirty="0" smtClean="0"/>
              <a:t>Some schools have additional forms. The safest thing to do is to call your school’s financial aid department and/or look closely at their website. </a:t>
            </a:r>
          </a:p>
          <a:p>
            <a:pPr>
              <a:spcAft>
                <a:spcPts val="600"/>
              </a:spcAft>
            </a:pPr>
            <a:r>
              <a:rPr lang="en-US" sz="2600" dirty="0" smtClean="0"/>
              <a:t>CSS/Financial Aid PROFILE – check your school, some examples: </a:t>
            </a:r>
            <a:r>
              <a:rPr lang="en-US" sz="2600" dirty="0" smtClean="0"/>
              <a:t>William and Mary, </a:t>
            </a:r>
            <a:r>
              <a:rPr lang="en-US" sz="2600" dirty="0" smtClean="0"/>
              <a:t>Hampden-Sydney </a:t>
            </a:r>
            <a:r>
              <a:rPr lang="en-US" sz="2600" dirty="0" smtClean="0"/>
              <a:t>College, Washington &amp; Lee, Princeton, Harvard, Duke, University of Virginia</a:t>
            </a:r>
          </a:p>
          <a:p>
            <a:pPr>
              <a:spcAft>
                <a:spcPts val="600"/>
              </a:spcAft>
            </a:pPr>
            <a:r>
              <a:rPr lang="en-US" sz="2600" dirty="0" smtClean="0"/>
              <a:t>School specific form: University of Richmond, Elon, University of Virginia</a:t>
            </a:r>
          </a:p>
          <a:p>
            <a:pPr>
              <a:spcAft>
                <a:spcPts val="600"/>
              </a:spcAft>
            </a:pPr>
            <a:r>
              <a:rPr lang="en-US" sz="2600" dirty="0" smtClean="0"/>
              <a:t>Ask about due dates. You may lose aid if you miss due dates.</a:t>
            </a:r>
          </a:p>
          <a:p>
            <a:endParaRPr lang="en-US" sz="2800" dirty="0" smtClean="0"/>
          </a:p>
        </p:txBody>
      </p:sp>
      <p:sp>
        <p:nvSpPr>
          <p:cNvPr id="7" name="Slide Number Placeholder 6"/>
          <p:cNvSpPr>
            <a:spLocks noGrp="1"/>
          </p:cNvSpPr>
          <p:nvPr>
            <p:ph type="sldNum" sz="quarter" idx="12"/>
            <p:custDataLst>
              <p:tags r:id="rId6"/>
            </p:custDataLst>
          </p:nvPr>
        </p:nvSpPr>
        <p:spPr/>
        <p:txBody>
          <a:bodyPr/>
          <a:lstStyle/>
          <a:p>
            <a:fld id="{622A6F62-512A-4C31-8E10-E87F134531EB}" type="slidenum">
              <a:rPr lang="en-US" smtClean="0"/>
              <a:pPr/>
              <a:t>16</a:t>
            </a:fld>
            <a:endParaRPr lang="en-US" dirty="0"/>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Tree>
    <p:custDataLst>
      <p:tags r:id="rId1"/>
    </p:custDataLst>
    <p:extLst>
      <p:ext uri="{BB962C8B-B14F-4D97-AF65-F5344CB8AC3E}">
        <p14:creationId xmlns:p14="http://schemas.microsoft.com/office/powerpoint/2010/main" val="4224133681"/>
      </p:ext>
    </p:extLst>
  </p:cSld>
  <p:clrMapOvr>
    <a:masterClrMapping/>
  </p:clrMapOvr>
  <p:transition spd="med" advClick="0" advTm="3000">
    <p:sndAc>
      <p:stSnd>
        <p:snd r:embed="rId9"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custDataLst>
              <p:tags r:id="rId2"/>
            </p:custDataLst>
          </p:nvPr>
        </p:nvPicPr>
        <p:blipFill>
          <a:blip r:embed="rId7" cstate="print">
            <a:extLst>
              <a:ext uri="{28A0092B-C50C-407E-A947-70E740481C1C}">
                <a14:useLocalDpi xmlns:a14="http://schemas.microsoft.com/office/drawing/2010/main" val="0"/>
              </a:ext>
            </a:extLst>
          </a:blip>
          <a:srcRect t="20991" b="20991"/>
          <a:stretch>
            <a:fillRect/>
          </a:stretch>
        </p:blipFill>
        <p:spPr>
          <a:xfrm>
            <a:off x="1525190" y="926933"/>
            <a:ext cx="6096000" cy="3276600"/>
          </a:xfrm>
          <a:prstGeom prst="rect">
            <a:avLst/>
          </a:prstGeom>
          <a:noFill/>
          <a:ln>
            <a:noFill/>
          </a:ln>
        </p:spPr>
      </p:pic>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custDataLst>
              <p:tags r:id="rId3"/>
            </p:custDataLst>
          </p:nvPr>
        </p:nvSpPr>
        <p:spPr/>
        <p:txBody>
          <a:bodyPr/>
          <a:lstStyle/>
          <a:p>
            <a:fld id="{622A6F62-512A-4C31-8E10-E87F134531EB}" type="slidenum">
              <a:rPr lang="en-US" smtClean="0"/>
              <a:pPr/>
              <a:t>17</a:t>
            </a:fld>
            <a:endParaRPr lang="en-US" dirty="0"/>
          </a:p>
        </p:txBody>
      </p:sp>
      <p:sp>
        <p:nvSpPr>
          <p:cNvPr id="22530" name="Rectangle 2"/>
          <p:cNvSpPr>
            <a:spLocks noGrp="1" noChangeArrowheads="1"/>
          </p:cNvSpPr>
          <p:nvPr>
            <p:ph type="title" idx="4294967295"/>
            <p:custDataLst>
              <p:tags r:id="rId4"/>
            </p:custDataLst>
          </p:nvPr>
        </p:nvSpPr>
        <p:spPr bwMode="auto">
          <a:xfrm>
            <a:off x="990600" y="228600"/>
            <a:ext cx="8153400" cy="895350"/>
          </a:xfrm>
          <a:noFill/>
          <a:ln>
            <a:miter lim="800000"/>
            <a:headEnd/>
            <a:tailEnd/>
          </a:ln>
        </p:spPr>
        <p:txBody>
          <a:bodyPr vert="horz" wrap="square" lIns="91440" tIns="45720" rIns="91440" bIns="45720" numCol="1" anchor="t" anchorCtr="0" compatLnSpc="1">
            <a:prstTxWarp prst="textNoShape">
              <a:avLst/>
            </a:prstTxWarp>
            <a:normAutofit/>
          </a:bodyPr>
          <a:lstStyle/>
          <a:p>
            <a:pPr>
              <a:lnSpc>
                <a:spcPts val="5800"/>
              </a:lnSpc>
            </a:pPr>
            <a:r>
              <a:rPr lang="en-US" sz="5400" dirty="0" smtClean="0"/>
              <a:t>Virginia’s Only Junior College</a:t>
            </a:r>
          </a:p>
        </p:txBody>
      </p:sp>
      <p:sp>
        <p:nvSpPr>
          <p:cNvPr id="22531" name="Rectangle 3"/>
          <p:cNvSpPr>
            <a:spLocks noGrp="1" noChangeArrowheads="1"/>
          </p:cNvSpPr>
          <p:nvPr>
            <p:ph type="body" sz="half" idx="4294967295"/>
            <p:custDataLst>
              <p:tags r:id="rId5"/>
            </p:custDataLst>
          </p:nvPr>
        </p:nvSpPr>
        <p:spPr bwMode="auto">
          <a:xfrm>
            <a:off x="838200" y="1123950"/>
            <a:ext cx="8001000" cy="504825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600" dirty="0" smtClean="0">
                <a:solidFill>
                  <a:srgbClr val="800E15"/>
                </a:solidFill>
              </a:rPr>
              <a:t>Richard </a:t>
            </a:r>
            <a:r>
              <a:rPr lang="en-US" sz="3600" dirty="0" smtClean="0">
                <a:solidFill>
                  <a:srgbClr val="800E15"/>
                </a:solidFill>
              </a:rPr>
              <a:t>Bland</a:t>
            </a:r>
          </a:p>
          <a:p>
            <a:endParaRPr lang="en-US" sz="2400" dirty="0">
              <a:solidFill>
                <a:srgbClr val="800E15"/>
              </a:solidFill>
            </a:endParaRPr>
          </a:p>
          <a:p>
            <a:endParaRPr lang="en-US" sz="2400" dirty="0" smtClean="0">
              <a:solidFill>
                <a:srgbClr val="800E15"/>
              </a:solidFill>
            </a:endParaRPr>
          </a:p>
          <a:p>
            <a:endParaRPr lang="en-US" sz="2400" dirty="0">
              <a:solidFill>
                <a:srgbClr val="800E15"/>
              </a:solidFill>
            </a:endParaRPr>
          </a:p>
          <a:p>
            <a:endParaRPr lang="en-US" sz="2400" dirty="0" smtClean="0">
              <a:solidFill>
                <a:srgbClr val="800E15"/>
              </a:solidFill>
            </a:endParaRPr>
          </a:p>
          <a:p>
            <a:endParaRPr lang="en-US" sz="2400" dirty="0" smtClean="0"/>
          </a:p>
          <a:p>
            <a:r>
              <a:rPr lang="en-US" sz="2400" dirty="0" smtClean="0">
                <a:solidFill>
                  <a:schemeClr val="tx1"/>
                </a:solidFill>
              </a:rPr>
              <a:t>Tuition, Room </a:t>
            </a:r>
            <a:r>
              <a:rPr lang="en-US" sz="2400" dirty="0" smtClean="0">
                <a:solidFill>
                  <a:schemeClr val="tx1"/>
                </a:solidFill>
              </a:rPr>
              <a:t>and Board about </a:t>
            </a:r>
            <a:r>
              <a:rPr lang="en-US" sz="2400" dirty="0" smtClean="0">
                <a:solidFill>
                  <a:schemeClr val="tx1"/>
                </a:solidFill>
              </a:rPr>
              <a:t>$18,879 </a:t>
            </a:r>
            <a:r>
              <a:rPr lang="en-US" sz="2400" dirty="0" smtClean="0">
                <a:solidFill>
                  <a:schemeClr val="tx1"/>
                </a:solidFill>
              </a:rPr>
              <a:t>/ year </a:t>
            </a:r>
          </a:p>
          <a:p>
            <a:r>
              <a:rPr lang="en-US" sz="2400" dirty="0" smtClean="0">
                <a:solidFill>
                  <a:schemeClr val="tx1"/>
                </a:solidFill>
              </a:rPr>
              <a:t>The curriculum is intended to allow students to acquire junior status after transferring to a four-year college, or to pursue expanded career opportunities. </a:t>
            </a:r>
          </a:p>
        </p:txBody>
      </p:sp>
    </p:spTree>
    <p:custDataLst>
      <p:tags r:id="rId1"/>
    </p:custDataLst>
    <p:extLst>
      <p:ext uri="{BB962C8B-B14F-4D97-AF65-F5344CB8AC3E}">
        <p14:creationId xmlns:p14="http://schemas.microsoft.com/office/powerpoint/2010/main" val="911179266"/>
      </p:ext>
    </p:extLst>
  </p:cSld>
  <p:clrMapOvr>
    <a:masterClrMapping/>
  </p:clrMapOvr>
  <p:transition spd="slow" advClick="0" advTm="3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custDataLst>
              <p:tags r:id="rId2"/>
            </p:custDataLst>
          </p:nvPr>
        </p:nvSpPr>
        <p:spPr/>
        <p:txBody>
          <a:bodyPr/>
          <a:lstStyle/>
          <a:p>
            <a:fld id="{622A6F62-512A-4C31-8E10-E87F134531EB}" type="slidenum">
              <a:rPr lang="en-US" smtClean="0"/>
              <a:pPr/>
              <a:t>18</a:t>
            </a:fld>
            <a:endParaRPr lang="en-US" dirty="0"/>
          </a:p>
        </p:txBody>
      </p:sp>
      <p:sp>
        <p:nvSpPr>
          <p:cNvPr id="21506" name="Title 4"/>
          <p:cNvSpPr>
            <a:spLocks noGrp="1"/>
          </p:cNvSpPr>
          <p:nvPr>
            <p:ph type="title" idx="4294967295"/>
            <p:custDataLst>
              <p:tags r:id="rId3"/>
            </p:custDataLst>
          </p:nvPr>
        </p:nvSpPr>
        <p:spPr bwMode="auto">
          <a:xfrm>
            <a:off x="420290" y="533400"/>
            <a:ext cx="8305800" cy="960438"/>
          </a:xfrm>
          <a:noFill/>
          <a:ln>
            <a:miter lim="800000"/>
            <a:headEnd/>
            <a:tailEnd/>
          </a:ln>
        </p:spPr>
        <p:txBody>
          <a:bodyPr vert="horz" wrap="square" lIns="91440" tIns="45720" rIns="91440" bIns="45720" numCol="1" anchor="ctr" anchorCtr="0" compatLnSpc="1">
            <a:prstTxWarp prst="textNoShape">
              <a:avLst/>
            </a:prstTxWarp>
            <a:noAutofit/>
          </a:bodyPr>
          <a:lstStyle/>
          <a:p>
            <a:r>
              <a:rPr lang="en-US" sz="4000" dirty="0" smtClean="0"/>
              <a:t>Community College Transfer Programs</a:t>
            </a:r>
          </a:p>
        </p:txBody>
      </p:sp>
      <p:sp>
        <p:nvSpPr>
          <p:cNvPr id="21507" name="Rectangle 4"/>
          <p:cNvSpPr>
            <a:spLocks noGrp="1" noChangeArrowheads="1"/>
          </p:cNvSpPr>
          <p:nvPr>
            <p:ph sz="half" idx="4294967295"/>
            <p:custDataLst>
              <p:tags r:id="rId4"/>
            </p:custDataLst>
          </p:nvPr>
        </p:nvSpPr>
        <p:spPr bwMode="auto">
          <a:xfrm>
            <a:off x="304800" y="1333500"/>
            <a:ext cx="7467600" cy="4953000"/>
          </a:xfrm>
          <a:prstGeom prst="rect">
            <a:avLst/>
          </a:prstGeom>
          <a:noFill/>
          <a:ln algn="ctr">
            <a:miter lim="800000"/>
            <a:headEnd/>
            <a:tailEnd/>
          </a:ln>
        </p:spPr>
        <p:txBody>
          <a:bodyPr vert="horz" wrap="square" lIns="91440" tIns="45720" rIns="91440" bIns="45720" numCol="1" anchor="t" anchorCtr="0" compatLnSpc="1">
            <a:prstTxWarp prst="textNoShape">
              <a:avLst/>
            </a:prstTxWarp>
            <a:noAutofit/>
          </a:bodyPr>
          <a:lstStyle/>
          <a:p>
            <a:pPr>
              <a:spcBef>
                <a:spcPct val="40000"/>
              </a:spcBef>
              <a:buClr>
                <a:srgbClr val="A50021"/>
              </a:buClr>
              <a:buSzPct val="65000"/>
            </a:pPr>
            <a:r>
              <a:rPr lang="en-US" dirty="0" smtClean="0">
                <a:solidFill>
                  <a:schemeClr val="tx1"/>
                </a:solidFill>
              </a:rPr>
              <a:t>Attend Community college for two years,  followed by a four-year college for another two years.  Also, $1,000 to $2,000 in additional state grant money may apply.</a:t>
            </a:r>
          </a:p>
          <a:p>
            <a:pPr>
              <a:spcBef>
                <a:spcPct val="40000"/>
              </a:spcBef>
              <a:buClr>
                <a:srgbClr val="A50021"/>
              </a:buClr>
              <a:buSzPct val="65000"/>
            </a:pPr>
            <a:r>
              <a:rPr lang="en-US" dirty="0" smtClean="0">
                <a:solidFill>
                  <a:schemeClr val="tx1"/>
                </a:solidFill>
              </a:rPr>
              <a:t>See website for details:  </a:t>
            </a:r>
            <a:r>
              <a:rPr lang="en-US" dirty="0" smtClean="0">
                <a:solidFill>
                  <a:schemeClr val="tx1"/>
                </a:solidFill>
                <a:hlinkClick r:id="rId8"/>
              </a:rPr>
              <a:t>www.vccs.edu/transfer</a:t>
            </a:r>
            <a:endParaRPr lang="en-US" dirty="0" smtClean="0">
              <a:solidFill>
                <a:schemeClr val="tx1"/>
              </a:solidFill>
            </a:endParaRPr>
          </a:p>
          <a:p>
            <a:pPr>
              <a:spcBef>
                <a:spcPct val="40000"/>
              </a:spcBef>
              <a:buClr>
                <a:srgbClr val="A50021"/>
              </a:buClr>
              <a:buSzPct val="65000"/>
            </a:pPr>
            <a:r>
              <a:rPr lang="en-US" dirty="0" smtClean="0">
                <a:solidFill>
                  <a:schemeClr val="tx1"/>
                </a:solidFill>
              </a:rPr>
              <a:t>For example, pursue a John Tyler + UVA or VT engineering degree:</a:t>
            </a:r>
          </a:p>
          <a:p>
            <a:pPr lvl="2">
              <a:spcBef>
                <a:spcPct val="40000"/>
              </a:spcBef>
              <a:buClr>
                <a:srgbClr val="A50021"/>
              </a:buClr>
              <a:buSzPct val="65000"/>
            </a:pPr>
            <a:r>
              <a:rPr lang="en-US" sz="2400" dirty="0" smtClean="0">
                <a:solidFill>
                  <a:schemeClr val="tx1"/>
                </a:solidFill>
              </a:rPr>
              <a:t>Requires JT </a:t>
            </a:r>
            <a:r>
              <a:rPr lang="en-US" sz="2400" dirty="0" smtClean="0">
                <a:solidFill>
                  <a:schemeClr val="tx1"/>
                </a:solidFill>
              </a:rPr>
              <a:t>3.0 </a:t>
            </a:r>
            <a:r>
              <a:rPr lang="en-US" sz="2400" dirty="0" smtClean="0">
                <a:solidFill>
                  <a:schemeClr val="tx1"/>
                </a:solidFill>
              </a:rPr>
              <a:t>GPA</a:t>
            </a:r>
          </a:p>
          <a:p>
            <a:pPr lvl="2">
              <a:spcBef>
                <a:spcPct val="40000"/>
              </a:spcBef>
              <a:buClr>
                <a:srgbClr val="A50021"/>
              </a:buClr>
              <a:buSzPct val="65000"/>
            </a:pPr>
            <a:r>
              <a:rPr lang="en-US" sz="2800" dirty="0" smtClean="0">
                <a:solidFill>
                  <a:schemeClr val="tx1"/>
                </a:solidFill>
              </a:rPr>
              <a:t>Less expensive</a:t>
            </a:r>
          </a:p>
          <a:p>
            <a:pPr lvl="2">
              <a:spcBef>
                <a:spcPct val="40000"/>
              </a:spcBef>
              <a:buClr>
                <a:srgbClr val="A50021"/>
              </a:buClr>
              <a:buSzPct val="65000"/>
            </a:pPr>
            <a:r>
              <a:rPr lang="en-US" sz="3200" dirty="0" smtClean="0">
                <a:solidFill>
                  <a:schemeClr val="tx1"/>
                </a:solidFill>
              </a:rPr>
              <a:t>Smaller classes</a:t>
            </a:r>
          </a:p>
          <a:p>
            <a:pPr lvl="2">
              <a:spcBef>
                <a:spcPct val="40000"/>
              </a:spcBef>
              <a:buClr>
                <a:srgbClr val="A50021"/>
              </a:buClr>
              <a:buSzPct val="65000"/>
            </a:pPr>
            <a:r>
              <a:rPr lang="en-US" sz="3600" dirty="0" smtClean="0">
                <a:solidFill>
                  <a:schemeClr val="tx1"/>
                </a:solidFill>
              </a:rPr>
              <a:t>More info at </a:t>
            </a:r>
            <a:r>
              <a:rPr lang="en-US" sz="3600" dirty="0" smtClean="0">
                <a:solidFill>
                  <a:schemeClr val="tx1"/>
                </a:solidFill>
                <a:hlinkClick r:id="rId9"/>
              </a:rPr>
              <a:t>www.jtcc.edu</a:t>
            </a:r>
            <a:endParaRPr lang="en-US" sz="3600" dirty="0">
              <a:solidFill>
                <a:schemeClr val="tx1"/>
              </a:solidFill>
            </a:endParaRPr>
          </a:p>
        </p:txBody>
      </p:sp>
      <p:pic>
        <p:nvPicPr>
          <p:cNvPr id="21509" name="Picture 4" descr="transferbrochure-coverbox2.jpg"/>
          <p:cNvPicPr>
            <a:picLocks noChangeAspect="1"/>
          </p:cNvPicPr>
          <p:nvPr>
            <p:custDataLst>
              <p:tags r:id="rId5"/>
            </p:custDataLst>
          </p:nvPr>
        </p:nvPicPr>
        <p:blipFill>
          <a:blip r:embed="rId10" cstate="print"/>
          <a:srcRect/>
          <a:stretch>
            <a:fillRect/>
          </a:stretch>
        </p:blipFill>
        <p:spPr bwMode="auto">
          <a:xfrm>
            <a:off x="5734645" y="3276600"/>
            <a:ext cx="2514600" cy="1813875"/>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34316821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3899" y="592607"/>
            <a:ext cx="8229600" cy="1066800"/>
          </a:xfrm>
        </p:spPr>
        <p:txBody>
          <a:bodyPr/>
          <a:lstStyle/>
          <a:p>
            <a:r>
              <a:rPr lang="en-US" dirty="0" smtClean="0"/>
              <a:t>Virginia Wizard</a:t>
            </a:r>
            <a:endParaRPr lang="en-US" dirty="0"/>
          </a:p>
        </p:txBody>
      </p:sp>
      <p:sp>
        <p:nvSpPr>
          <p:cNvPr id="11" name="Slide Number Placeholder 10"/>
          <p:cNvSpPr>
            <a:spLocks noGrp="1"/>
          </p:cNvSpPr>
          <p:nvPr>
            <p:ph type="sldNum" sz="quarter" idx="12"/>
            <p:custDataLst>
              <p:tags r:id="rId3"/>
            </p:custDataLst>
          </p:nvPr>
        </p:nvSpPr>
        <p:spPr/>
        <p:txBody>
          <a:bodyPr/>
          <a:lstStyle/>
          <a:p>
            <a:fld id="{622A6F62-512A-4C31-8E10-E87F134531EB}" type="slidenum">
              <a:rPr lang="en-US" smtClean="0"/>
              <a:pPr/>
              <a:t>19</a:t>
            </a:fld>
            <a:endParaRPr lang="en-US" dirty="0"/>
          </a:p>
        </p:txBody>
      </p:sp>
      <p:sp>
        <p:nvSpPr>
          <p:cNvPr id="8" name="Rectangle 7"/>
          <p:cNvSpPr/>
          <p:nvPr>
            <p:custDataLst>
              <p:tags r:id="rId4"/>
            </p:custDataLst>
          </p:nvPr>
        </p:nvSpPr>
        <p:spPr>
          <a:xfrm>
            <a:off x="3607137" y="1688068"/>
            <a:ext cx="2463125" cy="369332"/>
          </a:xfrm>
          <a:prstGeom prst="rect">
            <a:avLst/>
          </a:prstGeom>
        </p:spPr>
        <p:txBody>
          <a:bodyPr wrap="square">
            <a:spAutoFit/>
          </a:bodyPr>
          <a:lstStyle/>
          <a:p>
            <a:r>
              <a:rPr lang="en-US" dirty="0" smtClean="0"/>
              <a:t>www.vawizard.org</a:t>
            </a:r>
            <a:endParaRPr lang="en-US" dirty="0"/>
          </a:p>
        </p:txBody>
      </p:sp>
      <p:pic>
        <p:nvPicPr>
          <p:cNvPr id="3" name="Picture 2"/>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866787" y="2057400"/>
            <a:ext cx="3410426" cy="2353004"/>
          </a:xfrm>
          <a:prstGeom prst="rect">
            <a:avLst/>
          </a:prstGeom>
        </p:spPr>
      </p:pic>
      <p:sp>
        <p:nvSpPr>
          <p:cNvPr id="4" name="TextBox 3"/>
          <p:cNvSpPr txBox="1"/>
          <p:nvPr>
            <p:custDataLst>
              <p:tags r:id="rId6"/>
            </p:custDataLst>
          </p:nvPr>
        </p:nvSpPr>
        <p:spPr>
          <a:xfrm>
            <a:off x="1600200" y="4724400"/>
            <a:ext cx="6477000" cy="1200329"/>
          </a:xfrm>
          <a:prstGeom prst="rect">
            <a:avLst/>
          </a:prstGeom>
          <a:noFill/>
        </p:spPr>
        <p:txBody>
          <a:bodyPr wrap="square" rtlCol="0">
            <a:spAutoFit/>
          </a:bodyPr>
          <a:lstStyle/>
          <a:p>
            <a:pPr algn="ctr"/>
            <a:r>
              <a:rPr lang="en-US" b="1" dirty="0" smtClean="0"/>
              <a:t>Assistance with:</a:t>
            </a:r>
          </a:p>
          <a:p>
            <a:pPr marL="285750" indent="-285750">
              <a:buFont typeface="Arial" pitchFamily="34" charset="0"/>
              <a:buChar char="•"/>
            </a:pPr>
            <a:r>
              <a:rPr lang="en-US" b="1" dirty="0" smtClean="0"/>
              <a:t>Your college search</a:t>
            </a:r>
          </a:p>
          <a:p>
            <a:pPr marL="285750" indent="-285750">
              <a:buFont typeface="Arial" pitchFamily="34" charset="0"/>
              <a:buChar char="•"/>
            </a:pPr>
            <a:r>
              <a:rPr lang="en-US" b="1" dirty="0" smtClean="0"/>
              <a:t>Transferring from Community College to 4 Year School</a:t>
            </a:r>
          </a:p>
          <a:p>
            <a:pPr marL="285750" indent="-285750">
              <a:buFont typeface="Arial" pitchFamily="34" charset="0"/>
              <a:buChar char="•"/>
            </a:pPr>
            <a:r>
              <a:rPr lang="en-US" b="1" dirty="0" smtClean="0"/>
              <a:t>College Cost Calculator</a:t>
            </a:r>
            <a:endParaRPr lang="en-US" b="1"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a:spLocks noGrp="1"/>
          </p:cNvSpPr>
          <p:nvPr>
            <p:ph type="title"/>
            <p:custDataLst>
              <p:tags r:id="rId3"/>
            </p:custDataLst>
          </p:nvPr>
        </p:nvSpPr>
        <p:spPr>
          <a:xfrm>
            <a:off x="865563" y="609788"/>
            <a:ext cx="7543800" cy="975361"/>
          </a:xfrm>
        </p:spPr>
        <p:txBody>
          <a:bodyPr/>
          <a:lstStyle/>
          <a:p>
            <a:r>
              <a:rPr lang="en-US" dirty="0" smtClean="0"/>
              <a:t>What is GRASP?</a:t>
            </a:r>
            <a:endParaRPr lang="en-US" dirty="0" smtClean="0"/>
          </a:p>
        </p:txBody>
      </p:sp>
      <p:sp>
        <p:nvSpPr>
          <p:cNvPr id="8" name="Slide Number Placeholder 7"/>
          <p:cNvSpPr>
            <a:spLocks noGrp="1"/>
          </p:cNvSpPr>
          <p:nvPr>
            <p:ph type="sldNum" sz="quarter" idx="12"/>
            <p:custDataLst>
              <p:tags r:id="rId4"/>
            </p:custDataLst>
          </p:nvPr>
        </p:nvSpPr>
        <p:spPr/>
        <p:txBody>
          <a:bodyPr/>
          <a:lstStyle/>
          <a:p>
            <a:fld id="{622A6F62-512A-4C31-8E10-E87F134531EB}" type="slidenum">
              <a:rPr lang="en-US" smtClean="0"/>
              <a:pPr/>
              <a:t>2</a:t>
            </a:fld>
            <a:endParaRPr lang="en-US" dirty="0"/>
          </a:p>
        </p:txBody>
      </p:sp>
      <p:sp>
        <p:nvSpPr>
          <p:cNvPr id="1026" name="Control 1"/>
          <p:cNvSpPr>
            <a:spLocks noChangeArrowheads="1" noChangeShapeType="1"/>
          </p:cNvSpPr>
          <p:nvPr>
            <p:custDataLst>
              <p:tags r:id="rId5"/>
            </p:custDataLst>
          </p:nvPr>
        </p:nvSpPr>
        <p:spPr bwMode="auto">
          <a:xfrm>
            <a:off x="0" y="2044700"/>
            <a:ext cx="7772400" cy="18764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US" dirty="0"/>
          </a:p>
        </p:txBody>
      </p:sp>
      <p:sp>
        <p:nvSpPr>
          <p:cNvPr id="1027" name="Control 2"/>
          <p:cNvSpPr>
            <a:spLocks noChangeArrowheads="1" noChangeShapeType="1"/>
          </p:cNvSpPr>
          <p:nvPr>
            <p:custDataLst>
              <p:tags r:id="rId6"/>
            </p:custDataLst>
          </p:nvPr>
        </p:nvSpPr>
        <p:spPr bwMode="auto">
          <a:xfrm>
            <a:off x="0" y="4090988"/>
            <a:ext cx="7772400" cy="18764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US" dirty="0"/>
          </a:p>
        </p:txBody>
      </p:sp>
      <p:sp>
        <p:nvSpPr>
          <p:cNvPr id="1028" name="Control 3"/>
          <p:cNvSpPr>
            <a:spLocks noChangeArrowheads="1" noChangeShapeType="1"/>
          </p:cNvSpPr>
          <p:nvPr>
            <p:custDataLst>
              <p:tags r:id="rId7"/>
            </p:custDataLst>
          </p:nvPr>
        </p:nvSpPr>
        <p:spPr bwMode="auto">
          <a:xfrm>
            <a:off x="0" y="4090988"/>
            <a:ext cx="7772400" cy="18764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US" dirty="0"/>
          </a:p>
        </p:txBody>
      </p:sp>
      <p:sp>
        <p:nvSpPr>
          <p:cNvPr id="1029" name="Control 4"/>
          <p:cNvSpPr>
            <a:spLocks noChangeArrowheads="1" noChangeShapeType="1"/>
          </p:cNvSpPr>
          <p:nvPr>
            <p:custDataLst>
              <p:tags r:id="rId8"/>
            </p:custDataLst>
          </p:nvPr>
        </p:nvSpPr>
        <p:spPr bwMode="auto">
          <a:xfrm>
            <a:off x="0" y="4090988"/>
            <a:ext cx="2249488" cy="1685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US" dirty="0"/>
          </a:p>
        </p:txBody>
      </p:sp>
      <p:sp>
        <p:nvSpPr>
          <p:cNvPr id="5" name="Footer Placeholder 4"/>
          <p:cNvSpPr>
            <a:spLocks noGrp="1"/>
          </p:cNvSpPr>
          <p:nvPr>
            <p:ph type="ftr" sz="quarter" idx="11"/>
          </p:nvPr>
        </p:nvSpPr>
        <p:spPr>
          <a:xfrm>
            <a:off x="2667000" y="6459785"/>
            <a:ext cx="3617103" cy="365125"/>
          </a:xfrm>
        </p:spPr>
        <p:txBody>
          <a:bodyPr/>
          <a:lstStyle/>
          <a:p>
            <a:r>
              <a:rPr lang="en-US" sz="1100" dirty="0" smtClean="0"/>
              <a:t>www.grasp4virginia.com</a:t>
            </a:r>
            <a:endParaRPr lang="en-US" sz="1100" dirty="0"/>
          </a:p>
        </p:txBody>
      </p:sp>
      <p:graphicFrame>
        <p:nvGraphicFramePr>
          <p:cNvPr id="6" name="Object 5"/>
          <p:cNvGraphicFramePr>
            <a:graphicFrameLocks noChangeAspect="1"/>
          </p:cNvGraphicFramePr>
          <p:nvPr>
            <p:extLst>
              <p:ext uri="{D42A27DB-BD31-4B8C-83A1-F6EECF244321}">
                <p14:modId xmlns:p14="http://schemas.microsoft.com/office/powerpoint/2010/main" val="4072697051"/>
              </p:ext>
            </p:extLst>
          </p:nvPr>
        </p:nvGraphicFramePr>
        <p:xfrm>
          <a:off x="702844" y="1828800"/>
          <a:ext cx="7869238" cy="5102225"/>
        </p:xfrm>
        <a:graphic>
          <a:graphicData uri="http://schemas.openxmlformats.org/presentationml/2006/ole">
            <mc:AlternateContent xmlns:mc="http://schemas.openxmlformats.org/markup-compatibility/2006">
              <mc:Choice xmlns:v="urn:schemas-microsoft-com:vml" Requires="v">
                <p:oleObj spid="_x0000_s2055" name="Document" r:id="rId10" imgW="7949853" imgH="5164351" progId="Word.Document.12">
                  <p:embed/>
                </p:oleObj>
              </mc:Choice>
              <mc:Fallback>
                <p:oleObj name="Document" r:id="rId10" imgW="7949853" imgH="5164351" progId="Word.Document.12">
                  <p:embed/>
                  <p:pic>
                    <p:nvPicPr>
                      <p:cNvPr id="0" name=""/>
                      <p:cNvPicPr/>
                      <p:nvPr/>
                    </p:nvPicPr>
                    <p:blipFill>
                      <a:blip r:embed="rId11"/>
                      <a:stretch>
                        <a:fillRect/>
                      </a:stretch>
                    </p:blipFill>
                    <p:spPr>
                      <a:xfrm>
                        <a:off x="702844" y="1828800"/>
                        <a:ext cx="7869238" cy="51022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37269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5" name="Slide Number Placeholder 4"/>
          <p:cNvSpPr>
            <a:spLocks noGrp="1"/>
          </p:cNvSpPr>
          <p:nvPr>
            <p:ph type="sldNum" sz="quarter" idx="12"/>
            <p:custDataLst>
              <p:tags r:id="rId2"/>
            </p:custDataLst>
          </p:nvPr>
        </p:nvSpPr>
        <p:spPr/>
        <p:txBody>
          <a:bodyPr/>
          <a:lstStyle/>
          <a:p>
            <a:fld id="{622A6F62-512A-4C31-8E10-E87F134531EB}" type="slidenum">
              <a:rPr lang="en-US" smtClean="0"/>
              <a:pPr/>
              <a:t>20</a:t>
            </a:fld>
            <a:endParaRPr lang="en-US" dirty="0"/>
          </a:p>
        </p:txBody>
      </p:sp>
      <p:sp>
        <p:nvSpPr>
          <p:cNvPr id="19458" name="Rectangle 2"/>
          <p:cNvSpPr>
            <a:spLocks noGrp="1" noChangeArrowheads="1"/>
          </p:cNvSpPr>
          <p:nvPr>
            <p:ph type="title" idx="4294967295"/>
            <p:custDataLst>
              <p:tags r:id="rId3"/>
            </p:custDataLst>
          </p:nvPr>
        </p:nvSpPr>
        <p:spPr bwMode="auto">
          <a:xfrm>
            <a:off x="458390" y="444626"/>
            <a:ext cx="8229600" cy="1020763"/>
          </a:xfrm>
          <a:ln>
            <a:miter lim="800000"/>
            <a:headEnd/>
            <a:tailEnd/>
          </a:ln>
        </p:spPr>
        <p:txBody>
          <a:bodyPr vert="horz" wrap="square" lIns="91440" tIns="45720" rIns="91440" bIns="45720" numCol="1" anchor="t" anchorCtr="0" compatLnSpc="1">
            <a:prstTxWarp prst="textNoShape">
              <a:avLst/>
            </a:prstTxWarp>
            <a:noAutofit/>
          </a:bodyPr>
          <a:lstStyle/>
          <a:p>
            <a:pPr>
              <a:defRPr/>
            </a:pPr>
            <a:r>
              <a:rPr lang="en-US" sz="4400" dirty="0" smtClean="0"/>
              <a:t>A Few Schools with Extraordinary Income Dependent Aid</a:t>
            </a:r>
            <a:endParaRPr lang="en-US" sz="4400" dirty="0" smtClean="0"/>
          </a:p>
        </p:txBody>
      </p:sp>
      <p:sp>
        <p:nvSpPr>
          <p:cNvPr id="23555" name="Rectangle 3"/>
          <p:cNvSpPr>
            <a:spLocks noGrp="1" noChangeArrowheads="1"/>
          </p:cNvSpPr>
          <p:nvPr>
            <p:ph idx="4294967295"/>
            <p:custDataLst>
              <p:tags r:id="rId4"/>
            </p:custDataLst>
          </p:nvPr>
        </p:nvSpPr>
        <p:spPr bwMode="auto">
          <a:xfrm>
            <a:off x="228600" y="1613067"/>
            <a:ext cx="7772400"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50000"/>
              </a:lnSpc>
            </a:pPr>
            <a:r>
              <a:rPr lang="en-US" sz="2200" b="1" dirty="0" smtClean="0">
                <a:solidFill>
                  <a:schemeClr val="accent2">
                    <a:lumMod val="75000"/>
                  </a:schemeClr>
                </a:solidFill>
              </a:rPr>
              <a:t>University of Richmond </a:t>
            </a:r>
            <a:endParaRPr lang="en-US" sz="2200" b="1" dirty="0" smtClean="0"/>
          </a:p>
          <a:p>
            <a:pPr>
              <a:lnSpc>
                <a:spcPct val="150000"/>
              </a:lnSpc>
            </a:pPr>
            <a:r>
              <a:rPr lang="en-US" sz="2200" b="1" dirty="0" smtClean="0">
                <a:solidFill>
                  <a:schemeClr val="accent2">
                    <a:lumMod val="75000"/>
                  </a:schemeClr>
                </a:solidFill>
              </a:rPr>
              <a:t>College </a:t>
            </a:r>
            <a:r>
              <a:rPr lang="en-US" sz="2200" b="1" dirty="0" smtClean="0">
                <a:solidFill>
                  <a:schemeClr val="accent2">
                    <a:lumMod val="75000"/>
                  </a:schemeClr>
                </a:solidFill>
              </a:rPr>
              <a:t>of William &amp; Mary </a:t>
            </a:r>
            <a:r>
              <a:rPr lang="en-US" sz="2200" b="1" dirty="0" smtClean="0">
                <a:solidFill>
                  <a:schemeClr val="accent2">
                    <a:lumMod val="75000"/>
                  </a:schemeClr>
                </a:solidFill>
              </a:rPr>
              <a:t> </a:t>
            </a:r>
            <a:r>
              <a:rPr lang="en-US" sz="2200" i="1" dirty="0"/>
              <a:t>-- Promise</a:t>
            </a:r>
          </a:p>
          <a:p>
            <a:pPr>
              <a:lnSpc>
                <a:spcPct val="150000"/>
              </a:lnSpc>
            </a:pPr>
            <a:r>
              <a:rPr lang="en-US" sz="2200" b="1" dirty="0" smtClean="0">
                <a:solidFill>
                  <a:schemeClr val="accent2">
                    <a:lumMod val="75000"/>
                  </a:schemeClr>
                </a:solidFill>
              </a:rPr>
              <a:t>UVA</a:t>
            </a:r>
            <a:r>
              <a:rPr lang="en-US" sz="2200" dirty="0" smtClean="0"/>
              <a:t> </a:t>
            </a:r>
            <a:r>
              <a:rPr lang="en-US" sz="2200" dirty="0" smtClean="0"/>
              <a:t>–</a:t>
            </a:r>
            <a:r>
              <a:rPr lang="en-US" sz="2200" i="1" dirty="0" smtClean="0"/>
              <a:t>UVA Access</a:t>
            </a:r>
          </a:p>
          <a:p>
            <a:pPr>
              <a:lnSpc>
                <a:spcPct val="150000"/>
              </a:lnSpc>
            </a:pPr>
            <a:r>
              <a:rPr lang="en-US" sz="2200" b="1" dirty="0" smtClean="0">
                <a:solidFill>
                  <a:schemeClr val="accent2">
                    <a:lumMod val="75000"/>
                  </a:schemeClr>
                </a:solidFill>
              </a:rPr>
              <a:t>Virginia Tech </a:t>
            </a:r>
            <a:r>
              <a:rPr lang="en-US" sz="2200" dirty="0" smtClean="0"/>
              <a:t>– </a:t>
            </a:r>
            <a:r>
              <a:rPr lang="en-US" sz="2200" i="1" dirty="0" smtClean="0"/>
              <a:t>Presidential</a:t>
            </a:r>
          </a:p>
          <a:p>
            <a:pPr>
              <a:lnSpc>
                <a:spcPct val="150000"/>
              </a:lnSpc>
            </a:pPr>
            <a:r>
              <a:rPr lang="en-US" sz="2200" b="1" dirty="0" smtClean="0">
                <a:solidFill>
                  <a:schemeClr val="accent2">
                    <a:lumMod val="75000"/>
                  </a:schemeClr>
                </a:solidFill>
              </a:rPr>
              <a:t>James Madison </a:t>
            </a:r>
            <a:r>
              <a:rPr lang="en-US" sz="2200" dirty="0" smtClean="0"/>
              <a:t>– </a:t>
            </a:r>
            <a:r>
              <a:rPr lang="en-US" sz="2200" i="1" dirty="0" smtClean="0"/>
              <a:t>Centennial</a:t>
            </a:r>
          </a:p>
          <a:p>
            <a:pPr>
              <a:lnSpc>
                <a:spcPct val="150000"/>
              </a:lnSpc>
            </a:pPr>
            <a:r>
              <a:rPr lang="en-US" sz="2200" b="1" dirty="0">
                <a:solidFill>
                  <a:schemeClr val="accent2">
                    <a:lumMod val="75000"/>
                  </a:schemeClr>
                </a:solidFill>
              </a:rPr>
              <a:t>Washington and Lee</a:t>
            </a:r>
          </a:p>
        </p:txBody>
      </p:sp>
      <p:sp>
        <p:nvSpPr>
          <p:cNvPr id="4" name="Sun 3"/>
          <p:cNvSpPr/>
          <p:nvPr/>
        </p:nvSpPr>
        <p:spPr>
          <a:xfrm>
            <a:off x="4225596" y="1317711"/>
            <a:ext cx="4918404" cy="4551363"/>
          </a:xfrm>
          <a:prstGeom prst="sun">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Contact these schools for possible full package opportunities.</a:t>
            </a:r>
            <a:endParaRPr lang="en-US" dirty="0"/>
          </a:p>
        </p:txBody>
      </p:sp>
    </p:spTree>
    <p:custDataLst>
      <p:tags r:id="rId1"/>
    </p:custDataLst>
    <p:extLst>
      <p:ext uri="{BB962C8B-B14F-4D97-AF65-F5344CB8AC3E}">
        <p14:creationId xmlns:p14="http://schemas.microsoft.com/office/powerpoint/2010/main" val="3664691289"/>
      </p:ext>
    </p:extLst>
  </p:cSld>
  <p:clrMapOvr>
    <a:masterClrMapping/>
  </p:clrMapOvr>
  <p:transition spd="slow" advClick="0" advTm="3000">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Application Fee Waivers</a:t>
            </a:r>
            <a:endParaRPr lang="en-US" dirty="0"/>
          </a:p>
        </p:txBody>
      </p:sp>
      <p:sp>
        <p:nvSpPr>
          <p:cNvPr id="3" name="Content Placeholder 2"/>
          <p:cNvSpPr>
            <a:spLocks noGrp="1"/>
          </p:cNvSpPr>
          <p:nvPr>
            <p:ph idx="1"/>
            <p:custDataLst>
              <p:tags r:id="rId3"/>
            </p:custDataLst>
          </p:nvPr>
        </p:nvSpPr>
        <p:spPr/>
        <p:txBody>
          <a:bodyPr>
            <a:normAutofit fontScale="85000" lnSpcReduction="20000"/>
          </a:bodyPr>
          <a:lstStyle/>
          <a:p>
            <a:pPr>
              <a:lnSpc>
                <a:spcPct val="120000"/>
              </a:lnSpc>
            </a:pPr>
            <a:r>
              <a:rPr lang="en-US" sz="3200" dirty="0" smtClean="0"/>
              <a:t>If you or a family member have free or reduced lunch there may be a fee waiver available for the first time you take the SAT or ACT.</a:t>
            </a:r>
          </a:p>
          <a:p>
            <a:pPr>
              <a:lnSpc>
                <a:spcPct val="120000"/>
              </a:lnSpc>
            </a:pPr>
            <a:r>
              <a:rPr lang="en-US" sz="3200" dirty="0" smtClean="0"/>
              <a:t>For families struggling financially, colleges will often waive admission fees.  But… </a:t>
            </a:r>
            <a:r>
              <a:rPr lang="en-US" sz="3200" b="1" dirty="0" smtClean="0"/>
              <a:t>you have to ask!</a:t>
            </a:r>
          </a:p>
          <a:p>
            <a:pPr>
              <a:lnSpc>
                <a:spcPct val="120000"/>
              </a:lnSpc>
            </a:pPr>
            <a:r>
              <a:rPr lang="en-US" sz="3200" dirty="0" smtClean="0"/>
              <a:t>A source for application fee waivers: go to the NACAC website </a:t>
            </a:r>
            <a:r>
              <a:rPr lang="en-US" sz="3200" dirty="0" smtClean="0">
                <a:hlinkClick r:id="rId7"/>
              </a:rPr>
              <a:t>http</a:t>
            </a:r>
            <a:r>
              <a:rPr lang="en-US" sz="3200" dirty="0">
                <a:hlinkClick r:id="rId7"/>
              </a:rPr>
              <a:t>://</a:t>
            </a:r>
            <a:r>
              <a:rPr lang="en-US" sz="3200" dirty="0" smtClean="0">
                <a:hlinkClick r:id="rId7"/>
              </a:rPr>
              <a:t>www.nacacnet.org</a:t>
            </a:r>
            <a:r>
              <a:rPr lang="en-US" sz="3200" dirty="0" smtClean="0"/>
              <a:t>.  In the search field, type </a:t>
            </a:r>
            <a:r>
              <a:rPr lang="en-US" sz="3200" i="1" dirty="0" smtClean="0"/>
              <a:t>waiver</a:t>
            </a:r>
            <a:r>
              <a:rPr lang="en-US" sz="3200" dirty="0" smtClean="0"/>
              <a:t>.</a:t>
            </a:r>
            <a:endParaRPr lang="en-US" sz="3200" dirty="0" smtClean="0"/>
          </a:p>
          <a:p>
            <a:pPr>
              <a:buNone/>
            </a:pPr>
            <a:endParaRPr lang="en-US" dirty="0"/>
          </a:p>
        </p:txBody>
      </p:sp>
      <p:sp>
        <p:nvSpPr>
          <p:cNvPr id="4" name="Slide Number Placeholder 3"/>
          <p:cNvSpPr>
            <a:spLocks noGrp="1"/>
          </p:cNvSpPr>
          <p:nvPr>
            <p:ph type="sldNum" sz="quarter" idx="12"/>
            <p:custDataLst>
              <p:tags r:id="rId4"/>
            </p:custDataLst>
          </p:nvPr>
        </p:nvSpPr>
        <p:spPr/>
        <p:txBody>
          <a:bodyPr/>
          <a:lstStyle/>
          <a:p>
            <a:fld id="{622A6F62-512A-4C31-8E10-E87F134531EB}"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www.grasp4virginia.com</a:t>
            </a:r>
            <a:endParaRPr lang="en-US" dirty="0"/>
          </a:p>
        </p:txBody>
      </p:sp>
    </p:spTree>
    <p:custDataLst>
      <p:tags r:id="rId1"/>
    </p:custDataLst>
    <p:extLst>
      <p:ext uri="{BB962C8B-B14F-4D97-AF65-F5344CB8AC3E}">
        <p14:creationId xmlns:p14="http://schemas.microsoft.com/office/powerpoint/2010/main" val="24622035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191690" y="765920"/>
            <a:ext cx="8763000" cy="5693866"/>
          </a:xfrm>
          <a:prstGeom prst="rect">
            <a:avLst/>
          </a:prstGeom>
          <a:noFill/>
        </p:spPr>
        <p:txBody>
          <a:bodyPr wrap="square">
            <a:spAutoFit/>
          </a:bodyPr>
          <a:lstStyle/>
          <a:p>
            <a:pPr>
              <a:defRPr/>
            </a:pPr>
            <a:r>
              <a:rPr lang="en-US" sz="2400" b="1" dirty="0">
                <a:solidFill>
                  <a:schemeClr val="accent1">
                    <a:lumMod val="75000"/>
                  </a:schemeClr>
                </a:solidFill>
              </a:rPr>
              <a:t>Christopher Newport</a:t>
            </a:r>
          </a:p>
          <a:p>
            <a:pPr>
              <a:defRPr/>
            </a:pPr>
            <a:r>
              <a:rPr lang="en-US" sz="2000" b="1" dirty="0"/>
              <a:t>Presidential Leadership Program</a:t>
            </a:r>
          </a:p>
          <a:p>
            <a:pPr marL="396875" indent="-396875">
              <a:buFont typeface="Arial" pitchFamily="34" charset="0"/>
              <a:buChar char="•"/>
              <a:defRPr/>
            </a:pPr>
            <a:r>
              <a:rPr lang="en-US" sz="1600" dirty="0"/>
              <a:t>Submit both application to the University and application to the President's Leadership Program at the same time. </a:t>
            </a:r>
          </a:p>
          <a:p>
            <a:pPr marL="396875" indent="-396875">
              <a:buFont typeface="Arial" pitchFamily="34" charset="0"/>
              <a:buChar char="•"/>
              <a:defRPr/>
            </a:pPr>
            <a:r>
              <a:rPr lang="en-US" sz="1600" dirty="0"/>
              <a:t>If chosen as a finalist, you will be contacted for a personal interview</a:t>
            </a:r>
          </a:p>
          <a:p>
            <a:pPr marL="396875" indent="-396875">
              <a:buFont typeface="Arial" pitchFamily="34" charset="0"/>
              <a:buChar char="•"/>
              <a:defRPr/>
            </a:pPr>
            <a:r>
              <a:rPr lang="en-US" sz="1600" dirty="0"/>
              <a:t>M</a:t>
            </a:r>
            <a:r>
              <a:rPr lang="en-US" sz="1600" dirty="0" smtClean="0"/>
              <a:t>inimum </a:t>
            </a:r>
            <a:r>
              <a:rPr lang="en-US" sz="1600" dirty="0"/>
              <a:t>$500 residential scholarship each semester </a:t>
            </a:r>
          </a:p>
          <a:p>
            <a:pPr marL="396875" indent="-396875">
              <a:buFont typeface="Arial" pitchFamily="34" charset="0"/>
              <a:buChar char="•"/>
              <a:defRPr/>
            </a:pPr>
            <a:r>
              <a:rPr lang="en-US" sz="1600" dirty="0"/>
              <a:t>E</a:t>
            </a:r>
            <a:r>
              <a:rPr lang="en-US" sz="1600" dirty="0" smtClean="0"/>
              <a:t>ligible </a:t>
            </a:r>
            <a:r>
              <a:rPr lang="en-US" sz="1600" dirty="0"/>
              <a:t>to receive $500 - $2,000 for international </a:t>
            </a:r>
            <a:r>
              <a:rPr lang="en-US" sz="1600" dirty="0" smtClean="0"/>
              <a:t>study</a:t>
            </a:r>
          </a:p>
          <a:p>
            <a:pPr marL="396875" indent="-396875">
              <a:buFont typeface="Arial" pitchFamily="34" charset="0"/>
              <a:buChar char="•"/>
              <a:defRPr/>
            </a:pPr>
            <a:r>
              <a:rPr lang="en-US" sz="1600" dirty="0" smtClean="0"/>
              <a:t>Most students have: 3.5 G.P.A. and 1200 combined SAT or 27 on ACT</a:t>
            </a:r>
          </a:p>
          <a:p>
            <a:pPr marL="396875" indent="-396875">
              <a:buFont typeface="Arial" pitchFamily="34" charset="0"/>
              <a:buChar char="•"/>
              <a:defRPr/>
            </a:pPr>
            <a:r>
              <a:rPr lang="en-US" sz="1600" dirty="0" smtClean="0"/>
              <a:t>Priority given </a:t>
            </a:r>
            <a:r>
              <a:rPr lang="en-US" sz="1600" dirty="0"/>
              <a:t>to students who apply for freshman admission by the November 15 Early Decision or the December 1 Early Action deadline</a:t>
            </a:r>
            <a:endParaRPr lang="en-US" sz="1600" b="1" dirty="0"/>
          </a:p>
          <a:p>
            <a:pPr>
              <a:defRPr/>
            </a:pPr>
            <a:endParaRPr lang="en-US" sz="2000" b="1" dirty="0" smtClean="0"/>
          </a:p>
          <a:p>
            <a:pPr>
              <a:defRPr/>
            </a:pPr>
            <a:r>
              <a:rPr lang="en-US" sz="2000" b="1" dirty="0" smtClean="0"/>
              <a:t>Honors </a:t>
            </a:r>
            <a:r>
              <a:rPr lang="en-US" sz="2000" b="1" dirty="0"/>
              <a:t>Program</a:t>
            </a:r>
            <a:endParaRPr lang="en-US" sz="2000" dirty="0"/>
          </a:p>
          <a:p>
            <a:pPr marL="396875" indent="-396875">
              <a:buFont typeface="Arial" pitchFamily="34" charset="0"/>
              <a:buChar char="•"/>
              <a:defRPr/>
            </a:pPr>
            <a:r>
              <a:rPr lang="en-US" sz="1600" dirty="0"/>
              <a:t>Apply to the University using the Common Application</a:t>
            </a:r>
            <a:r>
              <a:rPr lang="en-US" sz="1600" dirty="0" smtClean="0"/>
              <a:t>.</a:t>
            </a:r>
            <a:endParaRPr lang="en-US" sz="1600" dirty="0"/>
          </a:p>
          <a:p>
            <a:pPr marL="396875" indent="-396875">
              <a:buFont typeface="Arial" pitchFamily="34" charset="0"/>
              <a:buChar char="•"/>
              <a:defRPr/>
            </a:pPr>
            <a:r>
              <a:rPr lang="en-US" sz="1600" dirty="0"/>
              <a:t>Select “Yes” for President’s Leadership Program and/or Honors program in the Member Questions section of the Common Application, then complete the mandatory Writing Supplement.</a:t>
            </a:r>
          </a:p>
          <a:p>
            <a:pPr marL="396875" indent="-396875">
              <a:buFont typeface="Arial" pitchFamily="34" charset="0"/>
              <a:buChar char="•"/>
              <a:defRPr/>
            </a:pPr>
            <a:r>
              <a:rPr lang="en-US" sz="1600" dirty="0"/>
              <a:t>If you have previously applied to CNU but did not indicate your interest in the Honors Program, complete an Honors Program application</a:t>
            </a:r>
            <a:r>
              <a:rPr lang="en-US" sz="1600" dirty="0" smtClean="0"/>
              <a:t>.</a:t>
            </a:r>
            <a:endParaRPr lang="en-US" sz="1600" dirty="0"/>
          </a:p>
          <a:p>
            <a:pPr marL="396875" indent="-396875">
              <a:buFont typeface="Arial" pitchFamily="34" charset="0"/>
              <a:buChar char="•"/>
              <a:defRPr/>
            </a:pPr>
            <a:r>
              <a:rPr lang="en-US" sz="1600" dirty="0"/>
              <a:t>If you have not completed an admission interview, please schedule as soon as possible. Interviews are mandatory for scholarship consideration</a:t>
            </a:r>
            <a:r>
              <a:rPr lang="en-US" sz="1600" dirty="0" smtClean="0"/>
              <a:t>.</a:t>
            </a:r>
            <a:endParaRPr lang="en-US" sz="1600" dirty="0"/>
          </a:p>
          <a:p>
            <a:pPr marL="396875" indent="-396875">
              <a:buFont typeface="Arial" pitchFamily="34" charset="0"/>
              <a:buChar char="•"/>
              <a:defRPr/>
            </a:pPr>
            <a:r>
              <a:rPr lang="en-US" sz="1600" dirty="0"/>
              <a:t>Learn more about each program through our President's Leadership &amp; Honors Visit Day (invitation only) or an Open House.</a:t>
            </a:r>
            <a:endParaRPr lang="en-US" sz="1600" dirty="0"/>
          </a:p>
        </p:txBody>
      </p:sp>
      <p:sp>
        <p:nvSpPr>
          <p:cNvPr id="5" name="Title 1"/>
          <p:cNvSpPr txBox="1">
            <a:spLocks/>
          </p:cNvSpPr>
          <p:nvPr>
            <p:custDataLst>
              <p:tags r:id="rId3"/>
            </p:custDataLst>
          </p:nvPr>
        </p:nvSpPr>
        <p:spPr bwMode="auto">
          <a:xfrm>
            <a:off x="925830" y="0"/>
            <a:ext cx="7239000" cy="1036638"/>
          </a:xfrm>
          <a:prstGeom prst="rect">
            <a:avLst/>
          </a:prstGeom>
          <a:noFill/>
          <a:ln>
            <a:miter lim="800000"/>
            <a:headEnd/>
            <a:tailEnd/>
          </a:ln>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sz="4400" dirty="0" smtClean="0"/>
              <a:t>School-Specific Information</a:t>
            </a:r>
            <a:endParaRPr lang="en-US" sz="4400" dirty="0"/>
          </a:p>
        </p:txBody>
      </p:sp>
      <p:sp>
        <p:nvSpPr>
          <p:cNvPr id="6" name="Slide Number Placeholder 5"/>
          <p:cNvSpPr>
            <a:spLocks noGrp="1"/>
          </p:cNvSpPr>
          <p:nvPr>
            <p:ph type="sldNum" sz="quarter" idx="12"/>
            <p:custDataLst>
              <p:tags r:id="rId4"/>
            </p:custDataLst>
          </p:nvPr>
        </p:nvSpPr>
        <p:spPr/>
        <p:txBody>
          <a:bodyPr/>
          <a:lstStyle/>
          <a:p>
            <a:fld id="{622A6F62-512A-4C31-8E10-E87F134531EB}" type="slidenum">
              <a:rPr lang="en-US" smtClean="0"/>
              <a:pPr/>
              <a:t>22</a:t>
            </a:fld>
            <a:endParaRPr lang="en-US" dirty="0"/>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Tree>
    <p:custDataLst>
      <p:tags r:id="rId1"/>
    </p:custDataLst>
    <p:extLst>
      <p:ext uri="{BB962C8B-B14F-4D97-AF65-F5344CB8AC3E}">
        <p14:creationId xmlns:p14="http://schemas.microsoft.com/office/powerpoint/2010/main" val="2920871192"/>
      </p:ext>
    </p:extLst>
  </p:cSld>
  <p:clrMapOvr>
    <a:masterClrMapping/>
  </p:clrMapOvr>
  <p:transition spd="slow" advClick="0" advTm="3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990600" y="914400"/>
            <a:ext cx="7555230" cy="4001095"/>
          </a:xfrm>
          <a:prstGeom prst="rect">
            <a:avLst/>
          </a:prstGeom>
          <a:noFill/>
        </p:spPr>
        <p:txBody>
          <a:bodyPr wrap="square">
            <a:spAutoFit/>
          </a:bodyPr>
          <a:lstStyle/>
          <a:p>
            <a:pPr marL="396875" indent="-396875">
              <a:defRPr/>
            </a:pPr>
            <a:endParaRPr lang="en-US" sz="2000" dirty="0">
              <a:solidFill>
                <a:srgbClr val="FFC000"/>
              </a:solidFill>
            </a:endParaRPr>
          </a:p>
          <a:p>
            <a:pPr indent="-396875">
              <a:defRPr/>
            </a:pPr>
            <a:r>
              <a:rPr lang="en-US" dirty="0">
                <a:solidFill>
                  <a:schemeClr val="accent1">
                    <a:lumMod val="75000"/>
                  </a:schemeClr>
                </a:solidFill>
              </a:rPr>
              <a:t>Old Dominion University</a:t>
            </a:r>
          </a:p>
          <a:p>
            <a:pPr marL="396875" indent="-396875">
              <a:buFont typeface="Arial" pitchFamily="34" charset="0"/>
              <a:buChar char="•"/>
              <a:defRPr/>
            </a:pPr>
            <a:r>
              <a:rPr lang="en-US" dirty="0"/>
              <a:t>Early Action &amp; Merit Scholarships apply by </a:t>
            </a:r>
            <a:endParaRPr lang="en-US" dirty="0" smtClean="0"/>
          </a:p>
          <a:p>
            <a:pPr>
              <a:defRPr/>
            </a:pPr>
            <a:r>
              <a:rPr lang="en-US" dirty="0" smtClean="0"/>
              <a:t>       December </a:t>
            </a:r>
            <a:r>
              <a:rPr lang="en-US" dirty="0"/>
              <a:t>1</a:t>
            </a:r>
          </a:p>
          <a:p>
            <a:pPr marL="396875" indent="-396875">
              <a:buFont typeface="Arial" pitchFamily="34" charset="0"/>
              <a:buChar char="•"/>
              <a:defRPr/>
            </a:pPr>
            <a:r>
              <a:rPr lang="en-US" dirty="0"/>
              <a:t>Notice on-line scholarship calculator</a:t>
            </a:r>
          </a:p>
          <a:p>
            <a:pPr marL="396875" indent="-396875">
              <a:buFont typeface="Arial" pitchFamily="34" charset="0"/>
              <a:buChar char="•"/>
              <a:defRPr/>
            </a:pPr>
            <a:endParaRPr lang="en-US" dirty="0" smtClean="0">
              <a:solidFill>
                <a:srgbClr val="FFC000"/>
              </a:solidFill>
            </a:endParaRPr>
          </a:p>
          <a:p>
            <a:pPr marL="396875" indent="-396875">
              <a:defRPr/>
            </a:pPr>
            <a:r>
              <a:rPr lang="en-US" dirty="0" smtClean="0">
                <a:solidFill>
                  <a:schemeClr val="accent1">
                    <a:lumMod val="75000"/>
                  </a:schemeClr>
                </a:solidFill>
              </a:rPr>
              <a:t>VCU</a:t>
            </a:r>
            <a:endParaRPr lang="en-US" dirty="0">
              <a:solidFill>
                <a:schemeClr val="accent1">
                  <a:lumMod val="75000"/>
                </a:schemeClr>
              </a:solidFill>
            </a:endParaRPr>
          </a:p>
          <a:p>
            <a:pPr marL="396875" indent="-396875">
              <a:buFont typeface="Arial" pitchFamily="34" charset="0"/>
              <a:buChar char="•"/>
              <a:defRPr/>
            </a:pPr>
            <a:r>
              <a:rPr lang="en-US" dirty="0" smtClean="0"/>
              <a:t>Merit scholarships apply by December 1.</a:t>
            </a:r>
            <a:endParaRPr lang="en-US" dirty="0"/>
          </a:p>
          <a:p>
            <a:pPr marL="396875" indent="-396875">
              <a:buFont typeface="Arial" pitchFamily="34" charset="0"/>
              <a:buChar char="•"/>
              <a:defRPr/>
            </a:pPr>
            <a:endParaRPr lang="en-US" dirty="0">
              <a:solidFill>
                <a:srgbClr val="FFC000"/>
              </a:solidFill>
            </a:endParaRPr>
          </a:p>
          <a:p>
            <a:pPr marL="396875" indent="-396875">
              <a:buFont typeface="Arial" pitchFamily="34" charset="0"/>
              <a:buChar char="•"/>
              <a:defRPr/>
            </a:pPr>
            <a:endParaRPr lang="en-US" dirty="0">
              <a:solidFill>
                <a:srgbClr val="FFC000"/>
              </a:solidFill>
            </a:endParaRPr>
          </a:p>
          <a:p>
            <a:pPr marL="396875" indent="-396875">
              <a:defRPr/>
            </a:pPr>
            <a:r>
              <a:rPr lang="en-US" dirty="0" smtClean="0">
                <a:solidFill>
                  <a:schemeClr val="accent1">
                    <a:lumMod val="75000"/>
                  </a:schemeClr>
                </a:solidFill>
              </a:rPr>
              <a:t>				Virginia Tech</a:t>
            </a:r>
          </a:p>
          <a:p>
            <a:pPr marL="2682875" lvl="5" indent="-396875">
              <a:buFont typeface="Arial" pitchFamily="34" charset="0"/>
              <a:buChar char="•"/>
              <a:defRPr/>
            </a:pPr>
            <a:r>
              <a:rPr lang="en-US" dirty="0" smtClean="0"/>
              <a:t>Submit </a:t>
            </a:r>
            <a:r>
              <a:rPr lang="en-US" dirty="0"/>
              <a:t>the FAFSA and general scholarship application before March </a:t>
            </a:r>
            <a:r>
              <a:rPr lang="en-US" dirty="0" smtClean="0"/>
              <a:t>1</a:t>
            </a:r>
            <a:endParaRPr lang="en-US" dirty="0"/>
          </a:p>
          <a:p>
            <a:pPr marL="396875" indent="-396875">
              <a:buFont typeface="Arial" pitchFamily="34" charset="0"/>
              <a:buChar char="•"/>
              <a:defRPr/>
            </a:pPr>
            <a:endParaRPr lang="en-US" dirty="0">
              <a:latin typeface="Arial" pitchFamily="34" charset="0"/>
            </a:endParaRPr>
          </a:p>
        </p:txBody>
      </p:sp>
      <p:pic>
        <p:nvPicPr>
          <p:cNvPr id="12291" name="Picture 3"/>
          <p:cNvPicPr>
            <a:picLocks noChangeAspect="1" noChangeArrowheads="1"/>
          </p:cNvPicPr>
          <p:nvPr>
            <p:custDataLst>
              <p:tags r:id="rId3"/>
            </p:custDataLst>
          </p:nvPr>
        </p:nvPicPr>
        <p:blipFill>
          <a:blip r:embed="rId8" cstate="print"/>
          <a:srcRect/>
          <a:stretch>
            <a:fillRect/>
          </a:stretch>
        </p:blipFill>
        <p:spPr bwMode="auto">
          <a:xfrm>
            <a:off x="1026459" y="3657600"/>
            <a:ext cx="2148338" cy="142841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Title 1"/>
          <p:cNvSpPr txBox="1">
            <a:spLocks/>
          </p:cNvSpPr>
          <p:nvPr>
            <p:custDataLst>
              <p:tags r:id="rId4"/>
            </p:custDataLst>
          </p:nvPr>
        </p:nvSpPr>
        <p:spPr bwMode="auto">
          <a:xfrm>
            <a:off x="925830" y="0"/>
            <a:ext cx="7239000" cy="1036638"/>
          </a:xfrm>
          <a:prstGeom prst="rect">
            <a:avLst/>
          </a:prstGeom>
          <a:noFill/>
          <a:ln>
            <a:miter lim="800000"/>
            <a:headEnd/>
            <a:tailEnd/>
          </a:ln>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sz="4400" dirty="0" smtClean="0"/>
              <a:t>School-Specific Information</a:t>
            </a:r>
            <a:endParaRPr lang="en-US" sz="4400" dirty="0"/>
          </a:p>
        </p:txBody>
      </p:sp>
      <p:sp>
        <p:nvSpPr>
          <p:cNvPr id="6" name="Slide Number Placeholder 5"/>
          <p:cNvSpPr>
            <a:spLocks noGrp="1"/>
          </p:cNvSpPr>
          <p:nvPr>
            <p:ph type="sldNum" sz="quarter" idx="12"/>
            <p:custDataLst>
              <p:tags r:id="rId5"/>
            </p:custDataLst>
          </p:nvPr>
        </p:nvSpPr>
        <p:spPr/>
        <p:txBody>
          <a:bodyPr/>
          <a:lstStyle/>
          <a:p>
            <a:fld id="{622A6F62-512A-4C31-8E10-E87F134531EB}" type="slidenum">
              <a:rPr lang="en-US" smtClean="0"/>
              <a:pPr/>
              <a:t>23</a:t>
            </a:fld>
            <a:endParaRPr lang="en-US" dirty="0"/>
          </a:p>
        </p:txBody>
      </p:sp>
      <p:sp>
        <p:nvSpPr>
          <p:cNvPr id="2" name="Footer Placeholder 1"/>
          <p:cNvSpPr>
            <a:spLocks noGrp="1"/>
          </p:cNvSpPr>
          <p:nvPr>
            <p:ph type="ftr" sz="quarter" idx="11"/>
          </p:nvPr>
        </p:nvSpPr>
        <p:spPr/>
        <p:txBody>
          <a:bodyPr/>
          <a:lstStyle/>
          <a:p>
            <a:r>
              <a:rPr lang="en-US" sz="1200" dirty="0" smtClean="0"/>
              <a:t>www.grasp4virginia.com</a:t>
            </a:r>
            <a:endParaRPr lang="en-US" dirty="0"/>
          </a:p>
        </p:txBody>
      </p:sp>
      <p:pic>
        <p:nvPicPr>
          <p:cNvPr id="7" name="Picture 2" descr="http://education.odu.edu/esper/academics/athletic/images/ODU.jpg"/>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497830" y="1008683"/>
            <a:ext cx="2667000" cy="16002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8297909"/>
      </p:ext>
    </p:extLst>
  </p:cSld>
  <p:clrMapOvr>
    <a:masterClrMapping/>
  </p:clrMapOvr>
  <p:transition spd="slow" advClick="0" advTm="3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custDataLst>
              <p:tags r:id="rId2"/>
            </p:custDataLst>
          </p:nvPr>
        </p:nvSpPr>
        <p:spPr/>
        <p:txBody>
          <a:bodyPr/>
          <a:lstStyle/>
          <a:p>
            <a:fld id="{622A6F62-512A-4C31-8E10-E87F134531EB}" type="slidenum">
              <a:rPr lang="en-US" smtClean="0"/>
              <a:pPr/>
              <a:t>24</a:t>
            </a:fld>
            <a:endParaRPr lang="en-US" dirty="0"/>
          </a:p>
        </p:txBody>
      </p:sp>
      <p:sp>
        <p:nvSpPr>
          <p:cNvPr id="12290" name="Rectangle 2"/>
          <p:cNvSpPr>
            <a:spLocks noGrp="1" noChangeArrowheads="1"/>
          </p:cNvSpPr>
          <p:nvPr>
            <p:ph type="title" idx="4294967295"/>
            <p:custDataLst>
              <p:tags r:id="rId3"/>
            </p:custDataLst>
          </p:nvPr>
        </p:nvSpPr>
        <p:spPr bwMode="auto">
          <a:xfrm>
            <a:off x="1066800" y="914400"/>
            <a:ext cx="6765925" cy="10541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000" dirty="0" smtClean="0">
                <a:solidFill>
                  <a:schemeClr val="accent1">
                    <a:lumMod val="75000"/>
                  </a:schemeClr>
                </a:solidFill>
                <a:effectLst/>
              </a:rPr>
              <a:t>Radford</a:t>
            </a:r>
          </a:p>
        </p:txBody>
      </p:sp>
      <p:sp>
        <p:nvSpPr>
          <p:cNvPr id="12291" name="Rectangle 3"/>
          <p:cNvSpPr>
            <a:spLocks noGrp="1" noChangeArrowheads="1"/>
          </p:cNvSpPr>
          <p:nvPr>
            <p:ph type="body" idx="4294967295"/>
            <p:custDataLst>
              <p:tags r:id="rId4"/>
            </p:custDataLst>
          </p:nvPr>
        </p:nvSpPr>
        <p:spPr bwMode="auto">
          <a:xfrm>
            <a:off x="914400" y="1676400"/>
            <a:ext cx="8229600" cy="4648200"/>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pPr>
            <a:r>
              <a:rPr lang="en-US" sz="2000" b="1" dirty="0" smtClean="0">
                <a:solidFill>
                  <a:schemeClr val="tx1"/>
                </a:solidFill>
              </a:rPr>
              <a:t>Presidential Scholarship Competition </a:t>
            </a:r>
            <a:r>
              <a:rPr lang="en-US" sz="2000" dirty="0" smtClean="0">
                <a:solidFill>
                  <a:schemeClr val="tx1"/>
                </a:solidFill>
              </a:rPr>
              <a:t>(by invitation only) </a:t>
            </a:r>
          </a:p>
          <a:p>
            <a:pPr lvl="1">
              <a:lnSpc>
                <a:spcPct val="80000"/>
              </a:lnSpc>
            </a:pPr>
            <a:r>
              <a:rPr lang="en-US" sz="2000" dirty="0" smtClean="0">
                <a:solidFill>
                  <a:schemeClr val="tx1"/>
                </a:solidFill>
              </a:rPr>
              <a:t>Several </a:t>
            </a:r>
            <a:r>
              <a:rPr lang="en-US" sz="2000" dirty="0" smtClean="0">
                <a:solidFill>
                  <a:schemeClr val="tx1"/>
                </a:solidFill>
              </a:rPr>
              <a:t>full in-state scholarships and partial scholarships available </a:t>
            </a:r>
          </a:p>
          <a:p>
            <a:pPr lvl="1">
              <a:lnSpc>
                <a:spcPct val="80000"/>
              </a:lnSpc>
            </a:pPr>
            <a:r>
              <a:rPr lang="en-US" sz="2000" dirty="0" smtClean="0">
                <a:solidFill>
                  <a:schemeClr val="tx1"/>
                </a:solidFill>
              </a:rPr>
              <a:t>Completed admissions materials must be received in the Office of Admissions by January </a:t>
            </a:r>
            <a:r>
              <a:rPr lang="en-US" sz="2000" dirty="0" smtClean="0">
                <a:solidFill>
                  <a:schemeClr val="tx1"/>
                </a:solidFill>
              </a:rPr>
              <a:t>15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a:lnSpc>
                <a:spcPct val="80000"/>
              </a:lnSpc>
            </a:pPr>
            <a:r>
              <a:rPr lang="en-US" sz="2000" b="1" dirty="0" smtClean="0">
                <a:solidFill>
                  <a:schemeClr val="tx1"/>
                </a:solidFill>
              </a:rPr>
              <a:t>Academic Excellence Scholarships </a:t>
            </a:r>
            <a:endParaRPr lang="en-US" sz="2000" dirty="0" smtClean="0">
              <a:solidFill>
                <a:schemeClr val="tx1"/>
              </a:solidFill>
            </a:endParaRPr>
          </a:p>
          <a:p>
            <a:pPr lvl="1">
              <a:lnSpc>
                <a:spcPct val="80000"/>
              </a:lnSpc>
            </a:pPr>
            <a:r>
              <a:rPr lang="en-US" sz="2000" dirty="0" smtClean="0">
                <a:solidFill>
                  <a:schemeClr val="tx1"/>
                </a:solidFill>
              </a:rPr>
              <a:t>Priority </a:t>
            </a:r>
            <a:r>
              <a:rPr lang="en-US" sz="2000" dirty="0" smtClean="0">
                <a:solidFill>
                  <a:schemeClr val="tx1"/>
                </a:solidFill>
              </a:rPr>
              <a:t>given to students with persistent academic excellence </a:t>
            </a:r>
          </a:p>
          <a:p>
            <a:pPr lvl="1">
              <a:lnSpc>
                <a:spcPct val="80000"/>
              </a:lnSpc>
            </a:pPr>
            <a:r>
              <a:rPr lang="en-US" sz="2000" dirty="0" smtClean="0">
                <a:solidFill>
                  <a:schemeClr val="tx1"/>
                </a:solidFill>
              </a:rPr>
              <a:t>Completed admissions materials must be received in the Office of Admissions by </a:t>
            </a:r>
            <a:r>
              <a:rPr lang="en-US" sz="2000" dirty="0" smtClean="0">
                <a:solidFill>
                  <a:schemeClr val="tx1"/>
                </a:solidFill>
              </a:rPr>
              <a:t>January 15</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a:lnSpc>
                <a:spcPct val="80000"/>
              </a:lnSpc>
              <a:buFont typeface="Arial" charset="0"/>
              <a:buNone/>
            </a:pPr>
            <a:endParaRPr lang="en-US" sz="2000" dirty="0" smtClean="0"/>
          </a:p>
        </p:txBody>
      </p:sp>
      <p:sp>
        <p:nvSpPr>
          <p:cNvPr id="4" name="Title 1"/>
          <p:cNvSpPr txBox="1">
            <a:spLocks/>
          </p:cNvSpPr>
          <p:nvPr>
            <p:custDataLst>
              <p:tags r:id="rId5"/>
            </p:custDataLst>
          </p:nvPr>
        </p:nvSpPr>
        <p:spPr bwMode="auto">
          <a:xfrm>
            <a:off x="925830" y="0"/>
            <a:ext cx="7239000" cy="1036638"/>
          </a:xfrm>
          <a:prstGeom prst="rect">
            <a:avLst/>
          </a:prstGeom>
          <a:noFill/>
          <a:ln>
            <a:miter lim="800000"/>
            <a:headEnd/>
            <a:tailEnd/>
          </a:ln>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sz="4400" dirty="0" smtClean="0"/>
              <a:t>School-Specific Information</a:t>
            </a:r>
            <a:endParaRPr lang="en-US" sz="4400" dirty="0"/>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Tree>
    <p:custDataLst>
      <p:tags r:id="rId1"/>
    </p:custDataLst>
    <p:extLst>
      <p:ext uri="{BB962C8B-B14F-4D97-AF65-F5344CB8AC3E}">
        <p14:creationId xmlns:p14="http://schemas.microsoft.com/office/powerpoint/2010/main" val="20389321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2"/>
            </p:custDataLst>
          </p:nvPr>
        </p:nvSpPr>
        <p:spPr/>
        <p:txBody>
          <a:bodyPr/>
          <a:lstStyle/>
          <a:p>
            <a:fld id="{622A6F62-512A-4C31-8E10-E87F134531EB}" type="slidenum">
              <a:rPr lang="en-US" smtClean="0"/>
              <a:pPr/>
              <a:t>25</a:t>
            </a:fld>
            <a:endParaRPr lang="en-US" dirty="0"/>
          </a:p>
        </p:txBody>
      </p:sp>
      <p:sp>
        <p:nvSpPr>
          <p:cNvPr id="11266" name="Rectangle 2"/>
          <p:cNvSpPr>
            <a:spLocks noGrp="1" noChangeArrowheads="1"/>
          </p:cNvSpPr>
          <p:nvPr>
            <p:ph type="title" idx="4294967295"/>
            <p:custDataLst>
              <p:tags r:id="rId3"/>
            </p:custDataLst>
          </p:nvPr>
        </p:nvSpPr>
        <p:spPr bwMode="auto">
          <a:xfrm>
            <a:off x="1524000" y="879308"/>
            <a:ext cx="7756525" cy="10541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000" dirty="0" smtClean="0">
                <a:solidFill>
                  <a:schemeClr val="accent1">
                    <a:lumMod val="75000"/>
                  </a:schemeClr>
                </a:solidFill>
                <a:effectLst/>
              </a:rPr>
              <a:t>Virginia State</a:t>
            </a:r>
          </a:p>
        </p:txBody>
      </p:sp>
      <p:sp>
        <p:nvSpPr>
          <p:cNvPr id="11267" name="Rectangle 3"/>
          <p:cNvSpPr>
            <a:spLocks noGrp="1" noChangeArrowheads="1"/>
          </p:cNvSpPr>
          <p:nvPr>
            <p:ph type="body" idx="4294967295"/>
            <p:custDataLst>
              <p:tags r:id="rId4"/>
            </p:custDataLst>
          </p:nvPr>
        </p:nvSpPr>
        <p:spPr bwMode="auto">
          <a:xfrm>
            <a:off x="1387474" y="1348873"/>
            <a:ext cx="7604125" cy="4419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dirty="0" smtClean="0">
                <a:solidFill>
                  <a:schemeClr val="tx1"/>
                </a:solidFill>
              </a:rPr>
              <a:t>Presidential Scholars </a:t>
            </a:r>
            <a:r>
              <a:rPr lang="en-US" sz="2000" i="1" dirty="0" smtClean="0">
                <a:solidFill>
                  <a:schemeClr val="tx1"/>
                </a:solidFill>
              </a:rPr>
              <a:t>– </a:t>
            </a:r>
            <a:r>
              <a:rPr lang="en-US" sz="2000" dirty="0" smtClean="0">
                <a:solidFill>
                  <a:schemeClr val="tx1"/>
                </a:solidFill>
              </a:rPr>
              <a:t>minimum 3.2 GPA and an 1100 SAT or 24 ACT score </a:t>
            </a:r>
          </a:p>
          <a:p>
            <a:r>
              <a:rPr lang="en-US" sz="2000" dirty="0" smtClean="0">
                <a:solidFill>
                  <a:schemeClr val="tx1"/>
                </a:solidFill>
              </a:rPr>
              <a:t>Provost Scholars – minimum 3.0 GPA and a 1000 SAT or 21 ACT score</a:t>
            </a:r>
          </a:p>
          <a:p>
            <a:r>
              <a:rPr lang="en-US" sz="2000" dirty="0" smtClean="0">
                <a:solidFill>
                  <a:schemeClr val="tx1"/>
                </a:solidFill>
              </a:rPr>
              <a:t>These scholars are eligible for a $7,000 or $3,500 renewable scholarship, respectively (with $2,000 waived for room and board)</a:t>
            </a:r>
          </a:p>
          <a:p>
            <a:r>
              <a:rPr lang="en-US" sz="2000" dirty="0" smtClean="0">
                <a:solidFill>
                  <a:schemeClr val="tx1"/>
                </a:solidFill>
              </a:rPr>
              <a:t>No special application required</a:t>
            </a:r>
          </a:p>
        </p:txBody>
      </p:sp>
      <p:pic>
        <p:nvPicPr>
          <p:cNvPr id="59394" name="Picture 2"/>
          <p:cNvPicPr>
            <a:picLocks noChangeAspect="1" noChangeArrowheads="1"/>
          </p:cNvPicPr>
          <p:nvPr>
            <p:custDataLst>
              <p:tags r:id="rId5"/>
            </p:custDataLst>
          </p:nvPr>
        </p:nvPicPr>
        <p:blipFill>
          <a:blip r:embed="rId8" cstate="print"/>
          <a:srcRect/>
          <a:stretch>
            <a:fillRect/>
          </a:stretch>
        </p:blipFill>
        <p:spPr bwMode="auto">
          <a:xfrm>
            <a:off x="1906587" y="3701548"/>
            <a:ext cx="4819650" cy="20669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Title 1"/>
          <p:cNvSpPr txBox="1">
            <a:spLocks/>
          </p:cNvSpPr>
          <p:nvPr>
            <p:custDataLst>
              <p:tags r:id="rId6"/>
            </p:custDataLst>
          </p:nvPr>
        </p:nvSpPr>
        <p:spPr bwMode="auto">
          <a:xfrm>
            <a:off x="925830" y="0"/>
            <a:ext cx="7239000" cy="1036638"/>
          </a:xfrm>
          <a:prstGeom prst="rect">
            <a:avLst/>
          </a:prstGeom>
          <a:noFill/>
          <a:ln>
            <a:miter lim="800000"/>
            <a:headEnd/>
            <a:tailEnd/>
          </a:ln>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sz="4400" dirty="0" smtClean="0"/>
              <a:t>School-Specific Information</a:t>
            </a:r>
            <a:endParaRPr lang="en-US" sz="4400" dirty="0"/>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Tree>
    <p:custDataLst>
      <p:tags r:id="rId1"/>
    </p:custDataLst>
    <p:extLst>
      <p:ext uri="{BB962C8B-B14F-4D97-AF65-F5344CB8AC3E}">
        <p14:creationId xmlns:p14="http://schemas.microsoft.com/office/powerpoint/2010/main" val="41589538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bwMode="auto">
          <a:xfrm>
            <a:off x="822960" y="838200"/>
            <a:ext cx="7543800" cy="8991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dirty="0" smtClean="0"/>
              <a:t>Borrowing Money</a:t>
            </a:r>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4" name="Slide Number Placeholder 3"/>
          <p:cNvSpPr>
            <a:spLocks noGrp="1"/>
          </p:cNvSpPr>
          <p:nvPr>
            <p:ph type="sldNum" sz="quarter" idx="12"/>
            <p:custDataLst>
              <p:tags r:id="rId3"/>
            </p:custDataLst>
          </p:nvPr>
        </p:nvSpPr>
        <p:spPr/>
        <p:txBody>
          <a:bodyPr/>
          <a:lstStyle/>
          <a:p>
            <a:fld id="{622A6F62-512A-4C31-8E10-E87F134531EB}" type="slidenum">
              <a:rPr lang="en-US" smtClean="0"/>
              <a:pPr/>
              <a:t>26</a:t>
            </a:fld>
            <a:endParaRPr lang="en-US" dirty="0"/>
          </a:p>
        </p:txBody>
      </p:sp>
      <p:sp>
        <p:nvSpPr>
          <p:cNvPr id="17411" name="Rectangle 3"/>
          <p:cNvSpPr>
            <a:spLocks noGrp="1" noChangeArrowheads="1"/>
          </p:cNvSpPr>
          <p:nvPr>
            <p:ph type="body" idx="4294967295"/>
            <p:custDataLst>
              <p:tags r:id="rId4"/>
            </p:custDataLst>
          </p:nvPr>
        </p:nvSpPr>
        <p:spPr bwMode="auto">
          <a:xfrm>
            <a:off x="851034" y="1905000"/>
            <a:ext cx="76200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spcAft>
                <a:spcPct val="30000"/>
              </a:spcAft>
            </a:pPr>
            <a:r>
              <a:rPr lang="en-US" sz="2800" dirty="0" smtClean="0">
                <a:solidFill>
                  <a:schemeClr val="tx1"/>
                </a:solidFill>
              </a:rPr>
              <a:t>Federal loans have fixed interest rates. There is no shortage of loan money for these loans.</a:t>
            </a:r>
          </a:p>
          <a:p>
            <a:pPr eaLnBrk="1" hangingPunct="1">
              <a:lnSpc>
                <a:spcPct val="90000"/>
              </a:lnSpc>
              <a:spcAft>
                <a:spcPct val="30000"/>
              </a:spcAft>
            </a:pPr>
            <a:r>
              <a:rPr lang="en-US" sz="2800" dirty="0" smtClean="0">
                <a:solidFill>
                  <a:schemeClr val="tx1"/>
                </a:solidFill>
              </a:rPr>
              <a:t>Repayment usually begins after education is finished.</a:t>
            </a:r>
          </a:p>
          <a:p>
            <a:pPr eaLnBrk="1" hangingPunct="1">
              <a:lnSpc>
                <a:spcPct val="90000"/>
              </a:lnSpc>
              <a:spcAft>
                <a:spcPct val="30000"/>
              </a:spcAft>
            </a:pPr>
            <a:r>
              <a:rPr lang="en-US" sz="2800" dirty="0" smtClean="0">
                <a:solidFill>
                  <a:schemeClr val="tx1"/>
                </a:solidFill>
              </a:rPr>
              <a:t>FAFSA – required for fixed rate Stafford Subsidized Loan </a:t>
            </a:r>
            <a:r>
              <a:rPr lang="en-US" sz="2800" dirty="0" smtClean="0">
                <a:solidFill>
                  <a:schemeClr val="tx1"/>
                </a:solidFill>
              </a:rPr>
              <a:t>3.86%, </a:t>
            </a:r>
            <a:r>
              <a:rPr lang="en-US" sz="2800" dirty="0" smtClean="0">
                <a:solidFill>
                  <a:schemeClr val="tx1"/>
                </a:solidFill>
              </a:rPr>
              <a:t>unsubsidized </a:t>
            </a:r>
            <a:r>
              <a:rPr lang="en-US" sz="2800" dirty="0" smtClean="0">
                <a:solidFill>
                  <a:schemeClr val="tx1"/>
                </a:solidFill>
              </a:rPr>
              <a:t>and subsidized.</a:t>
            </a:r>
            <a:endParaRPr lang="en-US" sz="2800" dirty="0" smtClean="0">
              <a:solidFill>
                <a:schemeClr val="tx1"/>
              </a:solidFill>
            </a:endParaRPr>
          </a:p>
          <a:p>
            <a:pPr eaLnBrk="1" hangingPunct="1">
              <a:lnSpc>
                <a:spcPct val="90000"/>
              </a:lnSpc>
              <a:spcAft>
                <a:spcPct val="30000"/>
              </a:spcAft>
            </a:pPr>
            <a:r>
              <a:rPr lang="en-US" sz="2800" dirty="0" smtClean="0">
                <a:solidFill>
                  <a:schemeClr val="tx1"/>
                </a:solidFill>
              </a:rPr>
              <a:t>FAFSA – required for PLUS </a:t>
            </a:r>
            <a:r>
              <a:rPr lang="en-US" sz="2800" dirty="0" smtClean="0">
                <a:solidFill>
                  <a:schemeClr val="tx1"/>
                </a:solidFill>
              </a:rPr>
              <a:t>loan – 6.41%</a:t>
            </a:r>
            <a:endParaRPr lang="en-US" sz="2800" dirty="0" smtClean="0">
              <a:solidFill>
                <a:schemeClr val="tx1"/>
              </a:solidFill>
            </a:endParaRPr>
          </a:p>
        </p:txBody>
      </p:sp>
    </p:spTree>
    <p:custDataLst>
      <p:tags r:id="rId1"/>
    </p:custDataLst>
    <p:extLst>
      <p:ext uri="{BB962C8B-B14F-4D97-AF65-F5344CB8AC3E}">
        <p14:creationId xmlns:p14="http://schemas.microsoft.com/office/powerpoint/2010/main" val="39458893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2"/>
            </p:custDataLst>
          </p:nvPr>
        </p:nvSpPr>
        <p:spPr bwMode="auto">
          <a:xfrm>
            <a:off x="801290" y="729104"/>
            <a:ext cx="7543800" cy="1450757"/>
          </a:xfrm>
          <a:prstGeom prst="rect">
            <a:avLst/>
          </a:prstGeom>
          <a:ln>
            <a:miter lim="800000"/>
            <a:headEnd/>
            <a:tailEnd/>
          </a:ln>
        </p:spPr>
        <p:txBody>
          <a:bodyPr anchor="ctr">
            <a:noAutofit/>
          </a:bodyPr>
          <a:lstStyle/>
          <a:p>
            <a:pPr>
              <a:defRPr/>
            </a:pPr>
            <a:r>
              <a:rPr lang="en-US" sz="4400" dirty="0" smtClean="0"/>
              <a:t>Technical School /Apprenticeship</a:t>
            </a:r>
          </a:p>
        </p:txBody>
      </p:sp>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4" name="Slide Number Placeholder 3"/>
          <p:cNvSpPr>
            <a:spLocks noGrp="1"/>
          </p:cNvSpPr>
          <p:nvPr>
            <p:ph type="sldNum" sz="quarter" idx="12"/>
            <p:custDataLst>
              <p:tags r:id="rId3"/>
            </p:custDataLst>
          </p:nvPr>
        </p:nvSpPr>
        <p:spPr/>
        <p:txBody>
          <a:bodyPr/>
          <a:lstStyle/>
          <a:p>
            <a:fld id="{622A6F62-512A-4C31-8E10-E87F134531EB}" type="slidenum">
              <a:rPr lang="en-US" smtClean="0"/>
              <a:pPr/>
              <a:t>27</a:t>
            </a:fld>
            <a:endParaRPr lang="en-US" dirty="0"/>
          </a:p>
        </p:txBody>
      </p:sp>
      <p:sp>
        <p:nvSpPr>
          <p:cNvPr id="25603" name="Content Placeholder 2"/>
          <p:cNvSpPr>
            <a:spLocks noGrp="1"/>
          </p:cNvSpPr>
          <p:nvPr>
            <p:ph idx="4294967295"/>
            <p:custDataLst>
              <p:tags r:id="rId4"/>
            </p:custDataLst>
          </p:nvPr>
        </p:nvSpPr>
        <p:spPr bwMode="auto">
          <a:xfrm>
            <a:off x="822960" y="1815597"/>
            <a:ext cx="8534400" cy="4648200"/>
          </a:xfrm>
          <a:prstGeom prst="rect">
            <a:avLst/>
          </a:prstGeom>
          <a:noFill/>
          <a:ln>
            <a:miter lim="800000"/>
            <a:headEnd/>
            <a:tailEnd/>
          </a:ln>
        </p:spPr>
        <p:txBody>
          <a:bodyPr>
            <a:noAutofit/>
          </a:bodyPr>
          <a:lstStyle/>
          <a:p>
            <a:r>
              <a:rPr lang="en-US" sz="2200" dirty="0" smtClean="0">
                <a:solidFill>
                  <a:schemeClr val="tx2">
                    <a:lumMod val="75000"/>
                  </a:schemeClr>
                </a:solidFill>
              </a:rPr>
              <a:t>Free education at the Apprentice </a:t>
            </a:r>
            <a:r>
              <a:rPr lang="en-US" sz="2200" dirty="0" smtClean="0">
                <a:solidFill>
                  <a:schemeClr val="tx2">
                    <a:lumMod val="75000"/>
                  </a:schemeClr>
                </a:solidFill>
              </a:rPr>
              <a:t>School </a:t>
            </a:r>
            <a:r>
              <a:rPr lang="en-US" sz="2200" dirty="0" smtClean="0">
                <a:solidFill>
                  <a:schemeClr val="tx2">
                    <a:lumMod val="75000"/>
                  </a:schemeClr>
                </a:solidFill>
                <a:hlinkClick r:id="rId7"/>
              </a:rPr>
              <a:t>www.apprenticeschool.com</a:t>
            </a:r>
            <a:r>
              <a:rPr lang="en-US" sz="2200" dirty="0" smtClean="0">
                <a:solidFill>
                  <a:schemeClr val="tx2">
                    <a:lumMod val="75000"/>
                  </a:schemeClr>
                </a:solidFill>
              </a:rPr>
              <a:t> </a:t>
            </a:r>
            <a:endParaRPr lang="en-US" sz="2200" dirty="0" smtClean="0">
              <a:solidFill>
                <a:schemeClr val="tx2">
                  <a:lumMod val="75000"/>
                </a:schemeClr>
              </a:solidFill>
            </a:endParaRPr>
          </a:p>
          <a:p>
            <a:r>
              <a:rPr lang="en-US" sz="2200" dirty="0" smtClean="0">
                <a:solidFill>
                  <a:schemeClr val="tx2">
                    <a:lumMod val="75000"/>
                  </a:schemeClr>
                </a:solidFill>
              </a:rPr>
              <a:t>UVA Apprentice </a:t>
            </a:r>
            <a:r>
              <a:rPr lang="en-US" sz="2200" dirty="0" smtClean="0">
                <a:solidFill>
                  <a:schemeClr val="tx2">
                    <a:lumMod val="75000"/>
                  </a:schemeClr>
                </a:solidFill>
              </a:rPr>
              <a:t>Program </a:t>
            </a:r>
            <a:r>
              <a:rPr lang="en-US" sz="2200" u="sng" dirty="0" smtClean="0">
                <a:solidFill>
                  <a:schemeClr val="tx2">
                    <a:lumMod val="75000"/>
                  </a:schemeClr>
                </a:solidFill>
                <a:hlinkClick r:id="rId8"/>
              </a:rPr>
              <a:t>www.fm.virginia.edu/hrt</a:t>
            </a:r>
            <a:endParaRPr lang="en-US" sz="2200" dirty="0" smtClean="0">
              <a:solidFill>
                <a:schemeClr val="tx2">
                  <a:lumMod val="75000"/>
                </a:schemeClr>
              </a:solidFill>
            </a:endParaRPr>
          </a:p>
          <a:p>
            <a:r>
              <a:rPr lang="en-US" sz="2200" dirty="0" smtClean="0">
                <a:solidFill>
                  <a:schemeClr val="tx2">
                    <a:lumMod val="75000"/>
                  </a:schemeClr>
                </a:solidFill>
              </a:rPr>
              <a:t>Check for school </a:t>
            </a:r>
            <a:r>
              <a:rPr lang="en-US" sz="2200" dirty="0" smtClean="0">
                <a:solidFill>
                  <a:schemeClr val="tx2">
                    <a:lumMod val="75000"/>
                  </a:schemeClr>
                </a:solidFill>
              </a:rPr>
              <a:t>certification </a:t>
            </a:r>
            <a:r>
              <a:rPr lang="en-US" sz="2200" dirty="0" smtClean="0">
                <a:solidFill>
                  <a:schemeClr val="tx2">
                    <a:lumMod val="75000"/>
                  </a:schemeClr>
                </a:solidFill>
                <a:hlinkClick r:id="rId9"/>
              </a:rPr>
              <a:t>http</a:t>
            </a:r>
            <a:r>
              <a:rPr lang="en-US" sz="2200" dirty="0" smtClean="0">
                <a:solidFill>
                  <a:schemeClr val="tx2">
                    <a:lumMod val="75000"/>
                  </a:schemeClr>
                </a:solidFill>
                <a:hlinkClick r:id="rId9"/>
              </a:rPr>
              <a:t>://</a:t>
            </a:r>
            <a:r>
              <a:rPr lang="en-US" sz="2200" dirty="0" smtClean="0">
                <a:solidFill>
                  <a:schemeClr val="tx2">
                    <a:lumMod val="75000"/>
                  </a:schemeClr>
                </a:solidFill>
                <a:hlinkClick r:id="rId9"/>
              </a:rPr>
              <a:t>www.schev.edu/higherEd/POPE.asp</a:t>
            </a:r>
            <a:endParaRPr lang="en-US" sz="2200" dirty="0" smtClean="0">
              <a:solidFill>
                <a:schemeClr val="tx2">
                  <a:lumMod val="75000"/>
                </a:schemeClr>
              </a:solidFill>
            </a:endParaRPr>
          </a:p>
          <a:p>
            <a:r>
              <a:rPr lang="en-US" sz="2200" dirty="0">
                <a:solidFill>
                  <a:schemeClr val="tx2">
                    <a:lumMod val="75000"/>
                  </a:schemeClr>
                </a:solidFill>
              </a:rPr>
              <a:t> </a:t>
            </a:r>
            <a:endParaRPr lang="en-US" sz="2200" dirty="0" smtClean="0">
              <a:solidFill>
                <a:schemeClr val="tx2">
                  <a:lumMod val="75000"/>
                </a:schemeClr>
              </a:solidFill>
            </a:endParaRPr>
          </a:p>
          <a:p>
            <a:pPr>
              <a:buFont typeface="Wingdings" panose="05000000000000000000" pitchFamily="2" charset="2"/>
              <a:buChar char="Ø"/>
            </a:pPr>
            <a:r>
              <a:rPr lang="en-US" sz="2200" dirty="0" smtClean="0">
                <a:solidFill>
                  <a:schemeClr val="tx2">
                    <a:lumMod val="75000"/>
                  </a:schemeClr>
                </a:solidFill>
              </a:rPr>
              <a:t>Understand costs and programs</a:t>
            </a:r>
          </a:p>
          <a:p>
            <a:pPr>
              <a:buFont typeface="Wingdings" panose="05000000000000000000" pitchFamily="2" charset="2"/>
              <a:buChar char="Ø"/>
            </a:pPr>
            <a:r>
              <a:rPr lang="en-US" sz="2200" dirty="0" smtClean="0">
                <a:solidFill>
                  <a:schemeClr val="tx2">
                    <a:lumMod val="75000"/>
                  </a:schemeClr>
                </a:solidFill>
              </a:rPr>
              <a:t>Ask about job placement and follow-up services</a:t>
            </a:r>
          </a:p>
          <a:p>
            <a:pPr>
              <a:buFont typeface="Wingdings" panose="05000000000000000000" pitchFamily="2" charset="2"/>
              <a:buChar char="Ø"/>
            </a:pPr>
            <a:r>
              <a:rPr lang="en-US" sz="2200" dirty="0" smtClean="0">
                <a:solidFill>
                  <a:schemeClr val="tx2">
                    <a:lumMod val="75000"/>
                  </a:schemeClr>
                </a:solidFill>
              </a:rPr>
              <a:t>Ask employers their opinion of the school</a:t>
            </a:r>
          </a:p>
          <a:p>
            <a:pPr>
              <a:buFont typeface="Wingdings" panose="05000000000000000000" pitchFamily="2" charset="2"/>
              <a:buChar char="Ø"/>
            </a:pPr>
            <a:r>
              <a:rPr lang="en-US" sz="2200" dirty="0" smtClean="0">
                <a:solidFill>
                  <a:schemeClr val="tx2">
                    <a:lumMod val="75000"/>
                  </a:schemeClr>
                </a:solidFill>
              </a:rPr>
              <a:t>Look into local companies on-the-job apprenticeships</a:t>
            </a:r>
          </a:p>
          <a:p>
            <a:pPr>
              <a:buFont typeface="Wingdings" panose="05000000000000000000" pitchFamily="2" charset="2"/>
              <a:buChar char="Ø"/>
            </a:pPr>
            <a:r>
              <a:rPr lang="en-US" sz="2200" dirty="0" smtClean="0">
                <a:solidFill>
                  <a:schemeClr val="tx2">
                    <a:lumMod val="75000"/>
                  </a:schemeClr>
                </a:solidFill>
              </a:rPr>
              <a:t>On-line apprenticeship resource: www.doli.virginia.gov</a:t>
            </a:r>
          </a:p>
        </p:txBody>
      </p:sp>
    </p:spTree>
    <p:custDataLst>
      <p:tags r:id="rId1"/>
    </p:custDataLst>
    <p:extLst>
      <p:ext uri="{BB962C8B-B14F-4D97-AF65-F5344CB8AC3E}">
        <p14:creationId xmlns:p14="http://schemas.microsoft.com/office/powerpoint/2010/main" val="27782971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www.grasp4virginia.com</a:t>
            </a:r>
            <a:endParaRPr lang="en-US" dirty="0"/>
          </a:p>
        </p:txBody>
      </p:sp>
      <p:sp>
        <p:nvSpPr>
          <p:cNvPr id="6" name="Slide Number Placeholder 5"/>
          <p:cNvSpPr>
            <a:spLocks noGrp="1"/>
          </p:cNvSpPr>
          <p:nvPr>
            <p:ph type="sldNum" sz="quarter" idx="12"/>
            <p:custDataLst>
              <p:tags r:id="rId2"/>
            </p:custDataLst>
          </p:nvPr>
        </p:nvSpPr>
        <p:spPr/>
        <p:txBody>
          <a:bodyPr/>
          <a:lstStyle/>
          <a:p>
            <a:fld id="{622A6F62-512A-4C31-8E10-E87F134531EB}" type="slidenum">
              <a:rPr lang="en-US" smtClean="0"/>
              <a:pPr/>
              <a:t>28</a:t>
            </a:fld>
            <a:endParaRPr lang="en-US" dirty="0"/>
          </a:p>
        </p:txBody>
      </p:sp>
      <p:sp>
        <p:nvSpPr>
          <p:cNvPr id="3" name="Title 2"/>
          <p:cNvSpPr>
            <a:spLocks noGrp="1"/>
          </p:cNvSpPr>
          <p:nvPr>
            <p:ph type="title" idx="4294967295"/>
            <p:custDataLst>
              <p:tags r:id="rId3"/>
            </p:custDataLst>
          </p:nvPr>
        </p:nvSpPr>
        <p:spPr>
          <a:xfrm>
            <a:off x="533400" y="914400"/>
            <a:ext cx="7772400" cy="685800"/>
          </a:xfrm>
        </p:spPr>
        <p:txBody>
          <a:bodyPr>
            <a:normAutofit fontScale="90000"/>
          </a:bodyPr>
          <a:lstStyle/>
          <a:p>
            <a:r>
              <a:rPr lang="en-US" sz="7200" dirty="0" smtClean="0"/>
              <a:t>Thank You</a:t>
            </a:r>
            <a:endParaRPr lang="en-US" sz="7200" dirty="0"/>
          </a:p>
        </p:txBody>
      </p:sp>
      <p:sp>
        <p:nvSpPr>
          <p:cNvPr id="4" name="Text Placeholder 3"/>
          <p:cNvSpPr>
            <a:spLocks noGrp="1"/>
          </p:cNvSpPr>
          <p:nvPr>
            <p:ph type="body" idx="4294967295"/>
            <p:custDataLst>
              <p:tags r:id="rId4"/>
            </p:custDataLst>
          </p:nvPr>
        </p:nvSpPr>
        <p:spPr>
          <a:xfrm>
            <a:off x="686990" y="1981200"/>
            <a:ext cx="7772400" cy="1752600"/>
          </a:xfrm>
        </p:spPr>
        <p:txBody>
          <a:bodyPr>
            <a:noAutofit/>
          </a:bodyPr>
          <a:lstStyle/>
          <a:p>
            <a:r>
              <a:rPr lang="en-US" sz="2400" dirty="0" smtClean="0">
                <a:hlinkClick r:id="rId7"/>
              </a:rPr>
              <a:t>www.grasp4virginia.com</a:t>
            </a:r>
            <a:endParaRPr lang="en-US" sz="2400" dirty="0" smtClean="0"/>
          </a:p>
          <a:p>
            <a:r>
              <a:rPr lang="en-US" sz="2400" i="1" dirty="0" smtClean="0">
                <a:solidFill>
                  <a:schemeClr val="tx1"/>
                </a:solidFill>
              </a:rPr>
              <a:t>Supported by school systems, foundations, corporations* and individuals*</a:t>
            </a:r>
          </a:p>
          <a:p>
            <a:endParaRPr lang="en-US" sz="2400" i="1" dirty="0" smtClean="0">
              <a:solidFill>
                <a:schemeClr val="tx1"/>
              </a:solidFill>
            </a:endParaRPr>
          </a:p>
          <a:p>
            <a:r>
              <a:rPr lang="en-US" sz="2400" i="1" dirty="0" smtClean="0">
                <a:solidFill>
                  <a:schemeClr val="tx1"/>
                </a:solidFill>
              </a:rPr>
              <a:t>*C</a:t>
            </a:r>
            <a:r>
              <a:rPr lang="en-US" sz="2400" i="1" dirty="0" smtClean="0">
                <a:solidFill>
                  <a:schemeClr val="tx1"/>
                </a:solidFill>
              </a:rPr>
              <a:t>haritable </a:t>
            </a:r>
            <a:r>
              <a:rPr lang="en-US" sz="2400" i="1" dirty="0" smtClean="0">
                <a:solidFill>
                  <a:schemeClr val="tx1"/>
                </a:solidFill>
              </a:rPr>
              <a:t>donations may be eligible for a </a:t>
            </a:r>
            <a:r>
              <a:rPr lang="en-US" sz="2400" i="1" dirty="0" smtClean="0">
                <a:solidFill>
                  <a:schemeClr val="tx1"/>
                </a:solidFill>
              </a:rPr>
              <a:t>65% </a:t>
            </a:r>
            <a:r>
              <a:rPr lang="en-US" sz="2400" i="1" dirty="0" smtClean="0">
                <a:solidFill>
                  <a:schemeClr val="tx1"/>
                </a:solidFill>
              </a:rPr>
              <a:t>state income tax credit</a:t>
            </a:r>
            <a:endParaRPr lang="en-US" sz="2400" i="1" dirty="0">
              <a:solidFill>
                <a:schemeClr val="tx1"/>
              </a:solidFill>
            </a:endParaRPr>
          </a:p>
        </p:txBody>
      </p:sp>
    </p:spTree>
    <p:custDataLst>
      <p:tags r:id="rId1"/>
    </p:custDataLst>
  </p:cSld>
  <p:clrMapOvr>
    <a:masterClrMapping/>
  </p:clrMapOvr>
  <p:transition>
    <p:wheel/>
    <p:sndAc>
      <p:stSnd>
        <p:snd r:embed="rId6"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custDataLst>
              <p:tags r:id="rId2"/>
            </p:custDataLst>
          </p:nvPr>
        </p:nvSpPr>
        <p:spPr>
          <a:xfrm>
            <a:off x="3118065" y="380219"/>
            <a:ext cx="5009393" cy="718722"/>
          </a:xfrm>
        </p:spPr>
        <p:txBody>
          <a:bodyPr>
            <a:normAutofit fontScale="92500" lnSpcReduction="10000"/>
          </a:bodyPr>
          <a:lstStyle/>
          <a:p>
            <a:pPr marL="0" indent="0">
              <a:buNone/>
            </a:pPr>
            <a:r>
              <a:rPr lang="en-US" sz="5400" dirty="0" smtClean="0">
                <a:solidFill>
                  <a:srgbClr val="073E87"/>
                </a:solidFill>
                <a:effectLst>
                  <a:outerShdw blurRad="63500" dist="38100" dir="5400000" algn="t" rotWithShape="0">
                    <a:prstClr val="black">
                      <a:alpha val="25000"/>
                    </a:prstClr>
                  </a:outerShdw>
                </a:effectLst>
                <a:ea typeface="+mj-ea"/>
                <a:cs typeface="+mj-cs"/>
              </a:rPr>
              <a:t>Who </a:t>
            </a:r>
            <a:r>
              <a:rPr lang="en-US" sz="5400" dirty="0">
                <a:solidFill>
                  <a:srgbClr val="073E87"/>
                </a:solidFill>
                <a:effectLst>
                  <a:outerShdw blurRad="63500" dist="38100" dir="5400000" algn="t" rotWithShape="0">
                    <a:prstClr val="black">
                      <a:alpha val="25000"/>
                    </a:prstClr>
                  </a:outerShdw>
                </a:effectLst>
                <a:ea typeface="+mj-ea"/>
                <a:cs typeface="+mj-cs"/>
              </a:rPr>
              <a:t>is GRASP?</a:t>
            </a:r>
            <a:endParaRPr lang="en-US" dirty="0"/>
          </a:p>
        </p:txBody>
      </p:sp>
      <p:sp>
        <p:nvSpPr>
          <p:cNvPr id="4" name="Slide Number Placeholder 3"/>
          <p:cNvSpPr>
            <a:spLocks noGrp="1"/>
          </p:cNvSpPr>
          <p:nvPr>
            <p:ph type="sldNum" sz="quarter" idx="12"/>
            <p:custDataLst>
              <p:tags r:id="rId3"/>
            </p:custDataLst>
          </p:nvPr>
        </p:nvSpPr>
        <p:spPr/>
        <p:txBody>
          <a:bodyPr/>
          <a:lstStyle/>
          <a:p>
            <a:fld id="{622A6F62-512A-4C31-8E10-E87F134531EB}" type="slidenum">
              <a:rPr lang="en-US" smtClean="0"/>
              <a:pPr/>
              <a:t>3</a:t>
            </a:fld>
            <a:endParaRPr lang="en-US" dirty="0"/>
          </a:p>
        </p:txBody>
      </p:sp>
      <p:sp>
        <p:nvSpPr>
          <p:cNvPr id="2" name="TextBox 1"/>
          <p:cNvSpPr txBox="1"/>
          <p:nvPr/>
        </p:nvSpPr>
        <p:spPr>
          <a:xfrm>
            <a:off x="4267200" y="4267200"/>
            <a:ext cx="228600" cy="369332"/>
          </a:xfrm>
          <a:prstGeom prst="rect">
            <a:avLst/>
          </a:prstGeom>
          <a:noFill/>
        </p:spPr>
        <p:txBody>
          <a:bodyPr wrap="square" rtlCol="0">
            <a:spAutoFit/>
          </a:bodyPr>
          <a:lstStyle/>
          <a:p>
            <a:endParaRPr lang="en-US" dirty="0"/>
          </a:p>
        </p:txBody>
      </p:sp>
      <p:sp>
        <p:nvSpPr>
          <p:cNvPr id="3" name="Footer Placeholder 2"/>
          <p:cNvSpPr>
            <a:spLocks noGrp="1"/>
          </p:cNvSpPr>
          <p:nvPr>
            <p:ph type="ftr" sz="quarter" idx="11"/>
          </p:nvPr>
        </p:nvSpPr>
        <p:spPr/>
        <p:txBody>
          <a:bodyPr/>
          <a:lstStyle/>
          <a:p>
            <a:r>
              <a:rPr lang="en-US" dirty="0" smtClean="0"/>
              <a:t>www.grasp4virginia.com</a:t>
            </a:r>
            <a:endParaRPr lang="en-US" dirty="0"/>
          </a:p>
        </p:txBody>
      </p:sp>
      <p:sp>
        <p:nvSpPr>
          <p:cNvPr id="5" name="TextBox 4"/>
          <p:cNvSpPr txBox="1"/>
          <p:nvPr/>
        </p:nvSpPr>
        <p:spPr>
          <a:xfrm>
            <a:off x="-2895600" y="914400"/>
            <a:ext cx="1219200" cy="10668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stretch>
            <a:fillRect/>
          </a:stretch>
        </p:blipFill>
        <p:spPr>
          <a:xfrm>
            <a:off x="3205689" y="3443255"/>
            <a:ext cx="6096851" cy="3429479"/>
          </a:xfrm>
          <a:prstGeom prst="rect">
            <a:avLst/>
          </a:prstGeom>
        </p:spPr>
      </p:pic>
      <p:grpSp>
        <p:nvGrpSpPr>
          <p:cNvPr id="16" name="Group 15"/>
          <p:cNvGrpSpPr/>
          <p:nvPr/>
        </p:nvGrpSpPr>
        <p:grpSpPr>
          <a:xfrm>
            <a:off x="-8021" y="4468430"/>
            <a:ext cx="3213710" cy="2145844"/>
            <a:chOff x="5622762" y="1167485"/>
            <a:chExt cx="3213710" cy="2145844"/>
          </a:xfrm>
        </p:grpSpPr>
        <p:sp>
          <p:nvSpPr>
            <p:cNvPr id="24" name="TextBox 23"/>
            <p:cNvSpPr txBox="1"/>
            <p:nvPr>
              <p:custDataLst>
                <p:tags r:id="rId7"/>
              </p:custDataLst>
            </p:nvPr>
          </p:nvSpPr>
          <p:spPr>
            <a:xfrm>
              <a:off x="5622762" y="1167485"/>
              <a:ext cx="3213710" cy="400110"/>
            </a:xfrm>
            <a:prstGeom prst="rect">
              <a:avLst/>
            </a:prstGeom>
            <a:noFill/>
          </p:spPr>
          <p:txBody>
            <a:bodyPr wrap="square" rtlCol="0">
              <a:spAutoFit/>
            </a:bodyPr>
            <a:lstStyle/>
            <a:p>
              <a:pPr algn="ctr"/>
              <a:r>
                <a:rPr lang="en-US" sz="2000" dirty="0" smtClean="0">
                  <a:solidFill>
                    <a:srgbClr val="FFC000"/>
                  </a:solidFill>
                  <a:latin typeface="Aharoni" pitchFamily="2" charset="-79"/>
                  <a:cs typeface="Aharoni" pitchFamily="2" charset="-79"/>
                </a:rPr>
                <a:t>Board of Directors</a:t>
              </a:r>
              <a:endParaRPr lang="en-US" sz="2000" dirty="0">
                <a:solidFill>
                  <a:srgbClr val="FFC000"/>
                </a:solidFill>
                <a:latin typeface="Aharoni" pitchFamily="2" charset="-79"/>
                <a:cs typeface="Aharoni" pitchFamily="2" charset="-79"/>
              </a:endParaRPr>
            </a:p>
          </p:txBody>
        </p:sp>
        <p:pic>
          <p:nvPicPr>
            <p:cNvPr id="9" name="Picture 8"/>
            <p:cNvPicPr>
              <a:picLocks noChangeAspect="1"/>
            </p:cNvPicPr>
            <p:nvPr/>
          </p:nvPicPr>
          <p:blipFill>
            <a:blip r:embed="rId10"/>
            <a:stretch>
              <a:fillRect/>
            </a:stretch>
          </p:blipFill>
          <p:spPr>
            <a:xfrm>
              <a:off x="5622762" y="1545788"/>
              <a:ext cx="3213710" cy="1767541"/>
            </a:xfrm>
            <a:prstGeom prst="rect">
              <a:avLst/>
            </a:prstGeom>
          </p:spPr>
        </p:pic>
      </p:grpSp>
      <p:grpSp>
        <p:nvGrpSpPr>
          <p:cNvPr id="19" name="Group 18"/>
          <p:cNvGrpSpPr/>
          <p:nvPr/>
        </p:nvGrpSpPr>
        <p:grpSpPr>
          <a:xfrm>
            <a:off x="123169" y="2178329"/>
            <a:ext cx="2648493" cy="1889887"/>
            <a:chOff x="152400" y="3590644"/>
            <a:chExt cx="2648493" cy="1889887"/>
          </a:xfrm>
        </p:grpSpPr>
        <p:pic>
          <p:nvPicPr>
            <p:cNvPr id="10" name="Picture 9"/>
            <p:cNvPicPr>
              <a:picLocks noChangeAspect="1"/>
            </p:cNvPicPr>
            <p:nvPr/>
          </p:nvPicPr>
          <p:blipFill>
            <a:blip r:embed="rId11"/>
            <a:stretch>
              <a:fillRect/>
            </a:stretch>
          </p:blipFill>
          <p:spPr>
            <a:xfrm>
              <a:off x="152400" y="3990754"/>
              <a:ext cx="2648493" cy="1489777"/>
            </a:xfrm>
            <a:prstGeom prst="rect">
              <a:avLst/>
            </a:prstGeom>
          </p:spPr>
        </p:pic>
        <p:sp>
          <p:nvSpPr>
            <p:cNvPr id="12" name="TextBox 11"/>
            <p:cNvSpPr txBox="1"/>
            <p:nvPr>
              <p:custDataLst>
                <p:tags r:id="rId6"/>
              </p:custDataLst>
            </p:nvPr>
          </p:nvSpPr>
          <p:spPr>
            <a:xfrm>
              <a:off x="206864" y="3590644"/>
              <a:ext cx="2539565" cy="400110"/>
            </a:xfrm>
            <a:prstGeom prst="rect">
              <a:avLst/>
            </a:prstGeom>
            <a:noFill/>
          </p:spPr>
          <p:txBody>
            <a:bodyPr wrap="square" rtlCol="0">
              <a:spAutoFit/>
            </a:bodyPr>
            <a:lstStyle>
              <a:defPPr>
                <a:defRPr lang="en-US"/>
              </a:defPPr>
              <a:lvl1pPr>
                <a:defRPr sz="2000">
                  <a:solidFill>
                    <a:srgbClr val="FF0000"/>
                  </a:solidFill>
                  <a:latin typeface="Aharoni" pitchFamily="2" charset="-79"/>
                  <a:cs typeface="Aharoni" pitchFamily="2" charset="-79"/>
                </a:defRPr>
              </a:lvl1pPr>
            </a:lstStyle>
            <a:p>
              <a:pPr algn="ctr"/>
              <a:r>
                <a:rPr lang="en-US" dirty="0">
                  <a:solidFill>
                    <a:srgbClr val="FFC000"/>
                  </a:solidFill>
                </a:rPr>
                <a:t>Advisors</a:t>
              </a:r>
            </a:p>
          </p:txBody>
        </p:sp>
      </p:grpSp>
      <p:grpSp>
        <p:nvGrpSpPr>
          <p:cNvPr id="18" name="Group 17"/>
          <p:cNvGrpSpPr/>
          <p:nvPr/>
        </p:nvGrpSpPr>
        <p:grpSpPr>
          <a:xfrm>
            <a:off x="537367" y="140377"/>
            <a:ext cx="1908798" cy="2023049"/>
            <a:chOff x="522247" y="1367540"/>
            <a:chExt cx="1908798" cy="2023049"/>
          </a:xfrm>
        </p:grpSpPr>
        <p:sp>
          <p:nvSpPr>
            <p:cNvPr id="27" name="TextBox 26"/>
            <p:cNvSpPr txBox="1"/>
            <p:nvPr>
              <p:custDataLst>
                <p:tags r:id="rId5"/>
              </p:custDataLst>
            </p:nvPr>
          </p:nvSpPr>
          <p:spPr>
            <a:xfrm>
              <a:off x="522247" y="1367540"/>
              <a:ext cx="1908798" cy="400110"/>
            </a:xfrm>
            <a:prstGeom prst="rect">
              <a:avLst/>
            </a:prstGeom>
            <a:noFill/>
          </p:spPr>
          <p:txBody>
            <a:bodyPr wrap="square" rtlCol="0">
              <a:spAutoFit/>
            </a:bodyPr>
            <a:lstStyle/>
            <a:p>
              <a:pPr algn="ctr"/>
              <a:r>
                <a:rPr lang="en-US" sz="2000" dirty="0" smtClean="0">
                  <a:solidFill>
                    <a:srgbClr val="FFC000"/>
                  </a:solidFill>
                  <a:latin typeface="Aharoni" pitchFamily="2" charset="-79"/>
                  <a:cs typeface="Aharoni" pitchFamily="2" charset="-79"/>
                </a:rPr>
                <a:t>Donors</a:t>
              </a:r>
              <a:endParaRPr lang="en-US" sz="2000" dirty="0">
                <a:solidFill>
                  <a:srgbClr val="FFC000"/>
                </a:solidFill>
                <a:latin typeface="Aharoni" pitchFamily="2" charset="-79"/>
                <a:cs typeface="Aharoni" pitchFamily="2" charset="-79"/>
              </a:endParaRPr>
            </a:p>
          </p:txBody>
        </p:sp>
        <p:pic>
          <p:nvPicPr>
            <p:cNvPr id="15" name="Picture 14"/>
            <p:cNvPicPr>
              <a:picLocks noChangeAspect="1"/>
            </p:cNvPicPr>
            <p:nvPr/>
          </p:nvPicPr>
          <p:blipFill rotWithShape="1">
            <a:blip r:embed="rId12"/>
            <a:srcRect l="34256"/>
            <a:stretch/>
          </p:blipFill>
          <p:spPr>
            <a:xfrm>
              <a:off x="522248" y="1757422"/>
              <a:ext cx="1908797" cy="1633167"/>
            </a:xfrm>
            <a:prstGeom prst="rect">
              <a:avLst/>
            </a:prstGeom>
          </p:spPr>
        </p:pic>
      </p:grpSp>
      <p:grpSp>
        <p:nvGrpSpPr>
          <p:cNvPr id="25" name="Group 24"/>
          <p:cNvGrpSpPr/>
          <p:nvPr/>
        </p:nvGrpSpPr>
        <p:grpSpPr>
          <a:xfrm>
            <a:off x="3311008" y="914400"/>
            <a:ext cx="5316147" cy="3214904"/>
            <a:chOff x="3311008" y="914400"/>
            <a:chExt cx="5316147" cy="3214904"/>
          </a:xfrm>
        </p:grpSpPr>
        <p:pic>
          <p:nvPicPr>
            <p:cNvPr id="21" name="Picture 20"/>
            <p:cNvPicPr>
              <a:picLocks noChangeAspect="1"/>
            </p:cNvPicPr>
            <p:nvPr/>
          </p:nvPicPr>
          <p:blipFill>
            <a:blip r:embed="rId13"/>
            <a:stretch>
              <a:fillRect/>
            </a:stretch>
          </p:blipFill>
          <p:spPr>
            <a:xfrm>
              <a:off x="4520538" y="1337705"/>
              <a:ext cx="2977648" cy="1674927"/>
            </a:xfrm>
            <a:prstGeom prst="rect">
              <a:avLst/>
            </a:prstGeom>
          </p:spPr>
        </p:pic>
        <p:grpSp>
          <p:nvGrpSpPr>
            <p:cNvPr id="17" name="Group 16"/>
            <p:cNvGrpSpPr/>
            <p:nvPr/>
          </p:nvGrpSpPr>
          <p:grpSpPr>
            <a:xfrm>
              <a:off x="3401567" y="914400"/>
              <a:ext cx="1599384" cy="1998633"/>
              <a:chOff x="3288215" y="2420686"/>
              <a:chExt cx="1599384" cy="1998633"/>
            </a:xfrm>
          </p:grpSpPr>
          <p:pic>
            <p:nvPicPr>
              <p:cNvPr id="11" name="Picture 10"/>
              <p:cNvPicPr>
                <a:picLocks noChangeAspect="1"/>
              </p:cNvPicPr>
              <p:nvPr/>
            </p:nvPicPr>
            <p:blipFill>
              <a:blip r:embed="rId14"/>
              <a:stretch>
                <a:fillRect/>
              </a:stretch>
            </p:blipFill>
            <p:spPr>
              <a:xfrm>
                <a:off x="3288215" y="2761969"/>
                <a:ext cx="1533525" cy="1657350"/>
              </a:xfrm>
              <a:prstGeom prst="rect">
                <a:avLst/>
              </a:prstGeom>
            </p:spPr>
          </p:pic>
          <p:sp>
            <p:nvSpPr>
              <p:cNvPr id="26" name="TextBox 25"/>
              <p:cNvSpPr txBox="1"/>
              <p:nvPr>
                <p:custDataLst>
                  <p:tags r:id="rId4"/>
                </p:custDataLst>
              </p:nvPr>
            </p:nvSpPr>
            <p:spPr>
              <a:xfrm>
                <a:off x="3354074" y="2420686"/>
                <a:ext cx="1533525" cy="400110"/>
              </a:xfrm>
              <a:prstGeom prst="rect">
                <a:avLst/>
              </a:prstGeom>
              <a:noFill/>
            </p:spPr>
            <p:txBody>
              <a:bodyPr wrap="square" rtlCol="0">
                <a:spAutoFit/>
              </a:bodyPr>
              <a:lstStyle/>
              <a:p>
                <a:pPr algn="ctr"/>
                <a:r>
                  <a:rPr lang="en-US" sz="2000" dirty="0" smtClean="0">
                    <a:solidFill>
                      <a:srgbClr val="F1500F"/>
                    </a:solidFill>
                    <a:latin typeface="Aharoni" pitchFamily="2" charset="-79"/>
                    <a:cs typeface="Aharoni" pitchFamily="2" charset="-79"/>
                  </a:rPr>
                  <a:t>Students</a:t>
                </a:r>
                <a:endParaRPr lang="en-US" sz="2000" dirty="0">
                  <a:solidFill>
                    <a:srgbClr val="F1500F"/>
                  </a:solidFill>
                  <a:latin typeface="Aharoni" pitchFamily="2" charset="-79"/>
                  <a:cs typeface="Aharoni" pitchFamily="2" charset="-79"/>
                </a:endParaRPr>
              </a:p>
            </p:txBody>
          </p:sp>
        </p:grpSp>
        <p:pic>
          <p:nvPicPr>
            <p:cNvPr id="22" name="Picture 21"/>
            <p:cNvPicPr>
              <a:picLocks noChangeAspect="1"/>
            </p:cNvPicPr>
            <p:nvPr/>
          </p:nvPicPr>
          <p:blipFill>
            <a:blip r:embed="rId15"/>
            <a:stretch>
              <a:fillRect/>
            </a:stretch>
          </p:blipFill>
          <p:spPr>
            <a:xfrm>
              <a:off x="3311008" y="2476898"/>
              <a:ext cx="2743626" cy="1543290"/>
            </a:xfrm>
            <a:prstGeom prst="rect">
              <a:avLst/>
            </a:prstGeom>
          </p:spPr>
        </p:pic>
        <p:pic>
          <p:nvPicPr>
            <p:cNvPr id="20" name="Picture 19"/>
            <p:cNvPicPr>
              <a:picLocks noChangeAspect="1"/>
            </p:cNvPicPr>
            <p:nvPr/>
          </p:nvPicPr>
          <p:blipFill>
            <a:blip r:embed="rId16"/>
            <a:stretch>
              <a:fillRect/>
            </a:stretch>
          </p:blipFill>
          <p:spPr>
            <a:xfrm>
              <a:off x="5111571" y="2786833"/>
              <a:ext cx="2386615" cy="1342471"/>
            </a:xfrm>
            <a:prstGeom prst="rect">
              <a:avLst/>
            </a:prstGeom>
          </p:spPr>
        </p:pic>
        <p:pic>
          <p:nvPicPr>
            <p:cNvPr id="23" name="Picture 22"/>
            <p:cNvPicPr>
              <a:picLocks noChangeAspect="1"/>
            </p:cNvPicPr>
            <p:nvPr/>
          </p:nvPicPr>
          <p:blipFill rotWithShape="1">
            <a:blip r:embed="rId17"/>
            <a:srcRect l="28753" r="27503"/>
            <a:stretch/>
          </p:blipFill>
          <p:spPr>
            <a:xfrm>
              <a:off x="7137273" y="2104359"/>
              <a:ext cx="1489882" cy="1915829"/>
            </a:xfrm>
            <a:prstGeom prst="rect">
              <a:avLst/>
            </a:prstGeom>
          </p:spPr>
        </p:pic>
      </p:grpSp>
    </p:spTree>
    <p:custDataLst>
      <p:tags r:id="rId1"/>
    </p:custDataLst>
    <p:extLst>
      <p:ext uri="{BB962C8B-B14F-4D97-AF65-F5344CB8AC3E}">
        <p14:creationId xmlns:p14="http://schemas.microsoft.com/office/powerpoint/2010/main" val="201164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custDataLst>
              <p:tags r:id="rId2"/>
            </p:custDataLst>
          </p:nvPr>
        </p:nvSpPr>
        <p:spPr/>
        <p:txBody>
          <a:bodyPr/>
          <a:lstStyle/>
          <a:p>
            <a:fld id="{622A6F62-512A-4C31-8E10-E87F134531EB}" type="slidenum">
              <a:rPr lang="en-US" smtClean="0"/>
              <a:pPr/>
              <a:t>4</a:t>
            </a:fld>
            <a:endParaRPr lang="en-US" dirty="0"/>
          </a:p>
        </p:txBody>
      </p:sp>
      <p:sp>
        <p:nvSpPr>
          <p:cNvPr id="8" name="Title 7"/>
          <p:cNvSpPr>
            <a:spLocks noGrp="1"/>
          </p:cNvSpPr>
          <p:nvPr>
            <p:ph type="title" idx="4294967295"/>
            <p:custDataLst>
              <p:tags r:id="rId3"/>
            </p:custDataLst>
          </p:nvPr>
        </p:nvSpPr>
        <p:spPr>
          <a:xfrm>
            <a:off x="636963" y="212725"/>
            <a:ext cx="7772400" cy="1239838"/>
          </a:xfrm>
        </p:spPr>
        <p:txBody>
          <a:bodyPr>
            <a:normAutofit fontScale="90000"/>
          </a:bodyPr>
          <a:lstStyle/>
          <a:p>
            <a:r>
              <a:rPr lang="en-US" sz="4800" dirty="0" smtClean="0"/>
              <a:t>In </a:t>
            </a:r>
            <a:r>
              <a:rPr lang="en-US" sz="4800" dirty="0" smtClean="0"/>
              <a:t>68 </a:t>
            </a:r>
            <a:r>
              <a:rPr lang="en-US" sz="4800" dirty="0" smtClean="0"/>
              <a:t>Schools, GRASP Advisors </a:t>
            </a:r>
            <a:r>
              <a:rPr lang="en-US" sz="4800" dirty="0" smtClean="0"/>
              <a:t>…</a:t>
            </a:r>
            <a:endParaRPr lang="en-US" sz="4800" dirty="0"/>
          </a:p>
        </p:txBody>
      </p:sp>
      <p:sp>
        <p:nvSpPr>
          <p:cNvPr id="2" name="TextBox 1"/>
          <p:cNvSpPr txBox="1"/>
          <p:nvPr>
            <p:custDataLst>
              <p:tags r:id="rId4"/>
            </p:custDataLst>
          </p:nvPr>
        </p:nvSpPr>
        <p:spPr>
          <a:xfrm>
            <a:off x="457200" y="1478573"/>
            <a:ext cx="8229600" cy="4955203"/>
          </a:xfrm>
          <a:prstGeom prst="rect">
            <a:avLst/>
          </a:prstGeom>
          <a:noFill/>
        </p:spPr>
        <p:txBody>
          <a:bodyPr wrap="square" rtlCol="0">
            <a:spAutoFit/>
          </a:bodyPr>
          <a:lstStyle/>
          <a:p>
            <a:pPr marL="457200" indent="-457200">
              <a:buFont typeface="Arial" pitchFamily="34" charset="0"/>
              <a:buChar char="•"/>
            </a:pPr>
            <a:r>
              <a:rPr lang="en-US" sz="3200" dirty="0" smtClean="0"/>
              <a:t>Appointments through school counseling </a:t>
            </a:r>
          </a:p>
          <a:p>
            <a:pPr marL="457200" indent="-457200">
              <a:buFont typeface="Arial" pitchFamily="34" charset="0"/>
              <a:buChar char="•"/>
            </a:pPr>
            <a:r>
              <a:rPr lang="en-US" sz="3200" dirty="0" smtClean="0"/>
              <a:t>On site at least 1 day a week</a:t>
            </a:r>
          </a:p>
          <a:p>
            <a:pPr marL="457200" indent="-457200">
              <a:buFont typeface="Arial" pitchFamily="34" charset="0"/>
              <a:buChar char="•"/>
            </a:pPr>
            <a:r>
              <a:rPr lang="en-US" sz="3200" dirty="0"/>
              <a:t>C</a:t>
            </a:r>
            <a:r>
              <a:rPr lang="en-US" sz="3200" dirty="0" smtClean="0"/>
              <a:t>onfidential and always free</a:t>
            </a:r>
          </a:p>
          <a:p>
            <a:pPr marL="457200" indent="-457200">
              <a:buFont typeface="Arial" pitchFamily="34" charset="0"/>
              <a:buChar char="•"/>
            </a:pPr>
            <a:r>
              <a:rPr lang="en-US" sz="3200" dirty="0" smtClean="0"/>
              <a:t>Assist with college financial aid process</a:t>
            </a:r>
          </a:p>
          <a:p>
            <a:pPr marL="457200" indent="-457200">
              <a:buFont typeface="Arial" pitchFamily="34" charset="0"/>
              <a:buChar char="•"/>
            </a:pPr>
            <a:r>
              <a:rPr lang="en-US" sz="3200" dirty="0"/>
              <a:t>K</a:t>
            </a:r>
            <a:r>
              <a:rPr lang="en-US" sz="3200" dirty="0" smtClean="0"/>
              <a:t>nowledgeable about special circumstances: foster care, adoption, legal guardianship, divorce, financial challenge, layoff</a:t>
            </a:r>
          </a:p>
          <a:p>
            <a:pPr marL="457200" indent="-457200">
              <a:buFont typeface="Arial" pitchFamily="34" charset="0"/>
              <a:buChar char="•"/>
            </a:pPr>
            <a:r>
              <a:rPr lang="en-US" sz="3200" dirty="0" smtClean="0"/>
              <a:t>Will help you to not miss opportunities.</a:t>
            </a:r>
            <a:endParaRPr lang="en-US" sz="3200" dirty="0"/>
          </a:p>
          <a:p>
            <a:endParaRPr lang="en-US" sz="2000" dirty="0" smtClean="0"/>
          </a:p>
          <a:p>
            <a:endParaRPr lang="en-US" sz="2000" dirty="0" smtClean="0"/>
          </a:p>
          <a:p>
            <a:endParaRPr lang="en-US" sz="2000" dirty="0" smtClean="0"/>
          </a:p>
        </p:txBody>
      </p:sp>
      <p:sp>
        <p:nvSpPr>
          <p:cNvPr id="3" name="Footer Placeholder 2"/>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426488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Slide Number Placeholder 2"/>
          <p:cNvSpPr>
            <a:spLocks noGrp="1"/>
          </p:cNvSpPr>
          <p:nvPr>
            <p:ph type="sldNum" sz="quarter" idx="12"/>
          </p:nvPr>
        </p:nvSpPr>
        <p:spPr/>
        <p:txBody>
          <a:bodyPr/>
          <a:lstStyle/>
          <a:p>
            <a:fld id="{622A6F62-512A-4C31-8E10-E87F134531EB}" type="slidenum">
              <a:rPr lang="en-US" smtClean="0"/>
              <a:pPr/>
              <a:t>5</a:t>
            </a:fld>
            <a:endParaRPr lang="en-US" dirty="0"/>
          </a:p>
        </p:txBody>
      </p:sp>
      <p:sp>
        <p:nvSpPr>
          <p:cNvPr id="4" name="TextBox 3"/>
          <p:cNvSpPr txBox="1"/>
          <p:nvPr/>
        </p:nvSpPr>
        <p:spPr>
          <a:xfrm>
            <a:off x="822960" y="1737361"/>
            <a:ext cx="7863840" cy="4031873"/>
          </a:xfrm>
          <a:prstGeom prst="rect">
            <a:avLst/>
          </a:prstGeom>
          <a:noFill/>
        </p:spPr>
        <p:txBody>
          <a:bodyPr wrap="square" rtlCol="0">
            <a:spAutoFit/>
          </a:bodyPr>
          <a:lstStyle/>
          <a:p>
            <a:r>
              <a:rPr lang="en-US" sz="1600" b="1" dirty="0" smtClean="0"/>
              <a:t>As one of GRASP’s community outreach efforts, we present to parents and students outside of the school setting. Typically this is in libraries, but GRASP advisors also present for groups such as the Delta’s who are sponsoring today’s Infinite Scholars program.</a:t>
            </a:r>
          </a:p>
          <a:p>
            <a:endParaRPr lang="en-US" sz="1600" dirty="0"/>
          </a:p>
          <a:p>
            <a:r>
              <a:rPr lang="en-US" sz="1600" dirty="0" smtClean="0"/>
              <a:t>Your presenter today is GRASP Advisor </a:t>
            </a:r>
            <a:r>
              <a:rPr lang="en-US" sz="1600" b="1" dirty="0" smtClean="0"/>
              <a:t>Ms. Phenie Golatt</a:t>
            </a:r>
            <a:r>
              <a:rPr lang="en-US" sz="1600" dirty="0" smtClean="0"/>
              <a:t>. </a:t>
            </a:r>
            <a:r>
              <a:rPr lang="en-US" sz="1600" dirty="0"/>
              <a:t>Prior to joining GRASP, Phenie was Director of Financial Aid at Virginia Union University for more than 20 years. She retired from Virginia Union University in October 2006. Mrs. Golatt received her training in financial aid from the U.S. Department of Education and State Council of Higher Education for Virginia. She received additional training from the United Negro College Fund, the College Board, National Association of Financial Aid Administrators (NASFAA), District of Columbia, Washington, </a:t>
            </a:r>
            <a:r>
              <a:rPr lang="en-US" sz="1600" dirty="0" smtClean="0"/>
              <a:t>D.C., </a:t>
            </a:r>
            <a:r>
              <a:rPr lang="en-US" sz="1600" dirty="0"/>
              <a:t>and United Student Aid, Indianapolis, Indiana. She has been a financial aid administrator at colleges in North Carolina and Virginia. She has conducted financial aid workshops for parents and students in the state for more than 20 years. Mrs. Golatt received a B.S. in Business Education from North Carolina Agricultural and Technical State University. She has done post graduate studies at NC Central University, NC State University, and Virginia Tech</a:t>
            </a:r>
            <a:r>
              <a:rPr lang="en-US" sz="1600" dirty="0" smtClean="0"/>
              <a:t>.</a:t>
            </a:r>
            <a:endParaRPr lang="en-US" sz="1600" dirty="0"/>
          </a:p>
        </p:txBody>
      </p:sp>
      <p:sp>
        <p:nvSpPr>
          <p:cNvPr id="5" name="Footer Placeholder 4"/>
          <p:cNvSpPr>
            <a:spLocks noGrp="1"/>
          </p:cNvSpPr>
          <p:nvPr>
            <p:ph type="ftr" sz="quarter" idx="11"/>
          </p:nvPr>
        </p:nvSpPr>
        <p:spPr/>
        <p:txBody>
          <a:bodyPr/>
          <a:lstStyle/>
          <a:p>
            <a:r>
              <a:rPr lang="en-US" sz="1200" dirty="0" smtClean="0"/>
              <a:t>www.grasp4virginia.com</a:t>
            </a:r>
            <a:endParaRPr lang="en-US" sz="1200" dirty="0"/>
          </a:p>
        </p:txBody>
      </p:sp>
    </p:spTree>
    <p:extLst>
      <p:ext uri="{BB962C8B-B14F-4D97-AF65-F5344CB8AC3E}">
        <p14:creationId xmlns:p14="http://schemas.microsoft.com/office/powerpoint/2010/main" val="362090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custDataLst>
              <p:tags r:id="rId2"/>
            </p:custDataLst>
          </p:nvPr>
        </p:nvSpPr>
        <p:spPr bwMode="auto">
          <a:xfrm>
            <a:off x="762000" y="381000"/>
            <a:ext cx="7756263" cy="786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4400" dirty="0" smtClean="0"/>
              <a:t>5 Steps to Financial Aid Success</a:t>
            </a:r>
          </a:p>
        </p:txBody>
      </p:sp>
      <p:sp>
        <p:nvSpPr>
          <p:cNvPr id="5" name="Slide Number Placeholder 4"/>
          <p:cNvSpPr>
            <a:spLocks noGrp="1"/>
          </p:cNvSpPr>
          <p:nvPr>
            <p:ph type="sldNum" sz="quarter" idx="12"/>
            <p:custDataLst>
              <p:tags r:id="rId3"/>
            </p:custDataLst>
          </p:nvPr>
        </p:nvSpPr>
        <p:spPr/>
        <p:txBody>
          <a:bodyPr/>
          <a:lstStyle/>
          <a:p>
            <a:fld id="{622A6F62-512A-4C31-8E10-E87F134531EB}" type="slidenum">
              <a:rPr lang="en-US" smtClean="0"/>
              <a:pPr/>
              <a:t>6</a:t>
            </a:fld>
            <a:endParaRPr lang="en-US" dirty="0"/>
          </a:p>
        </p:txBody>
      </p:sp>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1224926880"/>
              </p:ext>
            </p:extLst>
          </p:nvPr>
        </p:nvGraphicFramePr>
        <p:xfrm>
          <a:off x="457200" y="1447800"/>
          <a:ext cx="8305800" cy="4820453"/>
        </p:xfrm>
        <a:graphic>
          <a:graphicData uri="http://schemas.openxmlformats.org/drawingml/2006/table">
            <a:tbl>
              <a:tblPr firstRow="1" bandRow="1">
                <a:tableStyleId>{5C22544A-7EE6-4342-B048-85BDC9FD1C3A}</a:tableStyleId>
              </a:tblPr>
              <a:tblGrid>
                <a:gridCol w="8305800"/>
              </a:tblGrid>
              <a:tr h="427795">
                <a:tc>
                  <a:txBody>
                    <a:bodyPr/>
                    <a:lstStyle/>
                    <a:p>
                      <a:endParaRPr lang="en-US" dirty="0"/>
                    </a:p>
                  </a:txBody>
                  <a:tcPr/>
                </a:tc>
              </a:tr>
              <a:tr h="791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t>Scour college websites  for scholarship dates, priority filing dates for financial aid, application dates</a:t>
                      </a:r>
                    </a:p>
                  </a:txBody>
                  <a:tcPr/>
                </a:tc>
              </a:tr>
              <a:tr h="440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solidFill>
                            <a:schemeClr val="tx1"/>
                          </a:solidFill>
                        </a:rPr>
                        <a:t>File FAFSA on-time regardless of your perceived financial need</a:t>
                      </a:r>
                    </a:p>
                  </a:txBody>
                  <a:tcPr/>
                </a:tc>
              </a:tr>
              <a:tr h="456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t>Don’t get “emotionally hooked” on a school if finances matter</a:t>
                      </a:r>
                    </a:p>
                  </a:txBody>
                  <a:tcPr/>
                </a:tc>
              </a:tr>
              <a:tr h="1155397">
                <a:tc>
                  <a:txBody>
                    <a:bodyPr/>
                    <a:lstStyle/>
                    <a:p>
                      <a:pPr marL="0" indent="0">
                        <a:buFont typeface="Calibri" pitchFamily="34" charset="0"/>
                        <a:buNone/>
                      </a:pPr>
                      <a:r>
                        <a:rPr lang="en-US" sz="2400" b="0" i="0" baseline="0" dirty="0" smtClean="0">
                          <a:solidFill>
                            <a:schemeClr val="tx1"/>
                          </a:solidFill>
                        </a:rPr>
                        <a:t>Maximize your high school’s resources: </a:t>
                      </a:r>
                    </a:p>
                    <a:p>
                      <a:pPr marL="1009650" lvl="1" indent="-609600">
                        <a:buFont typeface="Calibri" pitchFamily="34" charset="0"/>
                        <a:buChar char="•"/>
                      </a:pPr>
                      <a:r>
                        <a:rPr lang="en-US" sz="2400" b="0" i="0" baseline="0" dirty="0" smtClean="0"/>
                        <a:t>meet with your advisor,</a:t>
                      </a:r>
                    </a:p>
                    <a:p>
                      <a:pPr marL="1009650" lvl="1" indent="-609600">
                        <a:buFont typeface="Calibri" pitchFamily="34" charset="0"/>
                        <a:buChar char="•"/>
                      </a:pPr>
                      <a:r>
                        <a:rPr lang="en-US" sz="2400" b="0" i="0" baseline="0" dirty="0" smtClean="0"/>
                        <a:t>let your school counselor know about special circumstances</a:t>
                      </a:r>
                    </a:p>
                  </a:txBody>
                  <a:tcPr/>
                </a:tc>
              </a:tr>
              <a:tr h="565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t>Don’t overlook schools because of affordability issues</a:t>
                      </a:r>
                    </a:p>
                  </a:txBody>
                  <a:tcPr/>
                </a:tc>
              </a:tr>
              <a:tr h="535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solidFill>
                            <a:schemeClr val="tx1"/>
                          </a:solidFill>
                        </a:rPr>
                        <a:t>Pay attention to emails and college assigned student accounts</a:t>
                      </a:r>
                    </a:p>
                  </a:txBody>
                  <a:tcPr/>
                </a:tc>
              </a:tr>
            </a:tbl>
          </a:graphicData>
        </a:graphic>
      </p:graphicFrame>
      <p:sp>
        <p:nvSpPr>
          <p:cNvPr id="3" name="Footer Placeholder 2"/>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2304467671"/>
      </p:ext>
    </p:extLst>
  </p:cSld>
  <p:clrMapOvr>
    <a:masterClrMapping/>
  </p:clrMapOvr>
  <p:transition spd="slow" advClick="0" advTm="3000">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custDataLst>
              <p:tags r:id="rId2"/>
            </p:custDataLst>
          </p:nvPr>
        </p:nvSpPr>
        <p:spPr/>
        <p:txBody>
          <a:bodyPr/>
          <a:lstStyle/>
          <a:p>
            <a:fld id="{622A6F62-512A-4C31-8E10-E87F134531EB}" type="slidenum">
              <a:rPr lang="en-US" smtClean="0"/>
              <a:pPr/>
              <a:t>7</a:t>
            </a:fld>
            <a:endParaRPr lang="en-US" dirty="0"/>
          </a:p>
        </p:txBody>
      </p:sp>
      <p:sp>
        <p:nvSpPr>
          <p:cNvPr id="6146" name="Rectangle 4"/>
          <p:cNvSpPr>
            <a:spLocks noGrp="1" noChangeArrowheads="1"/>
          </p:cNvSpPr>
          <p:nvPr>
            <p:ph type="title" idx="4294967295"/>
            <p:custDataLst>
              <p:tags r:id="rId3"/>
            </p:custDataLst>
          </p:nvPr>
        </p:nvSpPr>
        <p:spPr bwMode="auto">
          <a:xfrm>
            <a:off x="228600" y="774948"/>
            <a:ext cx="85344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4000" dirty="0" smtClean="0"/>
              <a:t>In case you forget all that I say, go to</a:t>
            </a:r>
            <a:br>
              <a:rPr lang="en-US" sz="4000" dirty="0" smtClean="0"/>
            </a:br>
            <a:r>
              <a:rPr lang="en-US" sz="2800" dirty="0" smtClean="0"/>
              <a:t>www.ecmc.org/student/Opportunitiesbooklet.html</a:t>
            </a:r>
            <a:br>
              <a:rPr lang="en-US" sz="2800" dirty="0" smtClean="0"/>
            </a:br>
            <a:r>
              <a:rPr lang="en-US" sz="3600" i="1" dirty="0" smtClean="0"/>
              <a:t>available in Spanish and English</a:t>
            </a:r>
            <a:r>
              <a:rPr lang="en-US" sz="2800" dirty="0" smtClean="0"/>
              <a:t/>
            </a:r>
            <a:br>
              <a:rPr lang="en-US" sz="2800" dirty="0" smtClean="0"/>
            </a:br>
            <a:r>
              <a:rPr lang="en-US" dirty="0" smtClean="0"/>
              <a:t>    </a:t>
            </a:r>
            <a:br>
              <a:rPr lang="en-US" dirty="0" smtClean="0"/>
            </a:br>
            <a:endParaRPr lang="en-US" sz="3200" dirty="0" smtClean="0"/>
          </a:p>
        </p:txBody>
      </p:sp>
      <p:pic>
        <p:nvPicPr>
          <p:cNvPr id="6147" name="Picture 5"/>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809530"/>
            <a:ext cx="3810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1066800" y="2438400"/>
            <a:ext cx="3009900" cy="3320705"/>
          </a:xfrm>
          <a:prstGeom prst="rect">
            <a:avLst/>
          </a:prstGeom>
        </p:spPr>
      </p:pic>
      <p:sp>
        <p:nvSpPr>
          <p:cNvPr id="3" name="Footer Placeholder 2"/>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41884832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bwMode="auto">
          <a:xfrm>
            <a:off x="822960" y="762000"/>
            <a:ext cx="7543800" cy="9753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dirty="0" smtClean="0"/>
              <a:t>Take a Step Now</a:t>
            </a:r>
          </a:p>
        </p:txBody>
      </p:sp>
      <p:sp>
        <p:nvSpPr>
          <p:cNvPr id="5" name="Slide Number Placeholder 4"/>
          <p:cNvSpPr>
            <a:spLocks noGrp="1"/>
          </p:cNvSpPr>
          <p:nvPr>
            <p:ph type="sldNum" sz="quarter" idx="12"/>
            <p:custDataLst>
              <p:tags r:id="rId3"/>
            </p:custDataLst>
          </p:nvPr>
        </p:nvSpPr>
        <p:spPr/>
        <p:txBody>
          <a:bodyPr/>
          <a:lstStyle/>
          <a:p>
            <a:fld id="{622A6F62-512A-4C31-8E10-E87F134531EB}" type="slidenum">
              <a:rPr lang="en-US" smtClean="0"/>
              <a:pPr/>
              <a:t>8</a:t>
            </a:fld>
            <a:endParaRPr lang="en-US" dirty="0"/>
          </a:p>
        </p:txBody>
      </p:sp>
      <p:sp>
        <p:nvSpPr>
          <p:cNvPr id="10243" name="Rectangle 3"/>
          <p:cNvSpPr>
            <a:spLocks noGrp="1" noChangeArrowheads="1"/>
          </p:cNvSpPr>
          <p:nvPr>
            <p:ph type="body" idx="4294967295"/>
            <p:custDataLst>
              <p:tags r:id="rId4"/>
            </p:custDataLst>
          </p:nvPr>
        </p:nvSpPr>
        <p:spPr bwMode="auto">
          <a:xfrm>
            <a:off x="990600" y="1839295"/>
            <a:ext cx="441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ctr" eaLnBrk="1" hangingPunct="1">
              <a:lnSpc>
                <a:spcPct val="85000"/>
              </a:lnSpc>
              <a:spcBef>
                <a:spcPct val="30000"/>
              </a:spcBef>
              <a:buFont typeface="Arial" pitchFamily="34" charset="0"/>
              <a:buNone/>
            </a:pPr>
            <a:r>
              <a:rPr lang="en-US" sz="2800" dirty="0" smtClean="0">
                <a:solidFill>
                  <a:schemeClr val="tx1"/>
                </a:solidFill>
              </a:rPr>
              <a:t>Before January of your senior year, get preliminary results from:</a:t>
            </a:r>
          </a:p>
          <a:p>
            <a:pPr algn="ctr" eaLnBrk="1" hangingPunct="1">
              <a:lnSpc>
                <a:spcPct val="85000"/>
              </a:lnSpc>
              <a:spcBef>
                <a:spcPct val="30000"/>
              </a:spcBef>
              <a:buFont typeface="Arial" pitchFamily="34" charset="0"/>
              <a:buNone/>
            </a:pPr>
            <a:r>
              <a:rPr lang="en-US" sz="2800" dirty="0" smtClean="0">
                <a:hlinkClick r:id="rId8"/>
              </a:rPr>
              <a:t>www.fafsa4caster.ed.gov</a:t>
            </a:r>
            <a:endParaRPr lang="en-US" sz="2800" dirty="0" smtClean="0"/>
          </a:p>
          <a:p>
            <a:pPr algn="ctr" eaLnBrk="1" hangingPunct="1">
              <a:lnSpc>
                <a:spcPct val="85000"/>
              </a:lnSpc>
              <a:spcBef>
                <a:spcPct val="30000"/>
              </a:spcBef>
            </a:pPr>
            <a:endParaRPr lang="en-US" sz="2800" dirty="0" smtClean="0"/>
          </a:p>
          <a:p>
            <a:pPr>
              <a:lnSpc>
                <a:spcPct val="80000"/>
              </a:lnSpc>
              <a:buFont typeface="Arial" pitchFamily="34" charset="0"/>
              <a:buChar char="•"/>
            </a:pPr>
            <a:r>
              <a:rPr lang="en-US" sz="2800" dirty="0" smtClean="0">
                <a:solidFill>
                  <a:schemeClr val="tx1"/>
                </a:solidFill>
              </a:rPr>
              <a:t>Learn estimated federal student aid eligibility</a:t>
            </a:r>
          </a:p>
          <a:p>
            <a:pPr>
              <a:lnSpc>
                <a:spcPct val="80000"/>
              </a:lnSpc>
              <a:buFont typeface="Arial" pitchFamily="34" charset="0"/>
              <a:buChar char="•"/>
            </a:pPr>
            <a:r>
              <a:rPr lang="en-US" sz="2800" dirty="0" smtClean="0">
                <a:solidFill>
                  <a:schemeClr val="tx1"/>
                </a:solidFill>
              </a:rPr>
              <a:t>Become familiar with student aid </a:t>
            </a:r>
          </a:p>
          <a:p>
            <a:pPr>
              <a:lnSpc>
                <a:spcPct val="80000"/>
              </a:lnSpc>
              <a:buFont typeface="Arial" pitchFamily="34" charset="0"/>
              <a:buChar char="•"/>
            </a:pPr>
            <a:r>
              <a:rPr lang="en-US" sz="2800" dirty="0" smtClean="0">
                <a:solidFill>
                  <a:schemeClr val="tx1"/>
                </a:solidFill>
              </a:rPr>
              <a:t>Some information will pre-populate a </a:t>
            </a:r>
            <a:r>
              <a:rPr lang="en-US" sz="2800" i="1" dirty="0" smtClean="0">
                <a:solidFill>
                  <a:schemeClr val="tx1"/>
                </a:solidFill>
              </a:rPr>
              <a:t>FAFSA</a:t>
            </a:r>
          </a:p>
        </p:txBody>
      </p:sp>
      <p:pic>
        <p:nvPicPr>
          <p:cNvPr id="10244"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410200" y="2174875"/>
            <a:ext cx="3352800" cy="3957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39865171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bwMode="auto">
          <a:xfrm>
            <a:off x="533400" y="457200"/>
            <a:ext cx="80772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r>
              <a:rPr lang="en-US" dirty="0" smtClean="0"/>
              <a:t>FAFSA in 5 Steps</a:t>
            </a:r>
          </a:p>
        </p:txBody>
      </p:sp>
      <p:sp>
        <p:nvSpPr>
          <p:cNvPr id="8195" name="Rectangle 3"/>
          <p:cNvSpPr>
            <a:spLocks noGrp="1" noChangeArrowheads="1"/>
          </p:cNvSpPr>
          <p:nvPr>
            <p:ph idx="1"/>
            <p:custDataLst>
              <p:tags r:id="rId3"/>
            </p:custDataLst>
          </p:nvPr>
        </p:nvSpPr>
        <p:spPr bwMode="auto">
          <a:xfrm>
            <a:off x="533400" y="1447800"/>
            <a:ext cx="8077200" cy="4495800"/>
          </a:xfrm>
          <a:ln w="9525">
            <a:noFill/>
            <a:miter lim="800000"/>
            <a:headEnd/>
            <a:tailEnd/>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pPr marL="609600" indent="-609600">
              <a:buFont typeface="Arial" pitchFamily="34" charset="0"/>
              <a:buAutoNum type="arabicPeriod"/>
            </a:pPr>
            <a:r>
              <a:rPr lang="en-US" sz="2400" dirty="0" smtClean="0"/>
              <a:t>File on-line at </a:t>
            </a:r>
            <a:r>
              <a:rPr lang="en-US" sz="2400" b="1" dirty="0" smtClean="0">
                <a:solidFill>
                  <a:srgbClr val="FF3300"/>
                </a:solidFill>
              </a:rPr>
              <a:t>www.fafsa.gov</a:t>
            </a:r>
            <a:r>
              <a:rPr lang="en-US" sz="2400" dirty="0" smtClean="0"/>
              <a:t> after January 1, </a:t>
            </a:r>
            <a:r>
              <a:rPr lang="en-US" sz="2400" dirty="0" smtClean="0"/>
              <a:t>2014.</a:t>
            </a:r>
            <a:endParaRPr lang="en-US" sz="2400" dirty="0" smtClean="0"/>
          </a:p>
          <a:p>
            <a:pPr marL="609600" indent="-609600">
              <a:buFont typeface="Arial" pitchFamily="34" charset="0"/>
              <a:buAutoNum type="arabicPeriod"/>
            </a:pPr>
            <a:r>
              <a:rPr lang="en-US" sz="2400" dirty="0" smtClean="0"/>
              <a:t>On the final FAFSA step, after “submit your FAFSA”, note the expected family contribution. This will be labeled </a:t>
            </a:r>
            <a:r>
              <a:rPr lang="en-US" sz="2400" b="1" dirty="0" smtClean="0">
                <a:solidFill>
                  <a:srgbClr val="FF3300"/>
                </a:solidFill>
              </a:rPr>
              <a:t>EFC</a:t>
            </a:r>
            <a:r>
              <a:rPr lang="en-US" sz="2400" dirty="0" smtClean="0"/>
              <a:t> . An asterisk (*) by EFC indicates selected for verification (about 30% of applicants).</a:t>
            </a:r>
          </a:p>
          <a:p>
            <a:pPr marL="609600" indent="-609600">
              <a:buFont typeface="Arial" pitchFamily="34" charset="0"/>
              <a:buAutoNum type="arabicPeriod"/>
            </a:pPr>
            <a:r>
              <a:rPr lang="en-US" sz="2400" dirty="0" smtClean="0"/>
              <a:t>Check email regularly. Look for a </a:t>
            </a:r>
            <a:r>
              <a:rPr lang="en-US" sz="2400" b="1" dirty="0" smtClean="0">
                <a:solidFill>
                  <a:srgbClr val="FF3300"/>
                </a:solidFill>
              </a:rPr>
              <a:t>Student Aid Report</a:t>
            </a:r>
            <a:r>
              <a:rPr lang="en-US" sz="2400" dirty="0" smtClean="0"/>
              <a:t>. Correct errors on-line.</a:t>
            </a:r>
          </a:p>
          <a:p>
            <a:pPr marL="609600" indent="-609600">
              <a:buFont typeface="Arial" pitchFamily="34" charset="0"/>
              <a:buAutoNum type="arabicPeriod"/>
            </a:pPr>
            <a:r>
              <a:rPr lang="en-US" sz="2400" dirty="0" smtClean="0"/>
              <a:t>Before the priority filing dates, contact schools to </a:t>
            </a:r>
            <a:r>
              <a:rPr lang="en-US" sz="2400" b="1" dirty="0" smtClean="0">
                <a:solidFill>
                  <a:srgbClr val="FF3300"/>
                </a:solidFill>
              </a:rPr>
              <a:t>verify receipt of the FAFSA</a:t>
            </a:r>
            <a:r>
              <a:rPr lang="en-US" sz="2400" dirty="0" smtClean="0"/>
              <a:t>. Schools should have downloaded it from the FAFSA website.</a:t>
            </a:r>
          </a:p>
          <a:p>
            <a:pPr marL="609600" indent="-609600">
              <a:buFont typeface="Arial" pitchFamily="34" charset="0"/>
              <a:buAutoNum type="arabicPeriod"/>
            </a:pPr>
            <a:r>
              <a:rPr lang="en-US" sz="2400" b="1" dirty="0" smtClean="0">
                <a:solidFill>
                  <a:srgbClr val="FF3300"/>
                </a:solidFill>
              </a:rPr>
              <a:t>Respond</a:t>
            </a:r>
            <a:r>
              <a:rPr lang="en-US" sz="2400" dirty="0" smtClean="0"/>
              <a:t> to emails or requests for documentation!</a:t>
            </a:r>
          </a:p>
        </p:txBody>
      </p:sp>
      <p:sp>
        <p:nvSpPr>
          <p:cNvPr id="4" name="Slide Number Placeholder 3"/>
          <p:cNvSpPr>
            <a:spLocks noGrp="1"/>
          </p:cNvSpPr>
          <p:nvPr>
            <p:ph type="sldNum" sz="quarter" idx="12"/>
            <p:custDataLst>
              <p:tags r:id="rId4"/>
            </p:custDataLst>
          </p:nvPr>
        </p:nvSpPr>
        <p:spPr/>
        <p:txBody>
          <a:bodyPr/>
          <a:lstStyle/>
          <a:p>
            <a:fld id="{622A6F62-512A-4C31-8E10-E87F134531EB}" type="slidenum">
              <a:rPr lang="en-US" smtClean="0"/>
              <a:pPr/>
              <a:t>9</a:t>
            </a:fld>
            <a:endParaRPr lang="en-US" dirty="0"/>
          </a:p>
        </p:txBody>
      </p:sp>
      <p:sp>
        <p:nvSpPr>
          <p:cNvPr id="2" name="Footer Placeholder 1"/>
          <p:cNvSpPr>
            <a:spLocks noGrp="1"/>
          </p:cNvSpPr>
          <p:nvPr>
            <p:ph type="ftr" sz="quarter" idx="11"/>
          </p:nvPr>
        </p:nvSpPr>
        <p:spPr/>
        <p:txBody>
          <a:bodyPr/>
          <a:lstStyle/>
          <a:p>
            <a:r>
              <a:rPr lang="en-US" sz="1200" dirty="0" smtClean="0"/>
              <a:t>www.grasp4virginia.com</a:t>
            </a:r>
            <a:endParaRPr lang="en-US" sz="1200" dirty="0"/>
          </a:p>
        </p:txBody>
      </p:sp>
    </p:spTree>
    <p:custDataLst>
      <p:tags r:id="rId1"/>
    </p:custDataLst>
    <p:extLst>
      <p:ext uri="{BB962C8B-B14F-4D97-AF65-F5344CB8AC3E}">
        <p14:creationId xmlns:p14="http://schemas.microsoft.com/office/powerpoint/2010/main" val="21233238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y1akgUKQ67daQb68sl4mR1"/>
</p:tagLst>
</file>

<file path=ppt/tags/tag10.xml><?xml version="1.0" encoding="utf-8"?>
<p:tagLst xmlns:a="http://schemas.openxmlformats.org/drawingml/2006/main" xmlns:r="http://schemas.openxmlformats.org/officeDocument/2006/relationships" xmlns:p="http://schemas.openxmlformats.org/presentationml/2006/main">
  <p:tag name="DVSECTIONID" val="IVmb6WWl4w0atvVVLufbTV"/>
</p:tagLst>
</file>

<file path=ppt/tags/tag100.xml><?xml version="1.0" encoding="utf-8"?>
<p:tagLst xmlns:a="http://schemas.openxmlformats.org/drawingml/2006/main" xmlns:r="http://schemas.openxmlformats.org/officeDocument/2006/relationships" xmlns:p="http://schemas.openxmlformats.org/presentationml/2006/main">
  <p:tag name="DVSHAPEID" val="cecJ0pbuBDXWiFCC70jDxk"/>
</p:tagLst>
</file>

<file path=ppt/tags/tag101.xml><?xml version="1.0" encoding="utf-8"?>
<p:tagLst xmlns:a="http://schemas.openxmlformats.org/drawingml/2006/main" xmlns:r="http://schemas.openxmlformats.org/officeDocument/2006/relationships" xmlns:p="http://schemas.openxmlformats.org/presentationml/2006/main">
  <p:tag name="DVSHAPEID" val="0bdYB2Yel8w2OZtTMI2C53"/>
</p:tagLst>
</file>

<file path=ppt/tags/tag102.xml><?xml version="1.0" encoding="utf-8"?>
<p:tagLst xmlns:a="http://schemas.openxmlformats.org/drawingml/2006/main" xmlns:r="http://schemas.openxmlformats.org/officeDocument/2006/relationships" xmlns:p="http://schemas.openxmlformats.org/presentationml/2006/main">
  <p:tag name="DVSECTIONID" val="vSZ2K1PukJc3BYMUv2Nxhr"/>
</p:tagLst>
</file>

<file path=ppt/tags/tag103.xml><?xml version="1.0" encoding="utf-8"?>
<p:tagLst xmlns:a="http://schemas.openxmlformats.org/drawingml/2006/main" xmlns:r="http://schemas.openxmlformats.org/officeDocument/2006/relationships" xmlns:p="http://schemas.openxmlformats.org/presentationml/2006/main">
  <p:tag name="DVSHAPEID" val="OrndUwApyfNtw4fwmP9HjL"/>
</p:tagLst>
</file>

<file path=ppt/tags/tag104.xml><?xml version="1.0" encoding="utf-8"?>
<p:tagLst xmlns:a="http://schemas.openxmlformats.org/drawingml/2006/main" xmlns:r="http://schemas.openxmlformats.org/officeDocument/2006/relationships" xmlns:p="http://schemas.openxmlformats.org/presentationml/2006/main">
  <p:tag name="DVSHAPEID" val="28baUFMtgstLYqDHTsXHrR"/>
</p:tagLst>
</file>

<file path=ppt/tags/tag105.xml><?xml version="1.0" encoding="utf-8"?>
<p:tagLst xmlns:a="http://schemas.openxmlformats.org/drawingml/2006/main" xmlns:r="http://schemas.openxmlformats.org/officeDocument/2006/relationships" xmlns:p="http://schemas.openxmlformats.org/presentationml/2006/main">
  <p:tag name="DVSHAPEID" val="dGpthq13iXWx2pMmRx9b4K"/>
</p:tagLst>
</file>

<file path=ppt/tags/tag106.xml><?xml version="1.0" encoding="utf-8"?>
<p:tagLst xmlns:a="http://schemas.openxmlformats.org/drawingml/2006/main" xmlns:r="http://schemas.openxmlformats.org/officeDocument/2006/relationships" xmlns:p="http://schemas.openxmlformats.org/presentationml/2006/main">
  <p:tag name="DVSECTIONID" val="x8hpXkUSFeRCY6OivgCTHC"/>
</p:tagLst>
</file>

<file path=ppt/tags/tag107.xml><?xml version="1.0" encoding="utf-8"?>
<p:tagLst xmlns:a="http://schemas.openxmlformats.org/drawingml/2006/main" xmlns:r="http://schemas.openxmlformats.org/officeDocument/2006/relationships" xmlns:p="http://schemas.openxmlformats.org/presentationml/2006/main">
  <p:tag name="DVSHAPEID" val="PRviCq9NJQADwMnRin0dCs"/>
</p:tagLst>
</file>

<file path=ppt/tags/tag108.xml><?xml version="1.0" encoding="utf-8"?>
<p:tagLst xmlns:a="http://schemas.openxmlformats.org/drawingml/2006/main" xmlns:r="http://schemas.openxmlformats.org/officeDocument/2006/relationships" xmlns:p="http://schemas.openxmlformats.org/presentationml/2006/main">
  <p:tag name="DVSHAPEID" val="nrYFbRZD3tc3CwHCUafLwW"/>
</p:tagLst>
</file>

<file path=ppt/tags/tag109.xml><?xml version="1.0" encoding="utf-8"?>
<p:tagLst xmlns:a="http://schemas.openxmlformats.org/drawingml/2006/main" xmlns:r="http://schemas.openxmlformats.org/officeDocument/2006/relationships" xmlns:p="http://schemas.openxmlformats.org/presentationml/2006/main">
  <p:tag name="DVSHAPEID" val="SSyt9uxMG68mt4jWeiN6M6"/>
</p:tagLst>
</file>

<file path=ppt/tags/tag11.xml><?xml version="1.0" encoding="utf-8"?>
<p:tagLst xmlns:a="http://schemas.openxmlformats.org/drawingml/2006/main" xmlns:r="http://schemas.openxmlformats.org/officeDocument/2006/relationships" xmlns:p="http://schemas.openxmlformats.org/presentationml/2006/main">
  <p:tag name="DVSHAPEID" val="HuVF8YQigAyPpfXk6BCzrQ"/>
</p:tagLst>
</file>

<file path=ppt/tags/tag110.xml><?xml version="1.0" encoding="utf-8"?>
<p:tagLst xmlns:a="http://schemas.openxmlformats.org/drawingml/2006/main" xmlns:r="http://schemas.openxmlformats.org/officeDocument/2006/relationships" xmlns:p="http://schemas.openxmlformats.org/presentationml/2006/main">
  <p:tag name="DVSECTIONID" val="XmSXz362qM84kQKl3vzr3Y"/>
</p:tagLst>
</file>

<file path=ppt/tags/tag111.xml><?xml version="1.0" encoding="utf-8"?>
<p:tagLst xmlns:a="http://schemas.openxmlformats.org/drawingml/2006/main" xmlns:r="http://schemas.openxmlformats.org/officeDocument/2006/relationships" xmlns:p="http://schemas.openxmlformats.org/presentationml/2006/main">
  <p:tag name="DVSHAPEID" val="rs9R9GtPXRWry67IIu5hM6"/>
</p:tagLst>
</file>

<file path=ppt/tags/tag112.xml><?xml version="1.0" encoding="utf-8"?>
<p:tagLst xmlns:a="http://schemas.openxmlformats.org/drawingml/2006/main" xmlns:r="http://schemas.openxmlformats.org/officeDocument/2006/relationships" xmlns:p="http://schemas.openxmlformats.org/presentationml/2006/main">
  <p:tag name="DVSHAPEID" val="q2vdOvAi0ujkxTPvnvT0Tw"/>
</p:tagLst>
</file>

<file path=ppt/tags/tag113.xml><?xml version="1.0" encoding="utf-8"?>
<p:tagLst xmlns:a="http://schemas.openxmlformats.org/drawingml/2006/main" xmlns:r="http://schemas.openxmlformats.org/officeDocument/2006/relationships" xmlns:p="http://schemas.openxmlformats.org/presentationml/2006/main">
  <p:tag name="DVSHAPEID" val="hLE1pq9eZVYDP0748qmFpF"/>
</p:tagLst>
</file>

<file path=ppt/tags/tag114.xml><?xml version="1.0" encoding="utf-8"?>
<p:tagLst xmlns:a="http://schemas.openxmlformats.org/drawingml/2006/main" xmlns:r="http://schemas.openxmlformats.org/officeDocument/2006/relationships" xmlns:p="http://schemas.openxmlformats.org/presentationml/2006/main">
  <p:tag name="DVSECTIONID" val="XmSXz362qM84kQKl3vzr3Y"/>
</p:tagLst>
</file>

<file path=ppt/tags/tag115.xml><?xml version="1.0" encoding="utf-8"?>
<p:tagLst xmlns:a="http://schemas.openxmlformats.org/drawingml/2006/main" xmlns:r="http://schemas.openxmlformats.org/officeDocument/2006/relationships" xmlns:p="http://schemas.openxmlformats.org/presentationml/2006/main">
  <p:tag name="DVSHAPEID" val="rs9R9GtPXRWry67IIu5hM6"/>
</p:tagLst>
</file>

<file path=ppt/tags/tag116.xml><?xml version="1.0" encoding="utf-8"?>
<p:tagLst xmlns:a="http://schemas.openxmlformats.org/drawingml/2006/main" xmlns:r="http://schemas.openxmlformats.org/officeDocument/2006/relationships" xmlns:p="http://schemas.openxmlformats.org/presentationml/2006/main">
  <p:tag name="DVSHAPEID" val="Uf2DiXWXYp9Mr6jhlRiR8h"/>
</p:tagLst>
</file>

<file path=ppt/tags/tag117.xml><?xml version="1.0" encoding="utf-8"?>
<p:tagLst xmlns:a="http://schemas.openxmlformats.org/drawingml/2006/main" xmlns:r="http://schemas.openxmlformats.org/officeDocument/2006/relationships" xmlns:p="http://schemas.openxmlformats.org/presentationml/2006/main">
  <p:tag name="DVSHAPEID" val="q2vdOvAi0ujkxTPvnvT0Tw"/>
</p:tagLst>
</file>

<file path=ppt/tags/tag118.xml><?xml version="1.0" encoding="utf-8"?>
<p:tagLst xmlns:a="http://schemas.openxmlformats.org/drawingml/2006/main" xmlns:r="http://schemas.openxmlformats.org/officeDocument/2006/relationships" xmlns:p="http://schemas.openxmlformats.org/presentationml/2006/main">
  <p:tag name="DVSHAPEID" val="hLE1pq9eZVYDP0748qmFpF"/>
</p:tagLst>
</file>

<file path=ppt/tags/tag119.xml><?xml version="1.0" encoding="utf-8"?>
<p:tagLst xmlns:a="http://schemas.openxmlformats.org/drawingml/2006/main" xmlns:r="http://schemas.openxmlformats.org/officeDocument/2006/relationships" xmlns:p="http://schemas.openxmlformats.org/presentationml/2006/main">
  <p:tag name="DVSHAPEID" val="9GbNyI4R5ywd6rbPUXZvco"/>
</p:tagLst>
</file>

<file path=ppt/tags/tag12.xml><?xml version="1.0" encoding="utf-8"?>
<p:tagLst xmlns:a="http://schemas.openxmlformats.org/drawingml/2006/main" xmlns:r="http://schemas.openxmlformats.org/officeDocument/2006/relationships" xmlns:p="http://schemas.openxmlformats.org/presentationml/2006/main">
  <p:tag name="DVSHAPEID" val="9hldlHnDpkTCxtekpliIGX"/>
</p:tagLst>
</file>

<file path=ppt/tags/tag120.xml><?xml version="1.0" encoding="utf-8"?>
<p:tagLst xmlns:a="http://schemas.openxmlformats.org/drawingml/2006/main" xmlns:r="http://schemas.openxmlformats.org/officeDocument/2006/relationships" xmlns:p="http://schemas.openxmlformats.org/presentationml/2006/main">
  <p:tag name="DVSECTIONID" val="bZ0G6dwxUnKVbUxZKQMDO5"/>
</p:tagLst>
</file>

<file path=ppt/tags/tag121.xml><?xml version="1.0" encoding="utf-8"?>
<p:tagLst xmlns:a="http://schemas.openxmlformats.org/drawingml/2006/main" xmlns:r="http://schemas.openxmlformats.org/officeDocument/2006/relationships" xmlns:p="http://schemas.openxmlformats.org/presentationml/2006/main">
  <p:tag name="DVSHAPEID" val="L8q0k5cP0iqwE7z0N17qGu"/>
</p:tagLst>
</file>

<file path=ppt/tags/tag122.xml><?xml version="1.0" encoding="utf-8"?>
<p:tagLst xmlns:a="http://schemas.openxmlformats.org/drawingml/2006/main" xmlns:r="http://schemas.openxmlformats.org/officeDocument/2006/relationships" xmlns:p="http://schemas.openxmlformats.org/presentationml/2006/main">
  <p:tag name="DVSHAPEID" val="s6ypsPtMX8nTKJyN5a8Lvo"/>
</p:tagLst>
</file>

<file path=ppt/tags/tag123.xml><?xml version="1.0" encoding="utf-8"?>
<p:tagLst xmlns:a="http://schemas.openxmlformats.org/drawingml/2006/main" xmlns:r="http://schemas.openxmlformats.org/officeDocument/2006/relationships" xmlns:p="http://schemas.openxmlformats.org/presentationml/2006/main">
  <p:tag name="DVSHAPEID" val="mU4PojnsDd7CjytZXjLcXQ"/>
</p:tagLst>
</file>

<file path=ppt/tags/tag124.xml><?xml version="1.0" encoding="utf-8"?>
<p:tagLst xmlns:a="http://schemas.openxmlformats.org/drawingml/2006/main" xmlns:r="http://schemas.openxmlformats.org/officeDocument/2006/relationships" xmlns:p="http://schemas.openxmlformats.org/presentationml/2006/main">
  <p:tag name="DVSHAPEID" val="fWfnwllcxD94KElDrapvua"/>
</p:tagLst>
</file>

<file path=ppt/tags/tag125.xml><?xml version="1.0" encoding="utf-8"?>
<p:tagLst xmlns:a="http://schemas.openxmlformats.org/drawingml/2006/main" xmlns:r="http://schemas.openxmlformats.org/officeDocument/2006/relationships" xmlns:p="http://schemas.openxmlformats.org/presentationml/2006/main">
  <p:tag name="DVSECTIONID" val="uULXxac7kfyYaTXTXSvSRK"/>
</p:tagLst>
</file>

<file path=ppt/tags/tag126.xml><?xml version="1.0" encoding="utf-8"?>
<p:tagLst xmlns:a="http://schemas.openxmlformats.org/drawingml/2006/main" xmlns:r="http://schemas.openxmlformats.org/officeDocument/2006/relationships" xmlns:p="http://schemas.openxmlformats.org/presentationml/2006/main">
  <p:tag name="DVSHAPEID" val="p3zBH1Bxc6VSY4ZhXw4heF"/>
</p:tagLst>
</file>

<file path=ppt/tags/tag127.xml><?xml version="1.0" encoding="utf-8"?>
<p:tagLst xmlns:a="http://schemas.openxmlformats.org/drawingml/2006/main" xmlns:r="http://schemas.openxmlformats.org/officeDocument/2006/relationships" xmlns:p="http://schemas.openxmlformats.org/presentationml/2006/main">
  <p:tag name="DVSHAPEID" val="sfOOEkRANsl5a7Xv0f0HCR"/>
</p:tagLst>
</file>

<file path=ppt/tags/tag128.xml><?xml version="1.0" encoding="utf-8"?>
<p:tagLst xmlns:a="http://schemas.openxmlformats.org/drawingml/2006/main" xmlns:r="http://schemas.openxmlformats.org/officeDocument/2006/relationships" xmlns:p="http://schemas.openxmlformats.org/presentationml/2006/main">
  <p:tag name="DVSHAPEID" val="DdZd4rnno3uhFbcvrSXqvY"/>
</p:tagLst>
</file>

<file path=ppt/tags/tag129.xml><?xml version="1.0" encoding="utf-8"?>
<p:tagLst xmlns:a="http://schemas.openxmlformats.org/drawingml/2006/main" xmlns:r="http://schemas.openxmlformats.org/officeDocument/2006/relationships" xmlns:p="http://schemas.openxmlformats.org/presentationml/2006/main">
  <p:tag name="DVSHAPEID" val="azXs3h1RqYRBBAOqgqdp3h"/>
</p:tagLst>
</file>

<file path=ppt/tags/tag13.xml><?xml version="1.0" encoding="utf-8"?>
<p:tagLst xmlns:a="http://schemas.openxmlformats.org/drawingml/2006/main" xmlns:r="http://schemas.openxmlformats.org/officeDocument/2006/relationships" xmlns:p="http://schemas.openxmlformats.org/presentationml/2006/main">
  <p:tag name="DVSHAPEID" val="g13veV7Lpb4Ql2OkKEJpWT"/>
</p:tagLst>
</file>

<file path=ppt/tags/tag130.xml><?xml version="1.0" encoding="utf-8"?>
<p:tagLst xmlns:a="http://schemas.openxmlformats.org/drawingml/2006/main" xmlns:r="http://schemas.openxmlformats.org/officeDocument/2006/relationships" xmlns:p="http://schemas.openxmlformats.org/presentationml/2006/main">
  <p:tag name="DVSHAPEID" val="BSsLjuN8KclF3qgBo6mwDv"/>
</p:tagLst>
</file>

<file path=ppt/tags/tag131.xml><?xml version="1.0" encoding="utf-8"?>
<p:tagLst xmlns:a="http://schemas.openxmlformats.org/drawingml/2006/main" xmlns:r="http://schemas.openxmlformats.org/officeDocument/2006/relationships" xmlns:p="http://schemas.openxmlformats.org/presentationml/2006/main">
  <p:tag name="DVSECTIONID" val="jpFPO4LIFqa6u5U8GmkN3u"/>
</p:tagLst>
</file>

<file path=ppt/tags/tag132.xml><?xml version="1.0" encoding="utf-8"?>
<p:tagLst xmlns:a="http://schemas.openxmlformats.org/drawingml/2006/main" xmlns:r="http://schemas.openxmlformats.org/officeDocument/2006/relationships" xmlns:p="http://schemas.openxmlformats.org/presentationml/2006/main">
  <p:tag name="DVSHAPEID" val="gWxoaE173wE5tocINLwcZf"/>
</p:tagLst>
</file>

<file path=ppt/tags/tag133.xml><?xml version="1.0" encoding="utf-8"?>
<p:tagLst xmlns:a="http://schemas.openxmlformats.org/drawingml/2006/main" xmlns:r="http://schemas.openxmlformats.org/officeDocument/2006/relationships" xmlns:p="http://schemas.openxmlformats.org/presentationml/2006/main">
  <p:tag name="DVSHAPEID" val="dSBB5fJiL1G0cnVZ2UYd4j"/>
</p:tagLst>
</file>

<file path=ppt/tags/tag134.xml><?xml version="1.0" encoding="utf-8"?>
<p:tagLst xmlns:a="http://schemas.openxmlformats.org/drawingml/2006/main" xmlns:r="http://schemas.openxmlformats.org/officeDocument/2006/relationships" xmlns:p="http://schemas.openxmlformats.org/presentationml/2006/main">
  <p:tag name="DVSHAPEID" val="KasbB78PslhJND4jRXv52o"/>
</p:tagLst>
</file>

<file path=ppt/tags/tag135.xml><?xml version="1.0" encoding="utf-8"?>
<p:tagLst xmlns:a="http://schemas.openxmlformats.org/drawingml/2006/main" xmlns:r="http://schemas.openxmlformats.org/officeDocument/2006/relationships" xmlns:p="http://schemas.openxmlformats.org/presentationml/2006/main">
  <p:tag name="DVSECTIONID" val="mcJD2QTT7VeJAliHm8lBA7"/>
</p:tagLst>
</file>

<file path=ppt/tags/tag136.xml><?xml version="1.0" encoding="utf-8"?>
<p:tagLst xmlns:a="http://schemas.openxmlformats.org/drawingml/2006/main" xmlns:r="http://schemas.openxmlformats.org/officeDocument/2006/relationships" xmlns:p="http://schemas.openxmlformats.org/presentationml/2006/main">
  <p:tag name="DVSHAPEID" val="OJByDuUzHTcmWAz02T69zf"/>
</p:tagLst>
</file>

<file path=ppt/tags/tag137.xml><?xml version="1.0" encoding="utf-8"?>
<p:tagLst xmlns:a="http://schemas.openxmlformats.org/drawingml/2006/main" xmlns:r="http://schemas.openxmlformats.org/officeDocument/2006/relationships" xmlns:p="http://schemas.openxmlformats.org/presentationml/2006/main">
  <p:tag name="DVSHAPEID" val="OQqlp1S57VJyFP7W62D6Mn"/>
</p:tagLst>
</file>

<file path=ppt/tags/tag138.xml><?xml version="1.0" encoding="utf-8"?>
<p:tagLst xmlns:a="http://schemas.openxmlformats.org/drawingml/2006/main" xmlns:r="http://schemas.openxmlformats.org/officeDocument/2006/relationships" xmlns:p="http://schemas.openxmlformats.org/presentationml/2006/main">
  <p:tag name="DVSHAPEID" val="3MrHnSVA7PjU4SZwBeocjM"/>
</p:tagLst>
</file>

<file path=ppt/tags/tag139.xml><?xml version="1.0" encoding="utf-8"?>
<p:tagLst xmlns:a="http://schemas.openxmlformats.org/drawingml/2006/main" xmlns:r="http://schemas.openxmlformats.org/officeDocument/2006/relationships" xmlns:p="http://schemas.openxmlformats.org/presentationml/2006/main">
  <p:tag name="DVSECTIONID" val="O4oSZOc8y3HP3s5a2UPLif"/>
</p:tagLst>
</file>

<file path=ppt/tags/tag14.xml><?xml version="1.0" encoding="utf-8"?>
<p:tagLst xmlns:a="http://schemas.openxmlformats.org/drawingml/2006/main" xmlns:r="http://schemas.openxmlformats.org/officeDocument/2006/relationships" xmlns:p="http://schemas.openxmlformats.org/presentationml/2006/main">
  <p:tag name="DVSHAPEID" val="vw8YF0iuWS6bDQKIXDKSe8"/>
</p:tagLst>
</file>

<file path=ppt/tags/tag140.xml><?xml version="1.0" encoding="utf-8"?>
<p:tagLst xmlns:a="http://schemas.openxmlformats.org/drawingml/2006/main" xmlns:r="http://schemas.openxmlformats.org/officeDocument/2006/relationships" xmlns:p="http://schemas.openxmlformats.org/presentationml/2006/main">
  <p:tag name="DVSHAPEID" val="hwNRcKUmeseOSNhTZ2LOPe"/>
</p:tagLst>
</file>

<file path=ppt/tags/tag141.xml><?xml version="1.0" encoding="utf-8"?>
<p:tagLst xmlns:a="http://schemas.openxmlformats.org/drawingml/2006/main" xmlns:r="http://schemas.openxmlformats.org/officeDocument/2006/relationships" xmlns:p="http://schemas.openxmlformats.org/presentationml/2006/main">
  <p:tag name="DVSHAPEID" val="21vH1vhRLnWhXBg2sTI1Io"/>
</p:tagLst>
</file>

<file path=ppt/tags/tag142.xml><?xml version="1.0" encoding="utf-8"?>
<p:tagLst xmlns:a="http://schemas.openxmlformats.org/drawingml/2006/main" xmlns:r="http://schemas.openxmlformats.org/officeDocument/2006/relationships" xmlns:p="http://schemas.openxmlformats.org/presentationml/2006/main">
  <p:tag name="DVSHAPEID" val="avc9pF7lydZrNoPIZmNf9m"/>
</p:tagLst>
</file>

<file path=ppt/tags/tag15.xml><?xml version="1.0" encoding="utf-8"?>
<p:tagLst xmlns:a="http://schemas.openxmlformats.org/drawingml/2006/main" xmlns:r="http://schemas.openxmlformats.org/officeDocument/2006/relationships" xmlns:p="http://schemas.openxmlformats.org/presentationml/2006/main">
  <p:tag name="DVSHAPEID" val="OgDChZnZPl1mvxngg6sUfc"/>
</p:tagLst>
</file>

<file path=ppt/tags/tag16.xml><?xml version="1.0" encoding="utf-8"?>
<p:tagLst xmlns:a="http://schemas.openxmlformats.org/drawingml/2006/main" xmlns:r="http://schemas.openxmlformats.org/officeDocument/2006/relationships" xmlns:p="http://schemas.openxmlformats.org/presentationml/2006/main">
  <p:tag name="DVSHAPEID" val="JaoXz1G6F4EnHRk2Jj7X3L"/>
</p:tagLst>
</file>

<file path=ppt/tags/tag17.xml><?xml version="1.0" encoding="utf-8"?>
<p:tagLst xmlns:a="http://schemas.openxmlformats.org/drawingml/2006/main" xmlns:r="http://schemas.openxmlformats.org/officeDocument/2006/relationships" xmlns:p="http://schemas.openxmlformats.org/presentationml/2006/main">
  <p:tag name="DVSECTIONID" val="x2tReIl6yBS2z8szO6VSI4"/>
</p:tagLst>
</file>

<file path=ppt/tags/tag18.xml><?xml version="1.0" encoding="utf-8"?>
<p:tagLst xmlns:a="http://schemas.openxmlformats.org/drawingml/2006/main" xmlns:r="http://schemas.openxmlformats.org/officeDocument/2006/relationships" xmlns:p="http://schemas.openxmlformats.org/presentationml/2006/main">
  <p:tag name="DVSHAPEID" val="H7PvWdn8Nh9Y07ClGZJ1Ek"/>
</p:tagLst>
</file>

<file path=ppt/tags/tag19.xml><?xml version="1.0" encoding="utf-8"?>
<p:tagLst xmlns:a="http://schemas.openxmlformats.org/drawingml/2006/main" xmlns:r="http://schemas.openxmlformats.org/officeDocument/2006/relationships" xmlns:p="http://schemas.openxmlformats.org/presentationml/2006/main">
  <p:tag name="DVSHAPEID" val="t5kQOoULEk4czdoQL9ghwB"/>
</p:tagLst>
</file>

<file path=ppt/tags/tag2.xml><?xml version="1.0" encoding="utf-8"?>
<p:tagLst xmlns:a="http://schemas.openxmlformats.org/drawingml/2006/main" xmlns:r="http://schemas.openxmlformats.org/officeDocument/2006/relationships" xmlns:p="http://schemas.openxmlformats.org/presentationml/2006/main">
  <p:tag name="DVSHAPEID" val="YVTknwdUfdeqZccGQIemwE"/>
</p:tagLst>
</file>

<file path=ppt/tags/tag20.xml><?xml version="1.0" encoding="utf-8"?>
<p:tagLst xmlns:a="http://schemas.openxmlformats.org/drawingml/2006/main" xmlns:r="http://schemas.openxmlformats.org/officeDocument/2006/relationships" xmlns:p="http://schemas.openxmlformats.org/presentationml/2006/main">
  <p:tag name="DVSHAPEID" val="M4mLsfUy9p3aXqJZ8p6uQr"/>
</p:tagLst>
</file>

<file path=ppt/tags/tag21.xml><?xml version="1.0" encoding="utf-8"?>
<p:tagLst xmlns:a="http://schemas.openxmlformats.org/drawingml/2006/main" xmlns:r="http://schemas.openxmlformats.org/officeDocument/2006/relationships" xmlns:p="http://schemas.openxmlformats.org/presentationml/2006/main">
  <p:tag name="DVSHAPEID" val="M4mLsfUy9p3aXqJZ8p6uQr"/>
</p:tagLst>
</file>

<file path=ppt/tags/tag22.xml><?xml version="1.0" encoding="utf-8"?>
<p:tagLst xmlns:a="http://schemas.openxmlformats.org/drawingml/2006/main" xmlns:r="http://schemas.openxmlformats.org/officeDocument/2006/relationships" xmlns:p="http://schemas.openxmlformats.org/presentationml/2006/main">
  <p:tag name="DVSHAPEID" val="xeK2huXULq6tVjZGLJbiQn"/>
</p:tagLst>
</file>

<file path=ppt/tags/tag23.xml><?xml version="1.0" encoding="utf-8"?>
<p:tagLst xmlns:a="http://schemas.openxmlformats.org/drawingml/2006/main" xmlns:r="http://schemas.openxmlformats.org/officeDocument/2006/relationships" xmlns:p="http://schemas.openxmlformats.org/presentationml/2006/main">
  <p:tag name="DVSHAPEID" val="M4mLsfUy9p3aXqJZ8p6uQr"/>
</p:tagLst>
</file>

<file path=ppt/tags/tag24.xml><?xml version="1.0" encoding="utf-8"?>
<p:tagLst xmlns:a="http://schemas.openxmlformats.org/drawingml/2006/main" xmlns:r="http://schemas.openxmlformats.org/officeDocument/2006/relationships" xmlns:p="http://schemas.openxmlformats.org/presentationml/2006/main">
  <p:tag name="DVSECTIONID" val="qXQ0HKVuX8INokIeIe0XXo"/>
</p:tagLst>
</file>

<file path=ppt/tags/tag25.xml><?xml version="1.0" encoding="utf-8"?>
<p:tagLst xmlns:a="http://schemas.openxmlformats.org/drawingml/2006/main" xmlns:r="http://schemas.openxmlformats.org/officeDocument/2006/relationships" xmlns:p="http://schemas.openxmlformats.org/presentationml/2006/main">
  <p:tag name="DVSHAPEID" val="ogchR9Ts2AEx9G28uO813R"/>
</p:tagLst>
</file>

<file path=ppt/tags/tag26.xml><?xml version="1.0" encoding="utf-8"?>
<p:tagLst xmlns:a="http://schemas.openxmlformats.org/drawingml/2006/main" xmlns:r="http://schemas.openxmlformats.org/officeDocument/2006/relationships" xmlns:p="http://schemas.openxmlformats.org/presentationml/2006/main">
  <p:tag name="DVSHAPEID" val="kyTu3xjy9OWvOhIYkOnfGN"/>
</p:tagLst>
</file>

<file path=ppt/tags/tag27.xml><?xml version="1.0" encoding="utf-8"?>
<p:tagLst xmlns:a="http://schemas.openxmlformats.org/drawingml/2006/main" xmlns:r="http://schemas.openxmlformats.org/officeDocument/2006/relationships" xmlns:p="http://schemas.openxmlformats.org/presentationml/2006/main">
  <p:tag name="DVSHAPEID" val="ocsU2vq7L4WbABfQqNZtTc"/>
</p:tagLst>
</file>

<file path=ppt/tags/tag28.xml><?xml version="1.0" encoding="utf-8"?>
<p:tagLst xmlns:a="http://schemas.openxmlformats.org/drawingml/2006/main" xmlns:r="http://schemas.openxmlformats.org/officeDocument/2006/relationships" xmlns:p="http://schemas.openxmlformats.org/presentationml/2006/main">
  <p:tag name="DVSECTIONID" val="hqVMtbG9g1dtBv1d1Ab4EK"/>
</p:tagLst>
</file>

<file path=ppt/tags/tag29.xml><?xml version="1.0" encoding="utf-8"?>
<p:tagLst xmlns:a="http://schemas.openxmlformats.org/drawingml/2006/main" xmlns:r="http://schemas.openxmlformats.org/officeDocument/2006/relationships" xmlns:p="http://schemas.openxmlformats.org/presentationml/2006/main">
  <p:tag name="DVSHAPEID" val="yCG7JtoAfdUcNcIKEgdi1m"/>
</p:tagLst>
</file>

<file path=ppt/tags/tag3.xml><?xml version="1.0" encoding="utf-8"?>
<p:tagLst xmlns:a="http://schemas.openxmlformats.org/drawingml/2006/main" xmlns:r="http://schemas.openxmlformats.org/officeDocument/2006/relationships" xmlns:p="http://schemas.openxmlformats.org/presentationml/2006/main">
  <p:tag name="DVSHAPEID" val="wWBotJdzAJ0LSWCeaoHFlG"/>
</p:tagLst>
</file>

<file path=ppt/tags/tag30.xml><?xml version="1.0" encoding="utf-8"?>
<p:tagLst xmlns:a="http://schemas.openxmlformats.org/drawingml/2006/main" xmlns:r="http://schemas.openxmlformats.org/officeDocument/2006/relationships" xmlns:p="http://schemas.openxmlformats.org/presentationml/2006/main">
  <p:tag name="DVSHAPEID" val="x3ryOhiblR8xIzAKqq4skq"/>
</p:tagLst>
</file>

<file path=ppt/tags/tag31.xml><?xml version="1.0" encoding="utf-8"?>
<p:tagLst xmlns:a="http://schemas.openxmlformats.org/drawingml/2006/main" xmlns:r="http://schemas.openxmlformats.org/officeDocument/2006/relationships" xmlns:p="http://schemas.openxmlformats.org/presentationml/2006/main">
  <p:tag name="DVSHAPEID" val="DXSQpK9RNLPc5CFbE6h4S2"/>
</p:tagLst>
</file>

<file path=ppt/tags/tag32.xml><?xml version="1.0" encoding="utf-8"?>
<p:tagLst xmlns:a="http://schemas.openxmlformats.org/drawingml/2006/main" xmlns:r="http://schemas.openxmlformats.org/officeDocument/2006/relationships" xmlns:p="http://schemas.openxmlformats.org/presentationml/2006/main">
  <p:tag name="DVSECTIONID" val="kMK7RznHRK61Fp4UhJNNRH"/>
</p:tagLst>
</file>

<file path=ppt/tags/tag33.xml><?xml version="1.0" encoding="utf-8"?>
<p:tagLst xmlns:a="http://schemas.openxmlformats.org/drawingml/2006/main" xmlns:r="http://schemas.openxmlformats.org/officeDocument/2006/relationships" xmlns:p="http://schemas.openxmlformats.org/presentationml/2006/main">
  <p:tag name="DVSHAPEID" val="APA3CAYLs2QqlwLUJ5Kqd7"/>
</p:tagLst>
</file>

<file path=ppt/tags/tag34.xml><?xml version="1.0" encoding="utf-8"?>
<p:tagLst xmlns:a="http://schemas.openxmlformats.org/drawingml/2006/main" xmlns:r="http://schemas.openxmlformats.org/officeDocument/2006/relationships" xmlns:p="http://schemas.openxmlformats.org/presentationml/2006/main">
  <p:tag name="DVSHAPEID" val="3gu89TQNez17quFYSy1t3n"/>
</p:tagLst>
</file>

<file path=ppt/tags/tag35.xml><?xml version="1.0" encoding="utf-8"?>
<p:tagLst xmlns:a="http://schemas.openxmlformats.org/drawingml/2006/main" xmlns:r="http://schemas.openxmlformats.org/officeDocument/2006/relationships" xmlns:p="http://schemas.openxmlformats.org/presentationml/2006/main">
  <p:tag name="DVSHAPEID" val="HvuY5fLYagxATClhAg10wg"/>
</p:tagLst>
</file>

<file path=ppt/tags/tag36.xml><?xml version="1.0" encoding="utf-8"?>
<p:tagLst xmlns:a="http://schemas.openxmlformats.org/drawingml/2006/main" xmlns:r="http://schemas.openxmlformats.org/officeDocument/2006/relationships" xmlns:p="http://schemas.openxmlformats.org/presentationml/2006/main">
  <p:tag name="DVSECTIONID" val="zVIcducqMTJw692mk7Lz9s"/>
</p:tagLst>
</file>

<file path=ppt/tags/tag37.xml><?xml version="1.0" encoding="utf-8"?>
<p:tagLst xmlns:a="http://schemas.openxmlformats.org/drawingml/2006/main" xmlns:r="http://schemas.openxmlformats.org/officeDocument/2006/relationships" xmlns:p="http://schemas.openxmlformats.org/presentationml/2006/main">
  <p:tag name="DVSHAPEID" val="Cd2nDorqYhRonnAs3DLgXV"/>
</p:tagLst>
</file>

<file path=ppt/tags/tag38.xml><?xml version="1.0" encoding="utf-8"?>
<p:tagLst xmlns:a="http://schemas.openxmlformats.org/drawingml/2006/main" xmlns:r="http://schemas.openxmlformats.org/officeDocument/2006/relationships" xmlns:p="http://schemas.openxmlformats.org/presentationml/2006/main">
  <p:tag name="DVSHAPEID" val="QVacsOGbWVRgzFX3ABUoiA"/>
</p:tagLst>
</file>

<file path=ppt/tags/tag39.xml><?xml version="1.0" encoding="utf-8"?>
<p:tagLst xmlns:a="http://schemas.openxmlformats.org/drawingml/2006/main" xmlns:r="http://schemas.openxmlformats.org/officeDocument/2006/relationships" xmlns:p="http://schemas.openxmlformats.org/presentationml/2006/main">
  <p:tag name="DVSHAPEID" val="P8C7qURWvXxsdn0eXAk13z"/>
</p:tagLst>
</file>

<file path=ppt/tags/tag4.xml><?xml version="1.0" encoding="utf-8"?>
<p:tagLst xmlns:a="http://schemas.openxmlformats.org/drawingml/2006/main" xmlns:r="http://schemas.openxmlformats.org/officeDocument/2006/relationships" xmlns:p="http://schemas.openxmlformats.org/presentationml/2006/main">
  <p:tag name="DVSHAPEID" val="hFoKCeS8sPsjpWJZ3tGGDu"/>
</p:tagLst>
</file>

<file path=ppt/tags/tag40.xml><?xml version="1.0" encoding="utf-8"?>
<p:tagLst xmlns:a="http://schemas.openxmlformats.org/drawingml/2006/main" xmlns:r="http://schemas.openxmlformats.org/officeDocument/2006/relationships" xmlns:p="http://schemas.openxmlformats.org/presentationml/2006/main">
  <p:tag name="DVSHAPEID" val="zX9nkg16FXaGnTKwXxy2LT"/>
</p:tagLst>
</file>

<file path=ppt/tags/tag41.xml><?xml version="1.0" encoding="utf-8"?>
<p:tagLst xmlns:a="http://schemas.openxmlformats.org/drawingml/2006/main" xmlns:r="http://schemas.openxmlformats.org/officeDocument/2006/relationships" xmlns:p="http://schemas.openxmlformats.org/presentationml/2006/main">
  <p:tag name="DVSECTIONID" val="nAPB87jrgRTCcPoEmTurYc"/>
</p:tagLst>
</file>

<file path=ppt/tags/tag42.xml><?xml version="1.0" encoding="utf-8"?>
<p:tagLst xmlns:a="http://schemas.openxmlformats.org/drawingml/2006/main" xmlns:r="http://schemas.openxmlformats.org/officeDocument/2006/relationships" xmlns:p="http://schemas.openxmlformats.org/presentationml/2006/main">
  <p:tag name="DVSHAPEID" val="3QzzTtTbWRMXFpvO3taroN"/>
</p:tagLst>
</file>

<file path=ppt/tags/tag43.xml><?xml version="1.0" encoding="utf-8"?>
<p:tagLst xmlns:a="http://schemas.openxmlformats.org/drawingml/2006/main" xmlns:r="http://schemas.openxmlformats.org/officeDocument/2006/relationships" xmlns:p="http://schemas.openxmlformats.org/presentationml/2006/main">
  <p:tag name="DVSHAPEID" val="sUzKQtMGYNA2IRMoSIPvTq"/>
</p:tagLst>
</file>

<file path=ppt/tags/tag44.xml><?xml version="1.0" encoding="utf-8"?>
<p:tagLst xmlns:a="http://schemas.openxmlformats.org/drawingml/2006/main" xmlns:r="http://schemas.openxmlformats.org/officeDocument/2006/relationships" xmlns:p="http://schemas.openxmlformats.org/presentationml/2006/main">
  <p:tag name="DVSHAPEID" val="hxZ6uqCMt1NF6dc7Odqu0e"/>
</p:tagLst>
</file>

<file path=ppt/tags/tag45.xml><?xml version="1.0" encoding="utf-8"?>
<p:tagLst xmlns:a="http://schemas.openxmlformats.org/drawingml/2006/main" xmlns:r="http://schemas.openxmlformats.org/officeDocument/2006/relationships" xmlns:p="http://schemas.openxmlformats.org/presentationml/2006/main">
  <p:tag name="DVSECTIONID" val="i9iVRVpG1ix7x8mBm56lDS"/>
</p:tagLst>
</file>

<file path=ppt/tags/tag46.xml><?xml version="1.0" encoding="utf-8"?>
<p:tagLst xmlns:a="http://schemas.openxmlformats.org/drawingml/2006/main" xmlns:r="http://schemas.openxmlformats.org/officeDocument/2006/relationships" xmlns:p="http://schemas.openxmlformats.org/presentationml/2006/main">
  <p:tag name="DVSHAPEID" val="FBUmyVnPjXX1RIahzjNNRI"/>
</p:tagLst>
</file>

<file path=ppt/tags/tag47.xml><?xml version="1.0" encoding="utf-8"?>
<p:tagLst xmlns:a="http://schemas.openxmlformats.org/drawingml/2006/main" xmlns:r="http://schemas.openxmlformats.org/officeDocument/2006/relationships" xmlns:p="http://schemas.openxmlformats.org/presentationml/2006/main">
  <p:tag name="DVSHAPEID" val="gLcnT3Flkr2fbYEwUXN6xP"/>
</p:tagLst>
</file>

<file path=ppt/tags/tag48.xml><?xml version="1.0" encoding="utf-8"?>
<p:tagLst xmlns:a="http://schemas.openxmlformats.org/drawingml/2006/main" xmlns:r="http://schemas.openxmlformats.org/officeDocument/2006/relationships" xmlns:p="http://schemas.openxmlformats.org/presentationml/2006/main">
  <p:tag name="DVSHAPEID" val="ZDyNDLURDBWWk9aa2j9XCv"/>
</p:tagLst>
</file>

<file path=ppt/tags/tag49.xml><?xml version="1.0" encoding="utf-8"?>
<p:tagLst xmlns:a="http://schemas.openxmlformats.org/drawingml/2006/main" xmlns:r="http://schemas.openxmlformats.org/officeDocument/2006/relationships" xmlns:p="http://schemas.openxmlformats.org/presentationml/2006/main">
  <p:tag name="DVSHAPEID" val="ZBxcC2oPZLbrLyP5qTrtOq"/>
</p:tagLst>
</file>

<file path=ppt/tags/tag5.xml><?xml version="1.0" encoding="utf-8"?>
<p:tagLst xmlns:a="http://schemas.openxmlformats.org/drawingml/2006/main" xmlns:r="http://schemas.openxmlformats.org/officeDocument/2006/relationships" xmlns:p="http://schemas.openxmlformats.org/presentationml/2006/main">
  <p:tag name="DVSHAPEID" val="pejg3CyPFRjQEWZI6YHrhb"/>
</p:tagLst>
</file>

<file path=ppt/tags/tag50.xml><?xml version="1.0" encoding="utf-8"?>
<p:tagLst xmlns:a="http://schemas.openxmlformats.org/drawingml/2006/main" xmlns:r="http://schemas.openxmlformats.org/officeDocument/2006/relationships" xmlns:p="http://schemas.openxmlformats.org/presentationml/2006/main">
  <p:tag name="DVSECTIONID" val="DuWdXGLS4IuahGjdfo2zPA"/>
</p:tagLst>
</file>

<file path=ppt/tags/tag51.xml><?xml version="1.0" encoding="utf-8"?>
<p:tagLst xmlns:a="http://schemas.openxmlformats.org/drawingml/2006/main" xmlns:r="http://schemas.openxmlformats.org/officeDocument/2006/relationships" xmlns:p="http://schemas.openxmlformats.org/presentationml/2006/main">
  <p:tag name="DVSHAPEID" val="M4EYS1aMS7maE6Hs8TuU7H"/>
</p:tagLst>
</file>

<file path=ppt/tags/tag52.xml><?xml version="1.0" encoding="utf-8"?>
<p:tagLst xmlns:a="http://schemas.openxmlformats.org/drawingml/2006/main" xmlns:r="http://schemas.openxmlformats.org/officeDocument/2006/relationships" xmlns:p="http://schemas.openxmlformats.org/presentationml/2006/main">
  <p:tag name="DVSHAPEID" val="LTnBlWSfv8Hziiy7GFUuOB"/>
</p:tagLst>
</file>

<file path=ppt/tags/tag53.xml><?xml version="1.0" encoding="utf-8"?>
<p:tagLst xmlns:a="http://schemas.openxmlformats.org/drawingml/2006/main" xmlns:r="http://schemas.openxmlformats.org/officeDocument/2006/relationships" xmlns:p="http://schemas.openxmlformats.org/presentationml/2006/main">
  <p:tag name="DVSHAPEID" val="ehUSOZLA10N8tK7KoYBG44"/>
</p:tagLst>
</file>

<file path=ppt/tags/tag54.xml><?xml version="1.0" encoding="utf-8"?>
<p:tagLst xmlns:a="http://schemas.openxmlformats.org/drawingml/2006/main" xmlns:r="http://schemas.openxmlformats.org/officeDocument/2006/relationships" xmlns:p="http://schemas.openxmlformats.org/presentationml/2006/main">
  <p:tag name="DVSHAPEID" val="jeDvmJVuWAcuDWgr8RsNCa"/>
</p:tagLst>
</file>

<file path=ppt/tags/tag55.xml><?xml version="1.0" encoding="utf-8"?>
<p:tagLst xmlns:a="http://schemas.openxmlformats.org/drawingml/2006/main" xmlns:r="http://schemas.openxmlformats.org/officeDocument/2006/relationships" xmlns:p="http://schemas.openxmlformats.org/presentationml/2006/main">
  <p:tag name="DVSECTIONID" val="55hfhKwpkDypvOZDXIV9dO"/>
</p:tagLst>
</file>

<file path=ppt/tags/tag56.xml><?xml version="1.0" encoding="utf-8"?>
<p:tagLst xmlns:a="http://schemas.openxmlformats.org/drawingml/2006/main" xmlns:r="http://schemas.openxmlformats.org/officeDocument/2006/relationships" xmlns:p="http://schemas.openxmlformats.org/presentationml/2006/main">
  <p:tag name="DVSHAPEID" val="Mj503VQHb9X4jt951evWed"/>
</p:tagLst>
</file>

<file path=ppt/tags/tag57.xml><?xml version="1.0" encoding="utf-8"?>
<p:tagLst xmlns:a="http://schemas.openxmlformats.org/drawingml/2006/main" xmlns:r="http://schemas.openxmlformats.org/officeDocument/2006/relationships" xmlns:p="http://schemas.openxmlformats.org/presentationml/2006/main">
  <p:tag name="DVSHAPEID" val="LaON0VhWT8w9uPeQ6Jqe7G"/>
</p:tagLst>
</file>

<file path=ppt/tags/tag58.xml><?xml version="1.0" encoding="utf-8"?>
<p:tagLst xmlns:a="http://schemas.openxmlformats.org/drawingml/2006/main" xmlns:r="http://schemas.openxmlformats.org/officeDocument/2006/relationships" xmlns:p="http://schemas.openxmlformats.org/presentationml/2006/main">
  <p:tag name="DVSHAPEID" val="DuBRehNKuSA5nvIZSl6bWn"/>
</p:tagLst>
</file>

<file path=ppt/tags/tag59.xml><?xml version="1.0" encoding="utf-8"?>
<p:tagLst xmlns:a="http://schemas.openxmlformats.org/drawingml/2006/main" xmlns:r="http://schemas.openxmlformats.org/officeDocument/2006/relationships" xmlns:p="http://schemas.openxmlformats.org/presentationml/2006/main">
  <p:tag name="DVSHAPEID" val="cpwKH1IbIaryFApbHyUqE4"/>
</p:tagLst>
</file>

<file path=ppt/tags/tag6.xml><?xml version="1.0" encoding="utf-8"?>
<p:tagLst xmlns:a="http://schemas.openxmlformats.org/drawingml/2006/main" xmlns:r="http://schemas.openxmlformats.org/officeDocument/2006/relationships" xmlns:p="http://schemas.openxmlformats.org/presentationml/2006/main">
  <p:tag name="DVSECTIONID" val="Fi4OLU2RdMAq7kwCGHZcjC"/>
</p:tagLst>
</file>

<file path=ppt/tags/tag60.xml><?xml version="1.0" encoding="utf-8"?>
<p:tagLst xmlns:a="http://schemas.openxmlformats.org/drawingml/2006/main" xmlns:r="http://schemas.openxmlformats.org/officeDocument/2006/relationships" xmlns:p="http://schemas.openxmlformats.org/presentationml/2006/main">
  <p:tag name="DVSHAPEID" val="ud6Dm2m9Q2hfibltzM2jap"/>
</p:tagLst>
</file>

<file path=ppt/tags/tag61.xml><?xml version="1.0" encoding="utf-8"?>
<p:tagLst xmlns:a="http://schemas.openxmlformats.org/drawingml/2006/main" xmlns:r="http://schemas.openxmlformats.org/officeDocument/2006/relationships" xmlns:p="http://schemas.openxmlformats.org/presentationml/2006/main">
  <p:tag name="DVSHAPEID" val="DPP7zGExhvJ8ViE4EGPyko"/>
</p:tagLst>
</file>

<file path=ppt/tags/tag62.xml><?xml version="1.0" encoding="utf-8"?>
<p:tagLst xmlns:a="http://schemas.openxmlformats.org/drawingml/2006/main" xmlns:r="http://schemas.openxmlformats.org/officeDocument/2006/relationships" xmlns:p="http://schemas.openxmlformats.org/presentationml/2006/main">
  <p:tag name="DVSHAPEID" val="hqidQdY7olU5AgNfsFujLL"/>
</p:tagLst>
</file>

<file path=ppt/tags/tag63.xml><?xml version="1.0" encoding="utf-8"?>
<p:tagLst xmlns:a="http://schemas.openxmlformats.org/drawingml/2006/main" xmlns:r="http://schemas.openxmlformats.org/officeDocument/2006/relationships" xmlns:p="http://schemas.openxmlformats.org/presentationml/2006/main">
  <p:tag name="DVSHAPEID" val="wag2Ov8luB4fypPmQry96o"/>
</p:tagLst>
</file>

<file path=ppt/tags/tag64.xml><?xml version="1.0" encoding="utf-8"?>
<p:tagLst xmlns:a="http://schemas.openxmlformats.org/drawingml/2006/main" xmlns:r="http://schemas.openxmlformats.org/officeDocument/2006/relationships" xmlns:p="http://schemas.openxmlformats.org/presentationml/2006/main">
  <p:tag name="DVSHAPEID" val="dPIogpe931CvU8WNpsZ3Qj"/>
</p:tagLst>
</file>

<file path=ppt/tags/tag65.xml><?xml version="1.0" encoding="utf-8"?>
<p:tagLst xmlns:a="http://schemas.openxmlformats.org/drawingml/2006/main" xmlns:r="http://schemas.openxmlformats.org/officeDocument/2006/relationships" xmlns:p="http://schemas.openxmlformats.org/presentationml/2006/main">
  <p:tag name="DVSECTIONID" val="DnQFh9PIi423oQWIo0lFnQ"/>
</p:tagLst>
</file>

<file path=ppt/tags/tag66.xml><?xml version="1.0" encoding="utf-8"?>
<p:tagLst xmlns:a="http://schemas.openxmlformats.org/drawingml/2006/main" xmlns:r="http://schemas.openxmlformats.org/officeDocument/2006/relationships" xmlns:p="http://schemas.openxmlformats.org/presentationml/2006/main">
  <p:tag name="DVSHAPEID" val="QLcvtYdgWvLWIFSJFM1FrB"/>
</p:tagLst>
</file>

<file path=ppt/tags/tag67.xml><?xml version="1.0" encoding="utf-8"?>
<p:tagLst xmlns:a="http://schemas.openxmlformats.org/drawingml/2006/main" xmlns:r="http://schemas.openxmlformats.org/officeDocument/2006/relationships" xmlns:p="http://schemas.openxmlformats.org/presentationml/2006/main">
  <p:tag name="DVSHAPEID" val="0kIoq5O3KBE8WqkqfJ6kx3"/>
</p:tagLst>
</file>

<file path=ppt/tags/tag68.xml><?xml version="1.0" encoding="utf-8"?>
<p:tagLst xmlns:a="http://schemas.openxmlformats.org/drawingml/2006/main" xmlns:r="http://schemas.openxmlformats.org/officeDocument/2006/relationships" xmlns:p="http://schemas.openxmlformats.org/presentationml/2006/main">
  <p:tag name="DVSECTIONID" val="BSbudCqjEGmgsToBsnzBku"/>
</p:tagLst>
</file>

<file path=ppt/tags/tag69.xml><?xml version="1.0" encoding="utf-8"?>
<p:tagLst xmlns:a="http://schemas.openxmlformats.org/drawingml/2006/main" xmlns:r="http://schemas.openxmlformats.org/officeDocument/2006/relationships" xmlns:p="http://schemas.openxmlformats.org/presentationml/2006/main">
  <p:tag name="DVSHAPEID" val="A1BWKnKY0xMBbJuUz3RT61"/>
</p:tagLst>
</file>

<file path=ppt/tags/tag7.xml><?xml version="1.0" encoding="utf-8"?>
<p:tagLst xmlns:a="http://schemas.openxmlformats.org/drawingml/2006/main" xmlns:r="http://schemas.openxmlformats.org/officeDocument/2006/relationships" xmlns:p="http://schemas.openxmlformats.org/presentationml/2006/main">
  <p:tag name="DVSHAPEID" val="SKuzPY0crsUeoFe9R5HZna"/>
</p:tagLst>
</file>

<file path=ppt/tags/tag70.xml><?xml version="1.0" encoding="utf-8"?>
<p:tagLst xmlns:a="http://schemas.openxmlformats.org/drawingml/2006/main" xmlns:r="http://schemas.openxmlformats.org/officeDocument/2006/relationships" xmlns:p="http://schemas.openxmlformats.org/presentationml/2006/main">
  <p:tag name="DVSHAPEID" val="8SF0ZfsyYBzfbaTweQwYve"/>
</p:tagLst>
</file>

<file path=ppt/tags/tag71.xml><?xml version="1.0" encoding="utf-8"?>
<p:tagLst xmlns:a="http://schemas.openxmlformats.org/drawingml/2006/main" xmlns:r="http://schemas.openxmlformats.org/officeDocument/2006/relationships" xmlns:p="http://schemas.openxmlformats.org/presentationml/2006/main">
  <p:tag name="DVSHAPEID" val="1Wyk02P1m8vUIyxQ1Hl1O0"/>
</p:tagLst>
</file>

<file path=ppt/tags/tag72.xml><?xml version="1.0" encoding="utf-8"?>
<p:tagLst xmlns:a="http://schemas.openxmlformats.org/drawingml/2006/main" xmlns:r="http://schemas.openxmlformats.org/officeDocument/2006/relationships" xmlns:p="http://schemas.openxmlformats.org/presentationml/2006/main">
  <p:tag name="DVSHAPEID" val="a6t9eLcXNyuzSJgJnuvryb"/>
</p:tagLst>
</file>

<file path=ppt/tags/tag73.xml><?xml version="1.0" encoding="utf-8"?>
<p:tagLst xmlns:a="http://schemas.openxmlformats.org/drawingml/2006/main" xmlns:r="http://schemas.openxmlformats.org/officeDocument/2006/relationships" xmlns:p="http://schemas.openxmlformats.org/presentationml/2006/main">
  <p:tag name="DVSECTIONID" val="nsp8HejUNyrMLYuMVdhZpm"/>
</p:tagLst>
</file>

<file path=ppt/tags/tag74.xml><?xml version="1.0" encoding="utf-8"?>
<p:tagLst xmlns:a="http://schemas.openxmlformats.org/drawingml/2006/main" xmlns:r="http://schemas.openxmlformats.org/officeDocument/2006/relationships" xmlns:p="http://schemas.openxmlformats.org/presentationml/2006/main">
  <p:tag name="DVSHAPEID" val="KBhafut2t4GY4xBTLa8Mbm"/>
</p:tagLst>
</file>

<file path=ppt/tags/tag75.xml><?xml version="1.0" encoding="utf-8"?>
<p:tagLst xmlns:a="http://schemas.openxmlformats.org/drawingml/2006/main" xmlns:r="http://schemas.openxmlformats.org/officeDocument/2006/relationships" xmlns:p="http://schemas.openxmlformats.org/presentationml/2006/main">
  <p:tag name="DVSHAPEID" val="3Y1HcxsN5wn1bW2PMkykFr"/>
</p:tagLst>
</file>

<file path=ppt/tags/tag76.xml><?xml version="1.0" encoding="utf-8"?>
<p:tagLst xmlns:a="http://schemas.openxmlformats.org/drawingml/2006/main" xmlns:r="http://schemas.openxmlformats.org/officeDocument/2006/relationships" xmlns:p="http://schemas.openxmlformats.org/presentationml/2006/main">
  <p:tag name="DVSHAPEID" val="GWyQk5DeN4vgSxg7f8KB6H"/>
</p:tagLst>
</file>

<file path=ppt/tags/tag77.xml><?xml version="1.0" encoding="utf-8"?>
<p:tagLst xmlns:a="http://schemas.openxmlformats.org/drawingml/2006/main" xmlns:r="http://schemas.openxmlformats.org/officeDocument/2006/relationships" xmlns:p="http://schemas.openxmlformats.org/presentationml/2006/main">
  <p:tag name="DVSHAPEID" val="dJuZe7VbT2Poyj9xhVzFY9"/>
</p:tagLst>
</file>

<file path=ppt/tags/tag78.xml><?xml version="1.0" encoding="utf-8"?>
<p:tagLst xmlns:a="http://schemas.openxmlformats.org/drawingml/2006/main" xmlns:r="http://schemas.openxmlformats.org/officeDocument/2006/relationships" xmlns:p="http://schemas.openxmlformats.org/presentationml/2006/main">
  <p:tag name="DVSHAPEID" val="B3lERVnNdQHCKidcikRUDl"/>
</p:tagLst>
</file>

<file path=ppt/tags/tag79.xml><?xml version="1.0" encoding="utf-8"?>
<p:tagLst xmlns:a="http://schemas.openxmlformats.org/drawingml/2006/main" xmlns:r="http://schemas.openxmlformats.org/officeDocument/2006/relationships" xmlns:p="http://schemas.openxmlformats.org/presentationml/2006/main">
  <p:tag name="DVSHAPEID" val="bNoJGe2CKZs47qEzg0O5OY"/>
</p:tagLst>
</file>

<file path=ppt/tags/tag8.xml><?xml version="1.0" encoding="utf-8"?>
<p:tagLst xmlns:a="http://schemas.openxmlformats.org/drawingml/2006/main" xmlns:r="http://schemas.openxmlformats.org/officeDocument/2006/relationships" xmlns:p="http://schemas.openxmlformats.org/presentationml/2006/main">
  <p:tag name="DVSHAPEID" val="2LiQBb6qLPPzcDopYd7mBe"/>
</p:tagLst>
</file>

<file path=ppt/tags/tag80.xml><?xml version="1.0" encoding="utf-8"?>
<p:tagLst xmlns:a="http://schemas.openxmlformats.org/drawingml/2006/main" xmlns:r="http://schemas.openxmlformats.org/officeDocument/2006/relationships" xmlns:p="http://schemas.openxmlformats.org/presentationml/2006/main">
  <p:tag name="DVSECTIONID" val="G8o2jNyX5Mw7vJ54UcZKSN"/>
</p:tagLst>
</file>

<file path=ppt/tags/tag81.xml><?xml version="1.0" encoding="utf-8"?>
<p:tagLst xmlns:a="http://schemas.openxmlformats.org/drawingml/2006/main" xmlns:r="http://schemas.openxmlformats.org/officeDocument/2006/relationships" xmlns:p="http://schemas.openxmlformats.org/presentationml/2006/main">
  <p:tag name="DVSHAPEID" val="yQy6j9KFkcSYMSFxwUaVYX"/>
</p:tagLst>
</file>

<file path=ppt/tags/tag82.xml><?xml version="1.0" encoding="utf-8"?>
<p:tagLst xmlns:a="http://schemas.openxmlformats.org/drawingml/2006/main" xmlns:r="http://schemas.openxmlformats.org/officeDocument/2006/relationships" xmlns:p="http://schemas.openxmlformats.org/presentationml/2006/main">
  <p:tag name="DVSHAPEID" val="JFqPVpdMCAvK7kerpU6qdk"/>
</p:tagLst>
</file>

<file path=ppt/tags/tag83.xml><?xml version="1.0" encoding="utf-8"?>
<p:tagLst xmlns:a="http://schemas.openxmlformats.org/drawingml/2006/main" xmlns:r="http://schemas.openxmlformats.org/officeDocument/2006/relationships" xmlns:p="http://schemas.openxmlformats.org/presentationml/2006/main">
  <p:tag name="DVSHAPEID" val="k7Ejanr4lgqB6TFudlrxAi"/>
</p:tagLst>
</file>

<file path=ppt/tags/tag84.xml><?xml version="1.0" encoding="utf-8"?>
<p:tagLst xmlns:a="http://schemas.openxmlformats.org/drawingml/2006/main" xmlns:r="http://schemas.openxmlformats.org/officeDocument/2006/relationships" xmlns:p="http://schemas.openxmlformats.org/presentationml/2006/main">
  <p:tag name="DVSHAPEID" val="t2Lki4vgPyJpkjaCeQlxff"/>
</p:tagLst>
</file>

<file path=ppt/tags/tag85.xml><?xml version="1.0" encoding="utf-8"?>
<p:tagLst xmlns:a="http://schemas.openxmlformats.org/drawingml/2006/main" xmlns:r="http://schemas.openxmlformats.org/officeDocument/2006/relationships" xmlns:p="http://schemas.openxmlformats.org/presentationml/2006/main">
  <p:tag name="DVSHAPEID" val="kvelLVGLYFJ2ECxQ5mz5rS"/>
</p:tagLst>
</file>

<file path=ppt/tags/tag86.xml><?xml version="1.0" encoding="utf-8"?>
<p:tagLst xmlns:a="http://schemas.openxmlformats.org/drawingml/2006/main" xmlns:r="http://schemas.openxmlformats.org/officeDocument/2006/relationships" xmlns:p="http://schemas.openxmlformats.org/presentationml/2006/main">
  <p:tag name="DVSECTIONID" val="PG8q7Fsmjk50LhKEUwmPsF"/>
</p:tagLst>
</file>

<file path=ppt/tags/tag87.xml><?xml version="1.0" encoding="utf-8"?>
<p:tagLst xmlns:a="http://schemas.openxmlformats.org/drawingml/2006/main" xmlns:r="http://schemas.openxmlformats.org/officeDocument/2006/relationships" xmlns:p="http://schemas.openxmlformats.org/presentationml/2006/main">
  <p:tag name="DVSHAPEID" val="FhEx4oLZXaOrDxMpB6DmtG"/>
</p:tagLst>
</file>

<file path=ppt/tags/tag88.xml><?xml version="1.0" encoding="utf-8"?>
<p:tagLst xmlns:a="http://schemas.openxmlformats.org/drawingml/2006/main" xmlns:r="http://schemas.openxmlformats.org/officeDocument/2006/relationships" xmlns:p="http://schemas.openxmlformats.org/presentationml/2006/main">
  <p:tag name="DVSHAPEID" val="pgCyaTYtqdAZhdDMEDWXEr"/>
</p:tagLst>
</file>

<file path=ppt/tags/tag89.xml><?xml version="1.0" encoding="utf-8"?>
<p:tagLst xmlns:a="http://schemas.openxmlformats.org/drawingml/2006/main" xmlns:r="http://schemas.openxmlformats.org/officeDocument/2006/relationships" xmlns:p="http://schemas.openxmlformats.org/presentationml/2006/main">
  <p:tag name="DVSHAPEID" val="SGzmjA7Bc32dIf6Wjzz4A3"/>
</p:tagLst>
</file>

<file path=ppt/tags/tag9.xml><?xml version="1.0" encoding="utf-8"?>
<p:tagLst xmlns:a="http://schemas.openxmlformats.org/drawingml/2006/main" xmlns:r="http://schemas.openxmlformats.org/officeDocument/2006/relationships" xmlns:p="http://schemas.openxmlformats.org/presentationml/2006/main">
  <p:tag name="DVSHAPEID" val="UO4qVS3J3jRHHIhZnP51G5"/>
</p:tagLst>
</file>

<file path=ppt/tags/tag90.xml><?xml version="1.0" encoding="utf-8"?>
<p:tagLst xmlns:a="http://schemas.openxmlformats.org/drawingml/2006/main" xmlns:r="http://schemas.openxmlformats.org/officeDocument/2006/relationships" xmlns:p="http://schemas.openxmlformats.org/presentationml/2006/main">
  <p:tag name="DVSHAPEID" val="ZrTiJ83ZvnhO1hIMwIPd5S"/>
</p:tagLst>
</file>

<file path=ppt/tags/tag91.xml><?xml version="1.0" encoding="utf-8"?>
<p:tagLst xmlns:a="http://schemas.openxmlformats.org/drawingml/2006/main" xmlns:r="http://schemas.openxmlformats.org/officeDocument/2006/relationships" xmlns:p="http://schemas.openxmlformats.org/presentationml/2006/main">
  <p:tag name="DVSECTIONID" val="fEtKHQi50FuSiIUTGSvJsb"/>
</p:tagLst>
</file>

<file path=ppt/tags/tag92.xml><?xml version="1.0" encoding="utf-8"?>
<p:tagLst xmlns:a="http://schemas.openxmlformats.org/drawingml/2006/main" xmlns:r="http://schemas.openxmlformats.org/officeDocument/2006/relationships" xmlns:p="http://schemas.openxmlformats.org/presentationml/2006/main">
  <p:tag name="DVSHAPEID" val="R3wS8iWR9soUCOj8DzxtbD"/>
</p:tagLst>
</file>

<file path=ppt/tags/tag93.xml><?xml version="1.0" encoding="utf-8"?>
<p:tagLst xmlns:a="http://schemas.openxmlformats.org/drawingml/2006/main" xmlns:r="http://schemas.openxmlformats.org/officeDocument/2006/relationships" xmlns:p="http://schemas.openxmlformats.org/presentationml/2006/main">
  <p:tag name="DVSHAPEID" val="9OwuGPzVxgA61DGaY912W4"/>
</p:tagLst>
</file>

<file path=ppt/tags/tag94.xml><?xml version="1.0" encoding="utf-8"?>
<p:tagLst xmlns:a="http://schemas.openxmlformats.org/drawingml/2006/main" xmlns:r="http://schemas.openxmlformats.org/officeDocument/2006/relationships" xmlns:p="http://schemas.openxmlformats.org/presentationml/2006/main">
  <p:tag name="DVSHAPEID" val="e1Zu8J3cg8eY6N2Fd9TuGj"/>
</p:tagLst>
</file>

<file path=ppt/tags/tag95.xml><?xml version="1.0" encoding="utf-8"?>
<p:tagLst xmlns:a="http://schemas.openxmlformats.org/drawingml/2006/main" xmlns:r="http://schemas.openxmlformats.org/officeDocument/2006/relationships" xmlns:p="http://schemas.openxmlformats.org/presentationml/2006/main">
  <p:tag name="DVSHAPEID" val="pbb06tFMWBu5AuvbGQRkZs"/>
</p:tagLst>
</file>

<file path=ppt/tags/tag96.xml><?xml version="1.0" encoding="utf-8"?>
<p:tagLst xmlns:a="http://schemas.openxmlformats.org/drawingml/2006/main" xmlns:r="http://schemas.openxmlformats.org/officeDocument/2006/relationships" xmlns:p="http://schemas.openxmlformats.org/presentationml/2006/main">
  <p:tag name="DVSECTIONID" val="2uYNkghsn2laquWmXC4ekp"/>
</p:tagLst>
</file>

<file path=ppt/tags/tag97.xml><?xml version="1.0" encoding="utf-8"?>
<p:tagLst xmlns:a="http://schemas.openxmlformats.org/drawingml/2006/main" xmlns:r="http://schemas.openxmlformats.org/officeDocument/2006/relationships" xmlns:p="http://schemas.openxmlformats.org/presentationml/2006/main">
  <p:tag name="DVSHAPEID" val="t1cy91t2DlkWj7tdlmQ4r2"/>
</p:tagLst>
</file>

<file path=ppt/tags/tag98.xml><?xml version="1.0" encoding="utf-8"?>
<p:tagLst xmlns:a="http://schemas.openxmlformats.org/drawingml/2006/main" xmlns:r="http://schemas.openxmlformats.org/officeDocument/2006/relationships" xmlns:p="http://schemas.openxmlformats.org/presentationml/2006/main">
  <p:tag name="DVSHAPEID" val="G4yXxLdVFkdE6cbHTM3BS9"/>
</p:tagLst>
</file>

<file path=ppt/tags/tag99.xml><?xml version="1.0" encoding="utf-8"?>
<p:tagLst xmlns:a="http://schemas.openxmlformats.org/drawingml/2006/main" xmlns:r="http://schemas.openxmlformats.org/officeDocument/2006/relationships" xmlns:p="http://schemas.openxmlformats.org/presentationml/2006/main">
  <p:tag name="DVSHAPEID" val="AFvbEqebD7crkwFt8UQlyO"/>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4100</TotalTime>
  <Words>1918</Words>
  <Application>Microsoft Office PowerPoint</Application>
  <PresentationFormat>On-screen Show (4:3)</PresentationFormat>
  <Paragraphs>373</Paragraphs>
  <Slides>28</Slides>
  <Notes>9</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Abadi MT Condensed Extra Bold</vt:lpstr>
      <vt:lpstr>Aharoni</vt:lpstr>
      <vt:lpstr>Arial</vt:lpstr>
      <vt:lpstr>Calibri</vt:lpstr>
      <vt:lpstr>Calibri Light</vt:lpstr>
      <vt:lpstr>Wingdings</vt:lpstr>
      <vt:lpstr>Retrospect</vt:lpstr>
      <vt:lpstr>Microsoft Word Document</vt:lpstr>
      <vt:lpstr>Post-Secondary Financial Aid</vt:lpstr>
      <vt:lpstr>What is GRASP?</vt:lpstr>
      <vt:lpstr>PowerPoint Presentation</vt:lpstr>
      <vt:lpstr>In 68 Schools, GRASP Advisors …</vt:lpstr>
      <vt:lpstr>Today’s Presentation</vt:lpstr>
      <vt:lpstr>5 Steps to Financial Aid Success</vt:lpstr>
      <vt:lpstr>In case you forget all that I say, go to www.ecmc.org/student/Opportunitiesbooklet.html available in Spanish and English      </vt:lpstr>
      <vt:lpstr>Take a Step Now</vt:lpstr>
      <vt:lpstr>FAFSA in 5 Steps</vt:lpstr>
      <vt:lpstr>Why Complete the FAFSA?</vt:lpstr>
      <vt:lpstr>Award Letters</vt:lpstr>
      <vt:lpstr>Award Letter Samples</vt:lpstr>
      <vt:lpstr>“Colleges and universities that claimed to meet 100 percent of demonstrated financial need for full-time undergraduates in fall 2012.”1</vt:lpstr>
      <vt:lpstr>“I will not file -- we will not get anything”</vt:lpstr>
      <vt:lpstr>If you miss your school’s priority filing date, file anyway and file soon. </vt:lpstr>
      <vt:lpstr>More Forms?</vt:lpstr>
      <vt:lpstr>Virginia’s Only Junior College</vt:lpstr>
      <vt:lpstr>Community College Transfer Programs</vt:lpstr>
      <vt:lpstr>Virginia Wizard</vt:lpstr>
      <vt:lpstr>A Few Schools with Extraordinary Income Dependent Aid</vt:lpstr>
      <vt:lpstr>Application Fee Waivers</vt:lpstr>
      <vt:lpstr>PowerPoint Presentation</vt:lpstr>
      <vt:lpstr>PowerPoint Presentation</vt:lpstr>
      <vt:lpstr>Radford</vt:lpstr>
      <vt:lpstr>Virginia State</vt:lpstr>
      <vt:lpstr>Borrowing Money</vt:lpstr>
      <vt:lpstr>Technical School /Apprenticeship</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Financial Aid</dc:title>
  <dc:creator>Bettsy</dc:creator>
  <cp:lastModifiedBy>Bettsy Heggie</cp:lastModifiedBy>
  <cp:revision>140</cp:revision>
  <cp:lastPrinted>2013-10-25T17:29:53Z</cp:lastPrinted>
  <dcterms:created xsi:type="dcterms:W3CDTF">2010-10-12T02:31:14Z</dcterms:created>
  <dcterms:modified xsi:type="dcterms:W3CDTF">2013-10-25T17:57:24Z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1E_tCbkcn3KEenrLVAKg3VoO18BelwsaK2bry3oSRfBE</vt:lpwstr>
  </property>
  <property fmtid="{D5CDD505-2E9C-101B-9397-08002B2CF9AE}" pid="4" name="Google.Documents.RevisionId">
    <vt:lpwstr>16471325145926877877</vt:lpwstr>
  </property>
  <property fmtid="{D5CDD505-2E9C-101B-9397-08002B2CF9AE}" pid="5" name="Google.Documents.PreviousRevisionId">
    <vt:lpwstr>12702523062777884045</vt:lpwstr>
  </property>
  <property fmtid="{D5CDD505-2E9C-101B-9397-08002B2CF9AE}" pid="6" name="Google.Documents.PluginVersion">
    <vt:lpwstr>2.0.2424.7283</vt:lpwstr>
  </property>
  <property fmtid="{D5CDD505-2E9C-101B-9397-08002B2CF9AE}" pid="7" name="Google.Documents.MergeIncapabilityFlags">
    <vt:i4>0</vt:i4>
  </property>
</Properties>
</file>