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819" r:id="rId2"/>
  </p:sldMasterIdLst>
  <p:notesMasterIdLst>
    <p:notesMasterId r:id="rId53"/>
  </p:notesMasterIdLst>
  <p:handoutMasterIdLst>
    <p:handoutMasterId r:id="rId54"/>
  </p:handoutMasterIdLst>
  <p:sldIdLst>
    <p:sldId id="264" r:id="rId3"/>
    <p:sldId id="368" r:id="rId4"/>
    <p:sldId id="369" r:id="rId5"/>
    <p:sldId id="370" r:id="rId6"/>
    <p:sldId id="371" r:id="rId7"/>
    <p:sldId id="372" r:id="rId8"/>
    <p:sldId id="373" r:id="rId9"/>
    <p:sldId id="323" r:id="rId10"/>
    <p:sldId id="324" r:id="rId11"/>
    <p:sldId id="344" r:id="rId12"/>
    <p:sldId id="346" r:id="rId13"/>
    <p:sldId id="326" r:id="rId14"/>
    <p:sldId id="345" r:id="rId15"/>
    <p:sldId id="327" r:id="rId16"/>
    <p:sldId id="354" r:id="rId17"/>
    <p:sldId id="279" r:id="rId18"/>
    <p:sldId id="355" r:id="rId19"/>
    <p:sldId id="356" r:id="rId20"/>
    <p:sldId id="357" r:id="rId21"/>
    <p:sldId id="358" r:id="rId22"/>
    <p:sldId id="359" r:id="rId23"/>
    <p:sldId id="278" r:id="rId24"/>
    <p:sldId id="297" r:id="rId25"/>
    <p:sldId id="283" r:id="rId26"/>
    <p:sldId id="360" r:id="rId27"/>
    <p:sldId id="361" r:id="rId28"/>
    <p:sldId id="362" r:id="rId29"/>
    <p:sldId id="281" r:id="rId30"/>
    <p:sldId id="363" r:id="rId31"/>
    <p:sldId id="285" r:id="rId32"/>
    <p:sldId id="374" r:id="rId33"/>
    <p:sldId id="375" r:id="rId34"/>
    <p:sldId id="376" r:id="rId35"/>
    <p:sldId id="377" r:id="rId36"/>
    <p:sldId id="379" r:id="rId37"/>
    <p:sldId id="380" r:id="rId38"/>
    <p:sldId id="381" r:id="rId39"/>
    <p:sldId id="382" r:id="rId40"/>
    <p:sldId id="383" r:id="rId41"/>
    <p:sldId id="384" r:id="rId42"/>
    <p:sldId id="385" r:id="rId43"/>
    <p:sldId id="386" r:id="rId44"/>
    <p:sldId id="387" r:id="rId45"/>
    <p:sldId id="388" r:id="rId46"/>
    <p:sldId id="389" r:id="rId47"/>
    <p:sldId id="390" r:id="rId48"/>
    <p:sldId id="391" r:id="rId49"/>
    <p:sldId id="392" r:id="rId50"/>
    <p:sldId id="393" r:id="rId51"/>
    <p:sldId id="378" r:id="rId52"/>
  </p:sldIdLst>
  <p:sldSz cx="9144000" cy="6858000" type="screen4x3"/>
  <p:notesSz cx="6797675" cy="9926638"/>
  <p:defaultTextStyle>
    <a:defPPr>
      <a:defRPr lang="en-GB"/>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5900"/>
    <a:srgbClr val="CA45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77691" autoAdjust="0"/>
  </p:normalViewPr>
  <p:slideViewPr>
    <p:cSldViewPr snapToObjects="1">
      <p:cViewPr varScale="1">
        <p:scale>
          <a:sx n="87" d="100"/>
          <a:sy n="87" d="100"/>
        </p:scale>
        <p:origin x="198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373206474190726"/>
          <c:y val="0.12962962962962962"/>
          <c:w val="0.71801596675415569"/>
          <c:h val="0.72185112277631958"/>
        </c:manualLayout>
      </c:layout>
      <c:lineChart>
        <c:grouping val="standard"/>
        <c:varyColors val="0"/>
        <c:ser>
          <c:idx val="0"/>
          <c:order val="0"/>
          <c:tx>
            <c:strRef>
              <c:f>Sheet1!$B$2</c:f>
              <c:strCache>
                <c:ptCount val="1"/>
                <c:pt idx="0">
                  <c:v>Diesel</c:v>
                </c:pt>
              </c:strCache>
            </c:strRef>
          </c:tx>
          <c:spPr>
            <a:ln w="28575" cap="rnd">
              <a:solidFill>
                <a:schemeClr val="accent1"/>
              </a:solidFill>
              <a:prstDash val="dash"/>
              <a:round/>
            </a:ln>
            <a:effectLst/>
          </c:spPr>
          <c:marker>
            <c:symbol val="none"/>
          </c:marker>
          <c:cat>
            <c:numRef>
              <c:f>Sheet1!$A$3:$A$13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Sheet1!$B$3:$B$13</c:f>
              <c:numCache>
                <c:formatCode>_ * #,##0_ ;_ * \-#,##0_ ;_ * "-"??_ ;_ @_ </c:formatCode>
                <c:ptCount val="11"/>
                <c:pt idx="0">
                  <c:v>93.034210000000002</c:v>
                </c:pt>
                <c:pt idx="1">
                  <c:v>155.78830666666701</c:v>
                </c:pt>
                <c:pt idx="2">
                  <c:v>63.469531309523795</c:v>
                </c:pt>
                <c:pt idx="3">
                  <c:v>264.629335238095</c:v>
                </c:pt>
                <c:pt idx="4">
                  <c:v>-125.339036785714</c:v>
                </c:pt>
                <c:pt idx="5">
                  <c:v>-192.306917261905</c:v>
                </c:pt>
                <c:pt idx="6">
                  <c:v>-162.28728809523798</c:v>
                </c:pt>
                <c:pt idx="7">
                  <c:v>-146.03223261904799</c:v>
                </c:pt>
                <c:pt idx="8">
                  <c:v>-183.92074476190501</c:v>
                </c:pt>
                <c:pt idx="9">
                  <c:v>-321.47842666666696</c:v>
                </c:pt>
                <c:pt idx="10">
                  <c:v>-280.62642821428597</c:v>
                </c:pt>
              </c:numCache>
            </c:numRef>
          </c:val>
          <c:smooth val="0"/>
        </c:ser>
        <c:ser>
          <c:idx val="1"/>
          <c:order val="1"/>
          <c:tx>
            <c:strRef>
              <c:f>Sheet1!$C$2</c:f>
              <c:strCache>
                <c:ptCount val="1"/>
                <c:pt idx="0">
                  <c:v>Petrol</c:v>
                </c:pt>
              </c:strCache>
            </c:strRef>
          </c:tx>
          <c:spPr>
            <a:ln w="28575" cap="rnd">
              <a:solidFill>
                <a:schemeClr val="accent2"/>
              </a:solidFill>
              <a:round/>
            </a:ln>
            <a:effectLst/>
          </c:spPr>
          <c:marker>
            <c:symbol val="none"/>
          </c:marker>
          <c:cat>
            <c:numRef>
              <c:f>Sheet1!$A$3:$A$13</c:f>
              <c:numCache>
                <c:formatCode>General</c:formatCode>
                <c:ptCount val="11"/>
                <c:pt idx="0">
                  <c:v>2002</c:v>
                </c:pt>
                <c:pt idx="1">
                  <c:v>2003</c:v>
                </c:pt>
                <c:pt idx="2">
                  <c:v>2004</c:v>
                </c:pt>
                <c:pt idx="3">
                  <c:v>2005</c:v>
                </c:pt>
                <c:pt idx="4">
                  <c:v>2006</c:v>
                </c:pt>
                <c:pt idx="5">
                  <c:v>2007</c:v>
                </c:pt>
                <c:pt idx="6">
                  <c:v>2008</c:v>
                </c:pt>
                <c:pt idx="7">
                  <c:v>2009</c:v>
                </c:pt>
                <c:pt idx="8">
                  <c:v>2010</c:v>
                </c:pt>
                <c:pt idx="9">
                  <c:v>2011</c:v>
                </c:pt>
                <c:pt idx="10">
                  <c:v>2012</c:v>
                </c:pt>
              </c:numCache>
            </c:numRef>
          </c:cat>
          <c:val>
            <c:numRef>
              <c:f>Sheet1!$C$3:$C$13</c:f>
              <c:numCache>
                <c:formatCode>_ * #,##0_ ;_ * \-#,##0_ ;_ * "-"??_ ;_ @_ </c:formatCode>
                <c:ptCount val="11"/>
                <c:pt idx="0">
                  <c:v>216.12897066666699</c:v>
                </c:pt>
                <c:pt idx="1">
                  <c:v>12.849891866666701</c:v>
                </c:pt>
                <c:pt idx="2">
                  <c:v>-39.797931333333302</c:v>
                </c:pt>
                <c:pt idx="3">
                  <c:v>-66.852773733333308</c:v>
                </c:pt>
                <c:pt idx="4">
                  <c:v>-116.9297464</c:v>
                </c:pt>
                <c:pt idx="5">
                  <c:v>-130.10961493333298</c:v>
                </c:pt>
                <c:pt idx="6">
                  <c:v>-79.012268000000006</c:v>
                </c:pt>
                <c:pt idx="7">
                  <c:v>-153.53725613333299</c:v>
                </c:pt>
                <c:pt idx="8">
                  <c:v>-165.66618826666701</c:v>
                </c:pt>
                <c:pt idx="9">
                  <c:v>-218.56229186666698</c:v>
                </c:pt>
                <c:pt idx="10">
                  <c:v>-138.35094079999999</c:v>
                </c:pt>
              </c:numCache>
            </c:numRef>
          </c:val>
          <c:smooth val="0"/>
        </c:ser>
        <c:dLbls>
          <c:showLegendKey val="0"/>
          <c:showVal val="0"/>
          <c:showCatName val="0"/>
          <c:showSerName val="0"/>
          <c:showPercent val="0"/>
          <c:showBubbleSize val="0"/>
        </c:dLbls>
        <c:smooth val="0"/>
        <c:axId val="292185376"/>
        <c:axId val="292190080"/>
      </c:lineChart>
      <c:catAx>
        <c:axId val="292185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crossAx val="292190080"/>
        <c:crosses val="autoZero"/>
        <c:auto val="1"/>
        <c:lblAlgn val="ctr"/>
        <c:lblOffset val="100"/>
        <c:noMultiLvlLbl val="0"/>
      </c:catAx>
      <c:valAx>
        <c:axId val="2921900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mn-cs"/>
                  </a:defRPr>
                </a:pPr>
                <a:r>
                  <a:rPr lang="en-ZA"/>
                  <a:t>Billion litres </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title>
        <c:numFmt formatCode="_ * #,##0_ ;_ * \-#,##0_ ;_ * &quot;-&quot;??_ ;_ @_ "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crossAx val="292185376"/>
        <c:crosses val="autoZero"/>
        <c:crossBetween val="between"/>
      </c:valAx>
      <c:spPr>
        <a:noFill/>
        <a:ln>
          <a:noFill/>
        </a:ln>
        <a:effectLst/>
      </c:spPr>
    </c:plotArea>
    <c:legend>
      <c:legendPos val="b"/>
      <c:layout>
        <c:manualLayout>
          <c:xMode val="edge"/>
          <c:yMode val="edge"/>
          <c:x val="3.888888888888889E-2"/>
          <c:y val="0.89872630504520268"/>
          <c:w val="0.9"/>
          <c:h val="7.8125546806649182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legend>
    <c:plotVisOnly val="1"/>
    <c:dispBlanksAs val="gap"/>
    <c:showDLblsOverMax val="0"/>
  </c:chart>
  <c:spPr>
    <a:noFill/>
    <a:ln>
      <a:noFill/>
    </a:ln>
    <a:effectLst/>
  </c:spPr>
  <c:txPr>
    <a:bodyPr/>
    <a:lstStyle/>
    <a:p>
      <a:pPr>
        <a:defRPr sz="1100" baseline="0">
          <a:latin typeface="Calibri" panose="020F050202020403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96658403810635"/>
          <c:y val="5.2805280528052806E-2"/>
          <c:w val="0.85412073490813645"/>
          <c:h val="0.88713442997843095"/>
        </c:manualLayout>
      </c:layout>
      <c:lineChart>
        <c:grouping val="standard"/>
        <c:varyColors val="0"/>
        <c:ser>
          <c:idx val="0"/>
          <c:order val="0"/>
          <c:tx>
            <c:strRef>
              <c:f>'Real value added'!$B$1</c:f>
              <c:strCache>
                <c:ptCount val="1"/>
                <c:pt idx="0">
                  <c:v>Plastics (0338)</c:v>
                </c:pt>
              </c:strCache>
            </c:strRef>
          </c:tx>
          <c:spPr>
            <a:ln w="28575" cap="rnd">
              <a:solidFill>
                <a:srgbClr val="00B050"/>
              </a:solidFill>
              <a:round/>
            </a:ln>
            <a:effectLst/>
          </c:spPr>
          <c:marker>
            <c:symbol val="square"/>
            <c:size val="5"/>
            <c:spPr>
              <a:solidFill>
                <a:srgbClr val="00B050"/>
              </a:solidFill>
              <a:ln w="9525">
                <a:solidFill>
                  <a:srgbClr val="00B050"/>
                </a:solidFill>
              </a:ln>
              <a:effectLst/>
            </c:spPr>
          </c:marker>
          <c:cat>
            <c:numRef>
              <c:f>'Real value added'!$A$2:$A$44</c:f>
              <c:numCache>
                <c:formatCode>General</c:formatCod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numCache>
            </c:numRef>
          </c:cat>
          <c:val>
            <c:numRef>
              <c:f>'Real value added'!$B$2:$B$44</c:f>
              <c:numCache>
                <c:formatCode>_ * #,##0_ ;_ * \-#,##0_ ;_ * "-"??_ ;_ @_ </c:formatCode>
                <c:ptCount val="19"/>
                <c:pt idx="0">
                  <c:v>5610</c:v>
                </c:pt>
                <c:pt idx="1">
                  <c:v>5980.9</c:v>
                </c:pt>
                <c:pt idx="2">
                  <c:v>5817.6</c:v>
                </c:pt>
                <c:pt idx="3">
                  <c:v>5407.5</c:v>
                </c:pt>
                <c:pt idx="4">
                  <c:v>6134.1</c:v>
                </c:pt>
                <c:pt idx="5">
                  <c:v>6652.7</c:v>
                </c:pt>
                <c:pt idx="6">
                  <c:v>7410.2</c:v>
                </c:pt>
                <c:pt idx="7">
                  <c:v>8024.3</c:v>
                </c:pt>
                <c:pt idx="8">
                  <c:v>8903</c:v>
                </c:pt>
                <c:pt idx="9">
                  <c:v>8509.9</c:v>
                </c:pt>
                <c:pt idx="10">
                  <c:v>8584.2000000000007</c:v>
                </c:pt>
                <c:pt idx="11">
                  <c:v>8720</c:v>
                </c:pt>
                <c:pt idx="12">
                  <c:v>9176.2000000000007</c:v>
                </c:pt>
                <c:pt idx="13">
                  <c:v>9395.4</c:v>
                </c:pt>
                <c:pt idx="14">
                  <c:v>8297.7000000000007</c:v>
                </c:pt>
                <c:pt idx="15">
                  <c:v>7757.2</c:v>
                </c:pt>
                <c:pt idx="16">
                  <c:v>7573.3</c:v>
                </c:pt>
                <c:pt idx="17">
                  <c:v>7693.6</c:v>
                </c:pt>
                <c:pt idx="18">
                  <c:v>7910.8</c:v>
                </c:pt>
              </c:numCache>
            </c:numRef>
          </c:val>
          <c:smooth val="0"/>
        </c:ser>
        <c:ser>
          <c:idx val="1"/>
          <c:order val="1"/>
          <c:tx>
            <c:strRef>
              <c:f>'Real value added'!$C$1</c:f>
              <c:strCache>
                <c:ptCount val="1"/>
                <c:pt idx="0">
                  <c:v>Coke and Refined Products (0332)</c:v>
                </c:pt>
              </c:strCache>
            </c:strRef>
          </c:tx>
          <c:spPr>
            <a:ln w="28575" cap="rnd">
              <a:solidFill>
                <a:schemeClr val="tx1"/>
              </a:solidFill>
              <a:prstDash val="dash"/>
              <a:round/>
            </a:ln>
            <a:effectLst/>
          </c:spPr>
          <c:marker>
            <c:symbol val="none"/>
          </c:marker>
          <c:cat>
            <c:numRef>
              <c:f>'Real value added'!$A$2:$A$44</c:f>
              <c:numCache>
                <c:formatCode>General</c:formatCod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numCache>
            </c:numRef>
          </c:cat>
          <c:val>
            <c:numRef>
              <c:f>'Real value added'!$C$2:$C$44</c:f>
              <c:numCache>
                <c:formatCode>_ * #,##0_ ;_ * \-#,##0_ ;_ * "-"??_ ;_ @_ </c:formatCode>
                <c:ptCount val="19"/>
                <c:pt idx="0">
                  <c:v>11054.8</c:v>
                </c:pt>
                <c:pt idx="1">
                  <c:v>12407.5</c:v>
                </c:pt>
                <c:pt idx="2">
                  <c:v>12574.9</c:v>
                </c:pt>
                <c:pt idx="3">
                  <c:v>13136.9</c:v>
                </c:pt>
                <c:pt idx="4">
                  <c:v>15188.1</c:v>
                </c:pt>
                <c:pt idx="5">
                  <c:v>16996</c:v>
                </c:pt>
                <c:pt idx="6">
                  <c:v>20515.7</c:v>
                </c:pt>
                <c:pt idx="7">
                  <c:v>21582.5</c:v>
                </c:pt>
                <c:pt idx="8">
                  <c:v>19446.900000000001</c:v>
                </c:pt>
                <c:pt idx="9">
                  <c:v>19778.900000000001</c:v>
                </c:pt>
                <c:pt idx="10">
                  <c:v>20997.4</c:v>
                </c:pt>
                <c:pt idx="11">
                  <c:v>21623</c:v>
                </c:pt>
                <c:pt idx="12">
                  <c:v>23814.5</c:v>
                </c:pt>
                <c:pt idx="13">
                  <c:v>25172.7</c:v>
                </c:pt>
                <c:pt idx="14">
                  <c:v>24878</c:v>
                </c:pt>
                <c:pt idx="15">
                  <c:v>23764.1</c:v>
                </c:pt>
                <c:pt idx="16">
                  <c:v>24502.400000000001</c:v>
                </c:pt>
                <c:pt idx="17">
                  <c:v>31043.4</c:v>
                </c:pt>
                <c:pt idx="18">
                  <c:v>37321.5</c:v>
                </c:pt>
              </c:numCache>
            </c:numRef>
          </c:val>
          <c:smooth val="0"/>
        </c:ser>
        <c:ser>
          <c:idx val="2"/>
          <c:order val="2"/>
          <c:tx>
            <c:strRef>
              <c:f>'Real value added'!$D$1</c:f>
              <c:strCache>
                <c:ptCount val="1"/>
                <c:pt idx="0">
                  <c:v>Basic Chemicals (0334)</c:v>
                </c:pt>
              </c:strCache>
            </c:strRef>
          </c:tx>
          <c:spPr>
            <a:ln w="28575" cap="rnd">
              <a:solidFill>
                <a:schemeClr val="accent1"/>
              </a:solidFill>
              <a:prstDash val="sysDot"/>
              <a:round/>
            </a:ln>
            <a:effectLst/>
          </c:spPr>
          <c:marker>
            <c:symbol val="none"/>
          </c:marker>
          <c:cat>
            <c:numRef>
              <c:f>'Real value added'!$A$2:$A$44</c:f>
              <c:numCache>
                <c:formatCode>General</c:formatCod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numCache>
            </c:numRef>
          </c:cat>
          <c:val>
            <c:numRef>
              <c:f>'Real value added'!$D$2:$D$44</c:f>
              <c:numCache>
                <c:formatCode>_ * #,##0_ ;_ * \-#,##0_ ;_ * "-"??_ ;_ @_ </c:formatCode>
                <c:ptCount val="19"/>
                <c:pt idx="0">
                  <c:v>7720.3</c:v>
                </c:pt>
                <c:pt idx="1">
                  <c:v>8528.7999999999993</c:v>
                </c:pt>
                <c:pt idx="2">
                  <c:v>9047.6</c:v>
                </c:pt>
                <c:pt idx="3">
                  <c:v>8752.7000000000007</c:v>
                </c:pt>
                <c:pt idx="4">
                  <c:v>9593.7000000000007</c:v>
                </c:pt>
                <c:pt idx="5">
                  <c:v>10619</c:v>
                </c:pt>
                <c:pt idx="6">
                  <c:v>12244.4</c:v>
                </c:pt>
                <c:pt idx="7">
                  <c:v>12337.4</c:v>
                </c:pt>
                <c:pt idx="8">
                  <c:v>12535.1</c:v>
                </c:pt>
                <c:pt idx="9">
                  <c:v>12433.3</c:v>
                </c:pt>
                <c:pt idx="10">
                  <c:v>11889.2</c:v>
                </c:pt>
                <c:pt idx="11">
                  <c:v>12930.6</c:v>
                </c:pt>
                <c:pt idx="12">
                  <c:v>13906.9</c:v>
                </c:pt>
                <c:pt idx="13">
                  <c:v>14179.3</c:v>
                </c:pt>
                <c:pt idx="14">
                  <c:v>14505.9</c:v>
                </c:pt>
                <c:pt idx="15">
                  <c:v>15181.1</c:v>
                </c:pt>
                <c:pt idx="16">
                  <c:v>16275.8</c:v>
                </c:pt>
                <c:pt idx="17">
                  <c:v>15240.8</c:v>
                </c:pt>
                <c:pt idx="18">
                  <c:v>13766.2</c:v>
                </c:pt>
              </c:numCache>
            </c:numRef>
          </c:val>
          <c:smooth val="0"/>
        </c:ser>
        <c:ser>
          <c:idx val="3"/>
          <c:order val="3"/>
          <c:tx>
            <c:strRef>
              <c:f>'Real value added'!$E$1</c:f>
              <c:strCache>
                <c:ptCount val="1"/>
                <c:pt idx="0">
                  <c:v> Other chemicals and man-made fibers (0335)</c:v>
                </c:pt>
              </c:strCache>
            </c:strRef>
          </c:tx>
          <c:spPr>
            <a:ln w="28575" cap="rnd">
              <a:solidFill>
                <a:srgbClr val="FF0000"/>
              </a:solidFill>
              <a:round/>
            </a:ln>
            <a:effectLst/>
          </c:spPr>
          <c:marker>
            <c:symbol val="none"/>
          </c:marker>
          <c:cat>
            <c:numRef>
              <c:f>'Real value added'!$A$2:$A$44</c:f>
              <c:numCache>
                <c:formatCode>General</c:formatCode>
                <c:ptCount val="19"/>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numCache>
            </c:numRef>
          </c:cat>
          <c:val>
            <c:numRef>
              <c:f>'Real value added'!$E$2:$E$44</c:f>
              <c:numCache>
                <c:formatCode>_ * #,##0_ ;_ * \-#,##0_ ;_ * "-"??_ ;_ @_ </c:formatCode>
                <c:ptCount val="19"/>
                <c:pt idx="0">
                  <c:v>7842.5</c:v>
                </c:pt>
                <c:pt idx="1">
                  <c:v>8527.1</c:v>
                </c:pt>
                <c:pt idx="2">
                  <c:v>9001.7000000000007</c:v>
                </c:pt>
                <c:pt idx="3">
                  <c:v>9931.5</c:v>
                </c:pt>
                <c:pt idx="4">
                  <c:v>11099.5</c:v>
                </c:pt>
                <c:pt idx="5">
                  <c:v>11610.4</c:v>
                </c:pt>
                <c:pt idx="6">
                  <c:v>12231.3</c:v>
                </c:pt>
                <c:pt idx="7">
                  <c:v>13142.7</c:v>
                </c:pt>
                <c:pt idx="8">
                  <c:v>13330.5</c:v>
                </c:pt>
                <c:pt idx="9">
                  <c:v>12595.1</c:v>
                </c:pt>
                <c:pt idx="10">
                  <c:v>14407.3</c:v>
                </c:pt>
                <c:pt idx="11">
                  <c:v>16724.900000000001</c:v>
                </c:pt>
                <c:pt idx="12">
                  <c:v>17770.5</c:v>
                </c:pt>
                <c:pt idx="13">
                  <c:v>18680.7</c:v>
                </c:pt>
                <c:pt idx="14">
                  <c:v>19270.599999999999</c:v>
                </c:pt>
                <c:pt idx="15">
                  <c:v>16837.099999999999</c:v>
                </c:pt>
                <c:pt idx="16">
                  <c:v>17502.5</c:v>
                </c:pt>
                <c:pt idx="17">
                  <c:v>17339.2</c:v>
                </c:pt>
                <c:pt idx="18">
                  <c:v>16526.5</c:v>
                </c:pt>
              </c:numCache>
            </c:numRef>
          </c:val>
          <c:smooth val="0"/>
        </c:ser>
        <c:dLbls>
          <c:showLegendKey val="0"/>
          <c:showVal val="0"/>
          <c:showCatName val="0"/>
          <c:showSerName val="0"/>
          <c:showPercent val="0"/>
          <c:showBubbleSize val="0"/>
        </c:dLbls>
        <c:marker val="1"/>
        <c:smooth val="0"/>
        <c:axId val="292190472"/>
        <c:axId val="292189296"/>
      </c:lineChart>
      <c:catAx>
        <c:axId val="29219047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92189296"/>
        <c:crosses val="autoZero"/>
        <c:auto val="1"/>
        <c:lblAlgn val="ctr"/>
        <c:lblOffset val="100"/>
        <c:noMultiLvlLbl val="0"/>
      </c:catAx>
      <c:valAx>
        <c:axId val="292189296"/>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a:pPr>
                <a:r>
                  <a:rPr lang="en-ZA"/>
                  <a:t>Rm constant 2005 prices</a:t>
                </a:r>
              </a:p>
            </c:rich>
          </c:tx>
          <c:overlay val="0"/>
        </c:title>
        <c:numFmt formatCode="_ * #,##0_ ;_ * \-#,##0_ ;_ * &quot;-&quot;??_ ;_ @_ " sourceLinked="1"/>
        <c:majorTickMark val="out"/>
        <c:minorTickMark val="none"/>
        <c:tickLblPos val="nextTo"/>
        <c:spPr>
          <a:ln w="9525">
            <a:noFill/>
          </a:ln>
        </c:spPr>
        <c:txPr>
          <a:bodyPr rot="-60000000" vert="horz"/>
          <a:lstStyle/>
          <a:p>
            <a:pPr>
              <a:defRPr/>
            </a:pPr>
            <a:endParaRPr lang="en-US"/>
          </a:p>
        </c:txPr>
        <c:crossAx val="292190472"/>
        <c:crosses val="autoZero"/>
        <c:crossBetween val="between"/>
      </c:valAx>
      <c:spPr>
        <a:noFill/>
        <a:ln w="25400">
          <a:noFill/>
        </a:ln>
      </c:spPr>
    </c:plotArea>
    <c:legend>
      <c:legendPos val="l"/>
      <c:layout>
        <c:manualLayout>
          <c:xMode val="edge"/>
          <c:yMode val="edge"/>
          <c:x val="0.11314191249303243"/>
          <c:y val="6.254766724788649E-2"/>
          <c:w val="0.37679741421211232"/>
          <c:h val="0.25957619292300854"/>
        </c:manualLayout>
      </c:layout>
      <c:overlay val="1"/>
      <c:spPr>
        <a:solidFill>
          <a:schemeClr val="bg1"/>
        </a:solidFill>
        <a:ln>
          <a:solidFill>
            <a:schemeClr val="tx1"/>
          </a:solid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100" baseline="0">
          <a:latin typeface="Calibri" panose="020F050202020403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ZA"/>
              <a:t>World Trade </a:t>
            </a:r>
          </a:p>
        </c:rich>
      </c:tx>
      <c:overlay val="0"/>
      <c:spPr>
        <a:noFill/>
        <a:ln>
          <a:noFill/>
        </a:ln>
        <a:effectLst/>
      </c:spPr>
    </c:title>
    <c:autoTitleDeleted val="0"/>
    <c:plotArea>
      <c:layout>
        <c:manualLayout>
          <c:layoutTarget val="inner"/>
          <c:xMode val="edge"/>
          <c:yMode val="edge"/>
          <c:x val="7.0444599692548376E-2"/>
          <c:y val="7.5801481986027416E-2"/>
          <c:w val="0.69018459476246385"/>
          <c:h val="0.89899262699745097"/>
        </c:manualLayout>
      </c:layout>
      <c:lineChart>
        <c:grouping val="standard"/>
        <c:varyColors val="0"/>
        <c:ser>
          <c:idx val="1"/>
          <c:order val="0"/>
          <c:tx>
            <c:strRef>
              <c:f>World!$A$44</c:f>
              <c:strCache>
                <c:ptCount val="1"/>
                <c:pt idx="0">
                  <c:v>H3917: Plastic tube, pipe, hose and fittings</c:v>
                </c:pt>
              </c:strCache>
            </c:strRef>
          </c:tx>
          <c:spPr>
            <a:ln w="28575" cap="rnd">
              <a:solidFill>
                <a:srgbClr val="FF00FF"/>
              </a:solidFill>
              <a:prstDash val="sysDot"/>
              <a:round/>
            </a:ln>
            <a:effectLst/>
          </c:spPr>
          <c:marker>
            <c:symbol val="square"/>
            <c:size val="5"/>
            <c:spPr>
              <a:solidFill>
                <a:srgbClr val="FF00FF"/>
              </a:solidFill>
              <a:ln w="9525">
                <a:solidFill>
                  <a:schemeClr val="accent2"/>
                </a:solidFill>
              </a:ln>
              <a:effectLst/>
            </c:spPr>
          </c:marker>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World!$B$44:$L$44</c:f>
              <c:numCache>
                <c:formatCode>General</c:formatCode>
                <c:ptCount val="11"/>
                <c:pt idx="0">
                  <c:v>-23.271260999999999</c:v>
                </c:pt>
                <c:pt idx="1">
                  <c:v>-15.479165999999999</c:v>
                </c:pt>
                <c:pt idx="2">
                  <c:v>-25.524414</c:v>
                </c:pt>
                <c:pt idx="3">
                  <c:v>-26.971329000000001</c:v>
                </c:pt>
                <c:pt idx="4">
                  <c:v>-19.089587000000002</c:v>
                </c:pt>
                <c:pt idx="5">
                  <c:v>-23.027851999999999</c:v>
                </c:pt>
                <c:pt idx="6">
                  <c:v>-33.849716999999998</c:v>
                </c:pt>
                <c:pt idx="7">
                  <c:v>-38.691546000000002</c:v>
                </c:pt>
                <c:pt idx="8">
                  <c:v>-41.727187000000001</c:v>
                </c:pt>
                <c:pt idx="9">
                  <c:v>-20.862261</c:v>
                </c:pt>
                <c:pt idx="10">
                  <c:v>-19.995197999999998</c:v>
                </c:pt>
              </c:numCache>
            </c:numRef>
          </c:val>
          <c:smooth val="0"/>
        </c:ser>
        <c:ser>
          <c:idx val="2"/>
          <c:order val="1"/>
          <c:tx>
            <c:strRef>
              <c:f>World!$A$45</c:f>
              <c:strCache>
                <c:ptCount val="1"/>
                <c:pt idx="0">
                  <c:v>H3918: Plastic floor, wall or ceiling covering, roll or tiles</c:v>
                </c:pt>
              </c:strCache>
            </c:strRef>
          </c:tx>
          <c:spPr>
            <a:ln w="28575" cap="rnd">
              <a:solidFill>
                <a:srgbClr val="00B0F0"/>
              </a:solidFill>
              <a:round/>
            </a:ln>
            <a:effectLst/>
          </c:spPr>
          <c:marker>
            <c:symbol val="star"/>
            <c:size val="5"/>
            <c:spPr>
              <a:noFill/>
              <a:ln w="9525">
                <a:solidFill>
                  <a:schemeClr val="tx1"/>
                </a:solidFill>
              </a:ln>
              <a:effectLst/>
            </c:spPr>
          </c:marker>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World!$B$45:$L$45</c:f>
              <c:numCache>
                <c:formatCode>General</c:formatCode>
                <c:ptCount val="11"/>
                <c:pt idx="0">
                  <c:v>-7.6159309999999998</c:v>
                </c:pt>
                <c:pt idx="1">
                  <c:v>-12.445252999999999</c:v>
                </c:pt>
                <c:pt idx="2">
                  <c:v>-19.605041</c:v>
                </c:pt>
                <c:pt idx="3">
                  <c:v>-21.571608000000001</c:v>
                </c:pt>
                <c:pt idx="4">
                  <c:v>-28.964652999999998</c:v>
                </c:pt>
                <c:pt idx="5">
                  <c:v>-24.131879999999999</c:v>
                </c:pt>
                <c:pt idx="6">
                  <c:v>-21.984316</c:v>
                </c:pt>
                <c:pt idx="7">
                  <c:v>-27.602734999999999</c:v>
                </c:pt>
                <c:pt idx="8">
                  <c:v>-34.925567000000001</c:v>
                </c:pt>
                <c:pt idx="9">
                  <c:v>-39.573773000000003</c:v>
                </c:pt>
                <c:pt idx="10">
                  <c:v>-37.630141999999999</c:v>
                </c:pt>
              </c:numCache>
            </c:numRef>
          </c:val>
          <c:smooth val="0"/>
        </c:ser>
        <c:ser>
          <c:idx val="3"/>
          <c:order val="2"/>
          <c:tx>
            <c:strRef>
              <c:f>World!$A$46</c:f>
              <c:strCache>
                <c:ptCount val="1"/>
                <c:pt idx="0">
                  <c:v>H3919: Self-adhesive plates, sheets, film etc of plastic</c:v>
                </c:pt>
              </c:strCache>
            </c:strRef>
          </c:tx>
          <c:spPr>
            <a:ln w="28575" cap="rnd">
              <a:solidFill>
                <a:srgbClr val="00FFFF"/>
              </a:solidFill>
              <a:prstDash val="sysDash"/>
              <a:round/>
            </a:ln>
            <a:effectLst/>
          </c:spPr>
          <c:marker>
            <c:symbol val="star"/>
            <c:size val="7"/>
            <c:spPr>
              <a:noFill/>
              <a:ln w="9525">
                <a:solidFill>
                  <a:schemeClr val="tx1"/>
                </a:solidFill>
              </a:ln>
              <a:effectLst/>
            </c:spPr>
          </c:marker>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World!$B$46:$L$46</c:f>
              <c:numCache>
                <c:formatCode>General</c:formatCode>
                <c:ptCount val="11"/>
                <c:pt idx="0">
                  <c:v>-39.032231000000003</c:v>
                </c:pt>
                <c:pt idx="1">
                  <c:v>-51.330976</c:v>
                </c:pt>
                <c:pt idx="2">
                  <c:v>-59.157494</c:v>
                </c:pt>
                <c:pt idx="3">
                  <c:v>-72.662867000000006</c:v>
                </c:pt>
                <c:pt idx="4">
                  <c:v>-81.888617999999994</c:v>
                </c:pt>
                <c:pt idx="5">
                  <c:v>-79.150527999999994</c:v>
                </c:pt>
                <c:pt idx="6">
                  <c:v>-78.674373000000003</c:v>
                </c:pt>
                <c:pt idx="7">
                  <c:v>-100.38302299999999</c:v>
                </c:pt>
                <c:pt idx="8">
                  <c:v>-116.82753099999999</c:v>
                </c:pt>
                <c:pt idx="9">
                  <c:v>-120.882682</c:v>
                </c:pt>
                <c:pt idx="10">
                  <c:v>-135.95304200000001</c:v>
                </c:pt>
              </c:numCache>
            </c:numRef>
          </c:val>
          <c:smooth val="0"/>
        </c:ser>
        <c:ser>
          <c:idx val="4"/>
          <c:order val="3"/>
          <c:tx>
            <c:strRef>
              <c:f>World!$A$47</c:f>
              <c:strCache>
                <c:ptCount val="1"/>
                <c:pt idx="0">
                  <c:v>H3920: Plastic plate, sheet, film not cellular, reinforced</c:v>
                </c:pt>
              </c:strCache>
            </c:strRef>
          </c:tx>
          <c:spPr>
            <a:ln w="28575" cap="rnd">
              <a:solidFill>
                <a:schemeClr val="tx1"/>
              </a:solidFill>
              <a:round/>
            </a:ln>
            <a:effectLst/>
          </c:spPr>
          <c:marker>
            <c:symbol val="x"/>
            <c:size val="5"/>
            <c:spPr>
              <a:noFill/>
              <a:ln w="9525">
                <a:solidFill>
                  <a:schemeClr val="accent5"/>
                </a:solidFill>
              </a:ln>
              <a:effectLst/>
            </c:spPr>
          </c:marker>
          <c:dPt>
            <c:idx val="9"/>
            <c:marker>
              <c:symbol val="x"/>
              <c:size val="6"/>
            </c:marker>
            <c:bubble3D val="0"/>
          </c:dPt>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World!$B$47:$L$47</c:f>
              <c:numCache>
                <c:formatCode>General</c:formatCode>
                <c:ptCount val="11"/>
                <c:pt idx="0">
                  <c:v>-85.499368000000004</c:v>
                </c:pt>
                <c:pt idx="1">
                  <c:v>-99.756494000000004</c:v>
                </c:pt>
                <c:pt idx="2">
                  <c:v>-128.15611999999999</c:v>
                </c:pt>
                <c:pt idx="3">
                  <c:v>-157.95794000000001</c:v>
                </c:pt>
                <c:pt idx="4">
                  <c:v>-188.78690399999999</c:v>
                </c:pt>
                <c:pt idx="5">
                  <c:v>-177.55600999999999</c:v>
                </c:pt>
                <c:pt idx="6">
                  <c:v>-152.339448</c:v>
                </c:pt>
                <c:pt idx="7">
                  <c:v>-201.730885</c:v>
                </c:pt>
                <c:pt idx="8">
                  <c:v>-243.997027</c:v>
                </c:pt>
                <c:pt idx="9">
                  <c:v>-239.264893</c:v>
                </c:pt>
                <c:pt idx="10">
                  <c:v>-268.14146299999999</c:v>
                </c:pt>
              </c:numCache>
            </c:numRef>
          </c:val>
          <c:smooth val="0"/>
        </c:ser>
        <c:ser>
          <c:idx val="5"/>
          <c:order val="4"/>
          <c:tx>
            <c:strRef>
              <c:f>World!$A$48</c:f>
              <c:strCache>
                <c:ptCount val="1"/>
                <c:pt idx="0">
                  <c:v>H3921: Plastic plate, sheet, film, foil, strip, cellular, nes</c:v>
                </c:pt>
              </c:strCache>
            </c:strRef>
          </c:tx>
          <c:spPr>
            <a:ln w="28575" cap="rnd">
              <a:solidFill>
                <a:srgbClr val="FF9900"/>
              </a:solidFill>
              <a:prstDash val="solid"/>
              <a:round/>
            </a:ln>
            <a:effectLst/>
          </c:spPr>
          <c:marker>
            <c:symbol val="triangle"/>
            <c:size val="7"/>
            <c:spPr>
              <a:solidFill>
                <a:srgbClr val="FF9900"/>
              </a:solidFill>
              <a:ln w="9525">
                <a:solidFill>
                  <a:srgbClr val="FF9900"/>
                </a:solidFill>
              </a:ln>
              <a:effectLst/>
            </c:spPr>
          </c:marker>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World!$B$48:$L$48</c:f>
              <c:numCache>
                <c:formatCode>General</c:formatCode>
                <c:ptCount val="11"/>
                <c:pt idx="0">
                  <c:v>-22.885196000000001</c:v>
                </c:pt>
                <c:pt idx="1">
                  <c:v>-36.096297999999997</c:v>
                </c:pt>
                <c:pt idx="2">
                  <c:v>-33.925077000000002</c:v>
                </c:pt>
                <c:pt idx="3">
                  <c:v>-43.418146999999998</c:v>
                </c:pt>
                <c:pt idx="4">
                  <c:v>-52.657319999999999</c:v>
                </c:pt>
                <c:pt idx="5">
                  <c:v>-56.076985999999998</c:v>
                </c:pt>
                <c:pt idx="6">
                  <c:v>-51.256321999999997</c:v>
                </c:pt>
                <c:pt idx="7">
                  <c:v>-62.187103999999998</c:v>
                </c:pt>
                <c:pt idx="8">
                  <c:v>-86.037169000000006</c:v>
                </c:pt>
                <c:pt idx="9">
                  <c:v>-100.385672</c:v>
                </c:pt>
                <c:pt idx="10">
                  <c:v>-105.90628</c:v>
                </c:pt>
              </c:numCache>
            </c:numRef>
          </c:val>
          <c:smooth val="0"/>
        </c:ser>
        <c:ser>
          <c:idx val="6"/>
          <c:order val="5"/>
          <c:tx>
            <c:strRef>
              <c:f>World!$A$49</c:f>
              <c:strCache>
                <c:ptCount val="1"/>
                <c:pt idx="0">
                  <c:v>H3922: Bathroom wares, of plastics</c:v>
                </c:pt>
              </c:strCache>
            </c:strRef>
          </c:tx>
          <c:spPr>
            <a:ln w="28575" cap="rnd">
              <a:solidFill>
                <a:srgbClr val="FF0000"/>
              </a:solidFill>
              <a:round/>
            </a:ln>
            <a:effectLst/>
          </c:spPr>
          <c:marker>
            <c:symbol val="diamond"/>
            <c:size val="8"/>
            <c:spPr>
              <a:noFill/>
              <a:ln w="9525">
                <a:solidFill>
                  <a:schemeClr val="tx1"/>
                </a:solidFill>
              </a:ln>
              <a:effectLst/>
            </c:spPr>
          </c:marker>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World!$B$49:$L$49</c:f>
              <c:numCache>
                <c:formatCode>General</c:formatCode>
                <c:ptCount val="11"/>
                <c:pt idx="0">
                  <c:v>30.892026999999999</c:v>
                </c:pt>
                <c:pt idx="1">
                  <c:v>27.790703000000001</c:v>
                </c:pt>
                <c:pt idx="2">
                  <c:v>21.985890000000001</c:v>
                </c:pt>
                <c:pt idx="3">
                  <c:v>17.754196</c:v>
                </c:pt>
                <c:pt idx="4">
                  <c:v>39.085602000000002</c:v>
                </c:pt>
                <c:pt idx="5">
                  <c:v>14.467108</c:v>
                </c:pt>
                <c:pt idx="6">
                  <c:v>6.8472119999999999</c:v>
                </c:pt>
                <c:pt idx="7">
                  <c:v>1.5343070000000001</c:v>
                </c:pt>
                <c:pt idx="8">
                  <c:v>3.9556179999999999</c:v>
                </c:pt>
                <c:pt idx="9">
                  <c:v>-3.2397860000000001</c:v>
                </c:pt>
                <c:pt idx="10">
                  <c:v>-1.5745070000000001</c:v>
                </c:pt>
              </c:numCache>
            </c:numRef>
          </c:val>
          <c:smooth val="0"/>
        </c:ser>
        <c:ser>
          <c:idx val="7"/>
          <c:order val="6"/>
          <c:tx>
            <c:strRef>
              <c:f>World!$A$50</c:f>
              <c:strCache>
                <c:ptCount val="1"/>
                <c:pt idx="0">
                  <c:v>H3923: Containers, bobbins and packages, of plastics</c:v>
                </c:pt>
              </c:strCache>
            </c:strRef>
          </c:tx>
          <c:spPr>
            <a:ln w="28575" cap="rnd">
              <a:solidFill>
                <a:srgbClr val="7030A0"/>
              </a:solidFill>
              <a:round/>
            </a:ln>
            <a:effectLst/>
          </c:spPr>
          <c:marker>
            <c:symbol val="plus"/>
            <c:size val="8"/>
            <c:spPr>
              <a:noFill/>
              <a:ln w="9525">
                <a:solidFill>
                  <a:srgbClr val="7030A0"/>
                </a:solidFill>
              </a:ln>
              <a:effectLst/>
            </c:spPr>
          </c:marker>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World!$B$50:$L$50</c:f>
              <c:numCache>
                <c:formatCode>General</c:formatCode>
                <c:ptCount val="11"/>
                <c:pt idx="0">
                  <c:v>-0.95159400000000005</c:v>
                </c:pt>
                <c:pt idx="1">
                  <c:v>-9.591526</c:v>
                </c:pt>
                <c:pt idx="2">
                  <c:v>-33.149160999999999</c:v>
                </c:pt>
                <c:pt idx="3">
                  <c:v>-43.314624000000002</c:v>
                </c:pt>
                <c:pt idx="4">
                  <c:v>-49.065837000000002</c:v>
                </c:pt>
                <c:pt idx="5">
                  <c:v>-35.548675000000003</c:v>
                </c:pt>
                <c:pt idx="6">
                  <c:v>-14.712723</c:v>
                </c:pt>
                <c:pt idx="7">
                  <c:v>-11.168834</c:v>
                </c:pt>
                <c:pt idx="8">
                  <c:v>-29.969799999999999</c:v>
                </c:pt>
                <c:pt idx="9">
                  <c:v>-21.200161999999999</c:v>
                </c:pt>
                <c:pt idx="10">
                  <c:v>-26.03857</c:v>
                </c:pt>
              </c:numCache>
            </c:numRef>
          </c:val>
          <c:smooth val="0"/>
        </c:ser>
        <c:ser>
          <c:idx val="8"/>
          <c:order val="7"/>
          <c:tx>
            <c:strRef>
              <c:f>World!$A$51</c:f>
              <c:strCache>
                <c:ptCount val="1"/>
                <c:pt idx="0">
                  <c:v>H3924: Plastic table, kitchen, household, toilet articles</c:v>
                </c:pt>
              </c:strCache>
            </c:strRef>
          </c:tx>
          <c:spPr>
            <a:ln w="28575" cap="rnd">
              <a:solidFill>
                <a:srgbClr val="993300"/>
              </a:solidFill>
              <a:round/>
            </a:ln>
            <a:effectLst/>
          </c:spPr>
          <c:marker>
            <c:symbol val="none"/>
          </c:marker>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World!$B$51:$L$51</c:f>
              <c:numCache>
                <c:formatCode>General</c:formatCode>
                <c:ptCount val="11"/>
                <c:pt idx="0">
                  <c:v>-7.2123359999999996</c:v>
                </c:pt>
                <c:pt idx="1">
                  <c:v>-16.059640000000002</c:v>
                </c:pt>
                <c:pt idx="2">
                  <c:v>-19.284870000000002</c:v>
                </c:pt>
                <c:pt idx="3">
                  <c:v>-32.185279000000001</c:v>
                </c:pt>
                <c:pt idx="4">
                  <c:v>-34.491301999999997</c:v>
                </c:pt>
                <c:pt idx="5">
                  <c:v>-32.785637000000001</c:v>
                </c:pt>
                <c:pt idx="6">
                  <c:v>-28.439584</c:v>
                </c:pt>
                <c:pt idx="7">
                  <c:v>-46.777160000000002</c:v>
                </c:pt>
                <c:pt idx="8">
                  <c:v>-54.712457000000001</c:v>
                </c:pt>
                <c:pt idx="9">
                  <c:v>-56.167427000000004</c:v>
                </c:pt>
                <c:pt idx="10">
                  <c:v>-58.190548999999997</c:v>
                </c:pt>
              </c:numCache>
            </c:numRef>
          </c:val>
          <c:smooth val="0"/>
        </c:ser>
        <c:ser>
          <c:idx val="9"/>
          <c:order val="8"/>
          <c:tx>
            <c:strRef>
              <c:f>World!$A$52</c:f>
              <c:strCache>
                <c:ptCount val="1"/>
                <c:pt idx="0">
                  <c:v>H3925: Plastic articles for use in construction nes</c:v>
                </c:pt>
              </c:strCache>
            </c:strRef>
          </c:tx>
          <c:spPr>
            <a:ln w="28575" cap="rnd">
              <a:solidFill>
                <a:srgbClr val="00B050"/>
              </a:solidFill>
              <a:round/>
            </a:ln>
            <a:effectLst/>
          </c:spPr>
          <c:marker>
            <c:symbol val="circle"/>
            <c:size val="7"/>
            <c:spPr>
              <a:noFill/>
              <a:ln w="9525">
                <a:solidFill>
                  <a:srgbClr val="00B050"/>
                </a:solidFill>
              </a:ln>
              <a:effectLst/>
            </c:spPr>
          </c:marker>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World!$B$52:$L$52</c:f>
              <c:numCache>
                <c:formatCode>General</c:formatCode>
                <c:ptCount val="11"/>
                <c:pt idx="0">
                  <c:v>8.8137209999999993</c:v>
                </c:pt>
                <c:pt idx="1">
                  <c:v>4.5135439999999996</c:v>
                </c:pt>
                <c:pt idx="2">
                  <c:v>4.24207</c:v>
                </c:pt>
                <c:pt idx="3">
                  <c:v>4.8370009999999999</c:v>
                </c:pt>
                <c:pt idx="4">
                  <c:v>3.3531420000000001</c:v>
                </c:pt>
                <c:pt idx="5">
                  <c:v>4.6893570000000002</c:v>
                </c:pt>
                <c:pt idx="6">
                  <c:v>2.1279409999999999</c:v>
                </c:pt>
                <c:pt idx="7">
                  <c:v>3.3965770000000002</c:v>
                </c:pt>
                <c:pt idx="8">
                  <c:v>-0.2319</c:v>
                </c:pt>
                <c:pt idx="9">
                  <c:v>-1.5294449999999999</c:v>
                </c:pt>
                <c:pt idx="10">
                  <c:v>-8.6368069999999992</c:v>
                </c:pt>
              </c:numCache>
            </c:numRef>
          </c:val>
          <c:smooth val="0"/>
        </c:ser>
        <c:ser>
          <c:idx val="10"/>
          <c:order val="9"/>
          <c:tx>
            <c:strRef>
              <c:f>World!$A$53</c:f>
              <c:strCache>
                <c:ptCount val="1"/>
                <c:pt idx="0">
                  <c:v>H3926: Plastic articles nes</c:v>
                </c:pt>
              </c:strCache>
            </c:strRef>
          </c:tx>
          <c:spPr>
            <a:ln w="28575" cap="rnd">
              <a:solidFill>
                <a:srgbClr val="002060"/>
              </a:solidFill>
              <a:prstDash val="dash"/>
              <a:round/>
            </a:ln>
            <a:effectLst/>
          </c:spPr>
          <c:marker>
            <c:symbol val="none"/>
          </c:marker>
          <c:cat>
            <c:strRef>
              <c:f>World!$B$42:$L$42</c:f>
              <c:strCache>
                <c:ptCount val="11"/>
                <c:pt idx="0">
                  <c:v>2003</c:v>
                </c:pt>
                <c:pt idx="1">
                  <c:v>2004</c:v>
                </c:pt>
                <c:pt idx="2">
                  <c:v>2005</c:v>
                </c:pt>
                <c:pt idx="3">
                  <c:v>2006</c:v>
                </c:pt>
                <c:pt idx="4">
                  <c:v>2007</c:v>
                </c:pt>
                <c:pt idx="5">
                  <c:v>2008</c:v>
                </c:pt>
                <c:pt idx="6">
                  <c:v>2009</c:v>
                </c:pt>
                <c:pt idx="7">
                  <c:v>2010</c:v>
                </c:pt>
                <c:pt idx="8">
                  <c:v>2011</c:v>
                </c:pt>
                <c:pt idx="9">
                  <c:v>2012</c:v>
                </c:pt>
                <c:pt idx="10">
                  <c:v>2013</c:v>
                </c:pt>
              </c:strCache>
            </c:strRef>
          </c:cat>
          <c:val>
            <c:numRef>
              <c:f>World!$B$53:$L$53</c:f>
              <c:numCache>
                <c:formatCode>General</c:formatCode>
                <c:ptCount val="11"/>
                <c:pt idx="0">
                  <c:v>-34.533932</c:v>
                </c:pt>
                <c:pt idx="1">
                  <c:v>-47.773752000000002</c:v>
                </c:pt>
                <c:pt idx="2">
                  <c:v>-64.550280000000001</c:v>
                </c:pt>
                <c:pt idx="3">
                  <c:v>-70.670798000000005</c:v>
                </c:pt>
                <c:pt idx="4">
                  <c:v>-93.624255000000005</c:v>
                </c:pt>
                <c:pt idx="5">
                  <c:v>-88.599682999999999</c:v>
                </c:pt>
                <c:pt idx="6">
                  <c:v>-65.541173999999998</c:v>
                </c:pt>
                <c:pt idx="7">
                  <c:v>-107.285518</c:v>
                </c:pt>
                <c:pt idx="8">
                  <c:v>-124.691519</c:v>
                </c:pt>
                <c:pt idx="9">
                  <c:v>-129.495463</c:v>
                </c:pt>
                <c:pt idx="10">
                  <c:v>-143.81934699999999</c:v>
                </c:pt>
              </c:numCache>
            </c:numRef>
          </c:val>
          <c:smooth val="0"/>
        </c:ser>
        <c:dLbls>
          <c:showLegendKey val="0"/>
          <c:showVal val="0"/>
          <c:showCatName val="0"/>
          <c:showSerName val="0"/>
          <c:showPercent val="0"/>
          <c:showBubbleSize val="0"/>
        </c:dLbls>
        <c:marker val="1"/>
        <c:smooth val="0"/>
        <c:axId val="292186552"/>
        <c:axId val="293967848"/>
      </c:lineChart>
      <c:catAx>
        <c:axId val="29218655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3967848"/>
        <c:crosses val="autoZero"/>
        <c:auto val="1"/>
        <c:lblAlgn val="ctr"/>
        <c:lblOffset val="100"/>
        <c:noMultiLvlLbl val="0"/>
      </c:catAx>
      <c:valAx>
        <c:axId val="2939678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A" baseline="0"/>
                  <a:t>US$ millions</a:t>
                </a:r>
              </a:p>
            </c:rich>
          </c:tx>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2186552"/>
        <c:crosses val="autoZero"/>
        <c:crossBetween val="between"/>
      </c:valAx>
      <c:spPr>
        <a:noFill/>
        <a:ln>
          <a:noFill/>
        </a:ln>
        <a:effectLst/>
      </c:spPr>
    </c:plotArea>
    <c:legend>
      <c:legendPos val="r"/>
      <c:layout>
        <c:manualLayout>
          <c:xMode val="edge"/>
          <c:yMode val="edge"/>
          <c:x val="0.77430807115357947"/>
          <c:y val="1.2522437815197881E-2"/>
          <c:w val="0.21748291929880181"/>
          <c:h val="0.8790320793483457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Calibri" panose="020F0502020204030204" pitchFamily="34" charset="0"/>
              <a:ea typeface="+mn-ea"/>
              <a:cs typeface="+mn-cs"/>
            </a:defRPr>
          </a:pPr>
          <a:endParaRPr lang="en-US"/>
        </a:p>
      </c:txPr>
    </c:legend>
    <c:plotVisOnly val="1"/>
    <c:dispBlanksAs val="gap"/>
    <c:showDLblsOverMax val="0"/>
  </c:chart>
  <c:spPr>
    <a:noFill/>
    <a:ln w="9525" cap="flat" cmpd="sng" algn="ctr">
      <a:solidFill>
        <a:schemeClr val="tx1">
          <a:alpha val="92000"/>
        </a:schemeClr>
      </a:solid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881169083271147"/>
          <c:y val="0.13094639244604062"/>
          <c:w val="0.72653075899759101"/>
          <c:h val="0.59358089876615894"/>
        </c:manualLayout>
      </c:layout>
      <c:barChart>
        <c:barDir val="bar"/>
        <c:grouping val="clustered"/>
        <c:varyColors val="0"/>
        <c:ser>
          <c:idx val="0"/>
          <c:order val="0"/>
          <c:tx>
            <c:strRef>
              <c:f>Sheet7!$D$1</c:f>
              <c:strCache>
                <c:ptCount val="1"/>
                <c:pt idx="0">
                  <c:v>      Cost           (US  c/kwh)</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Sheet7!$C$2:$C$17</c:f>
              <c:strCache>
                <c:ptCount val="16"/>
                <c:pt idx="0">
                  <c:v>Sweden </c:v>
                </c:pt>
                <c:pt idx="1">
                  <c:v>South Africa</c:v>
                </c:pt>
                <c:pt idx="2">
                  <c:v>Finland </c:v>
                </c:pt>
                <c:pt idx="3">
                  <c:v>Germany</c:v>
                </c:pt>
                <c:pt idx="4">
                  <c:v>Portugal</c:v>
                </c:pt>
                <c:pt idx="5">
                  <c:v>Italy</c:v>
                </c:pt>
                <c:pt idx="6">
                  <c:v>Austria</c:v>
                </c:pt>
                <c:pt idx="7">
                  <c:v>Spain</c:v>
                </c:pt>
                <c:pt idx="8">
                  <c:v>Unighted Kingdom</c:v>
                </c:pt>
                <c:pt idx="9">
                  <c:v>France</c:v>
                </c:pt>
                <c:pt idx="10">
                  <c:v>Belgium</c:v>
                </c:pt>
                <c:pt idx="11">
                  <c:v>Netherland</c:v>
                </c:pt>
                <c:pt idx="12">
                  <c:v>Poland</c:v>
                </c:pt>
                <c:pt idx="13">
                  <c:v>Australia</c:v>
                </c:pt>
                <c:pt idx="14">
                  <c:v>United States</c:v>
                </c:pt>
                <c:pt idx="15">
                  <c:v>Canada</c:v>
                </c:pt>
              </c:strCache>
            </c:strRef>
          </c:cat>
          <c:val>
            <c:numRef>
              <c:f>Sheet7!$D$2:$D$17</c:f>
              <c:numCache>
                <c:formatCode>General</c:formatCode>
                <c:ptCount val="16"/>
                <c:pt idx="0">
                  <c:v>10.35</c:v>
                </c:pt>
                <c:pt idx="1">
                  <c:v>7.12</c:v>
                </c:pt>
                <c:pt idx="2">
                  <c:v>7.01</c:v>
                </c:pt>
                <c:pt idx="3">
                  <c:v>5.33</c:v>
                </c:pt>
                <c:pt idx="4">
                  <c:v>4.92</c:v>
                </c:pt>
                <c:pt idx="5">
                  <c:v>4.9000000000000004</c:v>
                </c:pt>
                <c:pt idx="6">
                  <c:v>4.76</c:v>
                </c:pt>
                <c:pt idx="7">
                  <c:v>4.3499999999999996</c:v>
                </c:pt>
                <c:pt idx="8">
                  <c:v>4.18</c:v>
                </c:pt>
                <c:pt idx="9">
                  <c:v>4.1500000000000004</c:v>
                </c:pt>
                <c:pt idx="10">
                  <c:v>4.0999999999999996</c:v>
                </c:pt>
                <c:pt idx="11">
                  <c:v>4</c:v>
                </c:pt>
                <c:pt idx="12">
                  <c:v>3.91</c:v>
                </c:pt>
                <c:pt idx="13">
                  <c:v>3.29</c:v>
                </c:pt>
                <c:pt idx="14">
                  <c:v>1.83</c:v>
                </c:pt>
                <c:pt idx="15">
                  <c:v>1.78</c:v>
                </c:pt>
              </c:numCache>
            </c:numRef>
          </c:val>
        </c:ser>
        <c:dLbls>
          <c:dLblPos val="outEnd"/>
          <c:showLegendKey val="0"/>
          <c:showVal val="1"/>
          <c:showCatName val="0"/>
          <c:showSerName val="0"/>
          <c:showPercent val="0"/>
          <c:showBubbleSize val="0"/>
        </c:dLbls>
        <c:gapWidth val="75"/>
        <c:overlap val="-25"/>
        <c:axId val="293972552"/>
        <c:axId val="293975296"/>
      </c:barChart>
      <c:catAx>
        <c:axId val="29397255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A"/>
                  <a:t>Surveyed</a:t>
                </a:r>
                <a:r>
                  <a:rPr lang="en-ZA" baseline="0"/>
                  <a:t> Countries</a:t>
                </a:r>
                <a:endParaRPr lang="en-ZA"/>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3975296"/>
        <c:crosses val="autoZero"/>
        <c:auto val="1"/>
        <c:lblAlgn val="ctr"/>
        <c:lblOffset val="100"/>
        <c:noMultiLvlLbl val="0"/>
      </c:catAx>
      <c:valAx>
        <c:axId val="29397529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A"/>
                  <a:t>Cost (USc/kwh)</a:t>
                </a:r>
              </a:p>
            </c:rich>
          </c:tx>
          <c:layout>
            <c:manualLayout>
              <c:xMode val="edge"/>
              <c:yMode val="edge"/>
              <c:x val="0.55284183655125296"/>
              <c:y val="0.80498381043491063"/>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3972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112" charset="0"/>
                <a:ea typeface="ＭＳ Ｐゴシック" pitchFamily="-112" charset="-128"/>
                <a:cs typeface="+mn-cs"/>
              </a:defRPr>
            </a:lvl1pPr>
          </a:lstStyle>
          <a:p>
            <a:pPr>
              <a:defRPr/>
            </a:pPr>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28" charset="0"/>
                <a:ea typeface="ＭＳ Ｐゴシック" pitchFamily="28" charset="-128"/>
                <a:cs typeface="Arial" charset="0"/>
              </a:defRPr>
            </a:lvl1pPr>
          </a:lstStyle>
          <a:p>
            <a:pPr>
              <a:defRPr/>
            </a:pPr>
            <a:fld id="{FE383712-FA20-4919-8579-65E4E3BCA264}" type="datetime1">
              <a:rPr lang="en-US"/>
              <a:pPr>
                <a:defRPr/>
              </a:pPr>
              <a:t>3/24/2014</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112" charset="0"/>
                <a:ea typeface="ＭＳ Ｐゴシック" pitchFamily="-112" charset="-128"/>
                <a:cs typeface="+mn-cs"/>
              </a:defRPr>
            </a:lvl1pPr>
          </a:lstStyle>
          <a:p>
            <a:pPr>
              <a:defRPr/>
            </a:pPr>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ＭＳ Ｐゴシック" panose="020B0600070205080204" pitchFamily="34" charset="-128"/>
              </a:defRPr>
            </a:lvl1pPr>
          </a:lstStyle>
          <a:p>
            <a:pPr>
              <a:defRPr/>
            </a:pPr>
            <a:fld id="{9A346817-0F25-4548-A07A-B1A2EC631759}" type="slidenum">
              <a:rPr lang="en-US"/>
              <a:pPr>
                <a:defRPr/>
              </a:pPr>
              <a:t>‹#›</a:t>
            </a:fld>
            <a:endParaRPr lang="en-US"/>
          </a:p>
        </p:txBody>
      </p:sp>
    </p:spTree>
    <p:extLst>
      <p:ext uri="{BB962C8B-B14F-4D97-AF65-F5344CB8AC3E}">
        <p14:creationId xmlns:p14="http://schemas.microsoft.com/office/powerpoint/2010/main" val="28517928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112" charset="0"/>
                <a:ea typeface="ＭＳ Ｐゴシック" pitchFamily="-112" charset="-128"/>
                <a:cs typeface="+mn-cs"/>
              </a:defRPr>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28" charset="0"/>
                <a:ea typeface="ＭＳ Ｐゴシック" pitchFamily="28" charset="-128"/>
                <a:cs typeface="Arial" charset="0"/>
              </a:defRPr>
            </a:lvl1pPr>
          </a:lstStyle>
          <a:p>
            <a:pPr>
              <a:defRPr/>
            </a:pPr>
            <a:fld id="{DFE5514B-2523-4C18-94BC-FA3C3ED3035E}" type="datetime1">
              <a:rPr lang="en-US"/>
              <a:pPr>
                <a:defRPr/>
              </a:pPr>
              <a:t>3/24/2014</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79768" y="4715153"/>
            <a:ext cx="5438140" cy="4466987"/>
          </a:xfrm>
          <a:prstGeom prst="rect">
            <a:avLst/>
          </a:prstGeom>
        </p:spPr>
        <p:txBody>
          <a:bodyPr vert="horz" wrap="square" lIns="91440" tIns="45720" rIns="91440" bIns="45720" numCol="1" anchor="t" anchorCtr="0" compatLnSpc="1">
            <a:prstTxWarp prst="textNoShape">
              <a:avLst/>
            </a:prstTxWarp>
            <a:normAutofit/>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112" charset="0"/>
                <a:ea typeface="ＭＳ Ｐゴシック" pitchFamily="-112" charset="-128"/>
                <a:cs typeface="+mn-cs"/>
              </a:defRPr>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ＭＳ Ｐゴシック" panose="020B0600070205080204" pitchFamily="34" charset="-128"/>
              </a:defRPr>
            </a:lvl1pPr>
          </a:lstStyle>
          <a:p>
            <a:pPr>
              <a:defRPr/>
            </a:pPr>
            <a:fld id="{F0752732-9414-4370-A319-EFE1248FA51C}" type="slidenum">
              <a:rPr lang="en-US"/>
              <a:pPr>
                <a:defRPr/>
              </a:pPr>
              <a:t>‹#›</a:t>
            </a:fld>
            <a:endParaRPr lang="en-US"/>
          </a:p>
        </p:txBody>
      </p:sp>
    </p:spTree>
    <p:extLst>
      <p:ext uri="{BB962C8B-B14F-4D97-AF65-F5344CB8AC3E}">
        <p14:creationId xmlns:p14="http://schemas.microsoft.com/office/powerpoint/2010/main" val="173508885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26" charset="-128"/>
        <a:cs typeface="ＭＳ Ｐゴシック" pitchFamily="2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2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2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2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2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6</a:t>
            </a:fld>
            <a:endParaRPr lang="en-US"/>
          </a:p>
        </p:txBody>
      </p:sp>
    </p:spTree>
    <p:extLst>
      <p:ext uri="{BB962C8B-B14F-4D97-AF65-F5344CB8AC3E}">
        <p14:creationId xmlns:p14="http://schemas.microsoft.com/office/powerpoint/2010/main" val="4099116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Industry Sector </a:t>
            </a:r>
            <a:r>
              <a:rPr lang="en-ZA" dirty="0" err="1" smtClean="0"/>
              <a:t>incl</a:t>
            </a:r>
            <a:r>
              <a:rPr lang="en-ZA" dirty="0" smtClean="0"/>
              <a:t>:</a:t>
            </a:r>
          </a:p>
          <a:p>
            <a:r>
              <a:rPr lang="en-ZA" dirty="0" smtClean="0"/>
              <a:t>Iron and Steel</a:t>
            </a:r>
          </a:p>
          <a:p>
            <a:r>
              <a:rPr lang="en-ZA" dirty="0" smtClean="0"/>
              <a:t>Chemical and Petrochemical</a:t>
            </a:r>
          </a:p>
          <a:p>
            <a:r>
              <a:rPr lang="en-ZA" dirty="0" smtClean="0"/>
              <a:t>Non-Ferrous Metals</a:t>
            </a:r>
          </a:p>
          <a:p>
            <a:r>
              <a:rPr lang="en-ZA" dirty="0" smtClean="0"/>
              <a:t>Non-Metallic Minerals</a:t>
            </a:r>
          </a:p>
          <a:p>
            <a:r>
              <a:rPr lang="en-ZA" dirty="0" smtClean="0"/>
              <a:t>Transport Equipment</a:t>
            </a:r>
          </a:p>
          <a:p>
            <a:r>
              <a:rPr lang="en-ZA" dirty="0" smtClean="0"/>
              <a:t>Machinery</a:t>
            </a:r>
          </a:p>
          <a:p>
            <a:r>
              <a:rPr lang="en-ZA" dirty="0" smtClean="0"/>
              <a:t>Mining and Quarrying</a:t>
            </a:r>
          </a:p>
          <a:p>
            <a:r>
              <a:rPr lang="en-ZA" dirty="0" smtClean="0"/>
              <a:t>Food and Tobacco</a:t>
            </a:r>
          </a:p>
          <a:p>
            <a:r>
              <a:rPr lang="en-ZA" dirty="0" smtClean="0"/>
              <a:t>Paper Pulp and Print</a:t>
            </a:r>
          </a:p>
          <a:p>
            <a:r>
              <a:rPr lang="en-ZA" dirty="0" smtClean="0"/>
              <a:t>Wood and Wood Products</a:t>
            </a:r>
          </a:p>
          <a:p>
            <a:r>
              <a:rPr lang="en-ZA" dirty="0" smtClean="0"/>
              <a:t>Construction</a:t>
            </a:r>
          </a:p>
          <a:p>
            <a:r>
              <a:rPr lang="en-ZA" dirty="0" smtClean="0"/>
              <a:t>Textile and Leather</a:t>
            </a:r>
          </a:p>
          <a:p>
            <a:r>
              <a:rPr lang="en-ZA" dirty="0" smtClean="0"/>
              <a:t>Non-specified (Industry)</a:t>
            </a:r>
          </a:p>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45</a:t>
            </a:fld>
            <a:endParaRPr lang="en-US"/>
          </a:p>
        </p:txBody>
      </p:sp>
    </p:spTree>
    <p:extLst>
      <p:ext uri="{BB962C8B-B14F-4D97-AF65-F5344CB8AC3E}">
        <p14:creationId xmlns:p14="http://schemas.microsoft.com/office/powerpoint/2010/main" val="1151618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46</a:t>
            </a:fld>
            <a:endParaRPr lang="en-US"/>
          </a:p>
        </p:txBody>
      </p:sp>
    </p:spTree>
    <p:extLst>
      <p:ext uri="{BB962C8B-B14F-4D97-AF65-F5344CB8AC3E}">
        <p14:creationId xmlns:p14="http://schemas.microsoft.com/office/powerpoint/2010/main" val="2795729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47</a:t>
            </a:fld>
            <a:endParaRPr lang="en-US"/>
          </a:p>
        </p:txBody>
      </p:sp>
    </p:spTree>
    <p:extLst>
      <p:ext uri="{BB962C8B-B14F-4D97-AF65-F5344CB8AC3E}">
        <p14:creationId xmlns:p14="http://schemas.microsoft.com/office/powerpoint/2010/main" val="8860177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49</a:t>
            </a:fld>
            <a:endParaRPr lang="en-US"/>
          </a:p>
        </p:txBody>
      </p:sp>
    </p:spTree>
    <p:extLst>
      <p:ext uri="{BB962C8B-B14F-4D97-AF65-F5344CB8AC3E}">
        <p14:creationId xmlns:p14="http://schemas.microsoft.com/office/powerpoint/2010/main" val="1717500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7</a:t>
            </a:fld>
            <a:endParaRPr lang="en-US"/>
          </a:p>
        </p:txBody>
      </p:sp>
    </p:spTree>
    <p:extLst>
      <p:ext uri="{BB962C8B-B14F-4D97-AF65-F5344CB8AC3E}">
        <p14:creationId xmlns:p14="http://schemas.microsoft.com/office/powerpoint/2010/main" val="3896149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Singapore was one of the most expensive refining areas from which to buy fuel</a:t>
            </a:r>
          </a:p>
          <a:p>
            <a:r>
              <a:rPr lang="en-ZA" dirty="0" smtClean="0"/>
              <a:t>Since Singapore is further from Durban than the </a:t>
            </a:r>
            <a:r>
              <a:rPr lang="en-ZA" dirty="0" err="1" smtClean="0"/>
              <a:t>the</a:t>
            </a:r>
            <a:r>
              <a:rPr lang="en-ZA" dirty="0" smtClean="0"/>
              <a:t> Arab Gulf and Mediterranean, this increased the shipping element of IBLC</a:t>
            </a:r>
          </a:p>
          <a:p>
            <a:r>
              <a:rPr lang="en-ZA" dirty="0" smtClean="0"/>
              <a:t>Singapore markets based on fuel rather than petrol, the petrol market was less developed and thus 	more expensive. Whereas in the SA market is petrol is the most important petroleum product</a:t>
            </a:r>
          </a:p>
          <a:p>
            <a:endParaRPr lang="en-US" dirty="0" smtClean="0"/>
          </a:p>
          <a:p>
            <a:r>
              <a:rPr lang="en-ZA" dirty="0" smtClean="0"/>
              <a:t>Posted prices were the standard pricing mechanism for exports between 1950 to 1970s, thereafter 	sales were done on the spot prices Freight rates</a:t>
            </a:r>
          </a:p>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9</a:t>
            </a:fld>
            <a:endParaRPr lang="en-US"/>
          </a:p>
        </p:txBody>
      </p:sp>
    </p:spTree>
    <p:extLst>
      <p:ext uri="{BB962C8B-B14F-4D97-AF65-F5344CB8AC3E}">
        <p14:creationId xmlns:p14="http://schemas.microsoft.com/office/powerpoint/2010/main" val="1901817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20</a:t>
            </a:fld>
            <a:endParaRPr lang="en-US"/>
          </a:p>
        </p:txBody>
      </p:sp>
    </p:spTree>
    <p:extLst>
      <p:ext uri="{BB962C8B-B14F-4D97-AF65-F5344CB8AC3E}">
        <p14:creationId xmlns:p14="http://schemas.microsoft.com/office/powerpoint/2010/main" val="456100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29</a:t>
            </a:fld>
            <a:endParaRPr lang="en-US"/>
          </a:p>
        </p:txBody>
      </p:sp>
    </p:spTree>
    <p:extLst>
      <p:ext uri="{BB962C8B-B14F-4D97-AF65-F5344CB8AC3E}">
        <p14:creationId xmlns:p14="http://schemas.microsoft.com/office/powerpoint/2010/main" val="268102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38</a:t>
            </a:fld>
            <a:endParaRPr lang="en-US"/>
          </a:p>
        </p:txBody>
      </p:sp>
    </p:spTree>
    <p:extLst>
      <p:ext uri="{BB962C8B-B14F-4D97-AF65-F5344CB8AC3E}">
        <p14:creationId xmlns:p14="http://schemas.microsoft.com/office/powerpoint/2010/main" val="3985098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39</a:t>
            </a:fld>
            <a:endParaRPr lang="en-US"/>
          </a:p>
        </p:txBody>
      </p:sp>
    </p:spTree>
    <p:extLst>
      <p:ext uri="{BB962C8B-B14F-4D97-AF65-F5344CB8AC3E}">
        <p14:creationId xmlns:p14="http://schemas.microsoft.com/office/powerpoint/2010/main" val="902146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40</a:t>
            </a:fld>
            <a:endParaRPr lang="en-US"/>
          </a:p>
        </p:txBody>
      </p:sp>
    </p:spTree>
    <p:extLst>
      <p:ext uri="{BB962C8B-B14F-4D97-AF65-F5344CB8AC3E}">
        <p14:creationId xmlns:p14="http://schemas.microsoft.com/office/powerpoint/2010/main" val="330538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pPr>
              <a:defRPr/>
            </a:pPr>
            <a:fld id="{F0752732-9414-4370-A319-EFE1248FA51C}" type="slidenum">
              <a:rPr lang="en-US" smtClean="0"/>
              <a:pPr>
                <a:defRPr/>
              </a:pPr>
              <a:t>42</a:t>
            </a:fld>
            <a:endParaRPr lang="en-US"/>
          </a:p>
        </p:txBody>
      </p:sp>
    </p:spTree>
    <p:extLst>
      <p:ext uri="{BB962C8B-B14F-4D97-AF65-F5344CB8AC3E}">
        <p14:creationId xmlns:p14="http://schemas.microsoft.com/office/powerpoint/2010/main" val="3114848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rot="21075469">
            <a:off x="373311" y="4888811"/>
            <a:ext cx="6349791" cy="384175"/>
          </a:xfrm>
        </p:spPr>
        <p:txBody>
          <a:bodyPr/>
          <a:lstStyle>
            <a:lvl1pPr algn="l">
              <a:defRPr sz="2000" b="1">
                <a:solidFill>
                  <a:srgbClr val="FFFFFF"/>
                </a:solidFill>
                <a:latin typeface="Arial"/>
                <a:cs typeface="Arial"/>
              </a:defRPr>
            </a:lvl1pPr>
          </a:lstStyle>
          <a:p>
            <a:r>
              <a:rPr lang="en-US" smtClean="0"/>
              <a:t>Click to edit Master title style</a:t>
            </a:r>
            <a:endParaRPr lang="en-GB" dirty="0" smtClean="0"/>
          </a:p>
        </p:txBody>
      </p:sp>
      <p:sp>
        <p:nvSpPr>
          <p:cNvPr id="3" name="Subtitle 2"/>
          <p:cNvSpPr>
            <a:spLocks noGrp="1"/>
          </p:cNvSpPr>
          <p:nvPr>
            <p:ph type="subTitle" idx="1"/>
          </p:nvPr>
        </p:nvSpPr>
        <p:spPr>
          <a:xfrm rot="21075469">
            <a:off x="449515" y="5273067"/>
            <a:ext cx="6348716" cy="419100"/>
          </a:xfrm>
        </p:spPr>
        <p:txBody>
          <a:bodyPr anchor="ctr"/>
          <a:lstStyle>
            <a:lvl1pPr marL="0" indent="0" algn="l">
              <a:buNone/>
              <a:defRPr sz="200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3245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2ED920-77D6-42C4-AB8E-117911CEEC2B}" type="slidenum">
              <a:rPr lang="en-US"/>
              <a:pPr>
                <a:defRPr/>
              </a:pPr>
              <a:t>‹#›</a:t>
            </a:fld>
            <a:endParaRPr lang="en-US"/>
          </a:p>
        </p:txBody>
      </p:sp>
    </p:spTree>
    <p:extLst>
      <p:ext uri="{BB962C8B-B14F-4D97-AF65-F5344CB8AC3E}">
        <p14:creationId xmlns:p14="http://schemas.microsoft.com/office/powerpoint/2010/main" val="3443108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CEC2868-1112-4AB4-8925-D1BEFB228531}" type="slidenum">
              <a:rPr lang="en-US"/>
              <a:pPr>
                <a:defRPr/>
              </a:pPr>
              <a:t>‹#›</a:t>
            </a:fld>
            <a:endParaRPr lang="en-US"/>
          </a:p>
        </p:txBody>
      </p:sp>
    </p:spTree>
    <p:extLst>
      <p:ext uri="{BB962C8B-B14F-4D97-AF65-F5344CB8AC3E}">
        <p14:creationId xmlns:p14="http://schemas.microsoft.com/office/powerpoint/2010/main" val="1376221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C855F76-3D6E-4C91-A326-ED8401C7F74C}" type="slidenum">
              <a:rPr lang="en-US"/>
              <a:pPr>
                <a:defRPr/>
              </a:pPr>
              <a:t>‹#›</a:t>
            </a:fld>
            <a:endParaRPr lang="en-US"/>
          </a:p>
        </p:txBody>
      </p:sp>
    </p:spTree>
    <p:extLst>
      <p:ext uri="{BB962C8B-B14F-4D97-AF65-F5344CB8AC3E}">
        <p14:creationId xmlns:p14="http://schemas.microsoft.com/office/powerpoint/2010/main" val="2213672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C20F1AF-DC5D-4924-9BC1-57ED9F4DE6A1}" type="slidenum">
              <a:rPr lang="en-US"/>
              <a:pPr>
                <a:defRPr/>
              </a:pPr>
              <a:t>‹#›</a:t>
            </a:fld>
            <a:endParaRPr lang="en-US"/>
          </a:p>
        </p:txBody>
      </p:sp>
    </p:spTree>
    <p:extLst>
      <p:ext uri="{BB962C8B-B14F-4D97-AF65-F5344CB8AC3E}">
        <p14:creationId xmlns:p14="http://schemas.microsoft.com/office/powerpoint/2010/main" val="3123629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5BD6A86-F0C7-4E9C-924B-D0B51AA8085E}" type="slidenum">
              <a:rPr lang="en-US"/>
              <a:pPr>
                <a:defRPr/>
              </a:pPr>
              <a:t>‹#›</a:t>
            </a:fld>
            <a:endParaRPr lang="en-US"/>
          </a:p>
        </p:txBody>
      </p:sp>
    </p:spTree>
    <p:extLst>
      <p:ext uri="{BB962C8B-B14F-4D97-AF65-F5344CB8AC3E}">
        <p14:creationId xmlns:p14="http://schemas.microsoft.com/office/powerpoint/2010/main" val="981646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71CA3DF-7528-4581-B7A6-E62A41A2D9E9}" type="slidenum">
              <a:rPr lang="en-US"/>
              <a:pPr>
                <a:defRPr/>
              </a:pPr>
              <a:t>‹#›</a:t>
            </a:fld>
            <a:endParaRPr lang="en-US"/>
          </a:p>
        </p:txBody>
      </p:sp>
    </p:spTree>
    <p:extLst>
      <p:ext uri="{BB962C8B-B14F-4D97-AF65-F5344CB8AC3E}">
        <p14:creationId xmlns:p14="http://schemas.microsoft.com/office/powerpoint/2010/main" val="26529596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04F350-340B-432D-889F-74DCCE1917AF}" type="slidenum">
              <a:rPr lang="en-US"/>
              <a:pPr>
                <a:defRPr/>
              </a:pPr>
              <a:t>‹#›</a:t>
            </a:fld>
            <a:endParaRPr lang="en-US"/>
          </a:p>
        </p:txBody>
      </p:sp>
    </p:spTree>
    <p:extLst>
      <p:ext uri="{BB962C8B-B14F-4D97-AF65-F5344CB8AC3E}">
        <p14:creationId xmlns:p14="http://schemas.microsoft.com/office/powerpoint/2010/main" val="31240083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A8DF63-9F1E-499B-8309-D81A5AA2F512}" type="slidenum">
              <a:rPr lang="en-US"/>
              <a:pPr>
                <a:defRPr/>
              </a:pPr>
              <a:t>‹#›</a:t>
            </a:fld>
            <a:endParaRPr lang="en-US"/>
          </a:p>
        </p:txBody>
      </p:sp>
    </p:spTree>
    <p:extLst>
      <p:ext uri="{BB962C8B-B14F-4D97-AF65-F5344CB8AC3E}">
        <p14:creationId xmlns:p14="http://schemas.microsoft.com/office/powerpoint/2010/main" val="1067719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9F2598-BF0F-4A58-A45F-6592130F090B}" type="slidenum">
              <a:rPr lang="en-US"/>
              <a:pPr>
                <a:defRPr/>
              </a:pPr>
              <a:t>‹#›</a:t>
            </a:fld>
            <a:endParaRPr lang="en-US"/>
          </a:p>
        </p:txBody>
      </p:sp>
    </p:spTree>
    <p:extLst>
      <p:ext uri="{BB962C8B-B14F-4D97-AF65-F5344CB8AC3E}">
        <p14:creationId xmlns:p14="http://schemas.microsoft.com/office/powerpoint/2010/main" val="604153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rot="21075469">
            <a:off x="449515" y="5273067"/>
            <a:ext cx="6348716" cy="419100"/>
          </a:xfrm>
        </p:spPr>
        <p:txBody>
          <a:bodyPr anchor="ctr"/>
          <a:lstStyle>
            <a:lvl1pPr marL="0" indent="0" algn="l">
              <a:buNone/>
              <a:defRPr sz="2400">
                <a:solidFill>
                  <a:schemeClr val="tx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85635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lvl1pPr algn="l">
              <a:defRPr sz="1600" b="1" i="0">
                <a:solidFill>
                  <a:srgbClr val="D95900"/>
                </a:solidFill>
                <a:latin typeface="Arial"/>
                <a:cs typeface="Arial"/>
              </a:defRPr>
            </a:lvl1pPr>
          </a:lstStyle>
          <a:p>
            <a:r>
              <a:rPr lang="en-US" smtClean="0"/>
              <a:t>Click to edit Master title style</a:t>
            </a:r>
            <a:endParaRPr lang="en-US" dirty="0"/>
          </a:p>
        </p:txBody>
      </p:sp>
      <p:sp>
        <p:nvSpPr>
          <p:cNvPr id="7" name="Text Placeholder 5"/>
          <p:cNvSpPr>
            <a:spLocks noGrp="1"/>
          </p:cNvSpPr>
          <p:nvPr>
            <p:ph type="body" sz="quarter" idx="10"/>
          </p:nvPr>
        </p:nvSpPr>
        <p:spPr>
          <a:xfrm>
            <a:off x="457200" y="1189037"/>
            <a:ext cx="8229600" cy="4079875"/>
          </a:xfrm>
        </p:spPr>
        <p:txBody>
          <a:bodyPr/>
          <a:lstStyle>
            <a:lvl1pPr>
              <a:buFontTx/>
              <a:buNone/>
              <a:defRPr/>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
        <p:nvSpPr>
          <p:cNvPr id="4" name="Footer Placeholder 8"/>
          <p:cNvSpPr>
            <a:spLocks noGrp="1"/>
          </p:cNvSpPr>
          <p:nvPr>
            <p:ph type="ftr" sz="quarter" idx="11"/>
          </p:nvPr>
        </p:nvSpPr>
        <p:spPr>
          <a:xfrm>
            <a:off x="457200" y="6248400"/>
            <a:ext cx="5334000" cy="228600"/>
          </a:xfrm>
        </p:spPr>
        <p:txBody>
          <a:bodyPr/>
          <a:lstStyle>
            <a:lvl1pPr algn="l">
              <a:defRPr sz="1000">
                <a:solidFill>
                  <a:srgbClr val="D95900"/>
                </a:solidFill>
                <a:latin typeface="Arial" charset="0"/>
                <a:cs typeface="Arial" charset="0"/>
              </a:defRPr>
            </a:lvl1pPr>
          </a:lstStyle>
          <a:p>
            <a:pPr>
              <a:defRPr/>
            </a:pPr>
            <a:r>
              <a:rPr lang="en-ZA"/>
              <a:t>Economics for Regulation SLP, 27-31 January 2014</a:t>
            </a:r>
            <a:endParaRPr lang="en-US"/>
          </a:p>
        </p:txBody>
      </p:sp>
    </p:spTree>
    <p:extLst>
      <p:ext uri="{BB962C8B-B14F-4D97-AF65-F5344CB8AC3E}">
        <p14:creationId xmlns:p14="http://schemas.microsoft.com/office/powerpoint/2010/main" val="889629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228600"/>
            <a:ext cx="8229600" cy="533400"/>
          </a:xfrm>
        </p:spPr>
        <p:txBody>
          <a:bodyPr/>
          <a:lstStyle>
            <a:lvl1pPr algn="l">
              <a:defRPr sz="1600" b="1" i="0">
                <a:solidFill>
                  <a:srgbClr val="D95900"/>
                </a:solidFill>
                <a:latin typeface="Arial"/>
                <a:cs typeface="Arial"/>
              </a:defRPr>
            </a:lvl1pPr>
          </a:lstStyle>
          <a:p>
            <a:r>
              <a:rPr lang="en-US" smtClean="0"/>
              <a:t>Click to edit Master title style</a:t>
            </a:r>
            <a:endParaRPr lang="en-US" dirty="0"/>
          </a:p>
        </p:txBody>
      </p:sp>
      <p:sp>
        <p:nvSpPr>
          <p:cNvPr id="7" name="Text Placeholder 5"/>
          <p:cNvSpPr>
            <a:spLocks noGrp="1"/>
          </p:cNvSpPr>
          <p:nvPr>
            <p:ph type="body" sz="quarter" idx="10"/>
          </p:nvPr>
        </p:nvSpPr>
        <p:spPr>
          <a:xfrm>
            <a:off x="457200" y="1189037"/>
            <a:ext cx="8229600" cy="4079875"/>
          </a:xfrm>
        </p:spPr>
        <p:txBody>
          <a:bodyPr/>
          <a:lstStyle>
            <a:lvl1pPr>
              <a:buFont typeface="Arial" pitchFamily="34" charset="0"/>
              <a:buChar char="•"/>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Tree>
    <p:extLst>
      <p:ext uri="{BB962C8B-B14F-4D97-AF65-F5344CB8AC3E}">
        <p14:creationId xmlns:p14="http://schemas.microsoft.com/office/powerpoint/2010/main" val="4091996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lvl1pPr algn="l">
              <a:defRPr sz="1600" b="1" i="0">
                <a:solidFill>
                  <a:srgbClr val="D95900"/>
                </a:solidFill>
                <a:latin typeface="Arial"/>
                <a:cs typeface="Arial"/>
              </a:defRPr>
            </a:lvl1pPr>
          </a:lstStyle>
          <a:p>
            <a:r>
              <a:rPr lang="en-US" smtClean="0"/>
              <a:t>Click to edit Master title style</a:t>
            </a:r>
            <a:endParaRPr lang="en-US" dirty="0"/>
          </a:p>
        </p:txBody>
      </p:sp>
      <p:sp>
        <p:nvSpPr>
          <p:cNvPr id="7" name="Text Placeholder 5"/>
          <p:cNvSpPr>
            <a:spLocks noGrp="1"/>
          </p:cNvSpPr>
          <p:nvPr>
            <p:ph type="body" sz="quarter" idx="10"/>
          </p:nvPr>
        </p:nvSpPr>
        <p:spPr>
          <a:xfrm>
            <a:off x="457200" y="1189037"/>
            <a:ext cx="8229600" cy="4079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8"/>
          <p:cNvSpPr>
            <a:spLocks noGrp="1"/>
          </p:cNvSpPr>
          <p:nvPr>
            <p:ph type="ftr" sz="quarter" idx="11"/>
          </p:nvPr>
        </p:nvSpPr>
        <p:spPr>
          <a:xfrm>
            <a:off x="457200" y="6248400"/>
            <a:ext cx="5334000" cy="228600"/>
          </a:xfrm>
        </p:spPr>
        <p:txBody>
          <a:bodyPr/>
          <a:lstStyle>
            <a:lvl1pPr algn="l">
              <a:defRPr sz="1000">
                <a:solidFill>
                  <a:srgbClr val="D95900"/>
                </a:solidFill>
                <a:latin typeface="Arial" charset="0"/>
                <a:cs typeface="Arial" charset="0"/>
              </a:defRPr>
            </a:lvl1pPr>
          </a:lstStyle>
          <a:p>
            <a:pPr>
              <a:defRPr/>
            </a:pPr>
            <a:r>
              <a:rPr lang="en-ZA"/>
              <a:t>Economics for Regulation SLP, 27-31 January 2014</a:t>
            </a:r>
            <a:endParaRPr lang="en-US"/>
          </a:p>
        </p:txBody>
      </p:sp>
    </p:spTree>
    <p:extLst>
      <p:ext uri="{BB962C8B-B14F-4D97-AF65-F5344CB8AC3E}">
        <p14:creationId xmlns:p14="http://schemas.microsoft.com/office/powerpoint/2010/main" val="2325240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lvl1pPr algn="l">
              <a:defRPr sz="1600" b="1" i="0">
                <a:solidFill>
                  <a:srgbClr val="D95900"/>
                </a:solidFill>
                <a:latin typeface="Arial"/>
                <a:cs typeface="Arial"/>
              </a:defRPr>
            </a:lvl1pPr>
          </a:lstStyle>
          <a:p>
            <a:r>
              <a:rPr lang="en-US" smtClean="0"/>
              <a:t>Click to edit Master title style</a:t>
            </a:r>
            <a:endParaRPr lang="en-US" dirty="0"/>
          </a:p>
        </p:txBody>
      </p:sp>
      <p:sp>
        <p:nvSpPr>
          <p:cNvPr id="7" name="Picture Placeholder 6"/>
          <p:cNvSpPr>
            <a:spLocks noGrp="1"/>
          </p:cNvSpPr>
          <p:nvPr>
            <p:ph type="pic" sz="quarter" idx="10"/>
          </p:nvPr>
        </p:nvSpPr>
        <p:spPr>
          <a:xfrm>
            <a:off x="5791200" y="1189038"/>
            <a:ext cx="3352800" cy="4079875"/>
          </a:xfrm>
        </p:spPr>
        <p:txBody>
          <a:bodyPr/>
          <a:lstStyle>
            <a:lvl1pPr>
              <a:buFontTx/>
              <a:buNone/>
              <a:defRPr/>
            </a:lvl1pPr>
          </a:lstStyle>
          <a:p>
            <a:pPr lvl="0"/>
            <a:r>
              <a:rPr lang="en-US" noProof="0" smtClean="0"/>
              <a:t>Click icon to add picture</a:t>
            </a:r>
            <a:endParaRPr lang="en-US" noProof="0"/>
          </a:p>
        </p:txBody>
      </p:sp>
      <p:sp>
        <p:nvSpPr>
          <p:cNvPr id="10" name="Text Placeholder 8"/>
          <p:cNvSpPr>
            <a:spLocks noGrp="1"/>
          </p:cNvSpPr>
          <p:nvPr>
            <p:ph type="body" sz="quarter" idx="11"/>
          </p:nvPr>
        </p:nvSpPr>
        <p:spPr>
          <a:xfrm>
            <a:off x="457200" y="1189038"/>
            <a:ext cx="5029200" cy="4079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8"/>
          <p:cNvSpPr>
            <a:spLocks noGrp="1"/>
          </p:cNvSpPr>
          <p:nvPr>
            <p:ph type="ftr" sz="quarter" idx="12"/>
          </p:nvPr>
        </p:nvSpPr>
        <p:spPr>
          <a:xfrm>
            <a:off x="457200" y="6248400"/>
            <a:ext cx="5334000" cy="228600"/>
          </a:xfrm>
        </p:spPr>
        <p:txBody>
          <a:bodyPr/>
          <a:lstStyle>
            <a:lvl1pPr algn="l">
              <a:defRPr sz="1000">
                <a:solidFill>
                  <a:srgbClr val="D95900"/>
                </a:solidFill>
                <a:latin typeface="Arial" charset="0"/>
                <a:cs typeface="Arial" charset="0"/>
              </a:defRPr>
            </a:lvl1pPr>
          </a:lstStyle>
          <a:p>
            <a:pPr>
              <a:defRPr/>
            </a:pPr>
            <a:r>
              <a:rPr lang="en-ZA"/>
              <a:t>Economics for Regulation SLP, 27-31 January 2014</a:t>
            </a:r>
            <a:endParaRPr lang="en-US"/>
          </a:p>
        </p:txBody>
      </p:sp>
    </p:spTree>
    <p:extLst>
      <p:ext uri="{BB962C8B-B14F-4D97-AF65-F5344CB8AC3E}">
        <p14:creationId xmlns:p14="http://schemas.microsoft.com/office/powerpoint/2010/main" val="2284360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lvl1pPr algn="l">
              <a:defRPr sz="1600" b="1" i="0">
                <a:solidFill>
                  <a:srgbClr val="D95900"/>
                </a:solidFill>
                <a:latin typeface="Arial"/>
                <a:cs typeface="Arial"/>
              </a:defRPr>
            </a:lvl1pPr>
          </a:lstStyle>
          <a:p>
            <a:r>
              <a:rPr lang="en-US" smtClean="0"/>
              <a:t>Click to edit Master title style</a:t>
            </a:r>
            <a:endParaRPr lang="en-US" dirty="0"/>
          </a:p>
        </p:txBody>
      </p:sp>
      <p:sp>
        <p:nvSpPr>
          <p:cNvPr id="7" name="Picture Placeholder 6"/>
          <p:cNvSpPr>
            <a:spLocks noGrp="1"/>
          </p:cNvSpPr>
          <p:nvPr>
            <p:ph type="pic" sz="quarter" idx="10"/>
          </p:nvPr>
        </p:nvSpPr>
        <p:spPr>
          <a:xfrm>
            <a:off x="457200" y="1189038"/>
            <a:ext cx="8229600" cy="4079875"/>
          </a:xfrm>
        </p:spPr>
        <p:txBody>
          <a:bodyPr/>
          <a:lstStyle>
            <a:lvl1pPr>
              <a:buFontTx/>
              <a:buNone/>
              <a:defRPr/>
            </a:lvl1pPr>
          </a:lstStyle>
          <a:p>
            <a:pPr lvl="0"/>
            <a:r>
              <a:rPr lang="en-US" noProof="0" smtClean="0"/>
              <a:t>Click icon to add picture</a:t>
            </a:r>
            <a:endParaRPr lang="en-US" noProof="0"/>
          </a:p>
        </p:txBody>
      </p:sp>
      <p:sp>
        <p:nvSpPr>
          <p:cNvPr id="4" name="Footer Placeholder 8"/>
          <p:cNvSpPr>
            <a:spLocks noGrp="1"/>
          </p:cNvSpPr>
          <p:nvPr>
            <p:ph type="ftr" sz="quarter" idx="11"/>
          </p:nvPr>
        </p:nvSpPr>
        <p:spPr>
          <a:xfrm>
            <a:off x="457200" y="6248400"/>
            <a:ext cx="5334000" cy="228600"/>
          </a:xfrm>
        </p:spPr>
        <p:txBody>
          <a:bodyPr/>
          <a:lstStyle>
            <a:lvl1pPr algn="l">
              <a:defRPr sz="1000">
                <a:solidFill>
                  <a:srgbClr val="D95900"/>
                </a:solidFill>
                <a:latin typeface="Arial" charset="0"/>
                <a:cs typeface="Arial" charset="0"/>
              </a:defRPr>
            </a:lvl1pPr>
          </a:lstStyle>
          <a:p>
            <a:pPr>
              <a:defRPr/>
            </a:pPr>
            <a:r>
              <a:rPr lang="en-ZA"/>
              <a:t>Economics for Regulation SLP, 27-31 January 2014</a:t>
            </a:r>
            <a:endParaRPr lang="en-US"/>
          </a:p>
        </p:txBody>
      </p:sp>
    </p:spTree>
    <p:extLst>
      <p:ext uri="{BB962C8B-B14F-4D97-AF65-F5344CB8AC3E}">
        <p14:creationId xmlns:p14="http://schemas.microsoft.com/office/powerpoint/2010/main" val="3668979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9D2037-97A6-415E-A04D-C47A0964E45E}" type="slidenum">
              <a:rPr lang="en-US"/>
              <a:pPr>
                <a:defRPr/>
              </a:pPr>
              <a:t>‹#›</a:t>
            </a:fld>
            <a:endParaRPr lang="en-US"/>
          </a:p>
        </p:txBody>
      </p:sp>
    </p:spTree>
    <p:extLst>
      <p:ext uri="{BB962C8B-B14F-4D97-AF65-F5344CB8AC3E}">
        <p14:creationId xmlns:p14="http://schemas.microsoft.com/office/powerpoint/2010/main" val="1600041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ZA"/>
              <a:t>Economics for Regulation SLP, 27-31 January 2014</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282142-78B9-451B-8A86-E8A9D943CE29}" type="slidenum">
              <a:rPr lang="en-US"/>
              <a:pPr>
                <a:defRPr/>
              </a:pPr>
              <a:t>‹#›</a:t>
            </a:fld>
            <a:endParaRPr lang="en-US"/>
          </a:p>
        </p:txBody>
      </p:sp>
    </p:spTree>
    <p:extLst>
      <p:ext uri="{BB962C8B-B14F-4D97-AF65-F5344CB8AC3E}">
        <p14:creationId xmlns:p14="http://schemas.microsoft.com/office/powerpoint/2010/main" val="246686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50825"/>
            <a:ext cx="822960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Text Placeholder 2"/>
          <p:cNvSpPr>
            <a:spLocks noGrp="1"/>
          </p:cNvSpPr>
          <p:nvPr>
            <p:ph type="body" idx="1"/>
          </p:nvPr>
        </p:nvSpPr>
        <p:spPr bwMode="auto">
          <a:xfrm>
            <a:off x="457200" y="1187450"/>
            <a:ext cx="8229600"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112" charset="0"/>
                <a:ea typeface="ＭＳ Ｐゴシック" pitchFamily="-112" charset="-128"/>
                <a:cs typeface="+mn-cs"/>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112" charset="0"/>
                <a:ea typeface="ＭＳ Ｐゴシック" pitchFamily="-112" charset="-128"/>
                <a:cs typeface="+mn-cs"/>
              </a:defRPr>
            </a:lvl1pPr>
          </a:lstStyle>
          <a:p>
            <a:pPr>
              <a:defRPr/>
            </a:pPr>
            <a:r>
              <a:rPr lang="en-ZA"/>
              <a:t>Economics for Regulation SLP, 27-31 January 2014</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ＭＳ Ｐゴシック" panose="020B0600070205080204" pitchFamily="34" charset="-128"/>
              </a:defRPr>
            </a:lvl1pPr>
          </a:lstStyle>
          <a:p>
            <a:pPr>
              <a:defRPr/>
            </a:pPr>
            <a:fld id="{2DBD16E8-FF7E-4825-B89A-02C968EFD5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Lst>
  <p:hf hdr="0" ftr="0" dt="0"/>
  <p:txStyles>
    <p:titleStyle>
      <a:lvl1pPr algn="l" defTabSz="457200" rtl="0" eaLnBrk="0" fontAlgn="base" hangingPunct="0">
        <a:spcBef>
          <a:spcPct val="0"/>
        </a:spcBef>
        <a:spcAft>
          <a:spcPct val="0"/>
        </a:spcAft>
        <a:defRPr sz="2000" b="1" kern="1200">
          <a:solidFill>
            <a:srgbClr val="D95900"/>
          </a:solidFill>
          <a:latin typeface="Arial"/>
          <a:ea typeface="ＭＳ Ｐゴシック" pitchFamily="26" charset="-128"/>
          <a:cs typeface="Arial"/>
        </a:defRPr>
      </a:lvl1pPr>
      <a:lvl2pPr algn="l" defTabSz="457200" rtl="0" eaLnBrk="0" fontAlgn="base" hangingPunct="0">
        <a:spcBef>
          <a:spcPct val="0"/>
        </a:spcBef>
        <a:spcAft>
          <a:spcPct val="0"/>
        </a:spcAft>
        <a:defRPr sz="2000" b="1">
          <a:solidFill>
            <a:srgbClr val="D95900"/>
          </a:solidFill>
          <a:latin typeface="Arial" pitchFamily="-112" charset="0"/>
          <a:ea typeface="ＭＳ Ｐゴシック" pitchFamily="26" charset="-128"/>
          <a:cs typeface="Arial" charset="0"/>
        </a:defRPr>
      </a:lvl2pPr>
      <a:lvl3pPr algn="l" defTabSz="457200" rtl="0" eaLnBrk="0" fontAlgn="base" hangingPunct="0">
        <a:spcBef>
          <a:spcPct val="0"/>
        </a:spcBef>
        <a:spcAft>
          <a:spcPct val="0"/>
        </a:spcAft>
        <a:defRPr sz="2000" b="1">
          <a:solidFill>
            <a:srgbClr val="D95900"/>
          </a:solidFill>
          <a:latin typeface="Arial" pitchFamily="-112" charset="0"/>
          <a:ea typeface="ＭＳ Ｐゴシック" pitchFamily="26" charset="-128"/>
          <a:cs typeface="Arial" charset="0"/>
        </a:defRPr>
      </a:lvl3pPr>
      <a:lvl4pPr algn="l" defTabSz="457200" rtl="0" eaLnBrk="0" fontAlgn="base" hangingPunct="0">
        <a:spcBef>
          <a:spcPct val="0"/>
        </a:spcBef>
        <a:spcAft>
          <a:spcPct val="0"/>
        </a:spcAft>
        <a:defRPr sz="2000" b="1">
          <a:solidFill>
            <a:srgbClr val="D95900"/>
          </a:solidFill>
          <a:latin typeface="Arial" pitchFamily="-112" charset="0"/>
          <a:ea typeface="ＭＳ Ｐゴシック" pitchFamily="26" charset="-128"/>
          <a:cs typeface="Arial" charset="0"/>
        </a:defRPr>
      </a:lvl4pPr>
      <a:lvl5pPr algn="l" defTabSz="457200" rtl="0" eaLnBrk="0" fontAlgn="base" hangingPunct="0">
        <a:spcBef>
          <a:spcPct val="0"/>
        </a:spcBef>
        <a:spcAft>
          <a:spcPct val="0"/>
        </a:spcAft>
        <a:defRPr sz="2000" b="1">
          <a:solidFill>
            <a:srgbClr val="D95900"/>
          </a:solidFill>
          <a:latin typeface="Arial" pitchFamily="-112" charset="0"/>
          <a:ea typeface="ＭＳ Ｐゴシック" pitchFamily="26" charset="-128"/>
          <a:cs typeface="Arial" charset="0"/>
        </a:defRPr>
      </a:lvl5pPr>
      <a:lvl6pPr marL="4572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6pPr>
      <a:lvl7pPr marL="9144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7pPr>
      <a:lvl8pPr marL="13716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8pPr>
      <a:lvl9pPr marL="1828800" algn="ctr" defTabSz="457200" rtl="0" eaLnBrk="1" fontAlgn="base" hangingPunct="1">
        <a:spcBef>
          <a:spcPct val="0"/>
        </a:spcBef>
        <a:spcAft>
          <a:spcPct val="0"/>
        </a:spcAft>
        <a:defRPr sz="4400">
          <a:solidFill>
            <a:schemeClr val="tx1"/>
          </a:solidFill>
          <a:latin typeface="Calibri" pitchFamily="26" charset="0"/>
          <a:ea typeface="ＭＳ Ｐゴシック" pitchFamily="26" charset="-128"/>
          <a:cs typeface="ＭＳ Ｐゴシック" pitchFamily="26" charset="-128"/>
        </a:defRPr>
      </a:lvl9pPr>
    </p:titleStyle>
    <p:bodyStyle>
      <a:lvl1pPr marL="342900" indent="-342900" algn="l" defTabSz="457200" rtl="0" eaLnBrk="0" fontAlgn="base" hangingPunct="0">
        <a:spcBef>
          <a:spcPct val="20000"/>
        </a:spcBef>
        <a:spcAft>
          <a:spcPct val="0"/>
        </a:spcAft>
        <a:buClr>
          <a:srgbClr val="D95900"/>
        </a:buClr>
        <a:buFont typeface="Arial" panose="020B0604020202020204" pitchFamily="34" charset="0"/>
        <a:buChar char="•"/>
        <a:defRPr sz="1400" kern="1200">
          <a:solidFill>
            <a:schemeClr val="tx1"/>
          </a:solidFill>
          <a:latin typeface="Arial"/>
          <a:ea typeface="ＭＳ Ｐゴシック" pitchFamily="26" charset="-128"/>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Arial"/>
          <a:ea typeface="ＭＳ Ｐゴシック" pitchFamily="26" charset="-128"/>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Arial"/>
          <a:ea typeface="ＭＳ Ｐゴシック" pitchFamily="26"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Arial"/>
          <a:ea typeface="ＭＳ Ｐゴシック" pitchFamily="26"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chemeClr val="tx1"/>
          </a:solidFill>
          <a:latin typeface="Arial"/>
          <a:ea typeface="ＭＳ Ｐゴシック" pitchFamily="26"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50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Arial" charset="0"/>
                <a:cs typeface="Arial" charset="0"/>
              </a:defRPr>
            </a:lvl1pPr>
          </a:lstStyle>
          <a:p>
            <a:pPr>
              <a:defRPr/>
            </a:pPr>
            <a:endParaRPr lang="en-US"/>
          </a:p>
        </p:txBody>
      </p:sp>
      <p:sp>
        <p:nvSpPr>
          <p:cNvPr id="450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cs typeface="Arial" charset="0"/>
              </a:defRPr>
            </a:lvl1pPr>
          </a:lstStyle>
          <a:p>
            <a:pPr>
              <a:defRPr/>
            </a:pPr>
            <a:r>
              <a:rPr lang="en-ZA"/>
              <a:t>Economics for Regulation SLP, 27-31 January 2014</a:t>
            </a:r>
            <a:endParaRPr lang="en-US"/>
          </a:p>
        </p:txBody>
      </p:sp>
      <p:sp>
        <p:nvSpPr>
          <p:cNvPr id="450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vl1pPr>
          </a:lstStyle>
          <a:p>
            <a:pPr>
              <a:defRPr/>
            </a:pPr>
            <a:fld id="{AD692621-E8F4-4ECA-A904-78D816B005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3"/>
          <p:cNvSpPr>
            <a:spLocks noGrp="1"/>
          </p:cNvSpPr>
          <p:nvPr>
            <p:ph type="ctrTitle" idx="4294967295"/>
          </p:nvPr>
        </p:nvSpPr>
        <p:spPr>
          <a:xfrm>
            <a:off x="719138" y="1219200"/>
            <a:ext cx="7772400" cy="1922463"/>
          </a:xfrm>
        </p:spPr>
        <p:txBody>
          <a:bodyPr/>
          <a:lstStyle/>
          <a:p>
            <a:pPr algn="ctr"/>
            <a:r>
              <a:rPr lang="en-US" altLang="en-US" sz="3200" dirty="0" smtClean="0">
                <a:latin typeface="Arial" panose="020B0604020202020204" pitchFamily="34" charset="0"/>
                <a:ea typeface="ＭＳ Ｐゴシック" panose="020B0600070205080204" pitchFamily="34" charset="-128"/>
                <a:cs typeface="Arial" panose="020B0604020202020204" pitchFamily="34" charset="0"/>
              </a:rPr>
              <a:t>Review of economic regulation of liquid fuels and related products</a:t>
            </a:r>
          </a:p>
        </p:txBody>
      </p:sp>
      <p:sp>
        <p:nvSpPr>
          <p:cNvPr id="12291" name="Rectangle 14"/>
          <p:cNvSpPr>
            <a:spLocks noGrp="1"/>
          </p:cNvSpPr>
          <p:nvPr>
            <p:ph type="subTitle" idx="4294967295"/>
          </p:nvPr>
        </p:nvSpPr>
        <p:spPr>
          <a:xfrm>
            <a:off x="1371600" y="3645024"/>
            <a:ext cx="6400800" cy="1584201"/>
          </a:xfrm>
        </p:spPr>
        <p:txBody>
          <a:bodyPr/>
          <a:lstStyle/>
          <a:p>
            <a:pPr marL="0" indent="0" algn="ctr">
              <a:buNone/>
            </a:pPr>
            <a:r>
              <a:rPr lang="en-US" sz="1800" dirty="0" smtClean="0"/>
              <a:t>Pamela Mondliwa and Simon Roberts</a:t>
            </a:r>
            <a:br>
              <a:rPr lang="en-US" sz="1800" dirty="0" smtClean="0"/>
            </a:br>
            <a:endParaRPr lang="en-US" altLang="en-US" sz="1800"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12293" name="TextBox 2"/>
          <p:cNvSpPr txBox="1">
            <a:spLocks noChangeArrowheads="1"/>
          </p:cNvSpPr>
          <p:nvPr/>
        </p:nvSpPr>
        <p:spPr bwMode="auto">
          <a:xfrm>
            <a:off x="5003800" y="5572125"/>
            <a:ext cx="22320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D95900"/>
              </a:buClr>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a:lstStyle>
          <a:p>
            <a:pPr>
              <a:spcBef>
                <a:spcPct val="0"/>
              </a:spcBef>
              <a:buClrTx/>
              <a:buFontTx/>
              <a:buNone/>
            </a:pPr>
            <a:r>
              <a:rPr lang="en-ZA" sz="1800" b="1" dirty="0">
                <a:solidFill>
                  <a:srgbClr val="D95900"/>
                </a:solidFill>
              </a:rPr>
              <a:t>CCRED</a:t>
            </a:r>
            <a:r>
              <a:rPr lang="en-ZA" sz="1800" b="1" dirty="0"/>
              <a:t>	</a:t>
            </a:r>
            <a:endParaRPr lang="en-ZA" sz="1800" dirty="0"/>
          </a:p>
          <a:p>
            <a:pPr>
              <a:spcBef>
                <a:spcPct val="0"/>
              </a:spcBef>
              <a:buClrTx/>
              <a:buFontTx/>
              <a:buNone/>
            </a:pPr>
            <a:r>
              <a:rPr lang="en-ZA" sz="900" b="1" dirty="0"/>
              <a:t>Centre for Competition, Regulation </a:t>
            </a:r>
            <a:endParaRPr lang="en-ZA" sz="900" dirty="0"/>
          </a:p>
          <a:p>
            <a:pPr>
              <a:spcBef>
                <a:spcPct val="0"/>
              </a:spcBef>
              <a:buClrTx/>
              <a:buFontTx/>
              <a:buNone/>
            </a:pPr>
            <a:r>
              <a:rPr lang="en-ZA" sz="900" b="1" dirty="0"/>
              <a:t>and Economic Development</a:t>
            </a:r>
            <a:endParaRPr lang="en-ZA" sz="900" dirty="0"/>
          </a:p>
          <a:p>
            <a:pPr>
              <a:spcBef>
                <a:spcPct val="0"/>
              </a:spcBef>
              <a:buClrTx/>
              <a:buFontTx/>
              <a:buNone/>
            </a:pPr>
            <a:r>
              <a:rPr lang="en-ZA" sz="900" b="1" dirty="0"/>
              <a:t>University of Johannesburg</a:t>
            </a:r>
          </a:p>
          <a:p>
            <a:pPr>
              <a:spcBef>
                <a:spcPct val="0"/>
              </a:spcBef>
              <a:buClrTx/>
              <a:buFontTx/>
              <a:buNone/>
            </a:pPr>
            <a:r>
              <a:rPr lang="en-US" sz="900" b="1" dirty="0">
                <a:solidFill>
                  <a:srgbClr val="D95900"/>
                </a:solidFill>
              </a:rPr>
              <a:t>www.uj.ac.za/ccred</a:t>
            </a:r>
            <a:endParaRPr lang="en-ZA" sz="900" dirty="0">
              <a:solidFill>
                <a:srgbClr val="D959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57200" y="-16622"/>
            <a:ext cx="8219256" cy="6685982"/>
          </a:xfrm>
        </p:spPr>
        <p:txBody>
          <a:bodyPr/>
          <a:lstStyle/>
          <a:p>
            <a:pPr marL="0" indent="0"/>
            <a:endParaRPr lang="en-US" sz="2000" dirty="0" smtClean="0"/>
          </a:p>
          <a:p>
            <a:pPr marL="0" indent="0"/>
            <a:r>
              <a:rPr lang="en-US" sz="2000" dirty="0" smtClean="0"/>
              <a:t>1994</a:t>
            </a:r>
          </a:p>
          <a:p>
            <a:pPr marL="285750" indent="-285750">
              <a:buFont typeface="Arial" panose="020B0604020202020204" pitchFamily="34" charset="0"/>
              <a:buChar char="•"/>
            </a:pPr>
            <a:r>
              <a:rPr lang="en-US" sz="1600" dirty="0" smtClean="0"/>
              <a:t>Change in import parity price calculation (for refined product at refinery gate) from 100% posted prices to 80% posted and 20% spot prices for the selected international markets (posted prices generally higher)</a:t>
            </a:r>
          </a:p>
          <a:p>
            <a:pPr marL="285750" indent="-285750">
              <a:buFont typeface="Arial" panose="020B0604020202020204" pitchFamily="34" charset="0"/>
              <a:buChar char="•"/>
            </a:pPr>
            <a:r>
              <a:rPr lang="en-US" sz="1600" dirty="0" smtClean="0"/>
              <a:t>Reference refineries were changed to include wider basket (Arab gulf, Mediterranean in addition to Singapore which was generally more expensive and further away)</a:t>
            </a:r>
          </a:p>
          <a:p>
            <a:pPr marL="0" indent="0"/>
            <a:r>
              <a:rPr lang="en-US" sz="2000" dirty="0" smtClean="0"/>
              <a:t>2000</a:t>
            </a:r>
          </a:p>
          <a:p>
            <a:pPr marL="285750" indent="-285750">
              <a:buFont typeface="Arial" panose="020B0604020202020204" pitchFamily="34" charset="0"/>
              <a:buChar char="•"/>
            </a:pPr>
            <a:r>
              <a:rPr lang="en-US" sz="1600" dirty="0" smtClean="0"/>
              <a:t>Equalisation fund discontinued (</a:t>
            </a:r>
            <a:r>
              <a:rPr lang="en-US" dirty="0" smtClean="0"/>
              <a:t>retail price smoothing, effective SSF tariff protection, </a:t>
            </a:r>
            <a:r>
              <a:rPr lang="en-US" dirty="0" err="1" smtClean="0"/>
              <a:t>synfuel</a:t>
            </a:r>
            <a:r>
              <a:rPr lang="en-US" dirty="0" smtClean="0"/>
              <a:t> levy, c</a:t>
            </a:r>
            <a:r>
              <a:rPr lang="en-ZA" dirty="0" smtClean="0"/>
              <a:t>rude </a:t>
            </a:r>
            <a:r>
              <a:rPr lang="en-ZA" dirty="0"/>
              <a:t>oil price premiums paid by SFF to circumvent oil </a:t>
            </a:r>
            <a:r>
              <a:rPr lang="en-ZA" dirty="0" smtClean="0"/>
              <a:t>sanctions)</a:t>
            </a:r>
          </a:p>
          <a:p>
            <a:pPr marL="285750" indent="-285750">
              <a:buFont typeface="Arial" panose="020B0604020202020204" pitchFamily="34" charset="0"/>
              <a:buChar char="•"/>
            </a:pPr>
            <a:r>
              <a:rPr lang="en-US" sz="1600" dirty="0"/>
              <a:t>Slate levy introduced as smoothing mechanism </a:t>
            </a:r>
          </a:p>
          <a:p>
            <a:pPr marL="0" indent="0"/>
            <a:r>
              <a:rPr lang="en-US" sz="2000" dirty="0" smtClean="0"/>
              <a:t>2003</a:t>
            </a:r>
          </a:p>
          <a:p>
            <a:pPr marL="285750" indent="-285750">
              <a:buFont typeface="Arial" panose="020B0604020202020204" pitchFamily="34" charset="0"/>
              <a:buChar char="•"/>
            </a:pPr>
            <a:r>
              <a:rPr lang="en-US" sz="1600" dirty="0" smtClean="0"/>
              <a:t>Move from IBLC to BFP basis for the import parity price calculation</a:t>
            </a:r>
          </a:p>
          <a:p>
            <a:pPr marL="285750" indent="-285750">
              <a:buFont typeface="Arial" panose="020B0604020202020204" pitchFamily="34" charset="0"/>
              <a:buChar char="•"/>
            </a:pPr>
            <a:r>
              <a:rPr lang="en-ZA" sz="1600" dirty="0" smtClean="0"/>
              <a:t>Change </a:t>
            </a:r>
            <a:r>
              <a:rPr lang="en-ZA" sz="1600" dirty="0"/>
              <a:t>from </a:t>
            </a:r>
            <a:r>
              <a:rPr lang="en-ZA" sz="1600" dirty="0" smtClean="0"/>
              <a:t>80% posted </a:t>
            </a:r>
            <a:r>
              <a:rPr lang="en-ZA" sz="1600" dirty="0"/>
              <a:t>prices </a:t>
            </a:r>
            <a:r>
              <a:rPr lang="en-ZA" sz="1600" dirty="0" smtClean="0"/>
              <a:t>to full </a:t>
            </a:r>
            <a:r>
              <a:rPr lang="en-ZA" sz="1600" dirty="0"/>
              <a:t>spot </a:t>
            </a:r>
            <a:r>
              <a:rPr lang="en-ZA" sz="1600" dirty="0" smtClean="0"/>
              <a:t>prices (of the reference refineries)</a:t>
            </a:r>
          </a:p>
          <a:p>
            <a:pPr marL="285750" indent="-285750">
              <a:buFont typeface="Wingdings" panose="05000000000000000000" pitchFamily="2" charset="2"/>
              <a:buChar char="à"/>
            </a:pPr>
            <a:r>
              <a:rPr lang="en-ZA" sz="1600" dirty="0" err="1" smtClean="0">
                <a:sym typeface="Wingdings" panose="05000000000000000000" pitchFamily="2" charset="2"/>
              </a:rPr>
              <a:t>approx</a:t>
            </a:r>
            <a:r>
              <a:rPr lang="en-US" sz="1600" dirty="0" smtClean="0"/>
              <a:t> </a:t>
            </a:r>
            <a:r>
              <a:rPr lang="en-US" sz="1600" dirty="0"/>
              <a:t>9% reduction to the retail </a:t>
            </a:r>
            <a:r>
              <a:rPr lang="en-US" sz="1600" dirty="0" smtClean="0"/>
              <a:t>price (as % of refinery gate price)? </a:t>
            </a:r>
            <a:endParaRPr lang="en-US" sz="2000" dirty="0" smtClean="0"/>
          </a:p>
          <a:p>
            <a:pPr marL="0" indent="0"/>
            <a:r>
              <a:rPr lang="en-US" sz="2000" dirty="0" smtClean="0"/>
              <a:t>2010</a:t>
            </a:r>
          </a:p>
          <a:p>
            <a:pPr marL="285750" indent="-285750">
              <a:buFont typeface="Arial" panose="020B0604020202020204" pitchFamily="34" charset="0"/>
              <a:buChar char="•"/>
            </a:pPr>
            <a:r>
              <a:rPr lang="en-US" sz="1600" dirty="0" smtClean="0"/>
              <a:t>Move from MPAR to Regulatory Accounting System (RAS)</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endParaRPr lang="en-US" dirty="0" smtClean="0"/>
          </a:p>
          <a:p>
            <a:pPr marL="0" indent="0"/>
            <a:endParaRPr lang="en-US" dirty="0" smtClean="0"/>
          </a:p>
          <a:p>
            <a:pPr marL="285750" indent="-285750">
              <a:buFont typeface="Arial" panose="020B0604020202020204" pitchFamily="34" charset="0"/>
              <a:buChar char="•"/>
            </a:pPr>
            <a:endParaRPr lang="en-ZA" dirty="0"/>
          </a:p>
        </p:txBody>
      </p:sp>
    </p:spTree>
    <p:extLst>
      <p:ext uri="{BB962C8B-B14F-4D97-AF65-F5344CB8AC3E}">
        <p14:creationId xmlns:p14="http://schemas.microsoft.com/office/powerpoint/2010/main" val="2635602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ZA" sz="4000" b="0" dirty="0" smtClean="0"/>
              <a:t>Current regulation and institutions</a:t>
            </a:r>
            <a:endParaRPr lang="en-ZA" sz="4000" b="0" dirty="0"/>
          </a:p>
        </p:txBody>
      </p:sp>
      <p:sp>
        <p:nvSpPr>
          <p:cNvPr id="3" name="Content Placeholder 2"/>
          <p:cNvSpPr>
            <a:spLocks noGrp="1"/>
          </p:cNvSpPr>
          <p:nvPr>
            <p:ph idx="4294967295"/>
          </p:nvPr>
        </p:nvSpPr>
        <p:spPr>
          <a:xfrm>
            <a:off x="628650" y="980728"/>
            <a:ext cx="7886700" cy="5877272"/>
          </a:xfrm>
          <a:prstGeom prst="rect">
            <a:avLst/>
          </a:prstGeom>
        </p:spPr>
        <p:txBody>
          <a:bodyPr>
            <a:noAutofit/>
          </a:bodyPr>
          <a:lstStyle/>
          <a:p>
            <a:pPr lvl="0"/>
            <a:r>
              <a:rPr lang="en-ZA" sz="2400" dirty="0" smtClean="0"/>
              <a:t>Policies &amp; Objectives</a:t>
            </a:r>
          </a:p>
          <a:p>
            <a:pPr lvl="1"/>
            <a:r>
              <a:rPr lang="en-US" sz="2000" dirty="0" smtClean="0"/>
              <a:t>Petroleum Products Act (1977), amended 2003 and 2005</a:t>
            </a:r>
          </a:p>
          <a:p>
            <a:pPr lvl="1"/>
            <a:r>
              <a:rPr lang="en-ZA" sz="2000" dirty="0" smtClean="0"/>
              <a:t>Energy White Paper (1998): </a:t>
            </a:r>
          </a:p>
          <a:p>
            <a:pPr lvl="2">
              <a:buFont typeface="Courier New" panose="02070309020205020404" pitchFamily="49" charset="0"/>
              <a:buChar char="o"/>
            </a:pPr>
            <a:r>
              <a:rPr lang="en-ZA" sz="2000" dirty="0" smtClean="0"/>
              <a:t>Short and medium term objective to re-regulate </a:t>
            </a:r>
            <a:r>
              <a:rPr lang="en-ZA" sz="2000" dirty="0"/>
              <a:t>the liquid fuels industry to achieve higher levels of </a:t>
            </a:r>
            <a:r>
              <a:rPr lang="en-ZA" sz="2000" dirty="0" smtClean="0"/>
              <a:t>competition and </a:t>
            </a:r>
            <a:r>
              <a:rPr lang="en-ZA" sz="2000" dirty="0"/>
              <a:t>unrestricted market </a:t>
            </a:r>
            <a:r>
              <a:rPr lang="en-ZA" sz="2000" dirty="0" smtClean="0"/>
              <a:t>access</a:t>
            </a:r>
          </a:p>
          <a:p>
            <a:pPr lvl="2">
              <a:buFont typeface="Courier New" panose="02070309020205020404" pitchFamily="49" charset="0"/>
              <a:buChar char="o"/>
            </a:pPr>
            <a:r>
              <a:rPr lang="en-US" sz="2000" dirty="0" smtClean="0"/>
              <a:t>Long term objective of deregulation (removing price and trade controls)</a:t>
            </a:r>
          </a:p>
          <a:p>
            <a:r>
              <a:rPr lang="en-ZA" sz="2400" dirty="0" smtClean="0"/>
              <a:t>Replacing </a:t>
            </a:r>
            <a:r>
              <a:rPr lang="en-ZA" sz="2400" dirty="0"/>
              <a:t>MPAR </a:t>
            </a:r>
            <a:r>
              <a:rPr lang="en-ZA" sz="2400" dirty="0" smtClean="0"/>
              <a:t>with </a:t>
            </a:r>
            <a:r>
              <a:rPr lang="en-ZA" sz="2400" dirty="0"/>
              <a:t>RAS </a:t>
            </a:r>
            <a:r>
              <a:rPr lang="en-ZA" sz="2400" dirty="0" smtClean="0"/>
              <a:t>in 2010:</a:t>
            </a:r>
            <a:endParaRPr lang="en-ZA" sz="2400" dirty="0"/>
          </a:p>
          <a:p>
            <a:pPr lvl="1"/>
            <a:r>
              <a:rPr lang="en-ZA" sz="2000" dirty="0" smtClean="0"/>
              <a:t>To </a:t>
            </a:r>
            <a:r>
              <a:rPr lang="en-ZA" sz="2000" dirty="0"/>
              <a:t>locate margins at level where costs </a:t>
            </a:r>
            <a:r>
              <a:rPr lang="en-ZA" sz="2000" dirty="0" smtClean="0"/>
              <a:t>incurred</a:t>
            </a:r>
            <a:r>
              <a:rPr lang="en-ZA" sz="2000" dirty="0"/>
              <a:t>.</a:t>
            </a:r>
          </a:p>
          <a:p>
            <a:pPr lvl="1"/>
            <a:r>
              <a:rPr lang="en-ZA" sz="2000" dirty="0"/>
              <a:t>Short </a:t>
            </a:r>
            <a:r>
              <a:rPr lang="en-ZA" sz="2000" dirty="0" smtClean="0"/>
              <a:t>coming: the </a:t>
            </a:r>
            <a:r>
              <a:rPr lang="en-ZA" sz="2000" dirty="0"/>
              <a:t>model is based on </a:t>
            </a:r>
            <a:r>
              <a:rPr lang="en-ZA" sz="2000" dirty="0" smtClean="0"/>
              <a:t>Retailer</a:t>
            </a:r>
            <a:r>
              <a:rPr lang="en-ZA" sz="2000" dirty="0"/>
              <a:t>-</a:t>
            </a:r>
            <a:r>
              <a:rPr lang="en-ZA" sz="2000" dirty="0" smtClean="0"/>
              <a:t>Owned, Retailer-Operated </a:t>
            </a:r>
            <a:r>
              <a:rPr lang="en-ZA" sz="2000" dirty="0"/>
              <a:t>stations </a:t>
            </a:r>
            <a:r>
              <a:rPr lang="en-ZA" sz="2000" dirty="0" smtClean="0"/>
              <a:t>(40</a:t>
            </a:r>
            <a:r>
              <a:rPr lang="en-ZA" sz="2000" dirty="0"/>
              <a:t>% of </a:t>
            </a:r>
            <a:r>
              <a:rPr lang="en-ZA" sz="2000" dirty="0" smtClean="0"/>
              <a:t>market, CORO is 60%)</a:t>
            </a:r>
            <a:endParaRPr lang="en-ZA" sz="2000" dirty="0"/>
          </a:p>
          <a:p>
            <a:r>
              <a:rPr lang="en-ZA" sz="2400" dirty="0"/>
              <a:t>Some (limited) opening up to independent traders, increased in around 2011</a:t>
            </a:r>
          </a:p>
          <a:p>
            <a:pPr marL="914400" lvl="2" indent="0">
              <a:buNone/>
            </a:pPr>
            <a:endParaRPr lang="en-US" sz="2000" dirty="0"/>
          </a:p>
        </p:txBody>
      </p:sp>
    </p:spTree>
    <p:extLst>
      <p:ext uri="{BB962C8B-B14F-4D97-AF65-F5344CB8AC3E}">
        <p14:creationId xmlns:p14="http://schemas.microsoft.com/office/powerpoint/2010/main" val="3281512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28727" y="332656"/>
            <a:ext cx="8229600" cy="4079875"/>
          </a:xfrm>
        </p:spPr>
        <p:txBody>
          <a:bodyPr/>
          <a:lstStyle/>
          <a:p>
            <a:pPr lvl="0">
              <a:buFont typeface="Arial" panose="020B0604020202020204" pitchFamily="34" charset="0"/>
              <a:buChar char="•"/>
            </a:pPr>
            <a:r>
              <a:rPr lang="en-ZA" sz="2400" dirty="0">
                <a:solidFill>
                  <a:prstClr val="black"/>
                </a:solidFill>
              </a:rPr>
              <a:t>Institutions</a:t>
            </a:r>
          </a:p>
          <a:p>
            <a:pPr lvl="1">
              <a:buFont typeface="Arial" panose="020B0604020202020204" pitchFamily="34" charset="0"/>
              <a:buChar char="•"/>
            </a:pPr>
            <a:r>
              <a:rPr lang="en-ZA" sz="2400" dirty="0">
                <a:solidFill>
                  <a:prstClr val="black"/>
                </a:solidFill>
              </a:rPr>
              <a:t>DoE</a:t>
            </a:r>
          </a:p>
          <a:p>
            <a:pPr lvl="1">
              <a:buFont typeface="Arial" panose="020B0604020202020204" pitchFamily="34" charset="0"/>
              <a:buChar char="•"/>
            </a:pPr>
            <a:r>
              <a:rPr lang="en-ZA" sz="2400" dirty="0" err="1">
                <a:solidFill>
                  <a:prstClr val="black"/>
                </a:solidFill>
              </a:rPr>
              <a:t>Nersa</a:t>
            </a:r>
            <a:endParaRPr lang="en-ZA" sz="2400" dirty="0">
              <a:solidFill>
                <a:prstClr val="black"/>
              </a:solidFill>
            </a:endParaRPr>
          </a:p>
          <a:p>
            <a:pPr lvl="1">
              <a:buFont typeface="Arial" panose="020B0604020202020204" pitchFamily="34" charset="0"/>
              <a:buChar char="•"/>
            </a:pPr>
            <a:r>
              <a:rPr lang="en-ZA" sz="2400" dirty="0">
                <a:solidFill>
                  <a:prstClr val="black"/>
                </a:solidFill>
              </a:rPr>
              <a:t>Competition Authorities</a:t>
            </a:r>
          </a:p>
          <a:p>
            <a:pPr lvl="0">
              <a:buFont typeface="Arial" panose="020B0604020202020204" pitchFamily="34" charset="0"/>
              <a:buChar char="•"/>
            </a:pPr>
            <a:endParaRPr lang="en-ZA" sz="2400" dirty="0" smtClean="0">
              <a:solidFill>
                <a:prstClr val="black"/>
              </a:solidFill>
            </a:endParaRPr>
          </a:p>
          <a:p>
            <a:pPr lvl="0">
              <a:buFont typeface="Arial" panose="020B0604020202020204" pitchFamily="34" charset="0"/>
              <a:buChar char="•"/>
            </a:pPr>
            <a:r>
              <a:rPr lang="en-ZA" sz="2400" dirty="0" smtClean="0">
                <a:solidFill>
                  <a:prstClr val="black"/>
                </a:solidFill>
              </a:rPr>
              <a:t>Role </a:t>
            </a:r>
            <a:r>
              <a:rPr lang="en-ZA" sz="2400" dirty="0">
                <a:solidFill>
                  <a:prstClr val="black"/>
                </a:solidFill>
              </a:rPr>
              <a:t>played by industry in (self)regulation – SAPIA and oil companies</a:t>
            </a:r>
          </a:p>
          <a:p>
            <a:endParaRPr lang="en-ZA" dirty="0"/>
          </a:p>
        </p:txBody>
      </p:sp>
    </p:spTree>
    <p:extLst>
      <p:ext uri="{BB962C8B-B14F-4D97-AF65-F5344CB8AC3E}">
        <p14:creationId xmlns:p14="http://schemas.microsoft.com/office/powerpoint/2010/main" val="1405950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US" sz="3200" b="0" dirty="0" smtClean="0"/>
              <a:t>Progress with liberalization </a:t>
            </a:r>
            <a:br>
              <a:rPr lang="en-US" sz="3200" b="0" dirty="0" smtClean="0"/>
            </a:br>
            <a:r>
              <a:rPr lang="en-US" sz="3200" b="0" dirty="0" smtClean="0"/>
              <a:t>(against White Paper)</a:t>
            </a:r>
            <a:endParaRPr lang="en-ZA" sz="3200" b="0" dirty="0"/>
          </a:p>
        </p:txBody>
      </p:sp>
      <p:sp>
        <p:nvSpPr>
          <p:cNvPr id="3" name="Text Placeholder 2"/>
          <p:cNvSpPr>
            <a:spLocks noGrp="1"/>
          </p:cNvSpPr>
          <p:nvPr>
            <p:ph type="body" sz="quarter" idx="10"/>
          </p:nvPr>
        </p:nvSpPr>
        <p:spPr>
          <a:xfrm>
            <a:off x="323528" y="1340768"/>
            <a:ext cx="8363272" cy="4176463"/>
          </a:xfrm>
        </p:spPr>
        <p:txBody>
          <a:bodyPr/>
          <a:lstStyle/>
          <a:p>
            <a:pPr>
              <a:buFont typeface="Arial" panose="020B0604020202020204" pitchFamily="34" charset="0"/>
              <a:buChar char="•"/>
            </a:pPr>
            <a:r>
              <a:rPr lang="en-US" sz="2000" dirty="0">
                <a:solidFill>
                  <a:prstClr val="black"/>
                </a:solidFill>
              </a:rPr>
              <a:t>Phase </a:t>
            </a:r>
            <a:r>
              <a:rPr lang="en-US" sz="2000" dirty="0" smtClean="0">
                <a:solidFill>
                  <a:prstClr val="black"/>
                </a:solidFill>
              </a:rPr>
              <a:t>1 milestones (still only partially met)</a:t>
            </a:r>
            <a:endParaRPr lang="en-ZA" sz="2000" dirty="0">
              <a:solidFill>
                <a:prstClr val="black"/>
              </a:solidFill>
            </a:endParaRPr>
          </a:p>
          <a:p>
            <a:pPr lvl="1">
              <a:buFont typeface="Arial" panose="020B0604020202020204" pitchFamily="34" charset="0"/>
              <a:buChar char="•"/>
            </a:pPr>
            <a:r>
              <a:rPr lang="en-ZA" dirty="0">
                <a:solidFill>
                  <a:prstClr val="black"/>
                </a:solidFill>
              </a:rPr>
              <a:t>Sustainable presence, ownership/control by </a:t>
            </a:r>
            <a:r>
              <a:rPr lang="en-ZA" dirty="0" err="1">
                <a:solidFill>
                  <a:prstClr val="black"/>
                </a:solidFill>
              </a:rPr>
              <a:t>HDSAs</a:t>
            </a:r>
            <a:r>
              <a:rPr lang="en-ZA" dirty="0">
                <a:solidFill>
                  <a:prstClr val="black"/>
                </a:solidFill>
              </a:rPr>
              <a:t> of ~25%  </a:t>
            </a:r>
            <a:r>
              <a:rPr lang="en-ZA" dirty="0">
                <a:solidFill>
                  <a:srgbClr val="FF0000"/>
                </a:solidFill>
              </a:rPr>
              <a:t>NO</a:t>
            </a:r>
          </a:p>
          <a:p>
            <a:pPr lvl="1">
              <a:buFont typeface="Arial" panose="020B0604020202020204" pitchFamily="34" charset="0"/>
              <a:buChar char="•"/>
            </a:pPr>
            <a:r>
              <a:rPr lang="en-ZA" dirty="0">
                <a:solidFill>
                  <a:prstClr val="black"/>
                </a:solidFill>
              </a:rPr>
              <a:t>Mutually acceptable arrangements between producers &amp; marketers of fuel on the </a:t>
            </a:r>
            <a:r>
              <a:rPr lang="en-ZA" dirty="0" err="1">
                <a:solidFill>
                  <a:prstClr val="black"/>
                </a:solidFill>
              </a:rPr>
              <a:t>upliftment</a:t>
            </a:r>
            <a:r>
              <a:rPr lang="en-ZA" dirty="0">
                <a:solidFill>
                  <a:prstClr val="black"/>
                </a:solidFill>
              </a:rPr>
              <a:t> &amp; marketing of </a:t>
            </a:r>
            <a:r>
              <a:rPr lang="en-ZA" dirty="0" err="1">
                <a:solidFill>
                  <a:prstClr val="black"/>
                </a:solidFill>
              </a:rPr>
              <a:t>synfuels</a:t>
            </a:r>
            <a:r>
              <a:rPr lang="en-ZA" dirty="0">
                <a:solidFill>
                  <a:prstClr val="black"/>
                </a:solidFill>
              </a:rPr>
              <a:t> </a:t>
            </a:r>
            <a:r>
              <a:rPr lang="en-ZA" dirty="0">
                <a:solidFill>
                  <a:srgbClr val="FF0000"/>
                </a:solidFill>
              </a:rPr>
              <a:t>YES</a:t>
            </a:r>
          </a:p>
          <a:p>
            <a:pPr lvl="1">
              <a:buFont typeface="Arial" panose="020B0604020202020204" pitchFamily="34" charset="0"/>
              <a:buChar char="•"/>
            </a:pPr>
            <a:r>
              <a:rPr lang="en-ZA" dirty="0">
                <a:solidFill>
                  <a:prstClr val="black"/>
                </a:solidFill>
              </a:rPr>
              <a:t>equitable participation of small businesses in the industry </a:t>
            </a:r>
            <a:r>
              <a:rPr lang="en-ZA" dirty="0">
                <a:solidFill>
                  <a:srgbClr val="FF0000"/>
                </a:solidFill>
              </a:rPr>
              <a:t>NOT ENTIRELY</a:t>
            </a:r>
          </a:p>
          <a:p>
            <a:pPr lvl="1">
              <a:buFont typeface="Arial" panose="020B0604020202020204" pitchFamily="34" charset="0"/>
              <a:buChar char="•"/>
            </a:pPr>
            <a:r>
              <a:rPr lang="en-ZA" dirty="0">
                <a:solidFill>
                  <a:prstClr val="black"/>
                </a:solidFill>
              </a:rPr>
              <a:t>The introduction of suitable transitional arrangements within the Service Station Rationalisation Plan </a:t>
            </a:r>
            <a:r>
              <a:rPr lang="en-ZA" dirty="0">
                <a:solidFill>
                  <a:srgbClr val="FF0000"/>
                </a:solidFill>
              </a:rPr>
              <a:t>YES</a:t>
            </a:r>
          </a:p>
          <a:p>
            <a:pPr lvl="1">
              <a:buFont typeface="Arial" panose="020B0604020202020204" pitchFamily="34" charset="0"/>
              <a:buChar char="•"/>
            </a:pPr>
            <a:r>
              <a:rPr lang="en-ZA" dirty="0">
                <a:solidFill>
                  <a:prstClr val="black"/>
                </a:solidFill>
              </a:rPr>
              <a:t>Equip regulator with capacity required to adequately monitor possible post deregulation distortions and address these </a:t>
            </a:r>
            <a:r>
              <a:rPr lang="en-ZA" dirty="0">
                <a:solidFill>
                  <a:srgbClr val="FF0000"/>
                </a:solidFill>
              </a:rPr>
              <a:t>NOT ENTIRELY</a:t>
            </a:r>
          </a:p>
          <a:p>
            <a:pPr lvl="1">
              <a:buFont typeface="Arial" panose="020B0604020202020204" pitchFamily="34" charset="0"/>
              <a:buChar char="•"/>
            </a:pPr>
            <a:r>
              <a:rPr lang="en-ZA" dirty="0">
                <a:solidFill>
                  <a:prstClr val="black"/>
                </a:solidFill>
              </a:rPr>
              <a:t>arrangements to address any labour related consequences of deregulation </a:t>
            </a:r>
            <a:r>
              <a:rPr lang="en-ZA" dirty="0">
                <a:solidFill>
                  <a:srgbClr val="FF0000"/>
                </a:solidFill>
              </a:rPr>
              <a:t>NO</a:t>
            </a:r>
          </a:p>
          <a:p>
            <a:pPr lvl="1">
              <a:buFont typeface="Arial" panose="020B0604020202020204" pitchFamily="34" charset="0"/>
              <a:buChar char="•"/>
            </a:pPr>
            <a:r>
              <a:rPr lang="en-ZA" dirty="0">
                <a:solidFill>
                  <a:prstClr val="black"/>
                </a:solidFill>
              </a:rPr>
              <a:t>capacity to license and/or regulate oil and liquid fuel pipelines </a:t>
            </a:r>
            <a:r>
              <a:rPr lang="en-ZA" dirty="0" smtClean="0">
                <a:solidFill>
                  <a:prstClr val="black"/>
                </a:solidFill>
              </a:rPr>
              <a:t>storage </a:t>
            </a:r>
            <a:r>
              <a:rPr lang="en-ZA" dirty="0">
                <a:solidFill>
                  <a:prstClr val="black"/>
                </a:solidFill>
              </a:rPr>
              <a:t>facilities if this is found necessary </a:t>
            </a:r>
            <a:r>
              <a:rPr lang="en-ZA" dirty="0">
                <a:solidFill>
                  <a:srgbClr val="FF0000"/>
                </a:solidFill>
              </a:rPr>
              <a:t>YES </a:t>
            </a:r>
          </a:p>
          <a:p>
            <a:pPr>
              <a:buFont typeface="Arial" panose="020B0604020202020204" pitchFamily="34" charset="0"/>
              <a:buChar char="•"/>
            </a:pPr>
            <a:r>
              <a:rPr lang="en-US" sz="2000" dirty="0">
                <a:solidFill>
                  <a:prstClr val="black"/>
                </a:solidFill>
              </a:rPr>
              <a:t>Phase </a:t>
            </a:r>
            <a:r>
              <a:rPr lang="en-US" sz="2000" dirty="0" smtClean="0">
                <a:solidFill>
                  <a:prstClr val="black"/>
                </a:solidFill>
              </a:rPr>
              <a:t>2 milestones</a:t>
            </a:r>
            <a:endParaRPr lang="en-US" sz="2000" dirty="0">
              <a:solidFill>
                <a:prstClr val="black"/>
              </a:solidFill>
            </a:endParaRPr>
          </a:p>
          <a:p>
            <a:pPr lvl="1">
              <a:buFont typeface="Arial" panose="020B0604020202020204" pitchFamily="34" charset="0"/>
              <a:buChar char="•"/>
            </a:pPr>
            <a:r>
              <a:rPr lang="en-ZA" dirty="0">
                <a:solidFill>
                  <a:prstClr val="black"/>
                </a:solidFill>
              </a:rPr>
              <a:t>Retail price regulation, import control and Government support for the Service Station Rationalisation Plan will be simultaneously </a:t>
            </a:r>
            <a:r>
              <a:rPr lang="en-ZA" dirty="0" smtClean="0">
                <a:solidFill>
                  <a:prstClr val="black"/>
                </a:solidFill>
              </a:rPr>
              <a:t>removed</a:t>
            </a:r>
          </a:p>
          <a:p>
            <a:pPr>
              <a:buFont typeface="Arial" panose="020B0604020202020204" pitchFamily="34" charset="0"/>
              <a:buChar char="•"/>
            </a:pPr>
            <a:r>
              <a:rPr lang="en-US" sz="2000" dirty="0">
                <a:solidFill>
                  <a:prstClr val="black"/>
                </a:solidFill>
              </a:rPr>
              <a:t>Phase </a:t>
            </a:r>
            <a:r>
              <a:rPr lang="en-US" sz="2000" dirty="0" smtClean="0">
                <a:solidFill>
                  <a:prstClr val="black"/>
                </a:solidFill>
              </a:rPr>
              <a:t>3 milestones</a:t>
            </a:r>
            <a:endParaRPr lang="en-ZA" dirty="0" smtClean="0">
              <a:solidFill>
                <a:prstClr val="black"/>
              </a:solidFill>
            </a:endParaRPr>
          </a:p>
          <a:p>
            <a:pPr lvl="1">
              <a:buFont typeface="Arial" panose="020B0604020202020204" pitchFamily="34" charset="0"/>
              <a:buChar char="•"/>
            </a:pPr>
            <a:r>
              <a:rPr lang="en-US" dirty="0"/>
              <a:t>Government will monitor and evaluate possible problems arising from the introduction of deregulation and will take corrective action</a:t>
            </a:r>
            <a:endParaRPr lang="en-ZA" dirty="0"/>
          </a:p>
        </p:txBody>
      </p:sp>
    </p:spTree>
    <p:extLst>
      <p:ext uri="{BB962C8B-B14F-4D97-AF65-F5344CB8AC3E}">
        <p14:creationId xmlns:p14="http://schemas.microsoft.com/office/powerpoint/2010/main" val="6807952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ZA" sz="4000" b="0" dirty="0"/>
              <a:t>C</a:t>
            </a:r>
            <a:r>
              <a:rPr lang="en-ZA" sz="4000" b="0" dirty="0" smtClean="0"/>
              <a:t>. Assessing economic regulation</a:t>
            </a:r>
            <a:endParaRPr lang="en-ZA" sz="4000" b="0" dirty="0"/>
          </a:p>
        </p:txBody>
      </p:sp>
      <p:sp>
        <p:nvSpPr>
          <p:cNvPr id="3" name="Content Placeholder 2"/>
          <p:cNvSpPr>
            <a:spLocks noGrp="1"/>
          </p:cNvSpPr>
          <p:nvPr>
            <p:ph idx="4294967295"/>
          </p:nvPr>
        </p:nvSpPr>
        <p:spPr>
          <a:xfrm>
            <a:off x="628650" y="1268760"/>
            <a:ext cx="8058150" cy="5040560"/>
          </a:xfrm>
          <a:prstGeom prst="rect">
            <a:avLst/>
          </a:prstGeom>
        </p:spPr>
        <p:txBody>
          <a:bodyPr>
            <a:noAutofit/>
          </a:bodyPr>
          <a:lstStyle/>
          <a:p>
            <a:pPr lvl="0"/>
            <a:r>
              <a:rPr lang="en-ZA" sz="2400" dirty="0" smtClean="0"/>
              <a:t>Previous assessments</a:t>
            </a:r>
          </a:p>
          <a:p>
            <a:pPr lvl="1"/>
            <a:r>
              <a:rPr lang="en-ZA" sz="2000" dirty="0" smtClean="0"/>
              <a:t>Liquid Fuels Industry Task Team (1994)</a:t>
            </a:r>
          </a:p>
          <a:p>
            <a:pPr lvl="1"/>
            <a:r>
              <a:rPr lang="en-ZA" sz="2000" dirty="0" smtClean="0"/>
              <a:t>Arthur Andersen (1995)</a:t>
            </a:r>
          </a:p>
          <a:p>
            <a:pPr lvl="1"/>
            <a:r>
              <a:rPr lang="en-ZA" sz="2000" dirty="0" smtClean="0"/>
              <a:t>PVM</a:t>
            </a:r>
          </a:p>
          <a:p>
            <a:pPr lvl="1"/>
            <a:r>
              <a:rPr lang="en-ZA" sz="2000" dirty="0" smtClean="0"/>
              <a:t>Windfall Tax Team (2006/07)</a:t>
            </a:r>
          </a:p>
          <a:p>
            <a:pPr lvl="1"/>
            <a:r>
              <a:rPr lang="en-ZA" sz="2000" dirty="0" err="1" smtClean="0"/>
              <a:t>Nedlac</a:t>
            </a:r>
            <a:r>
              <a:rPr lang="en-ZA" sz="2000" dirty="0" smtClean="0"/>
              <a:t> Administered Prices study (2011)</a:t>
            </a:r>
            <a:endParaRPr lang="en-ZA" sz="2000" dirty="0"/>
          </a:p>
          <a:p>
            <a:pPr lvl="0"/>
            <a:r>
              <a:rPr lang="en-ZA" sz="2400" dirty="0" smtClean="0"/>
              <a:t>Concerns</a:t>
            </a:r>
          </a:p>
          <a:p>
            <a:pPr lvl="1"/>
            <a:r>
              <a:rPr lang="en-ZA" sz="2000" dirty="0" smtClean="0"/>
              <a:t>Post 1994: IBLC benchmarks and data at </a:t>
            </a:r>
            <a:r>
              <a:rPr lang="en-ZA" sz="2000" smtClean="0"/>
              <a:t>above actual IPP levels</a:t>
            </a:r>
            <a:endParaRPr lang="en-ZA" sz="2000" dirty="0" smtClean="0"/>
          </a:p>
          <a:p>
            <a:pPr lvl="1"/>
            <a:r>
              <a:rPr lang="en-ZA" sz="2000" dirty="0" smtClean="0"/>
              <a:t>Since mid-2000s: MPAR, non regulated products</a:t>
            </a:r>
            <a:endParaRPr lang="en-ZA" sz="2000" dirty="0"/>
          </a:p>
          <a:p>
            <a:pPr lvl="0"/>
            <a:r>
              <a:rPr lang="en-ZA" sz="2400" dirty="0" smtClean="0"/>
              <a:t>Critical review</a:t>
            </a:r>
            <a:endParaRPr lang="en-ZA" sz="2400" dirty="0"/>
          </a:p>
        </p:txBody>
      </p:sp>
    </p:spTree>
    <p:extLst>
      <p:ext uri="{BB962C8B-B14F-4D97-AF65-F5344CB8AC3E}">
        <p14:creationId xmlns:p14="http://schemas.microsoft.com/office/powerpoint/2010/main" val="545569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68152"/>
          </a:xfrm>
        </p:spPr>
        <p:txBody>
          <a:bodyPr/>
          <a:lstStyle/>
          <a:p>
            <a:r>
              <a:rPr lang="en-ZA" sz="2800" b="0" dirty="0" smtClean="0"/>
              <a:t>Regulation affects firm strategies, determines outcomes: developments of Sasol-Engen merger</a:t>
            </a:r>
            <a:endParaRPr lang="en-ZA" sz="2800" b="0" dirty="0"/>
          </a:p>
        </p:txBody>
      </p:sp>
      <p:sp>
        <p:nvSpPr>
          <p:cNvPr id="3" name="Content Placeholder 2"/>
          <p:cNvSpPr>
            <a:spLocks noGrp="1"/>
          </p:cNvSpPr>
          <p:nvPr>
            <p:ph idx="4294967295"/>
          </p:nvPr>
        </p:nvSpPr>
        <p:spPr>
          <a:xfrm>
            <a:off x="628650" y="1268760"/>
            <a:ext cx="8191822" cy="5184576"/>
          </a:xfrm>
          <a:prstGeom prst="rect">
            <a:avLst/>
          </a:prstGeom>
        </p:spPr>
        <p:txBody>
          <a:bodyPr>
            <a:noAutofit/>
          </a:bodyPr>
          <a:lstStyle/>
          <a:p>
            <a:pPr lvl="0"/>
            <a:r>
              <a:rPr lang="en-ZA" sz="2000" dirty="0" smtClean="0"/>
              <a:t>Sasol decision to give notice on MSA - part of strategy to respond to anticipated liberalisation:</a:t>
            </a:r>
          </a:p>
          <a:p>
            <a:pPr lvl="1"/>
            <a:r>
              <a:rPr lang="en-ZA" sz="1800" dirty="0" smtClean="0"/>
              <a:t>Notice in 1998 for MSA to end Dec 2003</a:t>
            </a:r>
          </a:p>
          <a:p>
            <a:pPr lvl="1"/>
            <a:r>
              <a:rPr lang="en-ZA" sz="1800" dirty="0" smtClean="0"/>
              <a:t>OOCs do not have to buy Sasol product (so can bargain for lower prices); Sasol can move downstream</a:t>
            </a:r>
          </a:p>
          <a:p>
            <a:pPr lvl="1"/>
            <a:r>
              <a:rPr lang="en-US" sz="1800" dirty="0" smtClean="0"/>
              <a:t>NB MSA had only been granted limited exemption by Competition Commission</a:t>
            </a:r>
          </a:p>
          <a:p>
            <a:r>
              <a:rPr lang="en-ZA" sz="1800" dirty="0" smtClean="0"/>
              <a:t>Sasol acquisition of OOC means instant distribution network – do not have to rely </a:t>
            </a:r>
            <a:r>
              <a:rPr lang="en-ZA" sz="1800" dirty="0"/>
              <a:t>on OOCs for sale of product</a:t>
            </a:r>
          </a:p>
          <a:p>
            <a:r>
              <a:rPr lang="en-US" sz="1800" dirty="0"/>
              <a:t>Take bigger stake in crude oil </a:t>
            </a:r>
            <a:r>
              <a:rPr lang="en-US" sz="1800" dirty="0" smtClean="0"/>
              <a:t>refining – coastal refiners have surplus</a:t>
            </a:r>
            <a:endParaRPr lang="en-US" sz="1800" dirty="0"/>
          </a:p>
          <a:p>
            <a:pPr lvl="0"/>
            <a:r>
              <a:rPr lang="en-US" sz="2000" dirty="0" smtClean="0"/>
              <a:t>Explored acquisitions of various OOCs (refining and marketing/ distribution operations), decided on Engen</a:t>
            </a:r>
            <a:endParaRPr lang="en-ZA" sz="2000" dirty="0" smtClean="0"/>
          </a:p>
          <a:p>
            <a:pPr lvl="0"/>
            <a:r>
              <a:rPr lang="en-US" sz="2000" dirty="0" smtClean="0"/>
              <a:t>Tribunal blocked merger as found Engen acquisition reinforced market power in inland market</a:t>
            </a:r>
          </a:p>
        </p:txBody>
      </p:sp>
    </p:spTree>
    <p:extLst>
      <p:ext uri="{BB962C8B-B14F-4D97-AF65-F5344CB8AC3E}">
        <p14:creationId xmlns:p14="http://schemas.microsoft.com/office/powerpoint/2010/main" val="28694036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ZA" sz="4000" b="0" dirty="0" smtClean="0"/>
              <a:t>Sasol-Engen (</a:t>
            </a:r>
            <a:r>
              <a:rPr lang="en-ZA" sz="4000" b="0" dirty="0" err="1" smtClean="0"/>
              <a:t>uHambo</a:t>
            </a:r>
            <a:r>
              <a:rPr lang="en-ZA" sz="4000" b="0" dirty="0" smtClean="0"/>
              <a:t> merger)</a:t>
            </a:r>
            <a:endParaRPr lang="en-ZA" sz="4000" b="0" dirty="0"/>
          </a:p>
        </p:txBody>
      </p:sp>
      <p:sp>
        <p:nvSpPr>
          <p:cNvPr id="3" name="Content Placeholder 2"/>
          <p:cNvSpPr>
            <a:spLocks noGrp="1"/>
          </p:cNvSpPr>
          <p:nvPr>
            <p:ph idx="4294967295"/>
          </p:nvPr>
        </p:nvSpPr>
        <p:spPr>
          <a:xfrm>
            <a:off x="628650" y="1268760"/>
            <a:ext cx="8191822" cy="5184576"/>
          </a:xfrm>
          <a:prstGeom prst="rect">
            <a:avLst/>
          </a:prstGeom>
        </p:spPr>
        <p:txBody>
          <a:bodyPr>
            <a:noAutofit/>
          </a:bodyPr>
          <a:lstStyle/>
          <a:p>
            <a:pPr lvl="0"/>
            <a:r>
              <a:rPr lang="en-ZA" sz="2000" dirty="0" smtClean="0"/>
              <a:t>Sasol decision to give notice on MSA part of strategy to respond to anticipated liberalisation:</a:t>
            </a:r>
          </a:p>
          <a:p>
            <a:pPr lvl="1"/>
            <a:r>
              <a:rPr lang="en-ZA" sz="1800" dirty="0" smtClean="0"/>
              <a:t>Move downstream so as not to rely on OOCs for sale of product</a:t>
            </a:r>
          </a:p>
          <a:p>
            <a:pPr lvl="1"/>
            <a:r>
              <a:rPr lang="en-US" sz="1800" dirty="0" smtClean="0"/>
              <a:t>Take bigger stake in crude oil refining</a:t>
            </a:r>
          </a:p>
          <a:p>
            <a:pPr lvl="1"/>
            <a:r>
              <a:rPr lang="en-US" sz="1800" dirty="0" smtClean="0"/>
              <a:t>NB MSA had only been granted limited exemption by Competition Commission</a:t>
            </a:r>
          </a:p>
          <a:p>
            <a:pPr lvl="0"/>
            <a:r>
              <a:rPr lang="en-US" sz="2000" dirty="0" smtClean="0"/>
              <a:t>Explored acquisitions of various OOCs (refining and marketing/distribution operations)</a:t>
            </a:r>
            <a:endParaRPr lang="en-ZA" sz="2000" dirty="0" smtClean="0"/>
          </a:p>
          <a:p>
            <a:pPr lvl="0"/>
            <a:r>
              <a:rPr lang="en-US" sz="2000" dirty="0" smtClean="0"/>
              <a:t>Tribunal found Engen acquisition reinforced market power in inland market as:</a:t>
            </a:r>
          </a:p>
          <a:p>
            <a:pPr lvl="1"/>
            <a:r>
              <a:rPr lang="en-US" sz="2000" dirty="0"/>
              <a:t>P</a:t>
            </a:r>
            <a:r>
              <a:rPr lang="en-US" sz="2000" dirty="0" smtClean="0"/>
              <a:t>ower constrained by Sasol’s reliance on OOCs as customers</a:t>
            </a:r>
          </a:p>
          <a:p>
            <a:pPr lvl="1"/>
            <a:r>
              <a:rPr lang="en-US" sz="2000" dirty="0" smtClean="0"/>
              <a:t>Sasol vertically integrating downstream would change the bargaining game which had seen inland discounts</a:t>
            </a:r>
          </a:p>
        </p:txBody>
      </p:sp>
    </p:spTree>
    <p:extLst>
      <p:ext uri="{BB962C8B-B14F-4D97-AF65-F5344CB8AC3E}">
        <p14:creationId xmlns:p14="http://schemas.microsoft.com/office/powerpoint/2010/main" val="1050882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0120"/>
          </a:xfrm>
        </p:spPr>
        <p:txBody>
          <a:bodyPr/>
          <a:lstStyle/>
          <a:p>
            <a:r>
              <a:rPr lang="en-US" sz="3600" b="0" dirty="0" smtClean="0"/>
              <a:t>Sasol-Engen merger cont.</a:t>
            </a:r>
            <a:endParaRPr lang="en-ZA" sz="3600" b="0" dirty="0"/>
          </a:p>
        </p:txBody>
      </p:sp>
      <p:sp>
        <p:nvSpPr>
          <p:cNvPr id="3" name="Text Placeholder 2"/>
          <p:cNvSpPr>
            <a:spLocks noGrp="1"/>
          </p:cNvSpPr>
          <p:nvPr>
            <p:ph type="body" sz="quarter" idx="10"/>
          </p:nvPr>
        </p:nvSpPr>
        <p:spPr>
          <a:xfrm>
            <a:off x="457200" y="908720"/>
            <a:ext cx="8435280" cy="5040560"/>
          </a:xfrm>
        </p:spPr>
        <p:txBody>
          <a:bodyPr/>
          <a:lstStyle/>
          <a:p>
            <a:pPr marL="355600" indent="-355600">
              <a:buFont typeface="Arial" panose="020B0604020202020204" pitchFamily="34" charset="0"/>
              <a:buChar char="•"/>
            </a:pPr>
            <a:r>
              <a:rPr lang="en-US" sz="2000" dirty="0" smtClean="0"/>
              <a:t>Tribunal found credible threat by Sasol to foreclose (refuse to supply) OOCs given the merger</a:t>
            </a:r>
          </a:p>
          <a:p>
            <a:pPr marL="800100" lvl="1">
              <a:buFont typeface="Arial" panose="020B0604020202020204" pitchFamily="34" charset="0"/>
              <a:buChar char="•"/>
            </a:pPr>
            <a:r>
              <a:rPr lang="en-US" sz="1800" dirty="0"/>
              <a:t>V</a:t>
            </a:r>
            <a:r>
              <a:rPr lang="en-US" sz="1800" dirty="0" smtClean="0"/>
              <a:t>ertically </a:t>
            </a:r>
            <a:r>
              <a:rPr lang="en-US" sz="1800" dirty="0"/>
              <a:t>integrating downstream would change the bargaining game which had seen inland </a:t>
            </a:r>
            <a:r>
              <a:rPr lang="en-US" sz="1800" dirty="0" smtClean="0"/>
              <a:t>discounts, as OOCs had countervailing power</a:t>
            </a:r>
            <a:endParaRPr lang="en-ZA" sz="1800" dirty="0" smtClean="0"/>
          </a:p>
          <a:p>
            <a:pPr marL="355600" lvl="0" indent="-355600">
              <a:buFont typeface="Arial" panose="020B0604020202020204" pitchFamily="34" charset="0"/>
              <a:buChar char="•"/>
            </a:pPr>
            <a:r>
              <a:rPr lang="en-ZA" sz="2000" dirty="0" smtClean="0"/>
              <a:t>Tribunal </a:t>
            </a:r>
            <a:r>
              <a:rPr lang="en-ZA" sz="2000" dirty="0"/>
              <a:t>hearing revealed </a:t>
            </a:r>
            <a:r>
              <a:rPr lang="en-ZA" sz="2000" dirty="0" smtClean="0"/>
              <a:t>strategy</a:t>
            </a:r>
            <a:r>
              <a:rPr lang="en-ZA" sz="2000" dirty="0"/>
              <a:t>, exclusion, bargaining games</a:t>
            </a:r>
          </a:p>
          <a:p>
            <a:pPr marL="355600" indent="-355600">
              <a:buFont typeface="Arial" panose="020B0604020202020204" pitchFamily="34" charset="0"/>
              <a:buChar char="•"/>
            </a:pPr>
            <a:r>
              <a:rPr lang="en-US" sz="2000" dirty="0"/>
              <a:t>Sasol had responded to </a:t>
            </a:r>
            <a:r>
              <a:rPr lang="en-US" sz="2000" dirty="0" smtClean="0"/>
              <a:t>OOCs bargaining for discounts by:</a:t>
            </a:r>
          </a:p>
          <a:p>
            <a:pPr marL="800100" lvl="1">
              <a:buFont typeface="Arial" panose="020B0604020202020204" pitchFamily="34" charset="0"/>
              <a:buChar char="•"/>
            </a:pPr>
            <a:r>
              <a:rPr lang="en-US" sz="1800" dirty="0"/>
              <a:t>C</a:t>
            </a:r>
            <a:r>
              <a:rPr lang="en-US" sz="1800" dirty="0" smtClean="0"/>
              <a:t>ommit to cut back production (at Natref); by-pass OOCs thru exports</a:t>
            </a:r>
          </a:p>
          <a:p>
            <a:pPr marL="355600" indent="-355600">
              <a:buFont typeface="Arial" panose="020B0604020202020204" pitchFamily="34" charset="0"/>
              <a:buChar char="•"/>
            </a:pPr>
            <a:r>
              <a:rPr lang="en-US" sz="2000" dirty="0" smtClean="0"/>
              <a:t>OOCs: ability to turn to coastal volumes through pipeline, rail, road</a:t>
            </a:r>
            <a:endParaRPr lang="en-ZA" sz="2000" dirty="0"/>
          </a:p>
          <a:p>
            <a:pPr>
              <a:buFont typeface="Arial" panose="020B0604020202020204" pitchFamily="34" charset="0"/>
              <a:buChar char="•"/>
            </a:pPr>
            <a:r>
              <a:rPr lang="en-US" sz="2000" dirty="0" smtClean="0"/>
              <a:t>Synfuels pricing internally had reflected its poor alternatives</a:t>
            </a:r>
          </a:p>
          <a:p>
            <a:pPr lvl="1">
              <a:buFont typeface="Arial" panose="020B0604020202020204" pitchFamily="34" charset="0"/>
              <a:buChar char="•"/>
            </a:pPr>
            <a:r>
              <a:rPr lang="en-US" sz="1800" dirty="0" smtClean="0"/>
              <a:t>Cannot easily vary production; very low variable costs</a:t>
            </a:r>
          </a:p>
          <a:p>
            <a:pPr lvl="1">
              <a:buFont typeface="Arial" panose="020B0604020202020204" pitchFamily="34" charset="0"/>
              <a:buChar char="•"/>
            </a:pPr>
            <a:r>
              <a:rPr lang="en-US" sz="1800" dirty="0" smtClean="0"/>
              <a:t>Should be willing to sell at prices far below inland IPP, absent creating commitment to maintain these prices</a:t>
            </a:r>
          </a:p>
          <a:p>
            <a:pPr lvl="0">
              <a:buFont typeface="Arial" panose="020B0604020202020204" pitchFamily="34" charset="0"/>
              <a:buChar char="•"/>
            </a:pPr>
            <a:r>
              <a:rPr lang="en-ZA" sz="2000" dirty="0"/>
              <a:t>Structure of transaction to lock-in </a:t>
            </a:r>
            <a:r>
              <a:rPr lang="en-US" sz="2000" dirty="0"/>
              <a:t>inland IPP prices for 10 years</a:t>
            </a:r>
          </a:p>
          <a:p>
            <a:pPr>
              <a:buFont typeface="Arial" panose="020B0604020202020204" pitchFamily="34" charset="0"/>
              <a:buChar char="•"/>
            </a:pPr>
            <a:r>
              <a:rPr lang="en-US" sz="2000" dirty="0" smtClean="0"/>
              <a:t>In the end, did not need merger as demand increase, and logistics constraints – pipeline capacity and cost are critical</a:t>
            </a:r>
            <a:endParaRPr lang="en-ZA" sz="2000" dirty="0"/>
          </a:p>
          <a:p>
            <a:endParaRPr lang="en-ZA" dirty="0"/>
          </a:p>
        </p:txBody>
      </p:sp>
    </p:spTree>
    <p:extLst>
      <p:ext uri="{BB962C8B-B14F-4D97-AF65-F5344CB8AC3E}">
        <p14:creationId xmlns:p14="http://schemas.microsoft.com/office/powerpoint/2010/main" val="29883660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ZA" sz="4000" b="0" dirty="0" smtClean="0"/>
              <a:t>Windfall tax team</a:t>
            </a:r>
            <a:endParaRPr lang="en-ZA" sz="4000" b="0" dirty="0"/>
          </a:p>
        </p:txBody>
      </p:sp>
      <p:sp>
        <p:nvSpPr>
          <p:cNvPr id="3" name="Content Placeholder 2"/>
          <p:cNvSpPr>
            <a:spLocks noGrp="1"/>
          </p:cNvSpPr>
          <p:nvPr>
            <p:ph idx="4294967295"/>
          </p:nvPr>
        </p:nvSpPr>
        <p:spPr>
          <a:xfrm>
            <a:off x="625594" y="1030288"/>
            <a:ext cx="8194878" cy="5207024"/>
          </a:xfrm>
          <a:prstGeom prst="rect">
            <a:avLst/>
          </a:prstGeom>
        </p:spPr>
        <p:txBody>
          <a:bodyPr>
            <a:noAutofit/>
          </a:bodyPr>
          <a:lstStyle/>
          <a:p>
            <a:pPr lvl="0"/>
            <a:r>
              <a:rPr lang="en-US" sz="2400" dirty="0" smtClean="0"/>
              <a:t>Against backdrop of structural increase in oil prices (and other natural resources) </a:t>
            </a:r>
          </a:p>
          <a:p>
            <a:pPr lvl="1"/>
            <a:r>
              <a:rPr lang="en-US" sz="2000" dirty="0"/>
              <a:t>T</a:t>
            </a:r>
            <a:r>
              <a:rPr lang="en-US" sz="2000" dirty="0" smtClean="0"/>
              <a:t>his meant a ‘windfall’ for </a:t>
            </a:r>
            <a:r>
              <a:rPr lang="en-US" sz="2000" dirty="0" err="1" smtClean="0"/>
              <a:t>synfuels</a:t>
            </a:r>
            <a:r>
              <a:rPr lang="en-US" sz="2000" dirty="0" smtClean="0"/>
              <a:t> producers with low cost feedstock and established capacity</a:t>
            </a:r>
          </a:p>
          <a:p>
            <a:pPr lvl="0"/>
            <a:r>
              <a:rPr lang="en-US" sz="2400" dirty="0" smtClean="0"/>
              <a:t>Had been ‘tariff protection’ with floor price (of $23/</a:t>
            </a:r>
            <a:r>
              <a:rPr lang="en-US" sz="2400" dirty="0" err="1" smtClean="0"/>
              <a:t>bbl</a:t>
            </a:r>
            <a:r>
              <a:rPr lang="en-US" sz="2400" dirty="0" smtClean="0"/>
              <a:t>) and refund above ceiling price</a:t>
            </a:r>
          </a:p>
          <a:p>
            <a:pPr lvl="0"/>
            <a:r>
              <a:rPr lang="en-US" sz="2400" dirty="0" err="1" smtClean="0"/>
              <a:t>Taskteam</a:t>
            </a:r>
            <a:r>
              <a:rPr lang="en-US" sz="2400" dirty="0" smtClean="0"/>
              <a:t> Brief (multiple objectives reflecting different priorities in government) </a:t>
            </a:r>
          </a:p>
          <a:p>
            <a:pPr lvl="1"/>
            <a:r>
              <a:rPr lang="en-US" sz="2000" dirty="0"/>
              <a:t>F</a:t>
            </a:r>
            <a:r>
              <a:rPr lang="en-US" sz="2000" dirty="0" smtClean="0"/>
              <a:t>iscal response to situation of higher oil prices</a:t>
            </a:r>
          </a:p>
          <a:p>
            <a:pPr lvl="1"/>
            <a:r>
              <a:rPr lang="en-US" sz="2000" dirty="0" smtClean="0"/>
              <a:t>Improved efficiency of value chain, transmission to consumers</a:t>
            </a:r>
          </a:p>
          <a:p>
            <a:pPr lvl="1"/>
            <a:r>
              <a:rPr lang="en-US" sz="2000" dirty="0" smtClean="0"/>
              <a:t>Future investment to meet accelerated growth, employment, Reduce volatility of fuel price</a:t>
            </a:r>
          </a:p>
          <a:p>
            <a:pPr lvl="1"/>
            <a:r>
              <a:rPr lang="en-US" sz="2000" dirty="0" smtClean="0"/>
              <a:t>Energy policy objectives, including </a:t>
            </a:r>
            <a:r>
              <a:rPr lang="en-US" sz="2000" dirty="0"/>
              <a:t>security of </a:t>
            </a:r>
            <a:r>
              <a:rPr lang="en-US" sz="2000" dirty="0" smtClean="0"/>
              <a:t>supply</a:t>
            </a:r>
            <a:endParaRPr lang="en-US" sz="2000" dirty="0"/>
          </a:p>
        </p:txBody>
      </p:sp>
    </p:spTree>
    <p:extLst>
      <p:ext uri="{BB962C8B-B14F-4D97-AF65-F5344CB8AC3E}">
        <p14:creationId xmlns:p14="http://schemas.microsoft.com/office/powerpoint/2010/main" val="38194304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ZA" sz="4000" b="0" dirty="0" smtClean="0"/>
              <a:t>Windfall tax team – main findings</a:t>
            </a:r>
            <a:endParaRPr lang="en-ZA" sz="4000" b="0" dirty="0"/>
          </a:p>
        </p:txBody>
      </p:sp>
      <p:sp>
        <p:nvSpPr>
          <p:cNvPr id="3" name="Content Placeholder 2"/>
          <p:cNvSpPr>
            <a:spLocks noGrp="1"/>
          </p:cNvSpPr>
          <p:nvPr>
            <p:ph idx="4294967295"/>
          </p:nvPr>
        </p:nvSpPr>
        <p:spPr>
          <a:xfrm>
            <a:off x="628650" y="980728"/>
            <a:ext cx="8263830" cy="5472608"/>
          </a:xfrm>
          <a:prstGeom prst="rect">
            <a:avLst/>
          </a:prstGeom>
        </p:spPr>
        <p:txBody>
          <a:bodyPr>
            <a:noAutofit/>
          </a:bodyPr>
          <a:lstStyle/>
          <a:p>
            <a:pPr lvl="0"/>
            <a:r>
              <a:rPr lang="en-US" sz="1800" dirty="0" smtClean="0"/>
              <a:t>Rents/excessive profits arise at different levels:</a:t>
            </a:r>
          </a:p>
          <a:p>
            <a:pPr lvl="1"/>
            <a:r>
              <a:rPr lang="en-US" sz="1600" dirty="0" smtClean="0"/>
              <a:t>Upstream oil &amp; gas (linked to royalties)</a:t>
            </a:r>
          </a:p>
          <a:p>
            <a:pPr lvl="1"/>
            <a:r>
              <a:rPr lang="en-US" sz="1600" dirty="0" smtClean="0"/>
              <a:t>Excessive </a:t>
            </a:r>
            <a:r>
              <a:rPr lang="en-US" sz="1600" dirty="0" err="1" smtClean="0"/>
              <a:t>synfuels</a:t>
            </a:r>
            <a:r>
              <a:rPr lang="en-US" sz="1600" dirty="0" smtClean="0"/>
              <a:t> profits – different cost structure and IPP basis for pricing</a:t>
            </a:r>
          </a:p>
          <a:p>
            <a:pPr lvl="0"/>
            <a:r>
              <a:rPr lang="en-US" sz="1800" dirty="0"/>
              <a:t>Inland ‘must have’ fuel volumes not subject to supply competition because infrastructure constraints: regulatory reform and/or fiscal measures</a:t>
            </a:r>
          </a:p>
          <a:p>
            <a:r>
              <a:rPr lang="en-US" sz="1800" dirty="0" smtClean="0"/>
              <a:t>Recommended: smart regulation package, together with fiscal measures</a:t>
            </a:r>
          </a:p>
          <a:p>
            <a:pPr lvl="1"/>
            <a:r>
              <a:rPr lang="en-US" sz="1600" dirty="0" smtClean="0"/>
              <a:t>Regulation improvements</a:t>
            </a:r>
            <a:r>
              <a:rPr lang="en-US" sz="1600" dirty="0"/>
              <a:t>: </a:t>
            </a:r>
            <a:r>
              <a:rPr lang="en-US" sz="1600" dirty="0" smtClean="0"/>
              <a:t>remove </a:t>
            </a:r>
            <a:r>
              <a:rPr lang="en-US" sz="1600" dirty="0"/>
              <a:t>import control; BFP be over-hauled to get price closer to ‘true IPP</a:t>
            </a:r>
            <a:r>
              <a:rPr lang="en-US" sz="1600" dirty="0" smtClean="0"/>
              <a:t>’; change petrol </a:t>
            </a:r>
            <a:r>
              <a:rPr lang="en-US" sz="1600" dirty="0"/>
              <a:t>to price </a:t>
            </a:r>
            <a:r>
              <a:rPr lang="en-US" sz="1600" dirty="0" smtClean="0"/>
              <a:t>cap; regulate pipeline tariffs</a:t>
            </a:r>
          </a:p>
          <a:p>
            <a:pPr lvl="1"/>
            <a:r>
              <a:rPr lang="en-US" sz="1600" dirty="0" smtClean="0"/>
              <a:t>Address inland market power: Until </a:t>
            </a:r>
            <a:r>
              <a:rPr lang="en-US" sz="1600" dirty="0"/>
              <a:t>logistics constraints removed in inland market regulation of prices at </a:t>
            </a:r>
            <a:r>
              <a:rPr lang="en-US" sz="1600" dirty="0" smtClean="0"/>
              <a:t>level approximating </a:t>
            </a:r>
            <a:r>
              <a:rPr lang="en-US" sz="1600" dirty="0"/>
              <a:t>competitive market prices</a:t>
            </a:r>
          </a:p>
          <a:p>
            <a:pPr lvl="1"/>
            <a:r>
              <a:rPr lang="en-US" sz="1600" dirty="0" smtClean="0"/>
              <a:t>Special levy on </a:t>
            </a:r>
            <a:r>
              <a:rPr lang="en-US" sz="1600" dirty="0" err="1" smtClean="0"/>
              <a:t>synfuels</a:t>
            </a:r>
            <a:r>
              <a:rPr lang="en-US" sz="1600" dirty="0" smtClean="0"/>
              <a:t> triggered by oil price above specified level – independent study had recommended $28/</a:t>
            </a:r>
            <a:r>
              <a:rPr lang="en-US" sz="1600" dirty="0" err="1" smtClean="0"/>
              <a:t>bbl</a:t>
            </a:r>
            <a:r>
              <a:rPr lang="en-US" sz="1600" dirty="0" smtClean="0"/>
              <a:t> in 2000 (could be updated for inflation)</a:t>
            </a:r>
          </a:p>
          <a:p>
            <a:pPr lvl="1"/>
            <a:r>
              <a:rPr lang="en-US" sz="1600" dirty="0" err="1" smtClean="0"/>
              <a:t>Incentivising</a:t>
            </a:r>
            <a:r>
              <a:rPr lang="en-US" sz="1600" dirty="0" smtClean="0"/>
              <a:t> new investment in </a:t>
            </a:r>
            <a:r>
              <a:rPr lang="en-US" sz="1600" dirty="0"/>
              <a:t>local </a:t>
            </a:r>
            <a:r>
              <a:rPr lang="en-US" sz="1600" dirty="0" smtClean="0"/>
              <a:t>fuels </a:t>
            </a:r>
            <a:r>
              <a:rPr lang="en-US" sz="1600" dirty="0"/>
              <a:t>(aside from crude oil and imported natural gas</a:t>
            </a:r>
            <a:r>
              <a:rPr lang="en-US" sz="1600" dirty="0" smtClean="0"/>
              <a:t>), i.e. including </a:t>
            </a:r>
            <a:r>
              <a:rPr lang="en-US" sz="1600" dirty="0" err="1"/>
              <a:t>synfuels</a:t>
            </a:r>
            <a:endParaRPr lang="en-US" sz="1600" dirty="0" smtClean="0"/>
          </a:p>
          <a:p>
            <a:pPr lvl="0"/>
            <a:r>
              <a:rPr lang="en-US" sz="1800" dirty="0" smtClean="0"/>
              <a:t>Noted existing regulatory reform: MPAR being reviewed (wholesale margin); Retail margin no longer regulated</a:t>
            </a:r>
          </a:p>
          <a:p>
            <a:r>
              <a:rPr lang="en-US" sz="1800" dirty="0" smtClean="0"/>
              <a:t>Noted likely windfall profits from Sasol privatization, but not in </a:t>
            </a:r>
            <a:r>
              <a:rPr lang="en-US" sz="1800" dirty="0" err="1" smtClean="0"/>
              <a:t>ToR</a:t>
            </a:r>
            <a:endParaRPr lang="en-ZA" sz="1800" dirty="0" smtClean="0"/>
          </a:p>
        </p:txBody>
      </p:sp>
    </p:spTree>
    <p:extLst>
      <p:ext uri="{BB962C8B-B14F-4D97-AF65-F5344CB8AC3E}">
        <p14:creationId xmlns:p14="http://schemas.microsoft.com/office/powerpoint/2010/main" val="3150606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4000" b="0" dirty="0" smtClean="0"/>
              <a:t>A. Overview</a:t>
            </a:r>
            <a:endParaRPr lang="en-ZA" sz="4000" b="0" dirty="0"/>
          </a:p>
        </p:txBody>
      </p:sp>
      <p:sp>
        <p:nvSpPr>
          <p:cNvPr id="3" name="Content Placeholder 2"/>
          <p:cNvSpPr>
            <a:spLocks noGrp="1"/>
          </p:cNvSpPr>
          <p:nvPr>
            <p:ph idx="4294967295"/>
          </p:nvPr>
        </p:nvSpPr>
        <p:spPr>
          <a:xfrm>
            <a:off x="628650" y="1268760"/>
            <a:ext cx="7886700" cy="4221213"/>
          </a:xfrm>
          <a:prstGeom prst="rect">
            <a:avLst/>
          </a:prstGeom>
        </p:spPr>
        <p:txBody>
          <a:bodyPr>
            <a:noAutofit/>
          </a:bodyPr>
          <a:lstStyle/>
          <a:p>
            <a:pPr lvl="0"/>
            <a:r>
              <a:rPr lang="en-ZA" sz="2400" dirty="0" smtClean="0"/>
              <a:t>Description of evolving regulatory framework</a:t>
            </a:r>
          </a:p>
          <a:p>
            <a:pPr lvl="0"/>
            <a:r>
              <a:rPr lang="en-ZA" sz="2400" dirty="0" smtClean="0"/>
              <a:t>Different standards against which regulatory framework can be assessed, and government reviews undertaken</a:t>
            </a:r>
          </a:p>
          <a:p>
            <a:pPr lvl="0"/>
            <a:r>
              <a:rPr lang="en-ZA" sz="2400" dirty="0" smtClean="0"/>
              <a:t>Linkages between regulation of fuels and related products and economic growth</a:t>
            </a:r>
          </a:p>
          <a:p>
            <a:pPr lvl="0"/>
            <a:r>
              <a:rPr lang="en-ZA" sz="2400" dirty="0" smtClean="0"/>
              <a:t>Case study of fuel regulation, competition enforcement and polymer chemicals</a:t>
            </a:r>
          </a:p>
          <a:p>
            <a:r>
              <a:rPr lang="en-ZA" sz="2400" dirty="0" smtClean="0"/>
              <a:t>Case </a:t>
            </a:r>
            <a:r>
              <a:rPr lang="en-ZA" sz="2400" dirty="0"/>
              <a:t>study of piped gas regulation</a:t>
            </a:r>
          </a:p>
          <a:p>
            <a:pPr lvl="0"/>
            <a:r>
              <a:rPr lang="en-ZA" sz="2400" dirty="0" smtClean="0"/>
              <a:t>Conclusions</a:t>
            </a:r>
            <a:endParaRPr lang="en-ZA" sz="2400" dirty="0"/>
          </a:p>
        </p:txBody>
      </p:sp>
    </p:spTree>
    <p:extLst>
      <p:ext uri="{BB962C8B-B14F-4D97-AF65-F5344CB8AC3E}">
        <p14:creationId xmlns:p14="http://schemas.microsoft.com/office/powerpoint/2010/main" val="12141948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12168"/>
          </a:xfrm>
        </p:spPr>
        <p:txBody>
          <a:bodyPr/>
          <a:lstStyle/>
          <a:p>
            <a:r>
              <a:rPr lang="en-ZA" sz="3200" b="0" dirty="0" smtClean="0"/>
              <a:t>Windfall tax team – what happened next?</a:t>
            </a:r>
            <a:endParaRPr lang="en-ZA" sz="3200" b="0" dirty="0"/>
          </a:p>
        </p:txBody>
      </p:sp>
      <p:sp>
        <p:nvSpPr>
          <p:cNvPr id="3" name="Content Placeholder 2"/>
          <p:cNvSpPr>
            <a:spLocks noGrp="1"/>
          </p:cNvSpPr>
          <p:nvPr>
            <p:ph idx="4294967295"/>
          </p:nvPr>
        </p:nvSpPr>
        <p:spPr>
          <a:xfrm>
            <a:off x="628650" y="1196752"/>
            <a:ext cx="7886700" cy="5112568"/>
          </a:xfrm>
          <a:prstGeom prst="rect">
            <a:avLst/>
          </a:prstGeom>
        </p:spPr>
        <p:txBody>
          <a:bodyPr>
            <a:noAutofit/>
          </a:bodyPr>
          <a:lstStyle/>
          <a:p>
            <a:pPr lvl="0"/>
            <a:r>
              <a:rPr lang="en-US" sz="2200" dirty="0" smtClean="0"/>
              <a:t>Findings noted by NT in 2007 </a:t>
            </a:r>
          </a:p>
          <a:p>
            <a:pPr lvl="0"/>
            <a:r>
              <a:rPr lang="en-US" sz="2200" dirty="0" smtClean="0"/>
              <a:t>Regulatory recommendations referred to Ministry of Minerals &amp; Energy (was not part of Windfall Tax process)</a:t>
            </a:r>
          </a:p>
          <a:p>
            <a:pPr lvl="0"/>
            <a:r>
              <a:rPr lang="en-US" sz="2200" dirty="0" smtClean="0"/>
              <a:t>Noted that ‘most countries’ used royalties, production sharing agreements or state equity (UK has higher taxes over threshold?)</a:t>
            </a:r>
          </a:p>
          <a:p>
            <a:pPr lvl="0"/>
            <a:r>
              <a:rPr lang="en-US" sz="2200" dirty="0" smtClean="0"/>
              <a:t>Noted negative effect of higher taxation on investment, and policy objective to reduce dependence on imported fuel</a:t>
            </a:r>
          </a:p>
          <a:p>
            <a:pPr lvl="0"/>
            <a:r>
              <a:rPr lang="en-US" sz="2200" dirty="0" smtClean="0"/>
              <a:t>No </a:t>
            </a:r>
            <a:r>
              <a:rPr lang="en-US" sz="2200" dirty="0"/>
              <a:t>further action taken regarding regulating </a:t>
            </a:r>
            <a:r>
              <a:rPr lang="en-US" sz="2200" dirty="0" err="1"/>
              <a:t>synfuels</a:t>
            </a:r>
            <a:r>
              <a:rPr lang="en-US" sz="2200" dirty="0"/>
              <a:t> inland prices, or progressive taxation </a:t>
            </a:r>
            <a:r>
              <a:rPr lang="en-US" sz="2200" dirty="0" smtClean="0"/>
              <a:t>structure</a:t>
            </a:r>
          </a:p>
          <a:p>
            <a:pPr lvl="0"/>
            <a:r>
              <a:rPr lang="en-US" sz="2200" dirty="0" smtClean="0"/>
              <a:t>NT indicated that Cabinet ‘effectively’ released Sasol from obligation to repay subsidies in 1998, </a:t>
            </a:r>
            <a:r>
              <a:rPr lang="en-US" sz="2200" i="1" dirty="0" smtClean="0"/>
              <a:t>provided</a:t>
            </a:r>
            <a:r>
              <a:rPr lang="en-US" sz="2200" dirty="0" smtClean="0"/>
              <a:t> it continued to develop the petrochemicals sector</a:t>
            </a:r>
          </a:p>
        </p:txBody>
      </p:sp>
    </p:spTree>
    <p:extLst>
      <p:ext uri="{BB962C8B-B14F-4D97-AF65-F5344CB8AC3E}">
        <p14:creationId xmlns:p14="http://schemas.microsoft.com/office/powerpoint/2010/main" val="23623785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0" dirty="0" smtClean="0"/>
              <a:t>Cont.</a:t>
            </a:r>
            <a:endParaRPr lang="en-ZA" b="0" dirty="0"/>
          </a:p>
        </p:txBody>
      </p:sp>
      <p:sp>
        <p:nvSpPr>
          <p:cNvPr id="3" name="Text Placeholder 2"/>
          <p:cNvSpPr>
            <a:spLocks noGrp="1"/>
          </p:cNvSpPr>
          <p:nvPr>
            <p:ph type="body" sz="quarter" idx="10"/>
          </p:nvPr>
        </p:nvSpPr>
        <p:spPr>
          <a:xfrm>
            <a:off x="441414" y="980728"/>
            <a:ext cx="8229600" cy="5328592"/>
          </a:xfrm>
        </p:spPr>
        <p:txBody>
          <a:bodyPr/>
          <a:lstStyle/>
          <a:p>
            <a:pPr lvl="0">
              <a:buFont typeface="Arial" panose="020B0604020202020204" pitchFamily="34" charset="0"/>
              <a:buChar char="•"/>
            </a:pPr>
            <a:r>
              <a:rPr lang="en-US" sz="2000" dirty="0" smtClean="0"/>
              <a:t>Quid </a:t>
            </a:r>
            <a:r>
              <a:rPr lang="en-US" sz="2000" dirty="0"/>
              <a:t>pro </a:t>
            </a:r>
            <a:r>
              <a:rPr lang="en-US" sz="2000" dirty="0" smtClean="0"/>
              <a:t>quo? </a:t>
            </a:r>
            <a:endParaRPr lang="en-US" sz="2000" dirty="0"/>
          </a:p>
          <a:p>
            <a:pPr marL="800100" lvl="1" indent="-342900">
              <a:buFont typeface="Arial" panose="020B0604020202020204" pitchFamily="34" charset="0"/>
              <a:buChar char="•"/>
            </a:pPr>
            <a:r>
              <a:rPr lang="en-US" sz="1800" dirty="0" smtClean="0"/>
              <a:t>NT welcomed </a:t>
            </a:r>
            <a:r>
              <a:rPr lang="en-US" sz="1800" dirty="0"/>
              <a:t>Sasol commitment to feasibility of investing in Project </a:t>
            </a:r>
            <a:r>
              <a:rPr lang="en-US" sz="1800" dirty="0" err="1"/>
              <a:t>Mafutha</a:t>
            </a:r>
            <a:r>
              <a:rPr lang="en-US" sz="1800" dirty="0"/>
              <a:t> CTL and possibility of GTL upstream investment in refining</a:t>
            </a:r>
          </a:p>
          <a:p>
            <a:pPr marL="800100" lvl="1" indent="-342900">
              <a:buFont typeface="Arial" panose="020B0604020202020204" pitchFamily="34" charset="0"/>
              <a:buChar char="•"/>
            </a:pPr>
            <a:r>
              <a:rPr lang="en-US" sz="1800" dirty="0"/>
              <a:t>Would ‘hold </a:t>
            </a:r>
            <a:r>
              <a:rPr lang="en-US" sz="1800" dirty="0" smtClean="0"/>
              <a:t>Sasol </a:t>
            </a:r>
            <a:r>
              <a:rPr lang="en-US" sz="1800" dirty="0"/>
              <a:t>to its commitment to significantly </a:t>
            </a:r>
            <a:r>
              <a:rPr lang="en-US" sz="1800" dirty="0" smtClean="0"/>
              <a:t>expand </a:t>
            </a:r>
            <a:r>
              <a:rPr lang="en-US" sz="1800" dirty="0"/>
              <a:t>its synthetic fuel production capacity in support of national interest in terms of fuel security and macroeconomic stability’</a:t>
            </a:r>
          </a:p>
          <a:p>
            <a:pPr lvl="0">
              <a:buFont typeface="Arial" panose="020B0604020202020204" pitchFamily="34" charset="0"/>
              <a:buChar char="•"/>
            </a:pPr>
            <a:r>
              <a:rPr lang="en-US" sz="2000" dirty="0"/>
              <a:t>Sasol promoting </a:t>
            </a:r>
            <a:r>
              <a:rPr lang="en-US" sz="2000" dirty="0" smtClean="0"/>
              <a:t>new </a:t>
            </a:r>
            <a:r>
              <a:rPr lang="en-US" sz="2000" dirty="0" err="1" smtClean="0"/>
              <a:t>Mafutha</a:t>
            </a:r>
            <a:r>
              <a:rPr lang="en-US" sz="2000" dirty="0" smtClean="0"/>
              <a:t> </a:t>
            </a:r>
            <a:r>
              <a:rPr lang="en-US" sz="2000" dirty="0" err="1" smtClean="0"/>
              <a:t>synfuels</a:t>
            </a:r>
            <a:r>
              <a:rPr lang="en-US" sz="2000" dirty="0" smtClean="0"/>
              <a:t> </a:t>
            </a:r>
            <a:r>
              <a:rPr lang="en-US" sz="2000" dirty="0"/>
              <a:t>in </a:t>
            </a:r>
            <a:r>
              <a:rPr lang="en-US" sz="2000" dirty="0" smtClean="0"/>
              <a:t>Waterberg, but:</a:t>
            </a:r>
            <a:endParaRPr lang="en-ZA" sz="2000" dirty="0"/>
          </a:p>
          <a:p>
            <a:pPr lvl="1">
              <a:buFont typeface="Arial" panose="020B0604020202020204" pitchFamily="34" charset="0"/>
              <a:buChar char="•"/>
            </a:pPr>
            <a:r>
              <a:rPr lang="en-US" sz="1800" dirty="0" smtClean="0"/>
              <a:t>only with </a:t>
            </a:r>
            <a:r>
              <a:rPr lang="en-US" sz="1800" dirty="0"/>
              <a:t>substantial government (IDC financing) and guarantees</a:t>
            </a:r>
          </a:p>
          <a:p>
            <a:pPr lvl="1">
              <a:buFont typeface="Arial" panose="020B0604020202020204" pitchFamily="34" charset="0"/>
              <a:buChar char="•"/>
            </a:pPr>
            <a:r>
              <a:rPr lang="en-US" sz="1800" dirty="0"/>
              <a:t>big concerns about CO</a:t>
            </a:r>
            <a:r>
              <a:rPr lang="en-US" sz="1800" baseline="-25000" dirty="0"/>
              <a:t>2</a:t>
            </a:r>
            <a:r>
              <a:rPr lang="en-US" sz="1800" dirty="0"/>
              <a:t> emissions and water use</a:t>
            </a:r>
          </a:p>
          <a:p>
            <a:pPr lvl="1">
              <a:buFont typeface="Arial" panose="020B0604020202020204" pitchFamily="34" charset="0"/>
              <a:buChar char="•"/>
            </a:pPr>
            <a:r>
              <a:rPr lang="en-US" sz="1800" dirty="0"/>
              <a:t>n</a:t>
            </a:r>
            <a:r>
              <a:rPr lang="en-US" sz="1800" dirty="0" smtClean="0"/>
              <a:t>ot clear would lead to </a:t>
            </a:r>
            <a:r>
              <a:rPr lang="en-US" sz="1800" dirty="0"/>
              <a:t>lower prices under existing </a:t>
            </a:r>
            <a:r>
              <a:rPr lang="en-US" sz="1800" dirty="0" smtClean="0"/>
              <a:t>regulation.</a:t>
            </a:r>
          </a:p>
          <a:p>
            <a:pPr>
              <a:buFont typeface="Arial" panose="020B0604020202020204" pitchFamily="34" charset="0"/>
              <a:buChar char="•"/>
            </a:pPr>
            <a:r>
              <a:rPr lang="en-US" sz="2000" dirty="0" smtClean="0"/>
              <a:t>Bottom line? No enforceable agreement, no credible commitments</a:t>
            </a:r>
          </a:p>
          <a:p>
            <a:pPr>
              <a:buFont typeface="Arial" panose="020B0604020202020204" pitchFamily="34" charset="0"/>
              <a:buChar char="•"/>
            </a:pPr>
            <a:r>
              <a:rPr lang="en-US" sz="2000" dirty="0" smtClean="0"/>
              <a:t>Sasol not making investments in expanding refining</a:t>
            </a:r>
          </a:p>
          <a:p>
            <a:pPr lvl="1">
              <a:buFont typeface="Arial" panose="020B0604020202020204" pitchFamily="34" charset="0"/>
              <a:buChar char="•"/>
            </a:pPr>
            <a:r>
              <a:rPr lang="en-US" sz="1800" dirty="0" smtClean="0"/>
              <a:t>investments made related to clean fuels (Project Turbo) and more recently in polymers; but, not leading to more competitive prices, simply those in its narrow interests </a:t>
            </a:r>
            <a:endParaRPr lang="en-US" sz="1800" dirty="0"/>
          </a:p>
          <a:p>
            <a:endParaRPr lang="en-ZA" dirty="0"/>
          </a:p>
        </p:txBody>
      </p:sp>
    </p:spTree>
    <p:extLst>
      <p:ext uri="{BB962C8B-B14F-4D97-AF65-F5344CB8AC3E}">
        <p14:creationId xmlns:p14="http://schemas.microsoft.com/office/powerpoint/2010/main" val="41082576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12168"/>
          </a:xfrm>
        </p:spPr>
        <p:txBody>
          <a:bodyPr/>
          <a:lstStyle/>
          <a:p>
            <a:r>
              <a:rPr lang="en-ZA" sz="4000" b="0" dirty="0" smtClean="0"/>
              <a:t>Criteria against which to make assessment?</a:t>
            </a:r>
            <a:endParaRPr lang="en-ZA" sz="4000" b="0" dirty="0"/>
          </a:p>
        </p:txBody>
      </p:sp>
      <p:sp>
        <p:nvSpPr>
          <p:cNvPr id="3" name="Content Placeholder 2"/>
          <p:cNvSpPr>
            <a:spLocks noGrp="1"/>
          </p:cNvSpPr>
          <p:nvPr>
            <p:ph idx="4294967295"/>
          </p:nvPr>
        </p:nvSpPr>
        <p:spPr>
          <a:xfrm>
            <a:off x="628650" y="1484784"/>
            <a:ext cx="7886700" cy="4221213"/>
          </a:xfrm>
          <a:prstGeom prst="rect">
            <a:avLst/>
          </a:prstGeom>
        </p:spPr>
        <p:txBody>
          <a:bodyPr>
            <a:noAutofit/>
          </a:bodyPr>
          <a:lstStyle/>
          <a:p>
            <a:pPr lvl="0"/>
            <a:endParaRPr lang="en-ZA" sz="2400" dirty="0" smtClean="0"/>
          </a:p>
          <a:p>
            <a:pPr lvl="0"/>
            <a:r>
              <a:rPr lang="en-ZA" sz="2400" dirty="0" smtClean="0"/>
              <a:t>Market power</a:t>
            </a:r>
          </a:p>
          <a:p>
            <a:pPr lvl="1"/>
            <a:r>
              <a:rPr lang="en-ZA" sz="2400" dirty="0" smtClean="0"/>
              <a:t>Price control?</a:t>
            </a:r>
            <a:endParaRPr lang="en-ZA" sz="2400" dirty="0"/>
          </a:p>
          <a:p>
            <a:r>
              <a:rPr lang="en-US" sz="2400" dirty="0"/>
              <a:t>Regulating </a:t>
            </a:r>
            <a:r>
              <a:rPr lang="en-US" sz="2400" dirty="0" smtClean="0"/>
              <a:t>access?</a:t>
            </a:r>
            <a:endParaRPr lang="en-ZA" sz="2400" dirty="0"/>
          </a:p>
          <a:p>
            <a:pPr lvl="0"/>
            <a:r>
              <a:rPr lang="en-ZA" sz="2400" dirty="0" smtClean="0"/>
              <a:t>Investment</a:t>
            </a:r>
            <a:r>
              <a:rPr lang="en-ZA" sz="2400" dirty="0"/>
              <a:t>?</a:t>
            </a:r>
          </a:p>
          <a:p>
            <a:pPr lvl="0"/>
            <a:r>
              <a:rPr lang="en-ZA" sz="2400" dirty="0"/>
              <a:t>Security of supply?</a:t>
            </a:r>
          </a:p>
          <a:p>
            <a:pPr lvl="0"/>
            <a:r>
              <a:rPr lang="en-ZA" sz="2400" dirty="0" smtClean="0"/>
              <a:t>Diversification and industrial development?</a:t>
            </a:r>
          </a:p>
        </p:txBody>
      </p:sp>
    </p:spTree>
    <p:extLst>
      <p:ext uri="{BB962C8B-B14F-4D97-AF65-F5344CB8AC3E}">
        <p14:creationId xmlns:p14="http://schemas.microsoft.com/office/powerpoint/2010/main" val="10508829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12168"/>
          </a:xfrm>
        </p:spPr>
        <p:txBody>
          <a:bodyPr/>
          <a:lstStyle/>
          <a:p>
            <a:r>
              <a:rPr lang="en-ZA" sz="4000" b="0" dirty="0" smtClean="0"/>
              <a:t>Critical assessment – learning from the past</a:t>
            </a:r>
            <a:endParaRPr lang="en-ZA" sz="4000" b="0" dirty="0"/>
          </a:p>
        </p:txBody>
      </p:sp>
      <p:sp>
        <p:nvSpPr>
          <p:cNvPr id="3" name="Content Placeholder 2"/>
          <p:cNvSpPr>
            <a:spLocks noGrp="1"/>
          </p:cNvSpPr>
          <p:nvPr>
            <p:ph idx="4294967295"/>
          </p:nvPr>
        </p:nvSpPr>
        <p:spPr>
          <a:xfrm>
            <a:off x="628650" y="1484784"/>
            <a:ext cx="8058150" cy="4221213"/>
          </a:xfrm>
          <a:prstGeom prst="rect">
            <a:avLst/>
          </a:prstGeom>
        </p:spPr>
        <p:txBody>
          <a:bodyPr>
            <a:noAutofit/>
          </a:bodyPr>
          <a:lstStyle/>
          <a:p>
            <a:pPr lvl="0"/>
            <a:r>
              <a:rPr lang="en-ZA" sz="2400" dirty="0" smtClean="0"/>
              <a:t>Firms had achieved high margins, by:</a:t>
            </a:r>
          </a:p>
          <a:p>
            <a:pPr lvl="1"/>
            <a:r>
              <a:rPr lang="en-US" sz="2000" dirty="0" smtClean="0"/>
              <a:t>Effectively self regulating</a:t>
            </a:r>
          </a:p>
          <a:p>
            <a:pPr lvl="1"/>
            <a:r>
              <a:rPr lang="en-US" sz="2000" dirty="0" smtClean="0"/>
              <a:t>Leveraging from legitimate concerns about security of supply to custodianship being passed to industry</a:t>
            </a:r>
          </a:p>
          <a:p>
            <a:pPr lvl="1"/>
            <a:r>
              <a:rPr lang="en-US" sz="2000" dirty="0" smtClean="0"/>
              <a:t>Influencing what measures were used (IBLC) and what data were used to do the measurement (spot v posted; Singapore refineries </a:t>
            </a:r>
            <a:r>
              <a:rPr lang="en-US" sz="2000" dirty="0" err="1" smtClean="0"/>
              <a:t>etc</a:t>
            </a:r>
            <a:r>
              <a:rPr lang="en-US" sz="2000" dirty="0" smtClean="0"/>
              <a:t>)</a:t>
            </a:r>
          </a:p>
          <a:p>
            <a:r>
              <a:rPr lang="en-US" sz="2400" dirty="0" smtClean="0"/>
              <a:t>Rate of return on marketing assets means ‘gold-plating’ very weak incentives for efficiency</a:t>
            </a:r>
          </a:p>
          <a:p>
            <a:r>
              <a:rPr lang="en-US" sz="2400" dirty="0" smtClean="0"/>
              <a:t>Insiders as gatekeepers, even in trading and retail</a:t>
            </a:r>
          </a:p>
          <a:p>
            <a:r>
              <a:rPr lang="en-US" sz="2400" dirty="0" smtClean="0"/>
              <a:t>Competition undermined, even where it would have been possible</a:t>
            </a:r>
          </a:p>
          <a:p>
            <a:r>
              <a:rPr lang="en-US" sz="2400" dirty="0" smtClean="0"/>
              <a:t>Unwinding historical arrangements, but legacy persists</a:t>
            </a:r>
            <a:endParaRPr lang="en-ZA" sz="2400" dirty="0" smtClean="0"/>
          </a:p>
        </p:txBody>
      </p:sp>
    </p:spTree>
    <p:extLst>
      <p:ext uri="{BB962C8B-B14F-4D97-AF65-F5344CB8AC3E}">
        <p14:creationId xmlns:p14="http://schemas.microsoft.com/office/powerpoint/2010/main" val="40615669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12168"/>
          </a:xfrm>
        </p:spPr>
        <p:txBody>
          <a:bodyPr/>
          <a:lstStyle/>
          <a:p>
            <a:r>
              <a:rPr lang="en-ZA" sz="4000" b="0" dirty="0" smtClean="0"/>
              <a:t>Criteria – addressing market power</a:t>
            </a:r>
            <a:endParaRPr lang="en-ZA" sz="4000" b="0" dirty="0"/>
          </a:p>
        </p:txBody>
      </p:sp>
      <p:sp>
        <p:nvSpPr>
          <p:cNvPr id="3" name="Content Placeholder 2"/>
          <p:cNvSpPr>
            <a:spLocks noGrp="1"/>
          </p:cNvSpPr>
          <p:nvPr>
            <p:ph idx="4294967295"/>
          </p:nvPr>
        </p:nvSpPr>
        <p:spPr>
          <a:xfrm>
            <a:off x="628650" y="1340768"/>
            <a:ext cx="7886700" cy="5184576"/>
          </a:xfrm>
          <a:prstGeom prst="rect">
            <a:avLst/>
          </a:prstGeom>
        </p:spPr>
        <p:txBody>
          <a:bodyPr>
            <a:noAutofit/>
          </a:bodyPr>
          <a:lstStyle/>
          <a:p>
            <a:pPr lvl="0"/>
            <a:r>
              <a:rPr lang="en-ZA" sz="2400" dirty="0" smtClean="0"/>
              <a:t>Control over infrastructure</a:t>
            </a:r>
          </a:p>
          <a:p>
            <a:pPr lvl="1"/>
            <a:r>
              <a:rPr lang="en-US" sz="2000" dirty="0" smtClean="0"/>
              <a:t>Inland position – ‘location advantage’</a:t>
            </a:r>
            <a:endParaRPr lang="en-ZA" sz="2000" dirty="0" smtClean="0"/>
          </a:p>
          <a:p>
            <a:pPr lvl="1"/>
            <a:r>
              <a:rPr lang="en-ZA" sz="2000" dirty="0" smtClean="0"/>
              <a:t>Lily Pipeline – was used for strategic crude oil stocks; Sasol secured it for industrial gas to KZN (preventing it being used for bringing product inland)</a:t>
            </a:r>
          </a:p>
          <a:p>
            <a:r>
              <a:rPr lang="en-ZA" sz="2400" dirty="0" smtClean="0"/>
              <a:t>Control over productive capacity and technology</a:t>
            </a:r>
          </a:p>
          <a:p>
            <a:pPr lvl="1"/>
            <a:r>
              <a:rPr lang="en-ZA" sz="2000" dirty="0" err="1" smtClean="0"/>
              <a:t>PetroSA</a:t>
            </a:r>
            <a:r>
              <a:rPr lang="en-ZA" sz="2000" dirty="0" smtClean="0"/>
              <a:t> restrictions</a:t>
            </a:r>
          </a:p>
          <a:p>
            <a:r>
              <a:rPr lang="en-ZA" sz="2400" dirty="0" smtClean="0"/>
              <a:t>Competition investigations:</a:t>
            </a:r>
          </a:p>
          <a:p>
            <a:pPr lvl="1"/>
            <a:r>
              <a:rPr lang="en-ZA" sz="2000" dirty="0" smtClean="0"/>
              <a:t>Exemption for MSA – restricting competition</a:t>
            </a:r>
          </a:p>
          <a:p>
            <a:pPr lvl="1"/>
            <a:r>
              <a:rPr lang="en-ZA" sz="2000" dirty="0" smtClean="0"/>
              <a:t>Information exchange in fuel</a:t>
            </a:r>
          </a:p>
          <a:p>
            <a:pPr lvl="1"/>
            <a:r>
              <a:rPr lang="en-ZA" sz="2000" dirty="0" smtClean="0"/>
              <a:t>Merger control</a:t>
            </a:r>
          </a:p>
          <a:p>
            <a:pPr lvl="1"/>
            <a:r>
              <a:rPr lang="en-ZA" sz="2000" dirty="0" smtClean="0"/>
              <a:t>Allocating customers and dividing markets?</a:t>
            </a:r>
          </a:p>
          <a:p>
            <a:pPr lvl="1"/>
            <a:r>
              <a:rPr lang="en-ZA" sz="2000" dirty="0" smtClean="0"/>
              <a:t>Polymer chemicals</a:t>
            </a:r>
          </a:p>
          <a:p>
            <a:pPr lvl="1"/>
            <a:r>
              <a:rPr lang="en-ZA" sz="2000" dirty="0" smtClean="0"/>
              <a:t>Fertilizer</a:t>
            </a:r>
            <a:endParaRPr lang="en-ZA" sz="2000" dirty="0"/>
          </a:p>
          <a:p>
            <a:pPr lvl="1"/>
            <a:endParaRPr lang="en-ZA" sz="2400" dirty="0"/>
          </a:p>
        </p:txBody>
      </p:sp>
    </p:spTree>
    <p:extLst>
      <p:ext uri="{BB962C8B-B14F-4D97-AF65-F5344CB8AC3E}">
        <p14:creationId xmlns:p14="http://schemas.microsoft.com/office/powerpoint/2010/main" val="595350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12168"/>
          </a:xfrm>
        </p:spPr>
        <p:txBody>
          <a:bodyPr/>
          <a:lstStyle/>
          <a:p>
            <a:r>
              <a:rPr lang="en-ZA" sz="4000" b="0" dirty="0" smtClean="0"/>
              <a:t>Assessing regulation: assessing investment and security of supply</a:t>
            </a:r>
            <a:endParaRPr lang="en-ZA" sz="4000" b="0" dirty="0"/>
          </a:p>
        </p:txBody>
      </p:sp>
      <p:sp>
        <p:nvSpPr>
          <p:cNvPr id="3" name="Content Placeholder 2"/>
          <p:cNvSpPr>
            <a:spLocks noGrp="1"/>
          </p:cNvSpPr>
          <p:nvPr>
            <p:ph idx="4294967295"/>
          </p:nvPr>
        </p:nvSpPr>
        <p:spPr>
          <a:xfrm>
            <a:off x="628650" y="1484784"/>
            <a:ext cx="8263830" cy="4824536"/>
          </a:xfrm>
          <a:prstGeom prst="rect">
            <a:avLst/>
          </a:prstGeom>
        </p:spPr>
        <p:txBody>
          <a:bodyPr>
            <a:noAutofit/>
          </a:bodyPr>
          <a:lstStyle/>
          <a:p>
            <a:pPr lvl="0"/>
            <a:r>
              <a:rPr lang="en-US" sz="2200" dirty="0" smtClean="0"/>
              <a:t>Distinguish between:</a:t>
            </a:r>
          </a:p>
          <a:p>
            <a:pPr lvl="1"/>
            <a:r>
              <a:rPr lang="en-US" sz="2000" dirty="0" smtClean="0"/>
              <a:t>Local refining from imported crude (does this increase security?)</a:t>
            </a:r>
          </a:p>
          <a:p>
            <a:pPr lvl="1"/>
            <a:r>
              <a:rPr lang="en-US" sz="2000" dirty="0" smtClean="0"/>
              <a:t>Production from local (regional?) feedstock</a:t>
            </a:r>
            <a:endParaRPr lang="en-US" sz="2000" dirty="0"/>
          </a:p>
          <a:p>
            <a:r>
              <a:rPr lang="en-US" sz="2200" dirty="0"/>
              <a:t>Security means accessing supplies:</a:t>
            </a:r>
          </a:p>
          <a:p>
            <a:pPr lvl="1"/>
            <a:r>
              <a:rPr lang="en-US" sz="2000" dirty="0"/>
              <a:t>can </a:t>
            </a:r>
            <a:r>
              <a:rPr lang="en-US" sz="2000" dirty="0" smtClean="0"/>
              <a:t>import, with efficient distribution</a:t>
            </a:r>
          </a:p>
          <a:p>
            <a:r>
              <a:rPr lang="en-US" sz="2200" dirty="0" smtClean="0"/>
              <a:t>Access to distribution:</a:t>
            </a:r>
          </a:p>
          <a:p>
            <a:pPr lvl="1"/>
            <a:r>
              <a:rPr lang="en-US" sz="2000" dirty="0" smtClean="0"/>
              <a:t>Insiders have controlled and argued for centralized coordination</a:t>
            </a:r>
          </a:p>
          <a:p>
            <a:pPr lvl="1"/>
            <a:r>
              <a:rPr lang="en-US" sz="2000" dirty="0" smtClean="0"/>
              <a:t>Competition means greater responsiveness to demand, increased participation, lower information requirements on </a:t>
            </a:r>
            <a:r>
              <a:rPr lang="en-US" sz="2000" dirty="0" err="1" smtClean="0"/>
              <a:t>reg</a:t>
            </a:r>
            <a:endParaRPr lang="en-US" sz="2000" dirty="0"/>
          </a:p>
          <a:p>
            <a:r>
              <a:rPr lang="en-US" sz="2200" dirty="0" smtClean="0"/>
              <a:t>Investment decisions in refining?</a:t>
            </a:r>
          </a:p>
          <a:p>
            <a:pPr lvl="1"/>
            <a:r>
              <a:rPr lang="en-US" sz="2000" dirty="0" err="1" smtClean="0"/>
              <a:t>Mafutha</a:t>
            </a:r>
            <a:r>
              <a:rPr lang="en-US" sz="2000" dirty="0" smtClean="0"/>
              <a:t>? </a:t>
            </a:r>
            <a:r>
              <a:rPr lang="en-US" sz="2000" dirty="0" err="1" smtClean="0"/>
              <a:t>Umthombo</a:t>
            </a:r>
            <a:r>
              <a:rPr lang="en-US" sz="2000" dirty="0" smtClean="0"/>
              <a:t>? Role of </a:t>
            </a:r>
            <a:r>
              <a:rPr lang="en-US" sz="2000" dirty="0" err="1" smtClean="0"/>
              <a:t>PetroSA</a:t>
            </a:r>
            <a:r>
              <a:rPr lang="en-US" sz="2000" dirty="0" smtClean="0"/>
              <a:t>? Regional dimensions?</a:t>
            </a:r>
          </a:p>
          <a:p>
            <a:r>
              <a:rPr lang="en-US" sz="2200" dirty="0" smtClean="0"/>
              <a:t>Considering refining as part of petrochemicals production?</a:t>
            </a:r>
            <a:endParaRPr lang="en-US" sz="2200" dirty="0"/>
          </a:p>
          <a:p>
            <a:pPr lvl="1">
              <a:buFont typeface="Courier New" panose="02070309020205020404" pitchFamily="49" charset="0"/>
              <a:buChar char="o"/>
            </a:pPr>
            <a:endParaRPr lang="en-US" sz="2400" dirty="0" smtClean="0"/>
          </a:p>
          <a:p>
            <a:pPr lvl="1">
              <a:buFont typeface="Courier New" panose="02070309020205020404" pitchFamily="49" charset="0"/>
              <a:buChar char="o"/>
            </a:pPr>
            <a:endParaRPr lang="en-US" sz="2400" dirty="0" smtClean="0"/>
          </a:p>
          <a:p>
            <a:pPr lvl="1"/>
            <a:endParaRPr lang="en-ZA" sz="2400" dirty="0"/>
          </a:p>
        </p:txBody>
      </p:sp>
    </p:spTree>
    <p:extLst>
      <p:ext uri="{BB962C8B-B14F-4D97-AF65-F5344CB8AC3E}">
        <p14:creationId xmlns:p14="http://schemas.microsoft.com/office/powerpoint/2010/main" val="19056308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4176"/>
          </a:xfrm>
        </p:spPr>
        <p:txBody>
          <a:bodyPr/>
          <a:lstStyle/>
          <a:p>
            <a:r>
              <a:rPr lang="en-ZA" sz="3600" b="0" dirty="0" smtClean="0"/>
              <a:t>Regulation of fuel and economic development – adopting a wider lens</a:t>
            </a:r>
            <a:endParaRPr lang="en-ZA" sz="3600" b="0" dirty="0"/>
          </a:p>
        </p:txBody>
      </p:sp>
      <p:sp>
        <p:nvSpPr>
          <p:cNvPr id="3" name="Content Placeholder 2"/>
          <p:cNvSpPr>
            <a:spLocks noGrp="1"/>
          </p:cNvSpPr>
          <p:nvPr>
            <p:ph idx="4294967295"/>
          </p:nvPr>
        </p:nvSpPr>
        <p:spPr>
          <a:xfrm>
            <a:off x="628650" y="1556792"/>
            <a:ext cx="7886700" cy="4536504"/>
          </a:xfrm>
          <a:prstGeom prst="rect">
            <a:avLst/>
          </a:prstGeom>
        </p:spPr>
        <p:txBody>
          <a:bodyPr>
            <a:noAutofit/>
          </a:bodyPr>
          <a:lstStyle/>
          <a:p>
            <a:pPr lvl="0"/>
            <a:r>
              <a:rPr lang="en-ZA" sz="2200" dirty="0"/>
              <a:t>Fuel is part of petrochemicals industry, not stand alone</a:t>
            </a:r>
          </a:p>
          <a:p>
            <a:pPr lvl="0"/>
            <a:r>
              <a:rPr lang="en-ZA" sz="2200" dirty="0" smtClean="0"/>
              <a:t>Key linkages with upstream feedstock</a:t>
            </a:r>
            <a:r>
              <a:rPr lang="en-ZA" sz="2200" dirty="0"/>
              <a:t>: coal, oil, natural gas</a:t>
            </a:r>
          </a:p>
          <a:p>
            <a:pPr lvl="0"/>
            <a:r>
              <a:rPr lang="en-ZA" sz="2200" dirty="0" smtClean="0"/>
              <a:t>And, with </a:t>
            </a:r>
            <a:r>
              <a:rPr lang="en-ZA" sz="2200" dirty="0"/>
              <a:t>infrastructure: pipelines, rail, storage </a:t>
            </a:r>
            <a:endParaRPr lang="en-ZA" sz="2200" dirty="0" smtClean="0"/>
          </a:p>
          <a:p>
            <a:pPr lvl="0"/>
            <a:r>
              <a:rPr lang="en-ZA" sz="2200" dirty="0" smtClean="0"/>
              <a:t>Requires </a:t>
            </a:r>
            <a:r>
              <a:rPr lang="en-ZA" sz="2200" dirty="0"/>
              <a:t>major investments in large scale plant and site</a:t>
            </a:r>
          </a:p>
          <a:p>
            <a:pPr lvl="0"/>
            <a:endParaRPr lang="en-ZA" sz="2000" dirty="0" smtClean="0"/>
          </a:p>
          <a:p>
            <a:pPr lvl="0">
              <a:buFont typeface="Wingdings"/>
              <a:buChar char="à"/>
            </a:pPr>
            <a:r>
              <a:rPr lang="en-ZA" sz="2200" dirty="0" smtClean="0">
                <a:sym typeface="Wingdings" panose="05000000000000000000" pitchFamily="2" charset="2"/>
              </a:rPr>
              <a:t>Consider as part of economic structure</a:t>
            </a:r>
          </a:p>
          <a:p>
            <a:pPr lvl="1"/>
            <a:r>
              <a:rPr lang="en-ZA" sz="1800" dirty="0" smtClean="0"/>
              <a:t>Linkages</a:t>
            </a:r>
          </a:p>
          <a:p>
            <a:pPr lvl="1"/>
            <a:r>
              <a:rPr lang="en-ZA" sz="1800" dirty="0" smtClean="0"/>
              <a:t>Agencies, that is, different interests </a:t>
            </a:r>
          </a:p>
          <a:p>
            <a:pPr lvl="0"/>
            <a:endParaRPr lang="en-ZA" sz="2200" dirty="0" smtClean="0"/>
          </a:p>
          <a:p>
            <a:pPr lvl="0"/>
            <a:r>
              <a:rPr lang="en-ZA" sz="2200" dirty="0" smtClean="0"/>
              <a:t>Evaluate sector development as part of industrial policy - development of pattern of comparative advantages and capabilities</a:t>
            </a:r>
          </a:p>
        </p:txBody>
      </p:sp>
    </p:spTree>
    <p:extLst>
      <p:ext uri="{BB962C8B-B14F-4D97-AF65-F5344CB8AC3E}">
        <p14:creationId xmlns:p14="http://schemas.microsoft.com/office/powerpoint/2010/main" val="6716149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4176"/>
          </a:xfrm>
        </p:spPr>
        <p:txBody>
          <a:bodyPr/>
          <a:lstStyle/>
          <a:p>
            <a:r>
              <a:rPr lang="en-ZA" sz="3600" b="0" dirty="0" smtClean="0"/>
              <a:t>Regulation and development of fuel and chemicals</a:t>
            </a:r>
            <a:endParaRPr lang="en-ZA" sz="3600" b="0" dirty="0"/>
          </a:p>
        </p:txBody>
      </p:sp>
      <p:sp>
        <p:nvSpPr>
          <p:cNvPr id="3" name="Content Placeholder 2"/>
          <p:cNvSpPr>
            <a:spLocks noGrp="1"/>
          </p:cNvSpPr>
          <p:nvPr>
            <p:ph idx="4294967295"/>
          </p:nvPr>
        </p:nvSpPr>
        <p:spPr>
          <a:xfrm>
            <a:off x="628650" y="1556792"/>
            <a:ext cx="7886700" cy="4536504"/>
          </a:xfrm>
          <a:prstGeom prst="rect">
            <a:avLst/>
          </a:prstGeom>
        </p:spPr>
        <p:txBody>
          <a:bodyPr>
            <a:noAutofit/>
          </a:bodyPr>
          <a:lstStyle/>
          <a:p>
            <a:pPr>
              <a:lnSpc>
                <a:spcPct val="90000"/>
              </a:lnSpc>
            </a:pPr>
            <a:r>
              <a:rPr lang="en-GB" altLang="en-US" sz="2400" dirty="0"/>
              <a:t>Complex and diversified sector</a:t>
            </a:r>
          </a:p>
          <a:p>
            <a:pPr>
              <a:lnSpc>
                <a:spcPct val="90000"/>
              </a:lnSpc>
            </a:pPr>
            <a:r>
              <a:rPr lang="en-GB" altLang="en-US" sz="2400" dirty="0"/>
              <a:t>Industries in this sector are highly inter-linked</a:t>
            </a:r>
            <a:r>
              <a:rPr lang="en-GB" altLang="en-US" sz="2400" b="1" dirty="0"/>
              <a:t> </a:t>
            </a:r>
          </a:p>
          <a:p>
            <a:pPr>
              <a:lnSpc>
                <a:spcPct val="90000"/>
              </a:lnSpc>
            </a:pPr>
            <a:r>
              <a:rPr lang="en-GB" altLang="en-US" sz="2400" dirty="0"/>
              <a:t>Well-developed upstream &amp; underdeveloped downstream</a:t>
            </a:r>
            <a:endParaRPr lang="en-GB" altLang="en-US" sz="2400" b="1" dirty="0"/>
          </a:p>
          <a:p>
            <a:pPr>
              <a:lnSpc>
                <a:spcPct val="90000"/>
              </a:lnSpc>
            </a:pPr>
            <a:r>
              <a:rPr lang="en-GB" altLang="en-US" sz="2400" dirty="0"/>
              <a:t>Largest broad manufacturing grouping in terms of value-added</a:t>
            </a:r>
          </a:p>
          <a:p>
            <a:pPr>
              <a:lnSpc>
                <a:spcPct val="90000"/>
              </a:lnSpc>
            </a:pPr>
            <a:r>
              <a:rPr lang="en-GB" altLang="en-US" sz="2400" dirty="0"/>
              <a:t>Third largest employer in manufacturing: relatively capital-intensive upstream and more labour-intensive downstream</a:t>
            </a:r>
            <a:endParaRPr lang="en-GB" altLang="en-US" sz="2800" dirty="0"/>
          </a:p>
          <a:p>
            <a:pPr lvl="0"/>
            <a:endParaRPr lang="en-ZA" sz="2000" dirty="0"/>
          </a:p>
        </p:txBody>
      </p:sp>
    </p:spTree>
    <p:extLst>
      <p:ext uri="{BB962C8B-B14F-4D97-AF65-F5344CB8AC3E}">
        <p14:creationId xmlns:p14="http://schemas.microsoft.com/office/powerpoint/2010/main" val="42428065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56184"/>
          </a:xfrm>
        </p:spPr>
        <p:txBody>
          <a:bodyPr/>
          <a:lstStyle/>
          <a:p>
            <a:r>
              <a:rPr lang="en-ZA" sz="4000" b="0" dirty="0" smtClean="0"/>
              <a:t>Performance of different parts of industry?</a:t>
            </a:r>
            <a:endParaRPr lang="en-ZA" sz="4000" b="0" dirty="0"/>
          </a:p>
        </p:txBody>
      </p:sp>
      <p:sp>
        <p:nvSpPr>
          <p:cNvPr id="3" name="Content Placeholder 2"/>
          <p:cNvSpPr>
            <a:spLocks noGrp="1"/>
          </p:cNvSpPr>
          <p:nvPr>
            <p:ph idx="4294967295"/>
          </p:nvPr>
        </p:nvSpPr>
        <p:spPr>
          <a:xfrm>
            <a:off x="628650" y="1515603"/>
            <a:ext cx="7886700" cy="4608512"/>
          </a:xfrm>
          <a:prstGeom prst="rect">
            <a:avLst/>
          </a:prstGeom>
        </p:spPr>
        <p:txBody>
          <a:bodyPr>
            <a:noAutofit/>
          </a:bodyPr>
          <a:lstStyle/>
          <a:p>
            <a:r>
              <a:rPr lang="en-ZA" dirty="0" smtClean="0"/>
              <a:t>Average </a:t>
            </a:r>
            <a:r>
              <a:rPr lang="en-ZA" dirty="0"/>
              <a:t>growth of </a:t>
            </a:r>
            <a:r>
              <a:rPr lang="en-ZA" dirty="0" smtClean="0"/>
              <a:t>plastics sector </a:t>
            </a:r>
            <a:r>
              <a:rPr lang="en-ZA" dirty="0"/>
              <a:t>(value-added at factor cost, constant prices) compared to coke &amp; refineries and basic chemicals (</a:t>
            </a:r>
            <a:r>
              <a:rPr lang="en-ZA" dirty="0" err="1"/>
              <a:t>Quantec</a:t>
            </a:r>
            <a:r>
              <a:rPr lang="en-ZA" dirty="0"/>
              <a:t> </a:t>
            </a:r>
            <a:r>
              <a:rPr lang="en-ZA" dirty="0" smtClean="0"/>
              <a:t>data): </a:t>
            </a:r>
            <a:endParaRPr lang="en-ZA" dirty="0"/>
          </a:p>
          <a:p>
            <a:pPr lvl="1"/>
            <a:r>
              <a:rPr lang="en-ZA" dirty="0"/>
              <a:t>1994 - 2011</a:t>
            </a:r>
          </a:p>
          <a:p>
            <a:pPr lvl="2"/>
            <a:r>
              <a:rPr lang="en-ZA" dirty="0"/>
              <a:t>Plastic products: 1.8%</a:t>
            </a:r>
          </a:p>
          <a:p>
            <a:pPr lvl="2"/>
            <a:r>
              <a:rPr lang="en-ZA" dirty="0"/>
              <a:t>Coke &amp; refineries: 6.0%</a:t>
            </a:r>
          </a:p>
          <a:p>
            <a:pPr lvl="2"/>
            <a:r>
              <a:rPr lang="en-ZA" dirty="0"/>
              <a:t>Basic chemicals: 4.9</a:t>
            </a:r>
            <a:r>
              <a:rPr lang="en-ZA" dirty="0" smtClean="0"/>
              <a:t>%</a:t>
            </a:r>
          </a:p>
          <a:p>
            <a:pPr lvl="2"/>
            <a:r>
              <a:rPr lang="en-ZA" dirty="0"/>
              <a:t>Other chemicals and man-made </a:t>
            </a:r>
            <a:r>
              <a:rPr lang="en-ZA" dirty="0" err="1" smtClean="0"/>
              <a:t>fibers</a:t>
            </a:r>
            <a:r>
              <a:rPr lang="en-ZA" dirty="0" smtClean="0"/>
              <a:t>: 4.7%</a:t>
            </a:r>
            <a:endParaRPr lang="en-ZA" dirty="0"/>
          </a:p>
          <a:p>
            <a:pPr lvl="1"/>
            <a:r>
              <a:rPr lang="en-ZA" dirty="0" smtClean="0"/>
              <a:t>2006 - 2011:</a:t>
            </a:r>
            <a:endParaRPr lang="en-ZA" dirty="0"/>
          </a:p>
          <a:p>
            <a:pPr lvl="2"/>
            <a:r>
              <a:rPr lang="en-ZA" dirty="0"/>
              <a:t>Plastic products: </a:t>
            </a:r>
            <a:r>
              <a:rPr lang="en-ZA" dirty="0" smtClean="0"/>
              <a:t>-3.4%</a:t>
            </a:r>
            <a:endParaRPr lang="en-ZA" dirty="0"/>
          </a:p>
          <a:p>
            <a:pPr lvl="2"/>
            <a:r>
              <a:rPr lang="en-ZA" dirty="0"/>
              <a:t>Coke &amp; refineries: </a:t>
            </a:r>
            <a:r>
              <a:rPr lang="en-ZA" dirty="0" smtClean="0"/>
              <a:t>4.8%</a:t>
            </a:r>
            <a:endParaRPr lang="en-ZA" dirty="0"/>
          </a:p>
          <a:p>
            <a:pPr lvl="2"/>
            <a:r>
              <a:rPr lang="en-ZA" dirty="0"/>
              <a:t>Basic chemicals: </a:t>
            </a:r>
            <a:r>
              <a:rPr lang="en-ZA" dirty="0" smtClean="0"/>
              <a:t>2.8%</a:t>
            </a:r>
          </a:p>
          <a:p>
            <a:pPr lvl="2"/>
            <a:r>
              <a:rPr lang="en-ZA" dirty="0"/>
              <a:t>Other chemicals and man-made </a:t>
            </a:r>
            <a:r>
              <a:rPr lang="en-ZA" dirty="0" err="1" smtClean="0"/>
              <a:t>fibers</a:t>
            </a:r>
            <a:r>
              <a:rPr lang="en-ZA" dirty="0" smtClean="0"/>
              <a:t>: -0.5%</a:t>
            </a:r>
            <a:endParaRPr lang="en-ZA" dirty="0"/>
          </a:p>
          <a:p>
            <a:r>
              <a:rPr lang="en-ZA" dirty="0"/>
              <a:t>Trade deficit</a:t>
            </a:r>
          </a:p>
          <a:p>
            <a:pPr lvl="1"/>
            <a:r>
              <a:rPr lang="en-ZA" dirty="0"/>
              <a:t>Plastic products net trade deficit trebled from 2002 to 2011, to R4.9bn (constant 2005 prices)</a:t>
            </a:r>
          </a:p>
          <a:p>
            <a:r>
              <a:rPr lang="en-ZA" dirty="0"/>
              <a:t>Employment: more than 25% of jobs lost in plastic products since peak in </a:t>
            </a:r>
            <a:r>
              <a:rPr lang="en-ZA" dirty="0" smtClean="0"/>
              <a:t>2000</a:t>
            </a:r>
          </a:p>
          <a:p>
            <a:r>
              <a:rPr lang="en-ZA" dirty="0" smtClean="0"/>
              <a:t>Plastic products should be growing more rapidly than GDP and than upstream sectors in diversified industrialising economy</a:t>
            </a:r>
          </a:p>
        </p:txBody>
      </p:sp>
    </p:spTree>
    <p:extLst>
      <p:ext uri="{BB962C8B-B14F-4D97-AF65-F5344CB8AC3E}">
        <p14:creationId xmlns:p14="http://schemas.microsoft.com/office/powerpoint/2010/main" val="1050882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56184"/>
          </a:xfrm>
        </p:spPr>
        <p:txBody>
          <a:bodyPr/>
          <a:lstStyle/>
          <a:p>
            <a:r>
              <a:rPr lang="en-ZA" sz="4000" b="0" dirty="0" smtClean="0"/>
              <a:t>Performance of different firms?</a:t>
            </a:r>
            <a:endParaRPr lang="en-ZA" sz="4000" b="0" dirty="0"/>
          </a:p>
        </p:txBody>
      </p:sp>
      <p:sp>
        <p:nvSpPr>
          <p:cNvPr id="3" name="Content Placeholder 2"/>
          <p:cNvSpPr>
            <a:spLocks noGrp="1"/>
          </p:cNvSpPr>
          <p:nvPr>
            <p:ph idx="4294967295"/>
          </p:nvPr>
        </p:nvSpPr>
        <p:spPr>
          <a:xfrm>
            <a:off x="628650" y="1484784"/>
            <a:ext cx="8263830" cy="5112568"/>
          </a:xfrm>
          <a:prstGeom prst="rect">
            <a:avLst/>
          </a:prstGeom>
        </p:spPr>
        <p:txBody>
          <a:bodyPr>
            <a:noAutofit/>
          </a:bodyPr>
          <a:lstStyle/>
          <a:p>
            <a:r>
              <a:rPr lang="en-ZA" sz="2200" dirty="0" smtClean="0"/>
              <a:t>Data on listed firms indicates that mark-ups </a:t>
            </a:r>
            <a:r>
              <a:rPr lang="en-ZA" sz="2200" dirty="0"/>
              <a:t>are very high in petroleum and basic chemical </a:t>
            </a:r>
            <a:r>
              <a:rPr lang="en-ZA" sz="2200" dirty="0" smtClean="0"/>
              <a:t>products:</a:t>
            </a:r>
          </a:p>
          <a:p>
            <a:pPr lvl="1"/>
            <a:r>
              <a:rPr lang="en-ZA" sz="2000" dirty="0" err="1" smtClean="0"/>
              <a:t>Aghion</a:t>
            </a:r>
            <a:r>
              <a:rPr lang="en-ZA" sz="2000" dirty="0" smtClean="0"/>
              <a:t> et al. (2008) </a:t>
            </a:r>
            <a:r>
              <a:rPr lang="en-ZA" sz="2000" dirty="0" err="1" smtClean="0"/>
              <a:t>est</a:t>
            </a:r>
            <a:r>
              <a:rPr lang="en-ZA" sz="2000" dirty="0" smtClean="0"/>
              <a:t> of price mark-ups over marginal cost for 1971-2004 found coke &amp; petroleum products 2</a:t>
            </a:r>
            <a:r>
              <a:rPr lang="en-ZA" sz="2000" baseline="30000" dirty="0" smtClean="0"/>
              <a:t>nd</a:t>
            </a:r>
            <a:r>
              <a:rPr lang="en-ZA" sz="2000" dirty="0" smtClean="0"/>
              <a:t> highest manufacturing sector (at c330% mark-up)</a:t>
            </a:r>
          </a:p>
          <a:p>
            <a:pPr lvl="1"/>
            <a:r>
              <a:rPr lang="en-ZA" sz="2000" dirty="0" smtClean="0"/>
              <a:t>Chemicals </a:t>
            </a:r>
            <a:r>
              <a:rPr lang="en-ZA" sz="2000" dirty="0"/>
              <a:t>profits (net income to asset ratio) in South Africa is more than 2.5 times the world </a:t>
            </a:r>
            <a:r>
              <a:rPr lang="en-ZA" sz="2000" dirty="0" smtClean="0"/>
              <a:t>average</a:t>
            </a:r>
            <a:endParaRPr lang="en-ZA" sz="2000" dirty="0"/>
          </a:p>
          <a:p>
            <a:pPr lvl="0"/>
            <a:r>
              <a:rPr lang="en-ZA" sz="2200" dirty="0" smtClean="0"/>
              <a:t>The adjustments made to the IPP calculations indicate that refiners </a:t>
            </a:r>
            <a:r>
              <a:rPr lang="en-ZA" sz="2200" i="1" dirty="0" smtClean="0"/>
              <a:t>have </a:t>
            </a:r>
            <a:r>
              <a:rPr lang="en-ZA" sz="2200" dirty="0" smtClean="0"/>
              <a:t>been earning above IPP prices</a:t>
            </a:r>
          </a:p>
          <a:p>
            <a:pPr lvl="0"/>
            <a:r>
              <a:rPr lang="en-ZA" sz="2200" dirty="0" smtClean="0"/>
              <a:t>Windfall Tax Study indicated very high margins for </a:t>
            </a:r>
            <a:r>
              <a:rPr lang="en-ZA" sz="2200" dirty="0" err="1" smtClean="0"/>
              <a:t>synfuels</a:t>
            </a:r>
            <a:r>
              <a:rPr lang="en-ZA" sz="2200" dirty="0" smtClean="0"/>
              <a:t> producers give the prevailing crude oil price</a:t>
            </a:r>
          </a:p>
          <a:p>
            <a:pPr lvl="1"/>
            <a:r>
              <a:rPr lang="en-ZA" sz="2000" dirty="0" smtClean="0"/>
              <a:t>NB </a:t>
            </a:r>
            <a:r>
              <a:rPr lang="en-ZA" sz="2000" dirty="0" err="1" smtClean="0"/>
              <a:t>PetroSA</a:t>
            </a:r>
            <a:r>
              <a:rPr lang="en-ZA" sz="2000" dirty="0" smtClean="0"/>
              <a:t> had been obliged to sell to OOCs at export parity</a:t>
            </a:r>
          </a:p>
          <a:p>
            <a:r>
              <a:rPr lang="en-ZA" sz="2200" dirty="0" smtClean="0"/>
              <a:t>Downstream sectors (plastic products) performing poorly</a:t>
            </a:r>
          </a:p>
          <a:p>
            <a:pPr lvl="0"/>
            <a:endParaRPr lang="en-ZA" sz="1800" dirty="0" smtClean="0"/>
          </a:p>
          <a:p>
            <a:pPr lvl="1"/>
            <a:endParaRPr lang="en-ZA" sz="2000" dirty="0"/>
          </a:p>
        </p:txBody>
      </p:sp>
    </p:spTree>
    <p:extLst>
      <p:ext uri="{BB962C8B-B14F-4D97-AF65-F5344CB8AC3E}">
        <p14:creationId xmlns:p14="http://schemas.microsoft.com/office/powerpoint/2010/main" val="1573278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US" sz="4000" b="0" dirty="0" smtClean="0"/>
              <a:t>Objectives of the Study</a:t>
            </a:r>
            <a:endParaRPr lang="en-ZA" sz="4000" b="0" dirty="0"/>
          </a:p>
        </p:txBody>
      </p:sp>
      <p:sp>
        <p:nvSpPr>
          <p:cNvPr id="3" name="Text Placeholder 2"/>
          <p:cNvSpPr>
            <a:spLocks noGrp="1"/>
          </p:cNvSpPr>
          <p:nvPr>
            <p:ph type="body" sz="quarter" idx="10"/>
          </p:nvPr>
        </p:nvSpPr>
        <p:spPr>
          <a:xfrm>
            <a:off x="457200" y="1015879"/>
            <a:ext cx="8229600" cy="4832251"/>
          </a:xfrm>
        </p:spPr>
        <p:txBody>
          <a:bodyPr/>
          <a:lstStyle/>
          <a:p>
            <a:pPr>
              <a:buFont typeface="Arial" panose="020B0604020202020204" pitchFamily="34" charset="0"/>
              <a:buChar char="•"/>
            </a:pPr>
            <a:r>
              <a:rPr lang="en-US" sz="2400" dirty="0" smtClean="0"/>
              <a:t>Part of wider project reviewing economic regulation</a:t>
            </a:r>
          </a:p>
          <a:p>
            <a:pPr lvl="1">
              <a:buFont typeface="Arial" panose="020B0604020202020204" pitchFamily="34" charset="0"/>
              <a:buChar char="•"/>
            </a:pPr>
            <a:r>
              <a:rPr lang="en-US" sz="2000" dirty="0" smtClean="0"/>
              <a:t>In terms of development of economy and economic policy</a:t>
            </a:r>
          </a:p>
          <a:p>
            <a:pPr lvl="1">
              <a:buFont typeface="Arial" panose="020B0604020202020204" pitchFamily="34" charset="0"/>
              <a:buChar char="•"/>
            </a:pPr>
            <a:r>
              <a:rPr lang="en-US" sz="2000" dirty="0" smtClean="0"/>
              <a:t>In terms of different rationale for regulation</a:t>
            </a:r>
          </a:p>
          <a:p>
            <a:pPr>
              <a:buFont typeface="Arial" panose="020B0604020202020204" pitchFamily="34" charset="0"/>
              <a:buChar char="•"/>
            </a:pPr>
            <a:r>
              <a:rPr lang="en-US" sz="2400" dirty="0" smtClean="0"/>
              <a:t>Input to measures to improve capacity of regulators</a:t>
            </a:r>
          </a:p>
          <a:p>
            <a:pPr>
              <a:buFont typeface="Arial" panose="020B0604020202020204" pitchFamily="34" charset="0"/>
              <a:buChar char="•"/>
            </a:pPr>
            <a:r>
              <a:rPr lang="en-US" sz="2400" dirty="0" smtClean="0"/>
              <a:t>Key questions</a:t>
            </a:r>
          </a:p>
          <a:p>
            <a:pPr lvl="1">
              <a:buFont typeface="Arial" panose="020B0604020202020204" pitchFamily="34" charset="0"/>
              <a:buChar char="•"/>
            </a:pPr>
            <a:r>
              <a:rPr lang="en-US" sz="2000" dirty="0" smtClean="0"/>
              <a:t>Effects of regulation of pricing and access in liquid fuels and distribution over time, against objectives of restraining market power and fair internationally competitive prices, ensuring security of supply, incentivizing investment, and increasing participation (including HDSA)</a:t>
            </a:r>
          </a:p>
          <a:p>
            <a:pPr lvl="1">
              <a:buFont typeface="Arial" panose="020B0604020202020204" pitchFamily="34" charset="0"/>
              <a:buChar char="•"/>
            </a:pPr>
            <a:r>
              <a:rPr lang="en-US" sz="2000" dirty="0" smtClean="0"/>
              <a:t>Impact of regulatory framework of fuel for related products</a:t>
            </a:r>
          </a:p>
          <a:p>
            <a:pPr lvl="1">
              <a:buFont typeface="Arial" panose="020B0604020202020204" pitchFamily="34" charset="0"/>
              <a:buChar char="•"/>
            </a:pPr>
            <a:r>
              <a:rPr lang="en-US" sz="2000" dirty="0" smtClean="0"/>
              <a:t>Assessment of regulation of piped gas pricing in light of learning from experience</a:t>
            </a:r>
          </a:p>
          <a:p>
            <a:pPr lvl="1">
              <a:buFont typeface="Arial" panose="020B0604020202020204" pitchFamily="34" charset="0"/>
              <a:buChar char="•"/>
            </a:pPr>
            <a:r>
              <a:rPr lang="en-US" sz="2000" dirty="0" smtClean="0"/>
              <a:t>Why there have been observed changes, and how does this represent the balancing of different interests</a:t>
            </a:r>
          </a:p>
          <a:p>
            <a:pPr>
              <a:buFont typeface="Arial" panose="020B0604020202020204" pitchFamily="34" charset="0"/>
              <a:buChar char="•"/>
            </a:pPr>
            <a:endParaRPr lang="en-ZA" dirty="0"/>
          </a:p>
        </p:txBody>
      </p:sp>
    </p:spTree>
    <p:extLst>
      <p:ext uri="{BB962C8B-B14F-4D97-AF65-F5344CB8AC3E}">
        <p14:creationId xmlns:p14="http://schemas.microsoft.com/office/powerpoint/2010/main" val="21112788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56184"/>
          </a:xfrm>
        </p:spPr>
        <p:txBody>
          <a:bodyPr/>
          <a:lstStyle/>
          <a:p>
            <a:r>
              <a:rPr lang="en-ZA" sz="4000" b="0" dirty="0" smtClean="0"/>
              <a:t>Economic policies to support industry?</a:t>
            </a:r>
            <a:endParaRPr lang="en-ZA" sz="4000" b="0" dirty="0"/>
          </a:p>
        </p:txBody>
      </p:sp>
      <p:sp>
        <p:nvSpPr>
          <p:cNvPr id="3" name="Content Placeholder 2"/>
          <p:cNvSpPr>
            <a:spLocks noGrp="1"/>
          </p:cNvSpPr>
          <p:nvPr>
            <p:ph idx="4294967295"/>
          </p:nvPr>
        </p:nvSpPr>
        <p:spPr>
          <a:xfrm>
            <a:off x="628650" y="1700808"/>
            <a:ext cx="7886700" cy="4005189"/>
          </a:xfrm>
          <a:prstGeom prst="rect">
            <a:avLst/>
          </a:prstGeom>
        </p:spPr>
        <p:txBody>
          <a:bodyPr>
            <a:noAutofit/>
          </a:bodyPr>
          <a:lstStyle/>
          <a:p>
            <a:pPr lvl="0"/>
            <a:r>
              <a:rPr lang="en-ZA" sz="2400" dirty="0" smtClean="0"/>
              <a:t>Industrial policy and incentives</a:t>
            </a:r>
          </a:p>
          <a:p>
            <a:pPr lvl="0"/>
            <a:r>
              <a:rPr lang="en-ZA" sz="2400" dirty="0" smtClean="0"/>
              <a:t>Trade policy</a:t>
            </a:r>
            <a:endParaRPr lang="en-ZA" sz="2400" dirty="0"/>
          </a:p>
          <a:p>
            <a:pPr lvl="0"/>
            <a:r>
              <a:rPr lang="en-ZA" sz="2400" dirty="0" smtClean="0"/>
              <a:t>Environment</a:t>
            </a:r>
          </a:p>
          <a:p>
            <a:pPr lvl="0"/>
            <a:r>
              <a:rPr lang="en-ZA" sz="2400" dirty="0" smtClean="0"/>
              <a:t>Mining/natural resources policy</a:t>
            </a:r>
          </a:p>
          <a:p>
            <a:pPr lvl="0"/>
            <a:r>
              <a:rPr lang="en-ZA" sz="2400" dirty="0" smtClean="0"/>
              <a:t>Regional development</a:t>
            </a:r>
          </a:p>
          <a:p>
            <a:pPr lvl="0"/>
            <a:r>
              <a:rPr lang="en-US" sz="2400" dirty="0" smtClean="0"/>
              <a:t>What coordination between these?</a:t>
            </a:r>
            <a:endParaRPr lang="en-ZA" sz="2400" dirty="0"/>
          </a:p>
        </p:txBody>
      </p:sp>
    </p:spTree>
    <p:extLst>
      <p:ext uri="{BB962C8B-B14F-4D97-AF65-F5344CB8AC3E}">
        <p14:creationId xmlns:p14="http://schemas.microsoft.com/office/powerpoint/2010/main" val="24045506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12168"/>
          </a:xfrm>
        </p:spPr>
        <p:txBody>
          <a:bodyPr/>
          <a:lstStyle/>
          <a:p>
            <a:r>
              <a:rPr lang="en-ZA" sz="3000" b="0" dirty="0" smtClean="0"/>
              <a:t>E. Case study of linkages of fuels to chemicals &amp; manufacturing: propylene and polypropylene</a:t>
            </a:r>
            <a:endParaRPr lang="en-ZA" sz="3000" b="0" dirty="0"/>
          </a:p>
        </p:txBody>
      </p:sp>
      <p:sp>
        <p:nvSpPr>
          <p:cNvPr id="3" name="Content Placeholder 2"/>
          <p:cNvSpPr>
            <a:spLocks noGrp="1"/>
          </p:cNvSpPr>
          <p:nvPr>
            <p:ph idx="4294967295"/>
          </p:nvPr>
        </p:nvSpPr>
        <p:spPr>
          <a:xfrm>
            <a:off x="619770" y="1556792"/>
            <a:ext cx="7886700" cy="4221213"/>
          </a:xfrm>
          <a:prstGeom prst="rect">
            <a:avLst/>
          </a:prstGeom>
        </p:spPr>
        <p:txBody>
          <a:bodyPr>
            <a:noAutofit/>
          </a:bodyPr>
          <a:lstStyle/>
          <a:p>
            <a:pPr lvl="0"/>
            <a:r>
              <a:rPr lang="en-US" sz="2400" dirty="0" smtClean="0"/>
              <a:t>Context:</a:t>
            </a:r>
            <a:endParaRPr lang="en-ZA" sz="2400" dirty="0" smtClean="0"/>
          </a:p>
          <a:p>
            <a:pPr lvl="1"/>
            <a:r>
              <a:rPr lang="en-ZA" sz="2000" dirty="0" smtClean="0"/>
              <a:t>Propylene is by-product of </a:t>
            </a:r>
            <a:r>
              <a:rPr lang="en-ZA" sz="2000" dirty="0" err="1" smtClean="0"/>
              <a:t>synfuels</a:t>
            </a:r>
            <a:r>
              <a:rPr lang="en-ZA" sz="2000" dirty="0" smtClean="0"/>
              <a:t>, produced in very high proportions (relative to ethylene)</a:t>
            </a:r>
          </a:p>
          <a:p>
            <a:pPr lvl="1"/>
            <a:r>
              <a:rPr lang="en-US" sz="2000" dirty="0" smtClean="0"/>
              <a:t>Investments to produce propylene are part of liquid fuels</a:t>
            </a:r>
          </a:p>
          <a:p>
            <a:pPr lvl="1"/>
            <a:r>
              <a:rPr lang="en-US" sz="2000" dirty="0" smtClean="0"/>
              <a:t>Not subject to regulation</a:t>
            </a:r>
          </a:p>
          <a:p>
            <a:pPr lvl="1"/>
            <a:r>
              <a:rPr lang="en-US" sz="2000" dirty="0" smtClean="0"/>
              <a:t>Can be combined into fuel pool (for petrol, diesel) to limited extent and with further processing required</a:t>
            </a:r>
          </a:p>
          <a:p>
            <a:pPr lvl="1"/>
            <a:r>
              <a:rPr lang="en-US" sz="2000" dirty="0" smtClean="0"/>
              <a:t>There is a ‘fuel alternative value’ which for Synfuels is relatively low</a:t>
            </a:r>
            <a:endParaRPr lang="en-ZA" sz="2000" dirty="0"/>
          </a:p>
          <a:p>
            <a:pPr lvl="0"/>
            <a:r>
              <a:rPr lang="en-US" sz="2400" dirty="0" smtClean="0"/>
              <a:t>Propylene made into Polypropylene</a:t>
            </a:r>
          </a:p>
          <a:p>
            <a:pPr lvl="0"/>
            <a:r>
              <a:rPr lang="en-US" sz="2400" dirty="0" smtClean="0"/>
              <a:t>This is key input to plastics, and priced at IPP level despite net exports of around half of production</a:t>
            </a:r>
            <a:endParaRPr lang="en-ZA" sz="2400" dirty="0" smtClean="0"/>
          </a:p>
        </p:txBody>
      </p:sp>
    </p:spTree>
    <p:extLst>
      <p:ext uri="{BB962C8B-B14F-4D97-AF65-F5344CB8AC3E}">
        <p14:creationId xmlns:p14="http://schemas.microsoft.com/office/powerpoint/2010/main" val="31297014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12168"/>
          </a:xfrm>
        </p:spPr>
        <p:txBody>
          <a:bodyPr/>
          <a:lstStyle/>
          <a:p>
            <a:r>
              <a:rPr lang="en-ZA" sz="3200" b="0" dirty="0" smtClean="0"/>
              <a:t>Case study: history</a:t>
            </a:r>
            <a:endParaRPr lang="en-ZA" sz="3200" b="0" dirty="0"/>
          </a:p>
        </p:txBody>
      </p:sp>
      <p:sp>
        <p:nvSpPr>
          <p:cNvPr id="3" name="Content Placeholder 2"/>
          <p:cNvSpPr>
            <a:spLocks noGrp="1"/>
          </p:cNvSpPr>
          <p:nvPr>
            <p:ph idx="4294967295"/>
          </p:nvPr>
        </p:nvSpPr>
        <p:spPr>
          <a:xfrm>
            <a:off x="457200" y="1351789"/>
            <a:ext cx="7886700" cy="4221213"/>
          </a:xfrm>
          <a:prstGeom prst="rect">
            <a:avLst/>
          </a:prstGeom>
        </p:spPr>
        <p:txBody>
          <a:bodyPr>
            <a:noAutofit/>
          </a:bodyPr>
          <a:lstStyle/>
          <a:p>
            <a:pPr lvl="0"/>
            <a:r>
              <a:rPr lang="en-ZA" sz="2400" dirty="0" smtClean="0"/>
              <a:t>Sasol had apparently changed behaviour in 1995, Arthur Andersen review found:</a:t>
            </a:r>
          </a:p>
          <a:p>
            <a:pPr lvl="1"/>
            <a:r>
              <a:rPr lang="en-ZA" sz="2000" dirty="0" smtClean="0"/>
              <a:t>Sasol was not charging IPP for number of by-products and co-products</a:t>
            </a:r>
          </a:p>
          <a:p>
            <a:pPr lvl="1"/>
            <a:r>
              <a:rPr lang="en-US" sz="2000" dirty="0" smtClean="0"/>
              <a:t>Prices were in line with net export prices for various products such as PP</a:t>
            </a:r>
          </a:p>
          <a:p>
            <a:pPr lvl="1"/>
            <a:r>
              <a:rPr lang="en-US" sz="2000" dirty="0" smtClean="0"/>
              <a:t>This meant downstream industries were not disadvantaged</a:t>
            </a:r>
          </a:p>
          <a:p>
            <a:pPr lvl="0"/>
            <a:r>
              <a:rPr lang="en-ZA" sz="2400" dirty="0" smtClean="0"/>
              <a:t>Sasol then returned to IPP by at least 2000</a:t>
            </a:r>
          </a:p>
          <a:p>
            <a:pPr lvl="0"/>
            <a:r>
              <a:rPr lang="en-US" sz="2400" dirty="0" smtClean="0"/>
              <a:t>Competition regime meant to address dominant firm conduct, including excessive pricing</a:t>
            </a:r>
          </a:p>
          <a:p>
            <a:pPr lvl="0"/>
            <a:r>
              <a:rPr lang="en-US" sz="2400" dirty="0" smtClean="0"/>
              <a:t>DTI concern about poor growth of </a:t>
            </a:r>
            <a:r>
              <a:rPr lang="en-US" sz="2400" dirty="0" err="1" smtClean="0"/>
              <a:t>labour</a:t>
            </a:r>
            <a:r>
              <a:rPr lang="en-US" sz="2400" dirty="0" smtClean="0"/>
              <a:t>-absorbing downstream industries, such as plastic products</a:t>
            </a:r>
          </a:p>
        </p:txBody>
      </p:sp>
    </p:spTree>
    <p:extLst>
      <p:ext uri="{BB962C8B-B14F-4D97-AF65-F5344CB8AC3E}">
        <p14:creationId xmlns:p14="http://schemas.microsoft.com/office/powerpoint/2010/main" val="10931749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8103"/>
            <a:ext cx="7632848" cy="523220"/>
          </a:xfrm>
          <a:prstGeom prst="rect">
            <a:avLst/>
          </a:prstGeom>
        </p:spPr>
        <p:txBody>
          <a:bodyPr wrap="square">
            <a:spAutoFit/>
          </a:bodyPr>
          <a:lstStyle/>
          <a:p>
            <a:r>
              <a:rPr lang="en-ZA" sz="2800" dirty="0">
                <a:solidFill>
                  <a:srgbClr val="D95900"/>
                </a:solidFill>
              </a:rPr>
              <a:t>Plastics trade </a:t>
            </a:r>
            <a:r>
              <a:rPr lang="en-ZA" sz="2800" dirty="0" smtClean="0">
                <a:solidFill>
                  <a:srgbClr val="D95900"/>
                </a:solidFill>
              </a:rPr>
              <a:t>performance: major categories</a:t>
            </a:r>
            <a:endParaRPr lang="en-ZA" sz="2800" dirty="0">
              <a:solidFill>
                <a:srgbClr val="D95900"/>
              </a:solidFill>
            </a:endParaRPr>
          </a:p>
        </p:txBody>
      </p:sp>
      <p:graphicFrame>
        <p:nvGraphicFramePr>
          <p:cNvPr id="4" name="Chart 3"/>
          <p:cNvGraphicFramePr>
            <a:graphicFrameLocks noGrp="1"/>
          </p:cNvGraphicFramePr>
          <p:nvPr>
            <p:extLst/>
          </p:nvPr>
        </p:nvGraphicFramePr>
        <p:xfrm>
          <a:off x="179512" y="764704"/>
          <a:ext cx="8712968" cy="56857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475306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12168"/>
          </a:xfrm>
        </p:spPr>
        <p:txBody>
          <a:bodyPr/>
          <a:lstStyle/>
          <a:p>
            <a:r>
              <a:rPr lang="en-ZA" sz="3200" b="0" dirty="0" smtClean="0"/>
              <a:t>Polymers cont.</a:t>
            </a:r>
            <a:endParaRPr lang="en-ZA" sz="3200" b="0" dirty="0"/>
          </a:p>
        </p:txBody>
      </p:sp>
      <p:sp>
        <p:nvSpPr>
          <p:cNvPr id="3" name="Content Placeholder 2"/>
          <p:cNvSpPr>
            <a:spLocks noGrp="1"/>
          </p:cNvSpPr>
          <p:nvPr>
            <p:ph idx="4294967295"/>
          </p:nvPr>
        </p:nvSpPr>
        <p:spPr>
          <a:xfrm>
            <a:off x="457200" y="1124744"/>
            <a:ext cx="8363272" cy="4957531"/>
          </a:xfrm>
          <a:prstGeom prst="rect">
            <a:avLst/>
          </a:prstGeom>
        </p:spPr>
        <p:txBody>
          <a:bodyPr>
            <a:noAutofit/>
          </a:bodyPr>
          <a:lstStyle/>
          <a:p>
            <a:pPr lvl="0"/>
            <a:r>
              <a:rPr lang="en-US" sz="2200" dirty="0" smtClean="0"/>
              <a:t>DTI requested Competition Commission to investigate polymer pricing in 2007</a:t>
            </a:r>
          </a:p>
          <a:p>
            <a:pPr lvl="0"/>
            <a:r>
              <a:rPr lang="en-US" sz="2200" dirty="0" smtClean="0"/>
              <a:t>Commission initiation after initial research. Case referred by Commission on excessive pricing of propylene &amp; PP</a:t>
            </a:r>
          </a:p>
          <a:p>
            <a:pPr lvl="0"/>
            <a:r>
              <a:rPr lang="en-US" sz="2200" dirty="0" smtClean="0"/>
              <a:t>Tribunal hearing concluded in 2013, decision pending</a:t>
            </a:r>
          </a:p>
          <a:p>
            <a:pPr lvl="0"/>
            <a:r>
              <a:rPr lang="en-US" sz="2200" dirty="0" smtClean="0"/>
              <a:t>Sasol arguments on definition of economic value</a:t>
            </a:r>
          </a:p>
          <a:p>
            <a:pPr lvl="1"/>
            <a:r>
              <a:rPr lang="en-US" sz="2000" dirty="0" smtClean="0"/>
              <a:t>The advantage from cheap feedstock is a special advantage that Sasol should retain profits from</a:t>
            </a:r>
          </a:p>
          <a:p>
            <a:pPr lvl="1"/>
            <a:r>
              <a:rPr lang="en-US" sz="2000" dirty="0"/>
              <a:t>How to assess return on </a:t>
            </a:r>
            <a:r>
              <a:rPr lang="en-US" sz="2000" dirty="0" smtClean="0"/>
              <a:t>capital – replacement cost, shared costs</a:t>
            </a:r>
            <a:endParaRPr lang="en-US" sz="2000" dirty="0"/>
          </a:p>
          <a:p>
            <a:r>
              <a:rPr lang="en-US" sz="2200" dirty="0" smtClean="0"/>
              <a:t>Common cause that: Sasol costs of producing PP are lower than almost all other countries while its prices to local customers have been higher</a:t>
            </a:r>
          </a:p>
          <a:p>
            <a:r>
              <a:rPr lang="en-US" sz="2200" dirty="0" smtClean="0"/>
              <a:t>No other policies pursued in meantime (industrial policies, regulatory measures) </a:t>
            </a:r>
            <a:endParaRPr lang="en-ZA" sz="2200" dirty="0"/>
          </a:p>
        </p:txBody>
      </p:sp>
    </p:spTree>
    <p:extLst>
      <p:ext uri="{BB962C8B-B14F-4D97-AF65-F5344CB8AC3E}">
        <p14:creationId xmlns:p14="http://schemas.microsoft.com/office/powerpoint/2010/main" val="3807162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363" y="260648"/>
            <a:ext cx="7919562" cy="798830"/>
          </a:xfrm>
        </p:spPr>
        <p:txBody>
          <a:bodyPr/>
          <a:lstStyle/>
          <a:p>
            <a:r>
              <a:rPr lang="en-ZA" sz="3600" b="0" dirty="0"/>
              <a:t>Case study: Gas </a:t>
            </a:r>
            <a:r>
              <a:rPr lang="en-ZA" sz="3600" b="0" dirty="0" smtClean="0"/>
              <a:t>regulation?</a:t>
            </a:r>
            <a:endParaRPr lang="en-ZA" sz="3600" dirty="0"/>
          </a:p>
        </p:txBody>
      </p:sp>
      <p:sp>
        <p:nvSpPr>
          <p:cNvPr id="3" name="Content Placeholder 2"/>
          <p:cNvSpPr>
            <a:spLocks noGrp="1"/>
          </p:cNvSpPr>
          <p:nvPr>
            <p:ph idx="4294967295"/>
          </p:nvPr>
        </p:nvSpPr>
        <p:spPr>
          <a:xfrm>
            <a:off x="507493" y="1080934"/>
            <a:ext cx="8087867" cy="4940354"/>
          </a:xfrm>
          <a:prstGeom prst="rect">
            <a:avLst/>
          </a:prstGeom>
        </p:spPr>
        <p:txBody>
          <a:bodyPr/>
          <a:lstStyle/>
          <a:p>
            <a:pPr>
              <a:buFont typeface="Arial" panose="020B0604020202020204" pitchFamily="34" charset="0"/>
              <a:buChar char="•"/>
            </a:pPr>
            <a:r>
              <a:rPr lang="en-US" sz="1800" dirty="0" smtClean="0"/>
              <a:t>Regulation is understood in terms of price and access</a:t>
            </a:r>
          </a:p>
          <a:p>
            <a:pPr>
              <a:buFont typeface="Arial" panose="020B0604020202020204" pitchFamily="34" charset="0"/>
              <a:buChar char="•"/>
            </a:pPr>
            <a:r>
              <a:rPr lang="en-US" sz="1800" dirty="0" smtClean="0"/>
              <a:t>Prices are controlled because otherwise they would be set at monopoly levels</a:t>
            </a:r>
          </a:p>
          <a:p>
            <a:pPr>
              <a:buFont typeface="Arial" panose="020B0604020202020204" pitchFamily="34" charset="0"/>
              <a:buChar char="•"/>
            </a:pPr>
            <a:r>
              <a:rPr lang="en-US" sz="1800" dirty="0" smtClean="0"/>
              <a:t>Regulation thus seeks to control the rents that accrue as a result of market failures</a:t>
            </a:r>
          </a:p>
          <a:p>
            <a:pPr>
              <a:buFont typeface="Arial" panose="020B0604020202020204" pitchFamily="34" charset="0"/>
              <a:buChar char="•"/>
            </a:pPr>
            <a:r>
              <a:rPr lang="en-US" sz="1800" dirty="0" smtClean="0"/>
              <a:t>These rents represent the excess income that is achieved over and above the next best alternative.</a:t>
            </a:r>
          </a:p>
          <a:p>
            <a:pPr>
              <a:buFont typeface="Arial" panose="020B0604020202020204" pitchFamily="34" charset="0"/>
              <a:buChar char="•"/>
            </a:pPr>
            <a:r>
              <a:rPr lang="en-US" sz="1800" dirty="0" smtClean="0"/>
              <a:t>However, this excess is sometimes required to attract capital into a particular market</a:t>
            </a:r>
          </a:p>
          <a:p>
            <a:pPr>
              <a:buFont typeface="Arial" panose="020B0604020202020204" pitchFamily="34" charset="0"/>
              <a:buChar char="•"/>
            </a:pPr>
            <a:r>
              <a:rPr lang="en-US" sz="1800" dirty="0" smtClean="0"/>
              <a:t>This complicates the role of the regulator as they have to distinguish when it is efficient to allow high profits and when it will retard growth</a:t>
            </a:r>
          </a:p>
          <a:p>
            <a:pPr>
              <a:buFont typeface="Arial" panose="020B0604020202020204" pitchFamily="34" charset="0"/>
              <a:buChar char="•"/>
            </a:pPr>
            <a:r>
              <a:rPr lang="en-US" sz="1800" dirty="0" smtClean="0"/>
              <a:t>Gas Act Identifies stimulating investment and fair and competitive prices as its objectives</a:t>
            </a:r>
          </a:p>
          <a:p>
            <a:pPr>
              <a:buFont typeface="Arial" panose="020B0604020202020204" pitchFamily="34" charset="0"/>
              <a:buChar char="•"/>
            </a:pPr>
            <a:r>
              <a:rPr lang="en-US" sz="1800" dirty="0" smtClean="0"/>
              <a:t>Requires the regulator to make choices about which interests to </a:t>
            </a:r>
            <a:r>
              <a:rPr lang="en-US" sz="1800" dirty="0" err="1" smtClean="0"/>
              <a:t>prioritise</a:t>
            </a:r>
            <a:r>
              <a:rPr lang="en-US" sz="1800" dirty="0" smtClean="0"/>
              <a:t> when taking its decisions</a:t>
            </a:r>
            <a:endParaRPr lang="en-ZA" sz="1800" dirty="0"/>
          </a:p>
        </p:txBody>
      </p:sp>
    </p:spTree>
    <p:extLst>
      <p:ext uri="{BB962C8B-B14F-4D97-AF65-F5344CB8AC3E}">
        <p14:creationId xmlns:p14="http://schemas.microsoft.com/office/powerpoint/2010/main" val="26854906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1759" y="266482"/>
            <a:ext cx="7767162" cy="570230"/>
          </a:xfrm>
        </p:spPr>
        <p:txBody>
          <a:bodyPr>
            <a:noAutofit/>
          </a:bodyPr>
          <a:lstStyle/>
          <a:p>
            <a:r>
              <a:rPr lang="en-US" sz="3600" b="0" dirty="0" smtClean="0"/>
              <a:t>Legislation relating to the Gas Market</a:t>
            </a:r>
            <a:endParaRPr lang="en-ZA" sz="3600" b="0" dirty="0"/>
          </a:p>
        </p:txBody>
      </p:sp>
      <p:sp>
        <p:nvSpPr>
          <p:cNvPr id="3" name="Content Placeholder 2"/>
          <p:cNvSpPr>
            <a:spLocks noGrp="1"/>
          </p:cNvSpPr>
          <p:nvPr>
            <p:ph idx="4294967295"/>
          </p:nvPr>
        </p:nvSpPr>
        <p:spPr>
          <a:xfrm>
            <a:off x="395536" y="1052736"/>
            <a:ext cx="8103107" cy="4507190"/>
          </a:xfrm>
          <a:prstGeom prst="rect">
            <a:avLst/>
          </a:prstGeom>
        </p:spPr>
        <p:txBody>
          <a:bodyPr/>
          <a:lstStyle/>
          <a:p>
            <a:r>
              <a:rPr lang="en-ZA" sz="1800" dirty="0"/>
              <a:t>In 2001, Sasol Gas needed to make investment decisions regarding Mozambique gas, but there was no specific legislation for gas projects at the time</a:t>
            </a:r>
          </a:p>
          <a:p>
            <a:r>
              <a:rPr lang="en-ZA" sz="1800" dirty="0"/>
              <a:t>the South African Government and Sasol Gas concluded the “</a:t>
            </a:r>
            <a:r>
              <a:rPr lang="en-ZA" sz="1800" dirty="0" err="1"/>
              <a:t>RSA</a:t>
            </a:r>
            <a:r>
              <a:rPr lang="en-ZA" sz="1800" dirty="0"/>
              <a:t> Regulatory Agreement”, giving Sasol Gas a Special Regulatory Dispensation regarding exclusive rights to </a:t>
            </a:r>
            <a:r>
              <a:rPr lang="en-ZA" sz="1800" dirty="0" err="1"/>
              <a:t>ROMPCO’s</a:t>
            </a:r>
            <a:r>
              <a:rPr lang="en-ZA" sz="1800" dirty="0"/>
              <a:t> infrastructure for a period of 10 years from the first gas received by Sasol. </a:t>
            </a:r>
          </a:p>
          <a:p>
            <a:r>
              <a:rPr lang="en-US" sz="1800" dirty="0"/>
              <a:t>The agreement also had obligations relating to the supply of piped gas to customer and third party access to the Mozambique pipeline and Sasol’s own pipelines</a:t>
            </a:r>
          </a:p>
          <a:p>
            <a:r>
              <a:rPr lang="en-US" sz="1800" dirty="0"/>
              <a:t>The Gas Act was enacted in 2002 and enforced the </a:t>
            </a:r>
            <a:r>
              <a:rPr lang="en-US" sz="1800" dirty="0" err="1"/>
              <a:t>RSA</a:t>
            </a:r>
            <a:r>
              <a:rPr lang="en-US" sz="1800" dirty="0"/>
              <a:t> Regulatory Agreement mandating NERSA to control access through licensing and registrations and prices through maximum piped gas prices post the special dispensation</a:t>
            </a:r>
          </a:p>
          <a:p>
            <a:r>
              <a:rPr lang="en-US" sz="1800" dirty="0"/>
              <a:t> The special dispensation period comes to an end on 25 March 2014</a:t>
            </a:r>
            <a:endParaRPr lang="en-ZA" sz="1800" dirty="0"/>
          </a:p>
        </p:txBody>
      </p:sp>
    </p:spTree>
    <p:extLst>
      <p:ext uri="{BB962C8B-B14F-4D97-AF65-F5344CB8AC3E}">
        <p14:creationId xmlns:p14="http://schemas.microsoft.com/office/powerpoint/2010/main" val="2708011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918" y="0"/>
            <a:ext cx="8407242" cy="1447378"/>
          </a:xfrm>
        </p:spPr>
        <p:txBody>
          <a:bodyPr/>
          <a:lstStyle/>
          <a:p>
            <a:r>
              <a:rPr lang="en-US" sz="3600" b="0" dirty="0" smtClean="0"/>
              <a:t>Gas prices under the special dispensation</a:t>
            </a:r>
            <a:endParaRPr lang="en-ZA" sz="3600" b="0" dirty="0"/>
          </a:p>
        </p:txBody>
      </p:sp>
      <p:sp>
        <p:nvSpPr>
          <p:cNvPr id="3" name="Content Placeholder 2"/>
          <p:cNvSpPr>
            <a:spLocks noGrp="1"/>
          </p:cNvSpPr>
          <p:nvPr>
            <p:ph idx="4294967295"/>
          </p:nvPr>
        </p:nvSpPr>
        <p:spPr>
          <a:xfrm>
            <a:off x="395536" y="1340768"/>
            <a:ext cx="8456996" cy="4817318"/>
          </a:xfrm>
          <a:prstGeom prst="rect">
            <a:avLst/>
          </a:prstGeom>
        </p:spPr>
        <p:txBody>
          <a:bodyPr/>
          <a:lstStyle/>
          <a:p>
            <a:pPr>
              <a:buFont typeface="Arial" panose="020B0604020202020204" pitchFamily="34" charset="0"/>
              <a:buChar char="•"/>
            </a:pPr>
            <a:r>
              <a:rPr lang="en-ZA" sz="2000" dirty="0" smtClean="0"/>
              <a:t>Sasol Gas priced </a:t>
            </a:r>
            <a:r>
              <a:rPr lang="en-ZA" sz="2000" dirty="0"/>
              <a:t>using the market value pricing </a:t>
            </a:r>
            <a:r>
              <a:rPr lang="en-ZA" sz="2000" dirty="0" smtClean="0"/>
              <a:t>principle (MVP)</a:t>
            </a:r>
          </a:p>
          <a:p>
            <a:pPr>
              <a:buFont typeface="Arial" panose="020B0604020202020204" pitchFamily="34" charset="0"/>
              <a:buChar char="•"/>
            </a:pPr>
            <a:r>
              <a:rPr lang="en-US" sz="2000" dirty="0" smtClean="0"/>
              <a:t>Where MVP was defined as the determination of the gas price in comparison with:</a:t>
            </a:r>
          </a:p>
          <a:p>
            <a:pPr lvl="2"/>
            <a:r>
              <a:rPr lang="en-ZA" sz="1600" dirty="0" smtClean="0"/>
              <a:t>the </a:t>
            </a:r>
            <a:r>
              <a:rPr lang="en-ZA" sz="1600" dirty="0"/>
              <a:t>cost of the alternative fuel delivered to the customer’s premises (in the case of Greenfields Customers); plus</a:t>
            </a:r>
          </a:p>
          <a:p>
            <a:pPr lvl="2">
              <a:buFont typeface="Arial" panose="020B0604020202020204" pitchFamily="34" charset="0"/>
              <a:buChar char="•"/>
            </a:pPr>
            <a:r>
              <a:rPr lang="en-ZA" sz="1600" dirty="0" smtClean="0"/>
              <a:t>the </a:t>
            </a:r>
            <a:r>
              <a:rPr lang="en-ZA" sz="1600" dirty="0"/>
              <a:t>difference between all the operating costs of the customer’s use </a:t>
            </a:r>
            <a:r>
              <a:rPr lang="en-ZA" sz="1600" dirty="0" smtClean="0"/>
              <a:t>of </a:t>
            </a:r>
            <a:r>
              <a:rPr lang="en-ZA" sz="1600" dirty="0"/>
              <a:t>the alternative fuel and all the operating costs of using natural gas; plus</a:t>
            </a:r>
          </a:p>
          <a:p>
            <a:pPr lvl="2">
              <a:buFont typeface="Arial" panose="020B0604020202020204" pitchFamily="34" charset="0"/>
              <a:buChar char="•"/>
            </a:pPr>
            <a:r>
              <a:rPr lang="en-ZA" sz="1600" dirty="0" smtClean="0"/>
              <a:t>the </a:t>
            </a:r>
            <a:r>
              <a:rPr lang="en-ZA" sz="1600" dirty="0"/>
              <a:t>difference between the </a:t>
            </a:r>
            <a:r>
              <a:rPr lang="en-ZA" sz="1600" dirty="0" err="1"/>
              <a:t>Nett</a:t>
            </a:r>
            <a:r>
              <a:rPr lang="en-ZA" sz="1600" dirty="0"/>
              <a:t> Present Value (</a:t>
            </a:r>
            <a:r>
              <a:rPr lang="en-ZA" sz="1600" dirty="0" err="1"/>
              <a:t>NPV</a:t>
            </a:r>
            <a:r>
              <a:rPr lang="en-ZA" sz="1600" dirty="0"/>
              <a:t>) of the capital costs of the    customer’s continued use of the alternative fuel and the </a:t>
            </a:r>
            <a:r>
              <a:rPr lang="en-ZA" sz="1600" dirty="0" err="1"/>
              <a:t>NPV</a:t>
            </a:r>
            <a:r>
              <a:rPr lang="en-ZA" sz="1600" dirty="0"/>
              <a:t> of the capital costs involved in switching to natural gas, </a:t>
            </a:r>
            <a:endParaRPr lang="en-ZA" sz="1600" dirty="0" smtClean="0"/>
          </a:p>
          <a:p>
            <a:pPr marL="342900" lvl="2" indent="-342900">
              <a:buClr>
                <a:srgbClr val="D95900"/>
              </a:buClr>
            </a:pPr>
            <a:r>
              <a:rPr lang="en-ZA" sz="2000" dirty="0" smtClean="0"/>
              <a:t>This </a:t>
            </a:r>
            <a:r>
              <a:rPr lang="en-ZA" sz="2000" dirty="0"/>
              <a:t>pricing methodology produced a price cap for Sasol Gas and it could negotiate with individual customers.</a:t>
            </a:r>
          </a:p>
          <a:p>
            <a:pPr marL="342900" lvl="2" indent="-342900">
              <a:buClr>
                <a:srgbClr val="D95900"/>
              </a:buClr>
            </a:pPr>
            <a:r>
              <a:rPr lang="en-US" sz="2000" dirty="0"/>
              <a:t>Sasol Gas was allowed to offer discounts on the MVP based on annual quantity purchases</a:t>
            </a:r>
            <a:endParaRPr lang="en-ZA" sz="2000" dirty="0"/>
          </a:p>
          <a:p>
            <a:pPr lvl="1">
              <a:buFont typeface="Arial" panose="020B0604020202020204" pitchFamily="34" charset="0"/>
              <a:buChar char="•"/>
            </a:pPr>
            <a:endParaRPr lang="en-ZA" dirty="0"/>
          </a:p>
        </p:txBody>
      </p:sp>
    </p:spTree>
    <p:extLst>
      <p:ext uri="{BB962C8B-B14F-4D97-AF65-F5344CB8AC3E}">
        <p14:creationId xmlns:p14="http://schemas.microsoft.com/office/powerpoint/2010/main" val="28591089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0187" y="260648"/>
            <a:ext cx="7904988" cy="4964390"/>
          </a:xfrm>
          <a:prstGeom prst="rect">
            <a:avLst/>
          </a:prstGeom>
        </p:spPr>
        <p:txBody>
          <a:bodyPr/>
          <a:lstStyle/>
          <a:p>
            <a:pPr>
              <a:buFont typeface="Arial" panose="020B0604020202020204" pitchFamily="34" charset="0"/>
              <a:buChar char="•"/>
            </a:pPr>
            <a:r>
              <a:rPr lang="en-US" sz="2000" dirty="0" smtClean="0"/>
              <a:t>There was an additional clause to cap the average prices</a:t>
            </a:r>
          </a:p>
          <a:p>
            <a:pPr>
              <a:buFont typeface="Arial" panose="020B0604020202020204" pitchFamily="34" charset="0"/>
              <a:buChar char="•"/>
            </a:pPr>
            <a:r>
              <a:rPr lang="en-US" sz="2000" dirty="0" smtClean="0"/>
              <a:t>The purpose was to limit Sasol Gas revenues compared to a benchmark</a:t>
            </a:r>
          </a:p>
          <a:p>
            <a:pPr>
              <a:buFont typeface="Arial" panose="020B0604020202020204" pitchFamily="34" charset="0"/>
              <a:buChar char="•"/>
            </a:pPr>
            <a:r>
              <a:rPr lang="en-US" sz="2000" dirty="0" smtClean="0"/>
              <a:t>The benchmark was the European Benchmark Price established using data from Spain, Netherlands, Belgium, Italy France and Germany.</a:t>
            </a:r>
          </a:p>
          <a:p>
            <a:pPr>
              <a:buFont typeface="Arial" panose="020B0604020202020204" pitchFamily="34" charset="0"/>
              <a:buChar char="•"/>
            </a:pPr>
            <a:r>
              <a:rPr lang="en-US" sz="2000" dirty="0" smtClean="0"/>
              <a:t>The Sasol volume weighted average gas price was not allowed to exceed the </a:t>
            </a:r>
            <a:r>
              <a:rPr lang="en-US" sz="2000" dirty="0" err="1" smtClean="0"/>
              <a:t>EBP</a:t>
            </a:r>
            <a:endParaRPr lang="en-US" sz="2000" dirty="0" smtClean="0"/>
          </a:p>
          <a:p>
            <a:pPr>
              <a:buFont typeface="Arial" panose="020B0604020202020204" pitchFamily="34" charset="0"/>
              <a:buChar char="•"/>
            </a:pPr>
            <a:r>
              <a:rPr lang="en-US" sz="2000" dirty="0" smtClean="0"/>
              <a:t>In the event that it did customers were eligible for refunds from Sasol Gas</a:t>
            </a:r>
          </a:p>
        </p:txBody>
      </p:sp>
    </p:spTree>
    <p:extLst>
      <p:ext uri="{BB962C8B-B14F-4D97-AF65-F5344CB8AC3E}">
        <p14:creationId xmlns:p14="http://schemas.microsoft.com/office/powerpoint/2010/main" val="17505442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Gas Act</a:t>
            </a:r>
            <a:endParaRPr lang="en-ZA" sz="3600" dirty="0"/>
          </a:p>
        </p:txBody>
      </p:sp>
      <p:sp>
        <p:nvSpPr>
          <p:cNvPr id="3" name="Text Placeholder 2"/>
          <p:cNvSpPr>
            <a:spLocks noGrp="1"/>
          </p:cNvSpPr>
          <p:nvPr>
            <p:ph type="body" sz="quarter" idx="10"/>
          </p:nvPr>
        </p:nvSpPr>
        <p:spPr>
          <a:xfrm>
            <a:off x="611560" y="836712"/>
            <a:ext cx="8291264" cy="4896544"/>
          </a:xfrm>
        </p:spPr>
        <p:txBody>
          <a:bodyPr/>
          <a:lstStyle/>
          <a:p>
            <a:pPr marL="400050">
              <a:buFont typeface="Arial" panose="020B0604020202020204" pitchFamily="34" charset="0"/>
              <a:buChar char="•"/>
            </a:pPr>
            <a:r>
              <a:rPr lang="en-ZA" sz="2000" dirty="0" smtClean="0"/>
              <a:t>NERSA </a:t>
            </a:r>
            <a:r>
              <a:rPr lang="en-ZA" sz="2000" dirty="0"/>
              <a:t>to set prices for distributors, </a:t>
            </a:r>
            <a:r>
              <a:rPr lang="en-ZA" sz="2000" dirty="0" err="1"/>
              <a:t>reticulators</a:t>
            </a:r>
            <a:r>
              <a:rPr lang="en-ZA" sz="2000" dirty="0"/>
              <a:t> and all classes of customers, where there is inadequate </a:t>
            </a:r>
            <a:r>
              <a:rPr lang="en-ZA" sz="2000" dirty="0" smtClean="0"/>
              <a:t>competition</a:t>
            </a:r>
          </a:p>
          <a:p>
            <a:pPr>
              <a:buFont typeface="Arial" panose="020B0604020202020204" pitchFamily="34" charset="0"/>
              <a:buChar char="•"/>
              <a:defRPr/>
            </a:pPr>
            <a:r>
              <a:rPr lang="en-ZA" sz="2000" dirty="0" smtClean="0"/>
              <a:t>requires non-discrimination </a:t>
            </a:r>
            <a:r>
              <a:rPr lang="en-ZA" sz="2000" dirty="0"/>
              <a:t>prices, tariffs and other </a:t>
            </a:r>
            <a:r>
              <a:rPr lang="en-ZA" sz="2000" dirty="0" smtClean="0"/>
              <a:t>conditions</a:t>
            </a:r>
          </a:p>
          <a:p>
            <a:pPr>
              <a:buFont typeface="Arial" panose="020B0604020202020204" pitchFamily="34" charset="0"/>
              <a:buChar char="•"/>
              <a:defRPr/>
            </a:pPr>
            <a:r>
              <a:rPr lang="en-ZA" sz="2000" dirty="0"/>
              <a:t>Gas Act mandates NERSA to ‘approve maximum prices for distributors, </a:t>
            </a:r>
            <a:r>
              <a:rPr lang="en-ZA" sz="2000" dirty="0" err="1"/>
              <a:t>reticulators</a:t>
            </a:r>
            <a:r>
              <a:rPr lang="en-ZA" sz="2000" dirty="0"/>
              <a:t> and all classes of customers, where there is inadequate </a:t>
            </a:r>
            <a:r>
              <a:rPr lang="en-ZA" sz="2000" dirty="0" smtClean="0"/>
              <a:t>competition’</a:t>
            </a:r>
            <a:endParaRPr lang="en-ZA" sz="2000" dirty="0"/>
          </a:p>
          <a:p>
            <a:pPr>
              <a:buFont typeface="Arial" panose="020B0604020202020204" pitchFamily="34" charset="0"/>
              <a:buChar char="•"/>
              <a:defRPr/>
            </a:pPr>
            <a:r>
              <a:rPr lang="en-ZA" sz="2000" dirty="0" smtClean="0"/>
              <a:t>Based </a:t>
            </a:r>
            <a:r>
              <a:rPr lang="en-ZA" sz="2000" dirty="0"/>
              <a:t>on the legislative provisions NERSA developed two sets of </a:t>
            </a:r>
            <a:r>
              <a:rPr lang="en-ZA" sz="2000" dirty="0" smtClean="0"/>
              <a:t>methodologies:</a:t>
            </a:r>
            <a:endParaRPr lang="en-ZA" sz="2000" dirty="0"/>
          </a:p>
          <a:p>
            <a:pPr marL="800100" lvl="1" indent="-342900">
              <a:buFont typeface="Arial" panose="020B0604020202020204" pitchFamily="34" charset="0"/>
              <a:buChar char="•"/>
              <a:defRPr/>
            </a:pPr>
            <a:r>
              <a:rPr lang="en-ZA" sz="2000" dirty="0"/>
              <a:t>Tariff Guidelines, 2009, </a:t>
            </a:r>
            <a:r>
              <a:rPr lang="en-ZA" sz="2000" dirty="0" smtClean="0"/>
              <a:t>applicable to </a:t>
            </a:r>
            <a:r>
              <a:rPr lang="en-ZA" sz="2000" dirty="0"/>
              <a:t>transmission and storage </a:t>
            </a:r>
            <a:r>
              <a:rPr lang="en-ZA" sz="2000" dirty="0" smtClean="0"/>
              <a:t>tariffs</a:t>
            </a:r>
            <a:endParaRPr lang="en-ZA" sz="2000" dirty="0"/>
          </a:p>
          <a:p>
            <a:pPr marL="800100" lvl="1" indent="-342900">
              <a:buFont typeface="Arial" panose="020B0604020202020204" pitchFamily="34" charset="0"/>
              <a:buChar char="•"/>
              <a:defRPr/>
            </a:pPr>
            <a:r>
              <a:rPr lang="en-ZA" sz="2000" dirty="0"/>
              <a:t>Maximum Prices Methodology, a</a:t>
            </a:r>
            <a:r>
              <a:rPr lang="en-ZA" sz="2000" dirty="0" smtClean="0"/>
              <a:t>pplicable </a:t>
            </a:r>
            <a:r>
              <a:rPr lang="en-ZA" sz="2000" dirty="0"/>
              <a:t>to the price for gas energy (molecule)</a:t>
            </a:r>
          </a:p>
          <a:p>
            <a:pPr>
              <a:buFont typeface="Arial" panose="020B0604020202020204" pitchFamily="34" charset="0"/>
              <a:buChar char="•"/>
              <a:defRPr/>
            </a:pPr>
            <a:r>
              <a:rPr lang="en-ZA" sz="2000" dirty="0" smtClean="0"/>
              <a:t>In </a:t>
            </a:r>
            <a:r>
              <a:rPr lang="en-ZA" sz="2000" dirty="0"/>
              <a:t>February 2012, </a:t>
            </a:r>
            <a:r>
              <a:rPr lang="en-ZA" sz="2000" dirty="0" smtClean="0"/>
              <a:t>NERSA </a:t>
            </a:r>
            <a:r>
              <a:rPr lang="en-ZA" sz="2000" dirty="0"/>
              <a:t>determined ‘inadequate competition’ in gas </a:t>
            </a:r>
          </a:p>
          <a:p>
            <a:pPr>
              <a:buFont typeface="Courier New" panose="02070309020205020404" pitchFamily="49" charset="0"/>
              <a:buChar char="o"/>
            </a:pPr>
            <a:endParaRPr lang="en-ZA" sz="2000" dirty="0"/>
          </a:p>
        </p:txBody>
      </p:sp>
    </p:spTree>
    <p:extLst>
      <p:ext uri="{BB962C8B-B14F-4D97-AF65-F5344CB8AC3E}">
        <p14:creationId xmlns:p14="http://schemas.microsoft.com/office/powerpoint/2010/main" val="1264810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793" y="256175"/>
            <a:ext cx="8229600" cy="788495"/>
          </a:xfrm>
        </p:spPr>
        <p:txBody>
          <a:bodyPr/>
          <a:lstStyle/>
          <a:p>
            <a:r>
              <a:rPr lang="en-US" sz="3600" b="0" dirty="0" smtClean="0"/>
              <a:t>Fuel and related products supply chain</a:t>
            </a:r>
            <a:endParaRPr lang="en-ZA" sz="3600" b="0" dirty="0"/>
          </a:p>
        </p:txBody>
      </p:sp>
      <p:grpSp>
        <p:nvGrpSpPr>
          <p:cNvPr id="33" name="Canvas 13"/>
          <p:cNvGrpSpPr/>
          <p:nvPr/>
        </p:nvGrpSpPr>
        <p:grpSpPr>
          <a:xfrm>
            <a:off x="1350844" y="754756"/>
            <a:ext cx="6336704" cy="6068859"/>
            <a:chOff x="0" y="0"/>
            <a:chExt cx="6021070" cy="8249285"/>
          </a:xfrm>
        </p:grpSpPr>
        <p:sp>
          <p:nvSpPr>
            <p:cNvPr id="35" name="Rectangle 34"/>
            <p:cNvSpPr/>
            <p:nvPr/>
          </p:nvSpPr>
          <p:spPr>
            <a:xfrm>
              <a:off x="0" y="0"/>
              <a:ext cx="6021070" cy="8249285"/>
            </a:xfrm>
            <a:prstGeom prst="rect">
              <a:avLst/>
            </a:prstGeom>
          </p:spPr>
        </p:sp>
        <p:sp>
          <p:nvSpPr>
            <p:cNvPr id="36" name="Rectangle 35"/>
            <p:cNvSpPr/>
            <p:nvPr/>
          </p:nvSpPr>
          <p:spPr>
            <a:xfrm>
              <a:off x="2455288" y="706445"/>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100">
                  <a:effectLst/>
                  <a:ea typeface="Calibri" panose="020F0502020204030204" pitchFamily="34" charset="0"/>
                  <a:cs typeface="Times New Roman" panose="02020603050405020304" pitchFamily="18" charset="0"/>
                </a:rPr>
                <a:t>Coal</a:t>
              </a:r>
              <a:endParaRPr lang="en-ZA" sz="1100">
                <a:effectLst/>
                <a:ea typeface="Calibri" panose="020F0502020204030204" pitchFamily="34" charset="0"/>
                <a:cs typeface="Times New Roman" panose="02020603050405020304" pitchFamily="18" charset="0"/>
              </a:endParaRPr>
            </a:p>
          </p:txBody>
        </p:sp>
        <p:grpSp>
          <p:nvGrpSpPr>
            <p:cNvPr id="37" name="Canvas 13"/>
            <p:cNvGrpSpPr/>
            <p:nvPr/>
          </p:nvGrpSpPr>
          <p:grpSpPr>
            <a:xfrm>
              <a:off x="289560" y="3"/>
              <a:ext cx="5486400" cy="4630885"/>
              <a:chOff x="0" y="0"/>
              <a:chExt cx="5486400" cy="4628993"/>
            </a:xfrm>
          </p:grpSpPr>
          <p:sp>
            <p:nvSpPr>
              <p:cNvPr id="65" name="Rectangle 64"/>
              <p:cNvSpPr/>
              <p:nvPr/>
            </p:nvSpPr>
            <p:spPr>
              <a:xfrm>
                <a:off x="0" y="0"/>
                <a:ext cx="5486400" cy="4206240"/>
              </a:xfrm>
              <a:prstGeom prst="rect">
                <a:avLst/>
              </a:prstGeom>
            </p:spPr>
            <p:txBody>
              <a:bodyPr/>
              <a:lstStyle/>
              <a:p>
                <a:endParaRPr lang="en-ZA"/>
              </a:p>
            </p:txBody>
          </p:sp>
          <p:sp>
            <p:nvSpPr>
              <p:cNvPr id="66" name="Rectangle 65"/>
              <p:cNvSpPr/>
              <p:nvPr/>
            </p:nvSpPr>
            <p:spPr>
              <a:xfrm>
                <a:off x="976373" y="706471"/>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100" dirty="0">
                    <a:effectLst/>
                    <a:ea typeface="Calibri" panose="020F0502020204030204" pitchFamily="34" charset="0"/>
                    <a:cs typeface="Times New Roman" panose="02020603050405020304" pitchFamily="18" charset="0"/>
                  </a:rPr>
                  <a:t>Crude Oil</a:t>
                </a:r>
                <a:endParaRPr lang="en-ZA" sz="1100" dirty="0">
                  <a:effectLst/>
                  <a:ea typeface="Calibri" panose="020F0502020204030204" pitchFamily="34" charset="0"/>
                  <a:cs typeface="Times New Roman" panose="02020603050405020304" pitchFamily="18" charset="0"/>
                </a:endParaRPr>
              </a:p>
            </p:txBody>
          </p:sp>
          <p:sp>
            <p:nvSpPr>
              <p:cNvPr id="67" name="Rectangle 66"/>
              <p:cNvSpPr/>
              <p:nvPr/>
            </p:nvSpPr>
            <p:spPr>
              <a:xfrm>
                <a:off x="868680" y="3235222"/>
                <a:ext cx="1218256" cy="13937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r>
                  <a:rPr lang="en-US" sz="1100" dirty="0">
                    <a:effectLst/>
                    <a:ea typeface="Calibri" panose="020F0502020204030204" pitchFamily="34" charset="0"/>
                    <a:cs typeface="Times New Roman" panose="02020603050405020304" pitchFamily="18" charset="0"/>
                  </a:rPr>
                  <a:t>Petrol</a:t>
                </a:r>
                <a:endParaRPr lang="en-ZA"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US" sz="1100" dirty="0">
                    <a:effectLst/>
                    <a:ea typeface="Calibri" panose="020F0502020204030204" pitchFamily="34" charset="0"/>
                    <a:cs typeface="Times New Roman" panose="02020603050405020304" pitchFamily="18" charset="0"/>
                  </a:rPr>
                  <a:t>Diesel </a:t>
                </a:r>
                <a:endParaRPr lang="en-ZA"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US" sz="1100" dirty="0" smtClean="0">
                    <a:effectLst/>
                    <a:ea typeface="Calibri" panose="020F0502020204030204" pitchFamily="34" charset="0"/>
                    <a:cs typeface="Times New Roman" panose="02020603050405020304" pitchFamily="18" charset="0"/>
                  </a:rPr>
                  <a:t>IP*</a:t>
                </a:r>
                <a:endParaRPr lang="en-ZA"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US" sz="1100" dirty="0">
                    <a:effectLst/>
                    <a:ea typeface="Calibri" panose="020F0502020204030204" pitchFamily="34" charset="0"/>
                    <a:cs typeface="Times New Roman" panose="02020603050405020304" pitchFamily="18" charset="0"/>
                  </a:rPr>
                  <a:t>LPG</a:t>
                </a:r>
                <a:endParaRPr lang="en-ZA"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en-US" sz="1100" dirty="0" smtClean="0">
                    <a:effectLst/>
                    <a:ea typeface="Calibri" panose="020F0502020204030204" pitchFamily="34" charset="0"/>
                    <a:cs typeface="Times New Roman" panose="02020603050405020304" pitchFamily="18" charset="0"/>
                  </a:rPr>
                  <a:t>Bitumen</a:t>
                </a:r>
                <a:r>
                  <a:rPr lang="en-US" sz="1100" dirty="0">
                    <a:effectLst/>
                    <a:ea typeface="Calibri" panose="020F0502020204030204" pitchFamily="34" charset="0"/>
                    <a:cs typeface="Times New Roman" panose="02020603050405020304" pitchFamily="18" charset="0"/>
                  </a:rPr>
                  <a:t> </a:t>
                </a:r>
                <a:endParaRPr lang="en-ZA" sz="1100" dirty="0">
                  <a:effectLst/>
                  <a:ea typeface="Calibri" panose="020F0502020204030204" pitchFamily="34" charset="0"/>
                  <a:cs typeface="Times New Roman" panose="02020603050405020304" pitchFamily="18" charset="0"/>
                </a:endParaRPr>
              </a:p>
            </p:txBody>
          </p:sp>
        </p:grpSp>
        <p:sp>
          <p:nvSpPr>
            <p:cNvPr id="38" name="Rectangle 37"/>
            <p:cNvSpPr/>
            <p:nvPr/>
          </p:nvSpPr>
          <p:spPr>
            <a:xfrm>
              <a:off x="3974548" y="721685"/>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100">
                  <a:effectLst/>
                  <a:ea typeface="Calibri" panose="020F0502020204030204" pitchFamily="34" charset="0"/>
                  <a:cs typeface="Times New Roman" panose="02020603050405020304" pitchFamily="18" charset="0"/>
                </a:rPr>
                <a:t>Gas</a:t>
              </a:r>
              <a:endParaRPr lang="en-ZA" sz="1100">
                <a:effectLst/>
                <a:ea typeface="Calibri" panose="020F0502020204030204" pitchFamily="34" charset="0"/>
                <a:cs typeface="Times New Roman" panose="02020603050405020304" pitchFamily="18" charset="0"/>
              </a:endParaRPr>
            </a:p>
          </p:txBody>
        </p:sp>
        <p:sp>
          <p:nvSpPr>
            <p:cNvPr id="39" name="Rectangle 38"/>
            <p:cNvSpPr/>
            <p:nvPr/>
          </p:nvSpPr>
          <p:spPr>
            <a:xfrm>
              <a:off x="3410667" y="3218977"/>
              <a:ext cx="1297760" cy="13815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100" dirty="0">
                  <a:effectLst/>
                  <a:ea typeface="Calibri" panose="020F0502020204030204" pitchFamily="34" charset="0"/>
                  <a:cs typeface="Times New Roman" panose="02020603050405020304" pitchFamily="18" charset="0"/>
                </a:rPr>
                <a:t>By products and </a:t>
              </a:r>
              <a:r>
                <a:rPr lang="en-US" sz="1100" dirty="0" smtClean="0">
                  <a:effectLst/>
                  <a:ea typeface="Calibri" panose="020F0502020204030204" pitchFamily="34" charset="0"/>
                  <a:cs typeface="Times New Roman" panose="02020603050405020304" pitchFamily="18" charset="0"/>
                </a:rPr>
                <a:t>chemical </a:t>
              </a:r>
              <a:r>
                <a:rPr lang="en-US" sz="1100" dirty="0" err="1" smtClean="0">
                  <a:effectLst/>
                  <a:ea typeface="Calibri" panose="020F0502020204030204" pitchFamily="34" charset="0"/>
                  <a:cs typeface="Times New Roman" panose="02020603050405020304" pitchFamily="18" charset="0"/>
                </a:rPr>
                <a:t>feedstocks</a:t>
              </a:r>
              <a:r>
                <a:rPr lang="en-US" sz="1100" dirty="0" smtClean="0">
                  <a:effectLst/>
                  <a:ea typeface="Calibri" panose="020F0502020204030204" pitchFamily="34" charset="0"/>
                  <a:cs typeface="Times New Roman" panose="02020603050405020304" pitchFamily="18" charset="0"/>
                </a:rPr>
                <a:t>, such as </a:t>
              </a:r>
              <a:r>
                <a:rPr lang="en-US" sz="1100" dirty="0">
                  <a:effectLst/>
                  <a:ea typeface="Calibri" panose="020F0502020204030204" pitchFamily="34" charset="0"/>
                  <a:cs typeface="Times New Roman" panose="02020603050405020304" pitchFamily="18" charset="0"/>
                </a:rPr>
                <a:t>ammonia and monomers</a:t>
              </a:r>
              <a:endParaRPr lang="en-ZA" sz="1100" dirty="0">
                <a:effectLst/>
                <a:ea typeface="Calibri" panose="020F0502020204030204" pitchFamily="34" charset="0"/>
                <a:cs typeface="Times New Roman" panose="02020603050405020304" pitchFamily="18" charset="0"/>
              </a:endParaRPr>
            </a:p>
          </p:txBody>
        </p:sp>
        <p:grpSp>
          <p:nvGrpSpPr>
            <p:cNvPr id="40" name="Group 39"/>
            <p:cNvGrpSpPr/>
            <p:nvPr/>
          </p:nvGrpSpPr>
          <p:grpSpPr>
            <a:xfrm>
              <a:off x="1225341" y="4948774"/>
              <a:ext cx="3796416" cy="932874"/>
              <a:chOff x="1444920" y="3965969"/>
              <a:chExt cx="3796416" cy="932874"/>
            </a:xfrm>
          </p:grpSpPr>
          <p:sp>
            <p:nvSpPr>
              <p:cNvPr id="62" name="Rectangle 61"/>
              <p:cNvSpPr/>
              <p:nvPr/>
            </p:nvSpPr>
            <p:spPr>
              <a:xfrm>
                <a:off x="1444920" y="397687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100">
                    <a:effectLst/>
                    <a:ea typeface="Calibri" panose="020F0502020204030204" pitchFamily="34" charset="0"/>
                    <a:cs typeface="Times New Roman" panose="02020603050405020304" pitchFamily="18" charset="0"/>
                  </a:rPr>
                  <a:t>Fuel Wholesale</a:t>
                </a:r>
                <a:endParaRPr lang="en-ZA" sz="1100">
                  <a:effectLst/>
                  <a:ea typeface="Calibri" panose="020F0502020204030204" pitchFamily="34" charset="0"/>
                  <a:cs typeface="Times New Roman" panose="02020603050405020304" pitchFamily="18" charset="0"/>
                </a:endParaRPr>
              </a:p>
            </p:txBody>
          </p:sp>
          <p:sp>
            <p:nvSpPr>
              <p:cNvPr id="63" name="Rectangle 62"/>
              <p:cNvSpPr/>
              <p:nvPr/>
            </p:nvSpPr>
            <p:spPr>
              <a:xfrm>
                <a:off x="2835404" y="3984443"/>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100">
                    <a:effectLst/>
                    <a:ea typeface="Calibri" panose="020F0502020204030204" pitchFamily="34" charset="0"/>
                    <a:cs typeface="Times New Roman" panose="02020603050405020304" pitchFamily="18" charset="0"/>
                  </a:rPr>
                  <a:t>Polymers</a:t>
                </a:r>
                <a:endParaRPr lang="en-ZA" sz="1100">
                  <a:effectLst/>
                  <a:ea typeface="Calibri" panose="020F0502020204030204" pitchFamily="34" charset="0"/>
                  <a:cs typeface="Times New Roman" panose="02020603050405020304" pitchFamily="18" charset="0"/>
                </a:endParaRPr>
              </a:p>
            </p:txBody>
          </p:sp>
          <p:sp>
            <p:nvSpPr>
              <p:cNvPr id="64" name="Rectangle 63"/>
              <p:cNvSpPr/>
              <p:nvPr/>
            </p:nvSpPr>
            <p:spPr>
              <a:xfrm>
                <a:off x="4326936" y="3965969"/>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100" dirty="0">
                    <a:effectLst/>
                    <a:ea typeface="Calibri" panose="020F0502020204030204" pitchFamily="34" charset="0"/>
                    <a:cs typeface="Times New Roman" panose="02020603050405020304" pitchFamily="18" charset="0"/>
                  </a:rPr>
                  <a:t> </a:t>
                </a:r>
                <a:r>
                  <a:rPr lang="en-US" sz="1100" dirty="0" smtClean="0">
                    <a:effectLst/>
                    <a:ea typeface="Calibri" panose="020F0502020204030204" pitchFamily="34" charset="0"/>
                    <a:cs typeface="Times New Roman" panose="02020603050405020304" pitchFamily="18" charset="0"/>
                  </a:rPr>
                  <a:t>Ammonium nitrate, MAP &amp; DAP</a:t>
                </a:r>
                <a:endParaRPr lang="en-ZA" sz="1100" dirty="0">
                  <a:effectLst/>
                  <a:ea typeface="Calibri" panose="020F0502020204030204" pitchFamily="34" charset="0"/>
                  <a:cs typeface="Times New Roman" panose="02020603050405020304" pitchFamily="18" charset="0"/>
                </a:endParaRPr>
              </a:p>
            </p:txBody>
          </p:sp>
        </p:grpSp>
        <p:cxnSp>
          <p:nvCxnSpPr>
            <p:cNvPr id="41" name="Straight Connector 40"/>
            <p:cNvCxnSpPr/>
            <p:nvPr/>
          </p:nvCxnSpPr>
          <p:spPr>
            <a:xfrm>
              <a:off x="4420484" y="1654205"/>
              <a:ext cx="0" cy="309513"/>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960361" y="1565455"/>
              <a:ext cx="0" cy="3883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2960361" y="1953733"/>
              <a:ext cx="1450184" cy="99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3617295" y="1953641"/>
              <a:ext cx="0" cy="294259"/>
            </a:xfrm>
            <a:prstGeom prst="straightConnector1">
              <a:avLst/>
            </a:prstGeom>
            <a:noFill/>
            <a:ln w="6350" cap="flat" cmpd="sng" algn="ctr">
              <a:solidFill>
                <a:srgbClr val="5B9BD5"/>
              </a:solidFill>
              <a:prstDash val="solid"/>
              <a:miter lim="800000"/>
              <a:tailEnd type="triangle"/>
            </a:ln>
            <a:effectLst/>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3227777" y="4600917"/>
              <a:ext cx="262392" cy="3478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1243073" y="6247933"/>
              <a:ext cx="3786422" cy="932815"/>
              <a:chOff x="581159" y="7621"/>
              <a:chExt cx="3786757" cy="932873"/>
            </a:xfrm>
          </p:grpSpPr>
          <p:sp>
            <p:nvSpPr>
              <p:cNvPr id="59" name="Rectangle 58"/>
              <p:cNvSpPr/>
              <p:nvPr/>
            </p:nvSpPr>
            <p:spPr>
              <a:xfrm>
                <a:off x="581159" y="8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Aft>
                    <a:spcPts val="800"/>
                  </a:spcAft>
                </a:pPr>
                <a:r>
                  <a:rPr lang="en-US" sz="1100" dirty="0">
                    <a:effectLst/>
                    <a:ea typeface="Calibri" panose="020F0502020204030204" pitchFamily="34" charset="0"/>
                  </a:rPr>
                  <a:t>Fuel Retail</a:t>
                </a:r>
                <a:endParaRPr lang="en-ZA" sz="1200" dirty="0">
                  <a:effectLst/>
                  <a:ea typeface="Times New Roman" panose="02020603050405020304" pitchFamily="18" charset="0"/>
                </a:endParaRPr>
              </a:p>
            </p:txBody>
          </p:sp>
          <p:sp>
            <p:nvSpPr>
              <p:cNvPr id="60" name="Rectangle 59"/>
              <p:cNvSpPr/>
              <p:nvPr/>
            </p:nvSpPr>
            <p:spPr>
              <a:xfrm>
                <a:off x="1961984" y="26094"/>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Aft>
                    <a:spcPts val="800"/>
                  </a:spcAft>
                </a:pPr>
                <a:r>
                  <a:rPr lang="en-US" sz="1100" dirty="0">
                    <a:effectLst/>
                    <a:latin typeface="+mj-lt"/>
                    <a:ea typeface="Calibri" panose="020F0502020204030204" pitchFamily="34" charset="0"/>
                  </a:rPr>
                  <a:t>Plastic Products</a:t>
                </a:r>
                <a:endParaRPr lang="en-ZA" sz="1200" dirty="0">
                  <a:effectLst/>
                  <a:latin typeface="+mj-lt"/>
                  <a:ea typeface="Times New Roman" panose="02020603050405020304" pitchFamily="18" charset="0"/>
                </a:endParaRPr>
              </a:p>
            </p:txBody>
          </p:sp>
          <p:sp>
            <p:nvSpPr>
              <p:cNvPr id="61" name="Rectangle 60"/>
              <p:cNvSpPr/>
              <p:nvPr/>
            </p:nvSpPr>
            <p:spPr>
              <a:xfrm>
                <a:off x="3453516" y="7621"/>
                <a:ext cx="914400" cy="9144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Aft>
                    <a:spcPts val="800"/>
                  </a:spcAft>
                </a:pPr>
                <a:r>
                  <a:rPr lang="en-US" sz="1100" dirty="0">
                    <a:effectLst/>
                    <a:latin typeface="+mj-lt"/>
                    <a:ea typeface="Calibri" panose="020F0502020204030204" pitchFamily="34" charset="0"/>
                  </a:rPr>
                  <a:t>Fertilizer</a:t>
                </a:r>
                <a:endParaRPr lang="en-ZA" sz="1200" dirty="0">
                  <a:effectLst/>
                  <a:latin typeface="+mj-lt"/>
                  <a:ea typeface="Times New Roman" panose="02020603050405020304" pitchFamily="18" charset="0"/>
                </a:endParaRPr>
              </a:p>
            </p:txBody>
          </p:sp>
        </p:grpSp>
        <p:cxnSp>
          <p:nvCxnSpPr>
            <p:cNvPr id="48" name="Straight Arrow Connector 47"/>
            <p:cNvCxnSpPr/>
            <p:nvPr/>
          </p:nvCxnSpPr>
          <p:spPr>
            <a:xfrm>
              <a:off x="3072626" y="5881661"/>
              <a:ext cx="0" cy="3776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1648031" y="5902762"/>
              <a:ext cx="0" cy="3565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4708429" y="5838400"/>
              <a:ext cx="0" cy="409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1566861" y="2238269"/>
              <a:ext cx="2755300" cy="6800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6000"/>
                </a:lnSpc>
                <a:spcAft>
                  <a:spcPts val="0"/>
                </a:spcAft>
              </a:pPr>
              <a:r>
                <a:rPr lang="en-US" sz="1100" dirty="0">
                  <a:effectLst/>
                  <a:latin typeface="Times New Roman" panose="02020603050405020304" pitchFamily="18" charset="0"/>
                  <a:ea typeface="Calibri" panose="020F0502020204030204" pitchFamily="34" charset="0"/>
                </a:rPr>
                <a:t> </a:t>
              </a:r>
              <a:r>
                <a:rPr lang="en-US" sz="1100" dirty="0">
                  <a:effectLst/>
                  <a:ea typeface="Calibri" panose="020F0502020204030204" pitchFamily="34" charset="0"/>
                </a:rPr>
                <a:t>Refining and synthesizing </a:t>
              </a:r>
              <a:endParaRPr lang="en-ZA" sz="1200" dirty="0">
                <a:effectLst/>
                <a:ea typeface="Times New Roman" panose="02020603050405020304" pitchFamily="18" charset="0"/>
              </a:endParaRPr>
            </a:p>
          </p:txBody>
        </p:sp>
        <p:cxnSp>
          <p:nvCxnSpPr>
            <p:cNvPr id="53" name="Straight Arrow Connector 52"/>
            <p:cNvCxnSpPr/>
            <p:nvPr/>
          </p:nvCxnSpPr>
          <p:spPr>
            <a:xfrm>
              <a:off x="1813560" y="1654166"/>
              <a:ext cx="9820" cy="544447"/>
            </a:xfrm>
            <a:prstGeom prst="straightConnector1">
              <a:avLst/>
            </a:prstGeom>
            <a:noFill/>
            <a:ln w="6350" cap="flat" cmpd="sng" algn="ctr">
              <a:solidFill>
                <a:srgbClr val="5B9BD5"/>
              </a:solidFill>
              <a:prstDash val="solid"/>
              <a:miter lim="800000"/>
              <a:tailEnd type="triangle"/>
            </a:ln>
            <a:effectLst/>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1792900" y="2933360"/>
              <a:ext cx="0" cy="294005"/>
            </a:xfrm>
            <a:prstGeom prst="straightConnector1">
              <a:avLst/>
            </a:prstGeom>
            <a:noFill/>
            <a:ln w="6350" cap="flat" cmpd="sng" algn="ctr">
              <a:solidFill>
                <a:srgbClr val="5B9BD5"/>
              </a:solidFill>
              <a:prstDash val="solid"/>
              <a:miter lim="800000"/>
              <a:tailEnd type="triangle"/>
            </a:ln>
            <a:effectLst/>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3857920" y="2910500"/>
              <a:ext cx="0" cy="294005"/>
            </a:xfrm>
            <a:prstGeom prst="straightConnector1">
              <a:avLst/>
            </a:prstGeom>
            <a:noFill/>
            <a:ln w="6350" cap="flat" cmpd="sng" algn="ctr">
              <a:solidFill>
                <a:srgbClr val="5B9BD5"/>
              </a:solidFill>
              <a:prstDash val="solid"/>
              <a:miter lim="800000"/>
              <a:tailEnd type="triangle"/>
            </a:ln>
            <a:effectLst/>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flipH="1">
              <a:off x="1661160" y="4549560"/>
              <a:ext cx="8634" cy="399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4331630" y="4600519"/>
              <a:ext cx="324367" cy="3100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Curved Right Arrow 57"/>
            <p:cNvSpPr/>
            <p:nvPr/>
          </p:nvSpPr>
          <p:spPr>
            <a:xfrm>
              <a:off x="289560" y="3687908"/>
              <a:ext cx="868680" cy="299474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sz="1100">
                  <a:solidFill>
                    <a:srgbClr val="C00000"/>
                  </a:solidFill>
                  <a:effectLst/>
                  <a:ea typeface="Calibri" panose="020F0502020204030204" pitchFamily="34" charset="0"/>
                  <a:cs typeface="Times New Roman" panose="02020603050405020304" pitchFamily="18" charset="0"/>
                </a:rPr>
                <a:t>Distribution via pipelines and road</a:t>
              </a:r>
              <a:endParaRPr lang="en-ZA" sz="1100">
                <a:effectLst/>
                <a:ea typeface="Calibri" panose="020F0502020204030204" pitchFamily="34" charset="0"/>
                <a:cs typeface="Times New Roman" panose="02020603050405020304" pitchFamily="18" charset="0"/>
              </a:endParaRPr>
            </a:p>
          </p:txBody>
        </p:sp>
      </p:grpSp>
    </p:spTree>
    <p:extLst>
      <p:ext uri="{BB962C8B-B14F-4D97-AF65-F5344CB8AC3E}">
        <p14:creationId xmlns:p14="http://schemas.microsoft.com/office/powerpoint/2010/main" val="39702023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113" y="230751"/>
            <a:ext cx="8079868" cy="1067906"/>
          </a:xfrm>
        </p:spPr>
        <p:txBody>
          <a:bodyPr/>
          <a:lstStyle/>
          <a:p>
            <a:r>
              <a:rPr lang="en-US" sz="3600" b="0" dirty="0" smtClean="0"/>
              <a:t>Maximum prices as per NERSA (gas energy price)</a:t>
            </a:r>
            <a:endParaRPr lang="en-ZA" sz="3600" b="0" dirty="0"/>
          </a:p>
        </p:txBody>
      </p:sp>
      <p:sp>
        <p:nvSpPr>
          <p:cNvPr id="3" name="Content Placeholder 2"/>
          <p:cNvSpPr>
            <a:spLocks noGrp="1"/>
          </p:cNvSpPr>
          <p:nvPr>
            <p:ph idx="4294967295"/>
          </p:nvPr>
        </p:nvSpPr>
        <p:spPr>
          <a:xfrm>
            <a:off x="475113" y="1484784"/>
            <a:ext cx="8065294" cy="4824536"/>
          </a:xfrm>
          <a:prstGeom prst="rect">
            <a:avLst/>
          </a:prstGeom>
        </p:spPr>
        <p:txBody>
          <a:bodyPr>
            <a:normAutofit/>
          </a:bodyPr>
          <a:lstStyle/>
          <a:p>
            <a:pPr marL="0" indent="0">
              <a:buNone/>
            </a:pPr>
            <a:endParaRPr lang="en-US" dirty="0"/>
          </a:p>
          <a:p>
            <a:r>
              <a:rPr lang="en-US" sz="2000" dirty="0" smtClean="0"/>
              <a:t>Maximum price based on a weighting of prices of alternative sources</a:t>
            </a:r>
          </a:p>
          <a:p>
            <a:pPr lvl="1"/>
            <a:r>
              <a:rPr lang="en-US" sz="1600" dirty="0" smtClean="0"/>
              <a:t>Coal, diesel, electricity, HFO and LPG </a:t>
            </a:r>
          </a:p>
          <a:p>
            <a:r>
              <a:rPr lang="en-US" sz="2000" dirty="0" smtClean="0"/>
              <a:t>Weights are derived by total energy consumption of the selected sources:</a:t>
            </a:r>
          </a:p>
          <a:p>
            <a:pPr lvl="1"/>
            <a:r>
              <a:rPr lang="en-US" sz="1600" dirty="0" smtClean="0"/>
              <a:t>Coal (36.2%), diesel (24.8%) and electricity (37.1%)</a:t>
            </a:r>
          </a:p>
          <a:p>
            <a:r>
              <a:rPr lang="en-US" sz="2000" dirty="0" smtClean="0"/>
              <a:t>Prices of sources derived from available benchmarks </a:t>
            </a:r>
          </a:p>
          <a:p>
            <a:pPr lvl="1"/>
            <a:r>
              <a:rPr lang="en-US" sz="1600" dirty="0" smtClean="0"/>
              <a:t>Coal is the FOB Richards bay price</a:t>
            </a:r>
          </a:p>
          <a:p>
            <a:pPr lvl="1"/>
            <a:r>
              <a:rPr lang="en-US" sz="1600" dirty="0" smtClean="0"/>
              <a:t>Diesel is the BFP for diesel </a:t>
            </a:r>
          </a:p>
          <a:p>
            <a:pPr lvl="1"/>
            <a:r>
              <a:rPr lang="en-US" sz="1600" dirty="0" smtClean="0"/>
              <a:t>Electricity is the </a:t>
            </a:r>
            <a:r>
              <a:rPr lang="en-ZA" sz="1600" dirty="0"/>
              <a:t>Eskom average tariff </a:t>
            </a:r>
            <a:endParaRPr lang="en-US" sz="1600" dirty="0" smtClean="0"/>
          </a:p>
          <a:p>
            <a:pPr lvl="1"/>
            <a:r>
              <a:rPr lang="en-US" sz="1600" dirty="0" smtClean="0"/>
              <a:t>HFO is the DOE price</a:t>
            </a:r>
          </a:p>
          <a:p>
            <a:pPr lvl="1"/>
            <a:r>
              <a:rPr lang="en-US" sz="1600" dirty="0" smtClean="0"/>
              <a:t>LPG is the </a:t>
            </a:r>
            <a:r>
              <a:rPr lang="en-ZA" sz="1600" dirty="0" smtClean="0"/>
              <a:t>maximum </a:t>
            </a:r>
            <a:r>
              <a:rPr lang="en-ZA" sz="1600" dirty="0"/>
              <a:t>Refinery Gate Price (Coast) </a:t>
            </a:r>
          </a:p>
          <a:p>
            <a:pPr marL="0" indent="0">
              <a:buNone/>
            </a:pPr>
            <a:endParaRPr lang="en-ZA" sz="1600" dirty="0"/>
          </a:p>
        </p:txBody>
      </p:sp>
    </p:spTree>
    <p:extLst>
      <p:ext uri="{BB962C8B-B14F-4D97-AF65-F5344CB8AC3E}">
        <p14:creationId xmlns:p14="http://schemas.microsoft.com/office/powerpoint/2010/main" val="34467997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0019" y="228600"/>
            <a:ext cx="8229600" cy="533400"/>
          </a:xfrm>
        </p:spPr>
        <p:txBody>
          <a:bodyPr/>
          <a:lstStyle/>
          <a:p>
            <a:r>
              <a:rPr lang="en-US" sz="3600" b="0" dirty="0" smtClean="0"/>
              <a:t>Evaluation-</a:t>
            </a:r>
            <a:r>
              <a:rPr lang="en-US" sz="3600" dirty="0"/>
              <a:t> </a:t>
            </a:r>
            <a:r>
              <a:rPr lang="en-US" sz="3600" b="0" dirty="0"/>
              <a:t>Special Dispensation</a:t>
            </a:r>
            <a:endParaRPr lang="en-ZA" sz="3600" b="0" dirty="0"/>
          </a:p>
        </p:txBody>
      </p:sp>
      <p:sp>
        <p:nvSpPr>
          <p:cNvPr id="3" name="Content Placeholder 2"/>
          <p:cNvSpPr>
            <a:spLocks noGrp="1"/>
          </p:cNvSpPr>
          <p:nvPr>
            <p:ph type="body" sz="quarter" idx="10"/>
          </p:nvPr>
        </p:nvSpPr>
        <p:spPr>
          <a:xfrm>
            <a:off x="421051" y="762000"/>
            <a:ext cx="8229600" cy="5544616"/>
          </a:xfrm>
          <a:prstGeom prst="rect">
            <a:avLst/>
          </a:prstGeom>
        </p:spPr>
        <p:txBody>
          <a:bodyPr/>
          <a:lstStyle/>
          <a:p>
            <a:pPr marL="0" indent="0"/>
            <a:endParaRPr lang="en-US" sz="2000" dirty="0" smtClean="0"/>
          </a:p>
          <a:p>
            <a:pPr marL="285750" indent="-285750">
              <a:buFont typeface="Arial" panose="020B0604020202020204" pitchFamily="34" charset="0"/>
              <a:buChar char="•"/>
            </a:pPr>
            <a:r>
              <a:rPr lang="en-US" sz="2000" dirty="0"/>
              <a:t>The MVP effectively allows maximum exertion of market power up to alternative</a:t>
            </a:r>
            <a:r>
              <a:rPr lang="en-US" sz="2000" dirty="0" smtClean="0"/>
              <a:t>.</a:t>
            </a:r>
          </a:p>
          <a:p>
            <a:pPr marL="285750" indent="-285750">
              <a:buFont typeface="Arial" panose="020B0604020202020204" pitchFamily="34" charset="0"/>
              <a:buChar char="•"/>
            </a:pPr>
            <a:r>
              <a:rPr lang="en-US" sz="2000" dirty="0" smtClean="0"/>
              <a:t>NERSA </a:t>
            </a:r>
            <a:r>
              <a:rPr lang="en-US" sz="2000" dirty="0"/>
              <a:t>has not found that the Sasol volume weighted average gas price has exceeded the </a:t>
            </a:r>
            <a:r>
              <a:rPr lang="en-US" sz="2000" dirty="0" err="1"/>
              <a:t>EBP</a:t>
            </a:r>
            <a:endParaRPr lang="en-US" sz="2000" dirty="0"/>
          </a:p>
          <a:p>
            <a:pPr lvl="1">
              <a:buFont typeface="Arial" panose="020B0604020202020204" pitchFamily="34" charset="0"/>
              <a:buChar char="•"/>
            </a:pPr>
            <a:r>
              <a:rPr lang="en-US" sz="1600" dirty="0" smtClean="0"/>
              <a:t>Is the European Benchmark appropriate considering that the Gas is mainly sourced from Russia and Algeria (longer transmission distances)</a:t>
            </a:r>
          </a:p>
          <a:p>
            <a:pPr lvl="1">
              <a:buFont typeface="Arial" panose="020B0604020202020204" pitchFamily="34" charset="0"/>
              <a:buChar char="•"/>
            </a:pPr>
            <a:r>
              <a:rPr lang="en-ZA" sz="1600" dirty="0" smtClean="0"/>
              <a:t>The </a:t>
            </a:r>
            <a:r>
              <a:rPr lang="en-ZA" sz="1600" dirty="0"/>
              <a:t>comparison is </a:t>
            </a:r>
            <a:r>
              <a:rPr lang="en-ZA" sz="1600" dirty="0" smtClean="0"/>
              <a:t>of </a:t>
            </a:r>
            <a:r>
              <a:rPr lang="en-ZA" sz="1600" dirty="0"/>
              <a:t>SASOL customers consuming up to 10 </a:t>
            </a:r>
            <a:r>
              <a:rPr lang="en-ZA" sz="1600" dirty="0" smtClean="0"/>
              <a:t>million </a:t>
            </a:r>
            <a:r>
              <a:rPr lang="en-ZA" sz="1600" dirty="0" err="1"/>
              <a:t>GJ</a:t>
            </a:r>
            <a:r>
              <a:rPr lang="en-ZA" sz="1600" dirty="0"/>
              <a:t> </a:t>
            </a:r>
            <a:r>
              <a:rPr lang="en-ZA" sz="1600" dirty="0" smtClean="0"/>
              <a:t>pa and the  </a:t>
            </a:r>
            <a:r>
              <a:rPr lang="en-ZA" sz="1600" dirty="0" err="1" smtClean="0"/>
              <a:t>EBP</a:t>
            </a:r>
            <a:r>
              <a:rPr lang="en-ZA" sz="1600" dirty="0" smtClean="0"/>
              <a:t> customers </a:t>
            </a:r>
            <a:r>
              <a:rPr lang="en-ZA" sz="1600" dirty="0"/>
              <a:t>consuming a maximum of 1 885 000 </a:t>
            </a:r>
            <a:r>
              <a:rPr lang="en-ZA" sz="1600" dirty="0" err="1"/>
              <a:t>GJ</a:t>
            </a:r>
            <a:r>
              <a:rPr lang="en-ZA" sz="1600" dirty="0"/>
              <a:t> </a:t>
            </a:r>
            <a:r>
              <a:rPr lang="en-ZA" sz="1600" dirty="0" smtClean="0"/>
              <a:t>pa </a:t>
            </a:r>
          </a:p>
          <a:p>
            <a:pPr lvl="1">
              <a:buFont typeface="Arial" panose="020B0604020202020204" pitchFamily="34" charset="0"/>
              <a:buChar char="•"/>
            </a:pPr>
            <a:r>
              <a:rPr lang="en-US" sz="1600" dirty="0" smtClean="0"/>
              <a:t>Should the </a:t>
            </a:r>
            <a:r>
              <a:rPr lang="en-US" sz="1600" dirty="0" err="1" smtClean="0"/>
              <a:t>EBP</a:t>
            </a:r>
            <a:r>
              <a:rPr lang="en-US" sz="1600" dirty="0" smtClean="0"/>
              <a:t> comparison be done on a customer category level rather than using average prices?</a:t>
            </a:r>
          </a:p>
        </p:txBody>
      </p:sp>
    </p:spTree>
    <p:extLst>
      <p:ext uri="{BB962C8B-B14F-4D97-AF65-F5344CB8AC3E}">
        <p14:creationId xmlns:p14="http://schemas.microsoft.com/office/powerpoint/2010/main" val="11794751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000" dirty="0"/>
              <a:t>Comparing International gas price by consumption </a:t>
            </a:r>
            <a:r>
              <a:rPr lang="en-US" sz="2000" dirty="0" smtClean="0"/>
              <a:t>category (NUS survey for </a:t>
            </a:r>
            <a:r>
              <a:rPr lang="en-US" sz="2000" dirty="0" err="1" smtClean="0"/>
              <a:t>4500GJ</a:t>
            </a:r>
            <a:r>
              <a:rPr lang="en-US" sz="2000" dirty="0" smtClean="0"/>
              <a:t> pa comparable –SA class 3)</a:t>
            </a:r>
            <a:endParaRPr lang="en-ZA" sz="2000" dirty="0"/>
          </a:p>
        </p:txBody>
      </p:sp>
      <p:sp>
        <p:nvSpPr>
          <p:cNvPr id="5" name="Text Placeholder 4"/>
          <p:cNvSpPr>
            <a:spLocks noGrp="1"/>
          </p:cNvSpPr>
          <p:nvPr>
            <p:ph type="body" sz="quarter" idx="10"/>
          </p:nvPr>
        </p:nvSpPr>
        <p:spPr/>
        <p:txBody>
          <a:bodyPr/>
          <a:lstStyle/>
          <a:p>
            <a:endParaRPr lang="en-ZA"/>
          </a:p>
        </p:txBody>
      </p:sp>
      <p:graphicFrame>
        <p:nvGraphicFramePr>
          <p:cNvPr id="4" name="Content Placeholder 3"/>
          <p:cNvGraphicFramePr>
            <a:graphicFrameLocks noGrp="1"/>
          </p:cNvGraphicFramePr>
          <p:nvPr>
            <p:ph idx="4294967295"/>
            <p:extLst/>
          </p:nvPr>
        </p:nvGraphicFramePr>
        <p:xfrm>
          <a:off x="0" y="908050"/>
          <a:ext cx="9013825" cy="5308600"/>
        </p:xfrm>
        <a:graphic>
          <a:graphicData uri="http://schemas.openxmlformats.org/drawingml/2006/chart">
            <c:chart xmlns:c="http://schemas.openxmlformats.org/drawingml/2006/chart" xmlns:r="http://schemas.openxmlformats.org/officeDocument/2006/relationships" r:id="rId3"/>
          </a:graphicData>
        </a:graphic>
      </p:graphicFrame>
      <p:sp>
        <p:nvSpPr>
          <p:cNvPr id="2" name="Oval 1"/>
          <p:cNvSpPr/>
          <p:nvPr/>
        </p:nvSpPr>
        <p:spPr>
          <a:xfrm>
            <a:off x="1187624" y="4365104"/>
            <a:ext cx="5284101" cy="211509"/>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2055180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5300"/>
            <a:ext cx="8229600" cy="533400"/>
          </a:xfrm>
        </p:spPr>
        <p:txBody>
          <a:bodyPr/>
          <a:lstStyle/>
          <a:p>
            <a:r>
              <a:rPr lang="en-US" sz="2400" dirty="0"/>
              <a:t>New Dispensation:</a:t>
            </a:r>
            <a:r>
              <a:rPr lang="en-US" dirty="0"/>
              <a:t/>
            </a:r>
            <a:br>
              <a:rPr lang="en-US" dirty="0"/>
            </a:br>
            <a:endParaRPr lang="en-ZA" dirty="0"/>
          </a:p>
        </p:txBody>
      </p:sp>
      <p:sp>
        <p:nvSpPr>
          <p:cNvPr id="3" name="Text Placeholder 2"/>
          <p:cNvSpPr>
            <a:spLocks noGrp="1"/>
          </p:cNvSpPr>
          <p:nvPr>
            <p:ph type="body" sz="quarter" idx="10"/>
          </p:nvPr>
        </p:nvSpPr>
        <p:spPr/>
        <p:txBody>
          <a:bodyPr/>
          <a:lstStyle/>
          <a:p>
            <a:pPr marL="285750" indent="-285750">
              <a:buFont typeface="Arial" panose="020B0604020202020204" pitchFamily="34" charset="0"/>
              <a:buChar char="•"/>
            </a:pPr>
            <a:r>
              <a:rPr lang="en-US" sz="2000" dirty="0" smtClean="0"/>
              <a:t>Weights </a:t>
            </a:r>
            <a:r>
              <a:rPr lang="en-US" sz="2000" dirty="0"/>
              <a:t>based on total rather than industry energy consumption</a:t>
            </a:r>
          </a:p>
          <a:p>
            <a:pPr marL="285750" indent="-285750">
              <a:buFont typeface="Arial" panose="020B0604020202020204" pitchFamily="34" charset="0"/>
              <a:buChar char="•"/>
            </a:pPr>
            <a:r>
              <a:rPr lang="en-US" sz="2000" dirty="0"/>
              <a:t>FOB Export coal prices are used rather than ex-mine prices</a:t>
            </a:r>
          </a:p>
          <a:p>
            <a:pPr marL="285750" indent="-285750">
              <a:buFont typeface="Arial" panose="020B0604020202020204" pitchFamily="34" charset="0"/>
              <a:buChar char="•"/>
            </a:pPr>
            <a:r>
              <a:rPr lang="en-US" sz="2000" dirty="0"/>
              <a:t>Export grade coal used rather than grades bought by local industry</a:t>
            </a:r>
          </a:p>
          <a:p>
            <a:pPr marL="285750" indent="-285750">
              <a:buFont typeface="Arial" panose="020B0604020202020204" pitchFamily="34" charset="0"/>
              <a:buChar char="•"/>
            </a:pPr>
            <a:r>
              <a:rPr lang="en-US" sz="2000" dirty="0"/>
              <a:t>Average </a:t>
            </a:r>
            <a:r>
              <a:rPr lang="en-US" sz="2000" dirty="0" err="1"/>
              <a:t>elec</a:t>
            </a:r>
            <a:r>
              <a:rPr lang="en-US" sz="2000" dirty="0"/>
              <a:t> tariff used rather than the industrial tariff (or even </a:t>
            </a:r>
            <a:r>
              <a:rPr lang="en-US" sz="2000" dirty="0" err="1"/>
              <a:t>megaflex</a:t>
            </a:r>
            <a:r>
              <a:rPr lang="en-US" sz="2000" dirty="0"/>
              <a:t>) </a:t>
            </a:r>
            <a:endParaRPr lang="en-ZA" sz="2000" dirty="0"/>
          </a:p>
          <a:p>
            <a:endParaRPr lang="en-ZA" sz="2000" dirty="0"/>
          </a:p>
        </p:txBody>
      </p:sp>
    </p:spTree>
    <p:extLst>
      <p:ext uri="{BB962C8B-B14F-4D97-AF65-F5344CB8AC3E}">
        <p14:creationId xmlns:p14="http://schemas.microsoft.com/office/powerpoint/2010/main" val="19341720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Implications of different benchmark prices</a:t>
            </a:r>
            <a:endParaRPr lang="en-ZA" sz="2400" dirty="0"/>
          </a:p>
        </p:txBody>
      </p:sp>
      <p:sp>
        <p:nvSpPr>
          <p:cNvPr id="3" name="Text Placeholder 2"/>
          <p:cNvSpPr>
            <a:spLocks noGrp="1"/>
          </p:cNvSpPr>
          <p:nvPr>
            <p:ph type="body" sz="quarter" idx="10"/>
          </p:nvPr>
        </p:nvSpPr>
        <p:spPr>
          <a:xfrm>
            <a:off x="457200" y="1052736"/>
            <a:ext cx="8229600" cy="4151883"/>
          </a:xfrm>
        </p:spPr>
        <p:txBody>
          <a:bodyPr/>
          <a:lstStyle/>
          <a:p>
            <a:pPr marL="285750" indent="-285750">
              <a:buFont typeface="Arial" panose="020B0604020202020204" pitchFamily="34" charset="0"/>
              <a:buChar char="•"/>
            </a:pPr>
            <a:r>
              <a:rPr lang="en-US" sz="2000" dirty="0" smtClean="0"/>
              <a:t>Choice of benchmarks matters</a:t>
            </a:r>
          </a:p>
          <a:p>
            <a:pPr marL="685800" lvl="1">
              <a:buFont typeface="Arial" panose="020B0604020202020204" pitchFamily="34" charset="0"/>
              <a:buChar char="•"/>
            </a:pPr>
            <a:r>
              <a:rPr lang="en-US" sz="1600" dirty="0"/>
              <a:t>The local the </a:t>
            </a:r>
            <a:r>
              <a:rPr lang="en-ZA" sz="1600" dirty="0"/>
              <a:t>bituminous coal price is </a:t>
            </a:r>
            <a:r>
              <a:rPr lang="en-ZA" sz="1600" dirty="0" err="1"/>
              <a:t>R460</a:t>
            </a:r>
            <a:r>
              <a:rPr lang="en-ZA" sz="1600" dirty="0"/>
              <a:t>/t cheaper than the export FOB price (DOE Energy price Report, 2012)</a:t>
            </a:r>
            <a:endParaRPr lang="en-US" sz="1600" dirty="0"/>
          </a:p>
          <a:p>
            <a:pPr marL="685800" lvl="1">
              <a:buFont typeface="Arial" panose="020B0604020202020204" pitchFamily="34" charset="0"/>
              <a:buChar char="•"/>
            </a:pPr>
            <a:r>
              <a:rPr lang="en-ZA" sz="1600" dirty="0"/>
              <a:t>The average electricity rate 8.03 c/kwh  higher than the industrial users rate (DOE Energy price Report, 2012).</a:t>
            </a:r>
            <a:endParaRPr lang="en-US" sz="1600" dirty="0"/>
          </a:p>
          <a:p>
            <a:pPr marL="285750" indent="-285750">
              <a:buFont typeface="Arial" panose="020B0604020202020204" pitchFamily="34" charset="0"/>
              <a:buChar char="•"/>
            </a:pPr>
            <a:r>
              <a:rPr lang="en-US" sz="2000" dirty="0" smtClean="0"/>
              <a:t>Illustrative exercise for 2011</a:t>
            </a:r>
          </a:p>
          <a:p>
            <a:pPr marL="285750" indent="-285750">
              <a:buFont typeface="Arial" panose="020B0604020202020204" pitchFamily="34" charset="0"/>
              <a:buChar char="•"/>
            </a:pPr>
            <a:r>
              <a:rPr lang="en-US" sz="2000" dirty="0" smtClean="0"/>
              <a:t>Calculated Maximum </a:t>
            </a:r>
            <a:r>
              <a:rPr lang="en-US" sz="2000" dirty="0"/>
              <a:t>g</a:t>
            </a:r>
            <a:r>
              <a:rPr lang="en-US" sz="2000" dirty="0" smtClean="0"/>
              <a:t>as energy price for 2011 (NERSA data) –</a:t>
            </a:r>
            <a:r>
              <a:rPr lang="en-US" sz="2000" dirty="0" err="1" smtClean="0"/>
              <a:t>R103.40</a:t>
            </a:r>
            <a:endParaRPr lang="en-US" sz="2000" dirty="0" smtClean="0"/>
          </a:p>
          <a:p>
            <a:pPr marL="685800" lvl="1">
              <a:buFont typeface="Arial" panose="020B0604020202020204" pitchFamily="34" charset="0"/>
              <a:buChar char="•"/>
            </a:pPr>
            <a:r>
              <a:rPr lang="en-US" sz="1600" dirty="0"/>
              <a:t>Using the Industry sector energy consumption balances in the calculation of the weights alone decreases the 2011 maximum gas price by </a:t>
            </a:r>
            <a:r>
              <a:rPr lang="en-US" sz="1600" b="1" dirty="0"/>
              <a:t>17%</a:t>
            </a:r>
          </a:p>
          <a:p>
            <a:pPr marL="685800" lvl="1">
              <a:buFont typeface="Arial" panose="020B0604020202020204" pitchFamily="34" charset="0"/>
              <a:buChar char="•"/>
            </a:pPr>
            <a:r>
              <a:rPr lang="en-US" sz="1600" dirty="0"/>
              <a:t>Using the industrial electricity price instead of Eskom average reduces the calculated maximum gas price by </a:t>
            </a:r>
            <a:r>
              <a:rPr lang="en-US" sz="1600" b="1" dirty="0"/>
              <a:t>8%</a:t>
            </a:r>
          </a:p>
          <a:p>
            <a:pPr marL="685800" lvl="1">
              <a:buFont typeface="Arial" panose="020B0604020202020204" pitchFamily="34" charset="0"/>
              <a:buChar char="•"/>
            </a:pPr>
            <a:r>
              <a:rPr lang="en-US" sz="1600" dirty="0"/>
              <a:t>Using the local coal price instead of FOB Richards Bay </a:t>
            </a:r>
            <a:r>
              <a:rPr lang="en-US" sz="1600" b="1" dirty="0"/>
              <a:t>7%</a:t>
            </a:r>
            <a:endParaRPr lang="en-ZA" sz="1600" b="1" dirty="0"/>
          </a:p>
        </p:txBody>
      </p:sp>
    </p:spTree>
    <p:extLst>
      <p:ext uri="{BB962C8B-B14F-4D97-AF65-F5344CB8AC3E}">
        <p14:creationId xmlns:p14="http://schemas.microsoft.com/office/powerpoint/2010/main" val="1931280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SA Energy consumption vs Industry consumption</a:t>
            </a:r>
            <a:endParaRPr lang="en-ZA" sz="3200" dirty="0"/>
          </a:p>
        </p:txBody>
      </p:sp>
      <p:sp>
        <p:nvSpPr>
          <p:cNvPr id="3" name="Text Placeholder 2"/>
          <p:cNvSpPr>
            <a:spLocks noGrp="1"/>
          </p:cNvSpPr>
          <p:nvPr>
            <p:ph type="body" sz="quarter" idx="10"/>
          </p:nvPr>
        </p:nvSpPr>
        <p:spPr/>
        <p:txBody>
          <a:bodyPr/>
          <a:lstStyle/>
          <a:p>
            <a:r>
              <a:rPr lang="en-US" dirty="0" smtClean="0">
                <a:solidFill>
                  <a:schemeClr val="bg1"/>
                </a:solidFill>
              </a:rPr>
              <a:t>was</a:t>
            </a:r>
            <a:endParaRPr lang="en-ZA"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669345290"/>
              </p:ext>
            </p:extLst>
          </p:nvPr>
        </p:nvGraphicFramePr>
        <p:xfrm>
          <a:off x="395536" y="1215858"/>
          <a:ext cx="8210984" cy="3199760"/>
        </p:xfrm>
        <a:graphic>
          <a:graphicData uri="http://schemas.openxmlformats.org/drawingml/2006/table">
            <a:tbl>
              <a:tblPr/>
              <a:tblGrid>
                <a:gridCol w="1625092"/>
                <a:gridCol w="1796153"/>
                <a:gridCol w="1454028"/>
                <a:gridCol w="1881684"/>
                <a:gridCol w="1454027"/>
              </a:tblGrid>
              <a:tr h="368459">
                <a:tc rowSpan="2">
                  <a:txBody>
                    <a:bodyPr/>
                    <a:lstStyle/>
                    <a:p>
                      <a:pPr algn="ctr" fontAlgn="b"/>
                      <a:r>
                        <a:rPr lang="en-ZA" sz="1100" b="0"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gridSpan="2">
                  <a:txBody>
                    <a:bodyPr/>
                    <a:lstStyle/>
                    <a:p>
                      <a:pPr algn="ctr" fontAlgn="b"/>
                      <a:r>
                        <a:rPr lang="en-ZA" sz="1600" b="1" i="0" u="none" strike="noStrike" dirty="0">
                          <a:solidFill>
                            <a:srgbClr val="000000"/>
                          </a:solidFill>
                          <a:effectLst/>
                          <a:latin typeface="Calibri" panose="020F0502020204030204" pitchFamily="34" charset="0"/>
                        </a:rPr>
                        <a:t>Overall consumption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endParaRPr lang="en-ZA"/>
                    </a:p>
                  </a:txBody>
                  <a:tcPr/>
                </a:tc>
                <a:tc gridSpan="2">
                  <a:txBody>
                    <a:bodyPr/>
                    <a:lstStyle/>
                    <a:p>
                      <a:pPr algn="ctr" fontAlgn="b"/>
                      <a:r>
                        <a:rPr lang="en-ZA" sz="1600" b="1" i="0" u="none" strike="noStrike">
                          <a:solidFill>
                            <a:srgbClr val="000000"/>
                          </a:solidFill>
                          <a:effectLst/>
                          <a:latin typeface="Calibri" panose="020F0502020204030204" pitchFamily="34" charset="0"/>
                        </a:rPr>
                        <a:t>Industry Sector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hMerge="1">
                  <a:txBody>
                    <a:bodyPr/>
                    <a:lstStyle/>
                    <a:p>
                      <a:endParaRPr lang="en-ZA"/>
                    </a:p>
                  </a:txBody>
                  <a:tcPr/>
                </a:tc>
              </a:tr>
              <a:tr h="620547">
                <a:tc vMerge="1">
                  <a:txBody>
                    <a:bodyPr/>
                    <a:lstStyle/>
                    <a:p>
                      <a:endParaRPr lang="en-ZA"/>
                    </a:p>
                  </a:txBody>
                  <a:tcPr/>
                </a:tc>
                <a:tc>
                  <a:txBody>
                    <a:bodyPr/>
                    <a:lstStyle/>
                    <a:p>
                      <a:pPr algn="ctr" fontAlgn="b"/>
                      <a:r>
                        <a:rPr lang="en-ZA" sz="1600" b="1" i="0" u="none" strike="noStrike" dirty="0">
                          <a:solidFill>
                            <a:srgbClr val="000000"/>
                          </a:solidFill>
                          <a:effectLst/>
                          <a:latin typeface="Calibri" panose="020F0502020204030204" pitchFamily="34" charset="0"/>
                        </a:rPr>
                        <a:t>Overall Consumption (</a:t>
                      </a:r>
                      <a:r>
                        <a:rPr lang="en-ZA" sz="1600" b="1" i="0" u="none" strike="noStrike" dirty="0" err="1">
                          <a:solidFill>
                            <a:srgbClr val="000000"/>
                          </a:solidFill>
                          <a:effectLst/>
                          <a:latin typeface="Calibri" panose="020F0502020204030204" pitchFamily="34" charset="0"/>
                        </a:rPr>
                        <a:t>TJ</a:t>
                      </a:r>
                      <a:r>
                        <a:rPr lang="en-ZA" sz="1600" b="1" i="0" u="none" strike="noStrike" dirty="0">
                          <a:solidFill>
                            <a:srgbClr val="000000"/>
                          </a:solidFill>
                          <a:effectLst/>
                          <a:latin typeface="Calibri" panose="020F0502020204030204" pitchFamily="34" charset="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ZA" sz="1600" b="1" i="0" u="none" strike="noStrike" dirty="0">
                          <a:solidFill>
                            <a:srgbClr val="000000"/>
                          </a:solidFill>
                          <a:effectLst/>
                          <a:latin typeface="Calibri" panose="020F0502020204030204" pitchFamily="34" charset="0"/>
                        </a:rPr>
                        <a:t>Weights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ZA" sz="1600" b="1" i="0" u="none" strike="noStrike" dirty="0">
                          <a:solidFill>
                            <a:srgbClr val="000000"/>
                          </a:solidFill>
                          <a:effectLst/>
                          <a:latin typeface="Calibri" panose="020F0502020204030204" pitchFamily="34" charset="0"/>
                        </a:rPr>
                        <a:t>Industry Sector consumption (</a:t>
                      </a:r>
                      <a:r>
                        <a:rPr lang="en-ZA" sz="1600" b="1" i="0" u="none" strike="noStrike" dirty="0" err="1">
                          <a:solidFill>
                            <a:srgbClr val="000000"/>
                          </a:solidFill>
                          <a:effectLst/>
                          <a:latin typeface="Calibri" panose="020F0502020204030204" pitchFamily="34" charset="0"/>
                        </a:rPr>
                        <a:t>TJ</a:t>
                      </a:r>
                      <a:r>
                        <a:rPr lang="en-ZA" sz="1600" b="1" i="0" u="none" strike="noStrike" dirty="0">
                          <a:solidFill>
                            <a:srgbClr val="000000"/>
                          </a:solidFill>
                          <a:effectLst/>
                          <a:latin typeface="Calibri" panose="020F0502020204030204" pitchFamily="34" charset="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ZA" sz="1600" b="1" i="0" u="none" strike="noStrike" dirty="0">
                          <a:solidFill>
                            <a:srgbClr val="000000"/>
                          </a:solidFill>
                          <a:effectLst/>
                          <a:latin typeface="Calibri" panose="020F0502020204030204" pitchFamily="34" charset="0"/>
                        </a:rPr>
                        <a:t>Weights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r h="368459">
                <a:tc>
                  <a:txBody>
                    <a:bodyPr/>
                    <a:lstStyle/>
                    <a:p>
                      <a:pPr algn="ctr" fontAlgn="b"/>
                      <a:r>
                        <a:rPr lang="en-ZA" sz="1600" b="0" i="0" u="none" strike="noStrike" dirty="0">
                          <a:solidFill>
                            <a:srgbClr val="000000"/>
                          </a:solidFill>
                          <a:effectLst/>
                          <a:latin typeface="Calibri" panose="020F0502020204030204" pitchFamily="34" charset="0"/>
                        </a:rPr>
                        <a:t>Coal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759858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36.2%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460245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49.55%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459">
                <a:tc>
                  <a:txBody>
                    <a:bodyPr/>
                    <a:lstStyle/>
                    <a:p>
                      <a:pPr algn="ctr" fontAlgn="b"/>
                      <a:r>
                        <a:rPr lang="en-ZA" sz="1600" b="0" i="0" u="none" strike="noStrike">
                          <a:solidFill>
                            <a:srgbClr val="000000"/>
                          </a:solidFill>
                          <a:effectLst/>
                          <a:latin typeface="Calibri" panose="020F0502020204030204" pitchFamily="34" charset="0"/>
                        </a:rPr>
                        <a:t>Diesel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520952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24.8%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50628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ZA" sz="1600" b="0" i="0" u="none" strike="noStrike" dirty="0" smtClean="0">
                          <a:solidFill>
                            <a:srgbClr val="000000"/>
                          </a:solidFill>
                          <a:effectLst/>
                          <a:latin typeface="Calibri" panose="020F0502020204030204" pitchFamily="34" charset="0"/>
                        </a:rPr>
                        <a:t>5.45%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459">
                <a:tc>
                  <a:txBody>
                    <a:bodyPr/>
                    <a:lstStyle/>
                    <a:p>
                      <a:pPr algn="ctr" fontAlgn="b"/>
                      <a:r>
                        <a:rPr lang="en-ZA" sz="1600" b="0" i="0" u="none" strike="noStrike">
                          <a:solidFill>
                            <a:srgbClr val="000000"/>
                          </a:solidFill>
                          <a:effectLst/>
                          <a:latin typeface="Calibri" panose="020F0502020204030204" pitchFamily="34" charset="0"/>
                        </a:rPr>
                        <a:t>Electricity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779140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37.1%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417595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smtClean="0">
                          <a:solidFill>
                            <a:srgbClr val="000000"/>
                          </a:solidFill>
                          <a:effectLst/>
                          <a:latin typeface="Calibri" panose="020F0502020204030204" pitchFamily="34" charset="0"/>
                        </a:rPr>
                        <a:t>44.96%</a:t>
                      </a:r>
                      <a:endParaRPr lang="en-ZA" sz="1600" b="0" i="0" u="none" strike="noStrike" dirty="0">
                        <a:solidFill>
                          <a:srgbClr val="000000"/>
                        </a:solidFill>
                        <a:effectLst/>
                        <a:latin typeface="Calibri" panose="020F0502020204030204" pitchFamily="34"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459">
                <a:tc>
                  <a:txBody>
                    <a:bodyPr/>
                    <a:lstStyle/>
                    <a:p>
                      <a:pPr algn="ctr" fontAlgn="b"/>
                      <a:r>
                        <a:rPr lang="en-ZA" sz="1600" b="0" i="0" u="none" strike="noStrike">
                          <a:solidFill>
                            <a:srgbClr val="000000"/>
                          </a:solidFill>
                          <a:effectLst/>
                          <a:latin typeface="Calibri" panose="020F0502020204030204" pitchFamily="34" charset="0"/>
                        </a:rPr>
                        <a:t>HFO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23648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364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0.02%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459">
                <a:tc>
                  <a:txBody>
                    <a:bodyPr/>
                    <a:lstStyle/>
                    <a:p>
                      <a:pPr algn="ctr" fontAlgn="b"/>
                      <a:r>
                        <a:rPr lang="en-ZA" sz="1600" b="0" i="0" u="none" strike="noStrike" dirty="0">
                          <a:solidFill>
                            <a:srgbClr val="000000"/>
                          </a:solidFill>
                          <a:effectLst/>
                          <a:latin typeface="Calibri" panose="020F0502020204030204" pitchFamily="34" charset="0"/>
                        </a:rPr>
                        <a:t>LPG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17323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8459">
                <a:tc>
                  <a:txBody>
                    <a:bodyPr/>
                    <a:lstStyle/>
                    <a:p>
                      <a:pPr algn="ctr" fontAlgn="b"/>
                      <a:r>
                        <a:rPr lang="en-ZA" sz="1100" b="0"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2100921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928833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293645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200" dirty="0"/>
              <a:t>Illustrative </a:t>
            </a:r>
            <a:r>
              <a:rPr lang="en-US" sz="3200" dirty="0" smtClean="0"/>
              <a:t>exercise (2011</a:t>
            </a:r>
            <a:r>
              <a:rPr lang="en-US" sz="3600" dirty="0" smtClean="0"/>
              <a:t>)</a:t>
            </a:r>
            <a:endParaRPr lang="en-ZA" sz="3600" dirty="0"/>
          </a:p>
        </p:txBody>
      </p:sp>
      <p:sp>
        <p:nvSpPr>
          <p:cNvPr id="3" name="Text Placeholder 2"/>
          <p:cNvSpPr>
            <a:spLocks noGrp="1"/>
          </p:cNvSpPr>
          <p:nvPr>
            <p:ph type="body" sz="quarter" idx="10"/>
          </p:nvPr>
        </p:nvSpPr>
        <p:spPr>
          <a:xfrm>
            <a:off x="432229" y="4073214"/>
            <a:ext cx="7266584" cy="2311971"/>
          </a:xfrm>
        </p:spPr>
        <p:txBody>
          <a:bodyPr/>
          <a:lstStyle/>
          <a:p>
            <a:r>
              <a:rPr lang="en-US" dirty="0" smtClean="0"/>
              <a:t>Price-A: Calculated using benchmarks as stipulated in the methodology</a:t>
            </a:r>
          </a:p>
          <a:p>
            <a:r>
              <a:rPr lang="en-US" dirty="0" smtClean="0"/>
              <a:t>Price-B: Changed the thermal coal price to FOR and electricity price to industry tariff</a:t>
            </a:r>
            <a:endParaRPr lang="en-ZA" dirty="0"/>
          </a:p>
        </p:txBody>
      </p:sp>
      <p:graphicFrame>
        <p:nvGraphicFramePr>
          <p:cNvPr id="4" name="Table 3"/>
          <p:cNvGraphicFramePr>
            <a:graphicFrameLocks noGrp="1"/>
          </p:cNvGraphicFramePr>
          <p:nvPr>
            <p:extLst>
              <p:ext uri="{D42A27DB-BD31-4B8C-83A1-F6EECF244321}">
                <p14:modId xmlns:p14="http://schemas.microsoft.com/office/powerpoint/2010/main" val="4194065869"/>
              </p:ext>
            </p:extLst>
          </p:nvPr>
        </p:nvGraphicFramePr>
        <p:xfrm>
          <a:off x="457200" y="1189037"/>
          <a:ext cx="8075240" cy="2383979"/>
        </p:xfrm>
        <a:graphic>
          <a:graphicData uri="http://schemas.openxmlformats.org/drawingml/2006/table">
            <a:tbl>
              <a:tblPr/>
              <a:tblGrid>
                <a:gridCol w="2602632"/>
                <a:gridCol w="2160240"/>
                <a:gridCol w="1656184"/>
                <a:gridCol w="1656184"/>
              </a:tblGrid>
              <a:tr h="511771">
                <a:tc>
                  <a:txBody>
                    <a:bodyPr/>
                    <a:lstStyle/>
                    <a:p>
                      <a:pPr algn="ctr" fontAlgn="b"/>
                      <a:r>
                        <a:rPr lang="en-ZA" sz="1800" b="1"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ZA" sz="1800" b="1" i="0" u="none" strike="noStrike" dirty="0">
                          <a:solidFill>
                            <a:srgbClr val="000000"/>
                          </a:solidFill>
                          <a:effectLst/>
                          <a:latin typeface="Calibri" panose="020F0502020204030204" pitchFamily="34" charset="0"/>
                        </a:rPr>
                        <a:t>Weights (industry)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ZA" sz="1800" b="1" i="0" u="none" strike="noStrike" dirty="0">
                          <a:solidFill>
                            <a:srgbClr val="000000"/>
                          </a:solidFill>
                          <a:effectLst/>
                          <a:latin typeface="Calibri" panose="020F0502020204030204" pitchFamily="34" charset="0"/>
                        </a:rPr>
                        <a:t>Price-A (R/</a:t>
                      </a:r>
                      <a:r>
                        <a:rPr lang="en-ZA" sz="1800" b="1" i="0" u="none" strike="noStrike" dirty="0" err="1">
                          <a:solidFill>
                            <a:srgbClr val="000000"/>
                          </a:solidFill>
                          <a:effectLst/>
                          <a:latin typeface="Calibri" panose="020F0502020204030204" pitchFamily="34" charset="0"/>
                        </a:rPr>
                        <a:t>GJ</a:t>
                      </a:r>
                      <a:r>
                        <a:rPr lang="en-ZA" sz="1800" b="1" i="0" u="none" strike="noStrike" dirty="0">
                          <a:solidFill>
                            <a:srgbClr val="000000"/>
                          </a:solidFill>
                          <a:effectLst/>
                          <a:latin typeface="Calibri" panose="020F0502020204030204" pitchFamily="34" charset="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ZA" sz="1800" b="1" i="0" u="none" strike="noStrike" dirty="0">
                          <a:solidFill>
                            <a:srgbClr val="000000"/>
                          </a:solidFill>
                          <a:effectLst/>
                          <a:latin typeface="Calibri" panose="020F0502020204030204" pitchFamily="34" charset="0"/>
                        </a:rPr>
                        <a:t>Price-B (R/</a:t>
                      </a:r>
                      <a:r>
                        <a:rPr lang="en-ZA" sz="1800" b="1" i="0" u="none" strike="noStrike" dirty="0" err="1">
                          <a:solidFill>
                            <a:srgbClr val="000000"/>
                          </a:solidFill>
                          <a:effectLst/>
                          <a:latin typeface="Calibri" panose="020F0502020204030204" pitchFamily="34" charset="0"/>
                        </a:rPr>
                        <a:t>GJ</a:t>
                      </a:r>
                      <a:r>
                        <a:rPr lang="en-ZA" sz="1800" b="1" i="0" u="none" strike="noStrike" dirty="0">
                          <a:solidFill>
                            <a:srgbClr val="000000"/>
                          </a:solidFill>
                          <a:effectLst/>
                          <a:latin typeface="Calibri" panose="020F0502020204030204" pitchFamily="34" charset="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360040">
                <a:tc>
                  <a:txBody>
                    <a:bodyPr/>
                    <a:lstStyle/>
                    <a:p>
                      <a:pPr algn="ctr" fontAlgn="b"/>
                      <a:r>
                        <a:rPr lang="en-ZA" sz="1600" b="0" i="0" u="none" strike="noStrike" dirty="0">
                          <a:solidFill>
                            <a:srgbClr val="000000"/>
                          </a:solidFill>
                          <a:effectLst/>
                          <a:latin typeface="Calibri" panose="020F0502020204030204" pitchFamily="34" charset="0"/>
                        </a:rPr>
                        <a:t>Coal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49.55%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15.47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3.60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032">
                <a:tc>
                  <a:txBody>
                    <a:bodyPr/>
                    <a:lstStyle/>
                    <a:p>
                      <a:pPr algn="ctr" fontAlgn="b"/>
                      <a:r>
                        <a:rPr lang="en-ZA" sz="1600" b="0" i="0" u="none" strike="noStrike" dirty="0">
                          <a:solidFill>
                            <a:srgbClr val="000000"/>
                          </a:solidFill>
                          <a:effectLst/>
                          <a:latin typeface="Calibri" panose="020F0502020204030204" pitchFamily="34" charset="0"/>
                        </a:rPr>
                        <a:t>Diesel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5.45%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8.49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8.49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032">
                <a:tc>
                  <a:txBody>
                    <a:bodyPr/>
                    <a:lstStyle/>
                    <a:p>
                      <a:pPr algn="ctr" fontAlgn="b"/>
                      <a:r>
                        <a:rPr lang="en-ZA" sz="1600" b="0" i="0" u="none" strike="noStrike" dirty="0">
                          <a:solidFill>
                            <a:srgbClr val="000000"/>
                          </a:solidFill>
                          <a:effectLst/>
                          <a:latin typeface="Calibri" panose="020F0502020204030204" pitchFamily="34" charset="0"/>
                        </a:rPr>
                        <a:t>Electricity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44.96%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61.79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52.61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032">
                <a:tc>
                  <a:txBody>
                    <a:bodyPr/>
                    <a:lstStyle/>
                    <a:p>
                      <a:pPr algn="ctr" fontAlgn="b"/>
                      <a:r>
                        <a:rPr lang="en-ZA" sz="1600" b="0" i="0" u="none" strike="noStrike">
                          <a:solidFill>
                            <a:srgbClr val="000000"/>
                          </a:solidFill>
                          <a:effectLst/>
                          <a:latin typeface="Calibri" panose="020F0502020204030204" pitchFamily="34" charset="0"/>
                        </a:rPr>
                        <a:t>HFO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0.04%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0.05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8032">
                <a:tc>
                  <a:txBody>
                    <a:bodyPr/>
                    <a:lstStyle/>
                    <a:p>
                      <a:pPr algn="ctr" fontAlgn="b"/>
                      <a:r>
                        <a:rPr lang="en-ZA" sz="1600" b="0" i="0" u="none" strike="noStrike">
                          <a:solidFill>
                            <a:srgbClr val="000000"/>
                          </a:solidFill>
                          <a:effectLst/>
                          <a:latin typeface="Calibri" panose="020F0502020204030204" pitchFamily="34" charset="0"/>
                        </a:rPr>
                        <a:t>LPG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a:solidFill>
                            <a:srgbClr val="000000"/>
                          </a:solidFill>
                          <a:effectLst/>
                          <a:latin typeface="Calibri" panose="020F0502020204030204" pitchFamily="34"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0" i="0" u="none" strike="noStrike" dirty="0">
                          <a:solidFill>
                            <a:srgbClr val="00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0040">
                <a:tc>
                  <a:txBody>
                    <a:bodyPr/>
                    <a:lstStyle/>
                    <a:p>
                      <a:pPr algn="ctr" fontAlgn="b"/>
                      <a:r>
                        <a:rPr lang="en-ZA" sz="1600" b="1" i="0" u="none" strike="noStrike">
                          <a:solidFill>
                            <a:srgbClr val="000000"/>
                          </a:solidFill>
                          <a:effectLst/>
                          <a:latin typeface="Calibri" panose="020F0502020204030204" pitchFamily="34" charset="0"/>
                        </a:rPr>
                        <a:t>Weighted Maximum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1" i="0" u="none" strike="noStrike" dirty="0">
                          <a:solidFill>
                            <a:srgbClr val="000000"/>
                          </a:solidFill>
                          <a:effectLst/>
                          <a:latin typeface="Calibri" panose="020F0502020204030204" pitchFamily="34" charset="0"/>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1" i="0" u="none" strike="noStrike">
                          <a:solidFill>
                            <a:srgbClr val="000000"/>
                          </a:solidFill>
                          <a:effectLst/>
                          <a:latin typeface="Calibri" panose="020F0502020204030204" pitchFamily="34" charset="0"/>
                        </a:rPr>
                        <a:t>85.81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ZA" sz="1600" b="1" i="0" u="none" strike="noStrike" dirty="0">
                          <a:solidFill>
                            <a:srgbClr val="000000"/>
                          </a:solidFill>
                          <a:effectLst/>
                          <a:latin typeface="Calibri" panose="020F0502020204030204" pitchFamily="34" charset="0"/>
                        </a:rPr>
                        <a:t>64.75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446629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239" y="1012509"/>
            <a:ext cx="8079581" cy="472276"/>
          </a:xfrm>
        </p:spPr>
        <p:txBody>
          <a:bodyPr/>
          <a:lstStyle/>
          <a:p>
            <a:r>
              <a:rPr lang="en-ZA" sz="3600" b="0" dirty="0"/>
              <a:t>Approved Maximum Piped Gas Price</a:t>
            </a:r>
          </a:p>
        </p:txBody>
      </p:sp>
      <p:graphicFrame>
        <p:nvGraphicFramePr>
          <p:cNvPr id="3" name="Table 2"/>
          <p:cNvGraphicFramePr>
            <a:graphicFrameLocks noGrp="1"/>
          </p:cNvGraphicFramePr>
          <p:nvPr>
            <p:extLst>
              <p:ext uri="{D42A27DB-BD31-4B8C-83A1-F6EECF244321}">
                <p14:modId xmlns:p14="http://schemas.microsoft.com/office/powerpoint/2010/main" val="1670777491"/>
              </p:ext>
            </p:extLst>
          </p:nvPr>
        </p:nvGraphicFramePr>
        <p:xfrm>
          <a:off x="539550" y="1844823"/>
          <a:ext cx="7926268" cy="3528393"/>
        </p:xfrm>
        <a:graphic>
          <a:graphicData uri="http://schemas.openxmlformats.org/drawingml/2006/table">
            <a:tbl>
              <a:tblPr firstRow="1" firstCol="1" bandRow="1"/>
              <a:tblGrid>
                <a:gridCol w="806977"/>
                <a:gridCol w="1699407"/>
                <a:gridCol w="1152824"/>
                <a:gridCol w="1036735"/>
                <a:gridCol w="1019805"/>
                <a:gridCol w="1105260"/>
                <a:gridCol w="1105260"/>
              </a:tblGrid>
              <a:tr h="1008111">
                <a:tc>
                  <a:txBody>
                    <a:bodyPr/>
                    <a:lstStyle/>
                    <a:p>
                      <a:pPr algn="ctr">
                        <a:lnSpc>
                          <a:spcPct val="107000"/>
                        </a:lnSpc>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07000"/>
                        </a:lnSpc>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GJ p.a</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07000"/>
                        </a:lnSpc>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Gas Energy Price (GE) - R/GJ forecast 2014</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07000"/>
                        </a:lnSpc>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Reductions %</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07000"/>
                        </a:lnSpc>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Reduction (R/GJ)</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07000"/>
                        </a:lnSpc>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Sasol GE (R/GJ) (26/3/2014) </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07000"/>
                        </a:lnSpc>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NERSA approved (26/3/2013)</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420047">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Class 1</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&lt; 400 </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7.50%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9.6</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118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108.86</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Class 2</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401 - 4 000  </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7.50%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9.6</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118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108.86</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Class 3</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4 001 - 40 000</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15.00%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19.2</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109</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100.04</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Class 4</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40 001 - 400 000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22.50%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28.8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99</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91.21</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Class 5</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400 001 - 4 000 000 </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30.00%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38.4</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90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82.38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Class 6</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&gt; 4 000 000 </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37.50%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80</a:t>
                      </a:r>
                      <a:endParaRPr lang="en-Z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73.56</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69045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700" y="348715"/>
            <a:ext cx="8117682" cy="935990"/>
          </a:xfrm>
        </p:spPr>
        <p:txBody>
          <a:bodyPr>
            <a:noAutofit/>
          </a:bodyPr>
          <a:lstStyle/>
          <a:p>
            <a:r>
              <a:rPr lang="en-ZA" sz="3200" b="0" dirty="0"/>
              <a:t>Breakdown of </a:t>
            </a:r>
            <a:r>
              <a:rPr lang="en-ZA" sz="3200" b="0" dirty="0" smtClean="0"/>
              <a:t>impact of price decision </a:t>
            </a:r>
            <a:r>
              <a:rPr lang="en-ZA" sz="3200" b="0" dirty="0"/>
              <a:t>by customer Size</a:t>
            </a:r>
          </a:p>
        </p:txBody>
      </p:sp>
      <p:graphicFrame>
        <p:nvGraphicFramePr>
          <p:cNvPr id="3" name="Table 2"/>
          <p:cNvGraphicFramePr>
            <a:graphicFrameLocks noGrp="1"/>
          </p:cNvGraphicFramePr>
          <p:nvPr/>
        </p:nvGraphicFramePr>
        <p:xfrm>
          <a:off x="424908" y="1628800"/>
          <a:ext cx="8539579" cy="2952327"/>
        </p:xfrm>
        <a:graphic>
          <a:graphicData uri="http://schemas.openxmlformats.org/drawingml/2006/table">
            <a:tbl>
              <a:tblPr/>
              <a:tblGrid>
                <a:gridCol w="3908397"/>
                <a:gridCol w="1115076"/>
                <a:gridCol w="1066666"/>
                <a:gridCol w="1487389"/>
                <a:gridCol w="962051"/>
              </a:tblGrid>
              <a:tr h="641810">
                <a:tc>
                  <a:txBody>
                    <a:bodyPr/>
                    <a:lstStyle/>
                    <a:p>
                      <a:pPr algn="ctr" rtl="0" fontAlgn="ctr"/>
                      <a:r>
                        <a:rPr lang="en-ZA" sz="14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n-ZA" sz="1800" b="1" i="0" u="none" strike="noStrike" dirty="0">
                          <a:solidFill>
                            <a:srgbClr val="000000"/>
                          </a:solidFill>
                          <a:effectLst/>
                          <a:latin typeface="Calibri" panose="020F0502020204030204" pitchFamily="34" charset="0"/>
                        </a:rPr>
                        <a:t>Total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n-ZA" sz="1800" b="1" i="0" u="none" strike="noStrike" dirty="0">
                          <a:solidFill>
                            <a:srgbClr val="000000"/>
                          </a:solidFill>
                          <a:effectLst/>
                          <a:latin typeface="Calibri" panose="020F0502020204030204" pitchFamily="34" charset="0"/>
                        </a:rPr>
                        <a:t>Total in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n-ZA" sz="1800" b="1" i="0" u="none" strike="noStrike" dirty="0">
                          <a:solidFill>
                            <a:srgbClr val="000000"/>
                          </a:solidFill>
                          <a:effectLst/>
                          <a:latin typeface="Calibri" panose="020F0502020204030204" pitchFamily="34" charset="0"/>
                        </a:rPr>
                        <a:t> volume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rtl="0" fontAlgn="ctr"/>
                      <a:r>
                        <a:rPr lang="en-ZA" sz="1800" b="1" i="0" u="none" strike="noStrike" dirty="0">
                          <a:solidFill>
                            <a:srgbClr val="000000"/>
                          </a:solidFill>
                          <a:effectLst/>
                          <a:latin typeface="Calibri" panose="020F0502020204030204" pitchFamily="34" charset="0"/>
                        </a:rPr>
                        <a:t>% Volume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r>
              <a:tr h="352996">
                <a:tc>
                  <a:txBody>
                    <a:bodyPr/>
                    <a:lstStyle/>
                    <a:p>
                      <a:pPr algn="l" rtl="0" fontAlgn="ctr"/>
                      <a:r>
                        <a:rPr lang="en-ZA" sz="1600" b="0" i="0" u="none" strike="noStrike" baseline="30000" dirty="0">
                          <a:solidFill>
                            <a:srgbClr val="000000"/>
                          </a:solidFill>
                          <a:effectLst/>
                          <a:latin typeface="Calibri" panose="020F0502020204030204" pitchFamily="34" charset="0"/>
                        </a:rPr>
                        <a:t>*</a:t>
                      </a:r>
                      <a:r>
                        <a:rPr lang="en-ZA" sz="1600" b="0" i="0" u="none" strike="noStrike" dirty="0">
                          <a:solidFill>
                            <a:srgbClr val="000000"/>
                          </a:solidFill>
                          <a:effectLst/>
                          <a:latin typeface="Calibri" panose="020F0502020204030204" pitchFamily="34" charset="0"/>
                        </a:rPr>
                        <a:t>Small Customers that will/ may face decreases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268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1 872 400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0905">
                <a:tc>
                  <a:txBody>
                    <a:bodyPr/>
                    <a:lstStyle/>
                    <a:p>
                      <a:pPr algn="l" rtl="0" fontAlgn="ctr"/>
                      <a:r>
                        <a:rPr lang="en-ZA" sz="1600" b="0" i="0" u="none" strike="noStrike" dirty="0">
                          <a:solidFill>
                            <a:srgbClr val="000000"/>
                          </a:solidFill>
                          <a:effectLst/>
                          <a:latin typeface="Calibri" panose="020F0502020204030204" pitchFamily="34" charset="0"/>
                        </a:rPr>
                        <a:t>Small Customers that may  face increases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74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1 227 600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996">
                <a:tc>
                  <a:txBody>
                    <a:bodyPr/>
                    <a:lstStyle/>
                    <a:p>
                      <a:pPr algn="l" rtl="0" fontAlgn="ctr"/>
                      <a:r>
                        <a:rPr lang="en-ZA" sz="1600" b="0" i="0" u="none" strike="noStrike" baseline="30000" dirty="0">
                          <a:solidFill>
                            <a:srgbClr val="000000"/>
                          </a:solidFill>
                          <a:effectLst/>
                          <a:latin typeface="Calibri" panose="020F0502020204030204" pitchFamily="34" charset="0"/>
                        </a:rPr>
                        <a:t>#</a:t>
                      </a:r>
                      <a:r>
                        <a:rPr lang="en-ZA" sz="1600" b="0" i="0" u="none" strike="noStrike" dirty="0">
                          <a:solidFill>
                            <a:srgbClr val="000000"/>
                          </a:solidFill>
                          <a:effectLst/>
                          <a:latin typeface="Calibri" panose="020F0502020204030204" pitchFamily="34" charset="0"/>
                        </a:rPr>
                        <a:t>Large Customers that may/will face decreases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22 323 100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36%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0905">
                <a:tc>
                  <a:txBody>
                    <a:bodyPr/>
                    <a:lstStyle/>
                    <a:p>
                      <a:pPr algn="l" rtl="0" fontAlgn="ctr"/>
                      <a:r>
                        <a:rPr lang="en-ZA" sz="1600" b="0" i="0" u="none" strike="noStrike" dirty="0">
                          <a:solidFill>
                            <a:srgbClr val="000000"/>
                          </a:solidFill>
                          <a:effectLst/>
                          <a:latin typeface="Calibri" panose="020F0502020204030204" pitchFamily="34" charset="0"/>
                        </a:rPr>
                        <a:t>Large Customers that may face increases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36 576 900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59%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0905">
                <a:tc>
                  <a:txBody>
                    <a:bodyPr/>
                    <a:lstStyle/>
                    <a:p>
                      <a:pPr algn="l" rtl="0" fontAlgn="ctr"/>
                      <a:r>
                        <a:rPr lang="en-ZA" sz="1600" b="0" i="0" u="none" strike="noStrike">
                          <a:solidFill>
                            <a:srgbClr val="000000"/>
                          </a:solidFill>
                          <a:effectLst/>
                          <a:latin typeface="Calibri" panose="020F0502020204030204" pitchFamily="34" charset="0"/>
                        </a:rPr>
                        <a:t>Total customers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dirty="0">
                          <a:solidFill>
                            <a:srgbClr val="000000"/>
                          </a:solidFill>
                          <a:effectLst/>
                          <a:latin typeface="Calibri" panose="020F0502020204030204" pitchFamily="34" charset="0"/>
                        </a:rPr>
                        <a:t>465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dirty="0">
                          <a:solidFill>
                            <a:srgbClr val="000000"/>
                          </a:solidFill>
                          <a:effectLst/>
                          <a:latin typeface="Calibri" panose="020F050202020403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62 000 000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0" i="0" u="none" strike="noStrike">
                          <a:solidFill>
                            <a:srgbClr val="000000"/>
                          </a:solidFill>
                          <a:effectLst/>
                          <a:latin typeface="Calibri" panose="020F0502020204030204" pitchFamily="34" charset="0"/>
                        </a:rPr>
                        <a:t>100%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0905">
                <a:tc>
                  <a:txBody>
                    <a:bodyPr/>
                    <a:lstStyle/>
                    <a:p>
                      <a:pPr algn="l" rtl="0" fontAlgn="ctr"/>
                      <a:r>
                        <a:rPr lang="en-ZA" sz="1600" b="1" i="0" u="none" strike="noStrike">
                          <a:solidFill>
                            <a:srgbClr val="000000"/>
                          </a:solidFill>
                          <a:effectLst/>
                          <a:latin typeface="Calibri" panose="020F0502020204030204" pitchFamily="34" charset="0"/>
                        </a:rPr>
                        <a:t>All Customers facing price decreases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1" i="0" u="none" strike="noStrike">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1" i="0" u="none" strike="noStrike" dirty="0">
                          <a:solidFill>
                            <a:srgbClr val="000000"/>
                          </a:solidFill>
                          <a:effectLst/>
                          <a:latin typeface="Calibri" panose="020F0502020204030204" pitchFamily="34" charset="0"/>
                        </a:rPr>
                        <a:t>72%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1" i="0" u="none" strike="noStrike">
                          <a:solidFill>
                            <a:srgbClr val="000000"/>
                          </a:solidFill>
                          <a:effectLst/>
                          <a:latin typeface="Calibri" panose="020F0502020204030204" pitchFamily="34" charset="0"/>
                        </a:rPr>
                        <a:t>39%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0905">
                <a:tc>
                  <a:txBody>
                    <a:bodyPr/>
                    <a:lstStyle/>
                    <a:p>
                      <a:pPr algn="l" rtl="0" fontAlgn="ctr"/>
                      <a:r>
                        <a:rPr lang="en-ZA" sz="1600" b="1" i="0" u="none" strike="noStrike">
                          <a:solidFill>
                            <a:srgbClr val="000000"/>
                          </a:solidFill>
                          <a:effectLst/>
                          <a:latin typeface="Calibri" panose="020F0502020204030204" pitchFamily="34" charset="0"/>
                        </a:rPr>
                        <a:t>All Customers facing price increase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1" i="0" u="none" strike="noStrike">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1" i="0" u="none" strike="noStrike">
                          <a:solidFill>
                            <a:srgbClr val="000000"/>
                          </a:solidFill>
                          <a:effectLst/>
                          <a:latin typeface="Calibri" panose="020F0502020204030204" pitchFamily="34" charset="0"/>
                        </a:rPr>
                        <a:t>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ZA" sz="1600" b="1" i="0" u="none" strike="noStrike" dirty="0">
                          <a:solidFill>
                            <a:srgbClr val="000000"/>
                          </a:solidFill>
                          <a:effectLst/>
                          <a:latin typeface="Calibri" panose="020F0502020204030204" pitchFamily="34" charset="0"/>
                        </a:rPr>
                        <a:t>61%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4284567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7492" y="1181476"/>
            <a:ext cx="8065294" cy="468255"/>
          </a:xfrm>
        </p:spPr>
        <p:txBody>
          <a:bodyPr>
            <a:noAutofit/>
          </a:bodyPr>
          <a:lstStyle/>
          <a:p>
            <a:r>
              <a:rPr lang="en-ZA" sz="3600" b="0" dirty="0"/>
              <a:t>Sasol Gas Turnover and Operating Profit</a:t>
            </a:r>
          </a:p>
        </p:txBody>
      </p:sp>
      <p:graphicFrame>
        <p:nvGraphicFramePr>
          <p:cNvPr id="3" name="Content Placeholder 2"/>
          <p:cNvGraphicFramePr>
            <a:graphicFrameLocks noGrp="1"/>
          </p:cNvGraphicFramePr>
          <p:nvPr>
            <p:ph idx="4294967295"/>
            <p:extLst/>
          </p:nvPr>
        </p:nvGraphicFramePr>
        <p:xfrm>
          <a:off x="323531" y="2204864"/>
          <a:ext cx="8249256" cy="2856465"/>
        </p:xfrm>
        <a:graphic>
          <a:graphicData uri="http://schemas.openxmlformats.org/drawingml/2006/table">
            <a:tbl>
              <a:tblPr firstRow="1" firstCol="1" bandRow="1"/>
              <a:tblGrid>
                <a:gridCol w="1319171"/>
                <a:gridCol w="498689"/>
                <a:gridCol w="777812"/>
                <a:gridCol w="777812"/>
                <a:gridCol w="777812"/>
                <a:gridCol w="893374"/>
                <a:gridCol w="777812"/>
                <a:gridCol w="816925"/>
                <a:gridCol w="777812"/>
                <a:gridCol w="832037"/>
              </a:tblGrid>
              <a:tr h="248479">
                <a:tc gridSpan="10">
                  <a:txBody>
                    <a:bodyPr/>
                    <a:lstStyle/>
                    <a:p>
                      <a:pPr algn="ctr">
                        <a:lnSpc>
                          <a:spcPct val="107000"/>
                        </a:lnSpc>
                        <a:spcAft>
                          <a:spcPts val="0"/>
                        </a:spcAft>
                      </a:pPr>
                      <a:r>
                        <a:rPr lang="en-ZA" sz="1800" b="1" dirty="0">
                          <a:effectLst/>
                          <a:latin typeface="Calibri" panose="020F0502020204030204" pitchFamily="34" charset="0"/>
                          <a:ea typeface="Times New Roman" panose="02020603050405020304" pitchFamily="18" charset="0"/>
                          <a:cs typeface="Times New Roman" panose="02020603050405020304" pitchFamily="18" charset="0"/>
                        </a:rPr>
                        <a:t>SA Energy: Sasol Gas</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508489">
                <a:tc>
                  <a:txBody>
                    <a:bodyPr/>
                    <a:lstStyle/>
                    <a:p>
                      <a:pPr algn="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Financial Year</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2012</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2011</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2010</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2009</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2008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2007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2006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2005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89">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Turnover</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m</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6931</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5445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5371</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5666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4697</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3702</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3209</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2404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489">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Operating profit</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 m</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2985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2578</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2479</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2424</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1785</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1936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1526</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931</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499">
                <a:tc>
                  <a:txBody>
                    <a:bodyPr/>
                    <a:lstStyle/>
                    <a:p>
                      <a:pPr algn="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Operating profit margin</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ZA"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46</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43</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38</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52</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48</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ZA" sz="18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39</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23057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ZA" sz="4000" b="0" dirty="0" smtClean="0"/>
              <a:t>Why regulate fuel?</a:t>
            </a:r>
            <a:endParaRPr lang="en-ZA" sz="4000" b="0" dirty="0"/>
          </a:p>
        </p:txBody>
      </p:sp>
      <p:sp>
        <p:nvSpPr>
          <p:cNvPr id="3" name="Content Placeholder 2"/>
          <p:cNvSpPr>
            <a:spLocks noGrp="1"/>
          </p:cNvSpPr>
          <p:nvPr>
            <p:ph idx="4294967295"/>
          </p:nvPr>
        </p:nvSpPr>
        <p:spPr>
          <a:xfrm>
            <a:off x="628650" y="1268760"/>
            <a:ext cx="7886700" cy="4221213"/>
          </a:xfrm>
          <a:prstGeom prst="rect">
            <a:avLst/>
          </a:prstGeom>
        </p:spPr>
        <p:txBody>
          <a:bodyPr>
            <a:noAutofit/>
          </a:bodyPr>
          <a:lstStyle/>
          <a:p>
            <a:pPr lvl="0"/>
            <a:r>
              <a:rPr lang="en-ZA" sz="2400" dirty="0" smtClean="0"/>
              <a:t>Considering the rationale for regulation:</a:t>
            </a:r>
          </a:p>
          <a:p>
            <a:pPr lvl="1"/>
            <a:r>
              <a:rPr lang="en-ZA" sz="2000" dirty="0" smtClean="0"/>
              <a:t>The </a:t>
            </a:r>
            <a:r>
              <a:rPr lang="en-ZA" sz="2000" dirty="0"/>
              <a:t>natural monopoly </a:t>
            </a:r>
            <a:r>
              <a:rPr lang="en-ZA" sz="2000" dirty="0" smtClean="0"/>
              <a:t>problem and market power</a:t>
            </a:r>
            <a:endParaRPr lang="en-ZA" sz="2000" dirty="0"/>
          </a:p>
          <a:p>
            <a:pPr lvl="1"/>
            <a:r>
              <a:rPr lang="en-ZA" sz="2000" dirty="0"/>
              <a:t>Externalities and market failures</a:t>
            </a:r>
          </a:p>
          <a:p>
            <a:pPr lvl="1"/>
            <a:r>
              <a:rPr lang="en-US" sz="2000" dirty="0" smtClean="0"/>
              <a:t>Assessing the private and social returns</a:t>
            </a:r>
          </a:p>
          <a:p>
            <a:r>
              <a:rPr lang="en-US" sz="2400" dirty="0" smtClean="0"/>
              <a:t>Large capital investments, state support and geography have meant entrenched inland position of Sasol and Natref</a:t>
            </a:r>
          </a:p>
          <a:p>
            <a:pPr lvl="1"/>
            <a:r>
              <a:rPr lang="en-US" sz="2000" i="1" dirty="0" smtClean="0"/>
              <a:t>Also</a:t>
            </a:r>
            <a:r>
              <a:rPr lang="en-US" sz="2000" dirty="0" smtClean="0"/>
              <a:t> reason for coordination by state, and for longer term view underpinning investments (lower discount rate)</a:t>
            </a:r>
          </a:p>
          <a:p>
            <a:r>
              <a:rPr lang="en-US" sz="2400" dirty="0" smtClean="0"/>
              <a:t>Value placed on local production of liquid fuels and security of supply</a:t>
            </a:r>
          </a:p>
          <a:p>
            <a:pPr lvl="1"/>
            <a:r>
              <a:rPr lang="en-US" sz="2000" dirty="0" smtClean="0"/>
              <a:t>Different basis under apartheid given threat of sanctions</a:t>
            </a:r>
          </a:p>
          <a:p>
            <a:r>
              <a:rPr lang="en-US" sz="2400" dirty="0" smtClean="0"/>
              <a:t>Environmental concerns</a:t>
            </a:r>
          </a:p>
          <a:p>
            <a:endParaRPr lang="en-ZA" sz="2400" dirty="0" smtClean="0"/>
          </a:p>
        </p:txBody>
      </p:sp>
    </p:spTree>
    <p:extLst>
      <p:ext uri="{BB962C8B-B14F-4D97-AF65-F5344CB8AC3E}">
        <p14:creationId xmlns:p14="http://schemas.microsoft.com/office/powerpoint/2010/main" val="84930516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ZA" sz="4000" b="0" dirty="0" smtClean="0"/>
              <a:t>F. Conclusions?</a:t>
            </a:r>
            <a:endParaRPr lang="en-ZA" sz="4000" b="0" dirty="0"/>
          </a:p>
        </p:txBody>
      </p:sp>
      <p:sp>
        <p:nvSpPr>
          <p:cNvPr id="3" name="Content Placeholder 2"/>
          <p:cNvSpPr>
            <a:spLocks noGrp="1"/>
          </p:cNvSpPr>
          <p:nvPr>
            <p:ph idx="4294967295"/>
          </p:nvPr>
        </p:nvSpPr>
        <p:spPr>
          <a:xfrm>
            <a:off x="628650" y="1124744"/>
            <a:ext cx="7886700" cy="5589240"/>
          </a:xfrm>
          <a:prstGeom prst="rect">
            <a:avLst/>
          </a:prstGeom>
        </p:spPr>
        <p:txBody>
          <a:bodyPr>
            <a:noAutofit/>
          </a:bodyPr>
          <a:lstStyle/>
          <a:p>
            <a:pPr lvl="0"/>
            <a:r>
              <a:rPr lang="en-ZA" sz="2000" dirty="0" smtClean="0"/>
              <a:t>Regulatory framework continued to benefit upstream industry for many years</a:t>
            </a:r>
          </a:p>
          <a:p>
            <a:pPr lvl="0"/>
            <a:r>
              <a:rPr lang="en-ZA" sz="2000" i="1" dirty="0" smtClean="0"/>
              <a:t>Now</a:t>
            </a:r>
            <a:r>
              <a:rPr lang="en-ZA" sz="2000" dirty="0" smtClean="0"/>
              <a:t> evident in re-assessments of margins, benchmarks used</a:t>
            </a:r>
          </a:p>
          <a:p>
            <a:pPr lvl="0"/>
            <a:r>
              <a:rPr lang="en-ZA" sz="2000" dirty="0" smtClean="0"/>
              <a:t>The ‘deals’ brokered with the industry under apartheid had a rationale in terms of investment and support for Sasol</a:t>
            </a:r>
          </a:p>
          <a:p>
            <a:pPr lvl="1"/>
            <a:r>
              <a:rPr lang="en-ZA" sz="1800" dirty="0" smtClean="0"/>
              <a:t>Rationales have changed, but implications persist?</a:t>
            </a:r>
          </a:p>
          <a:p>
            <a:pPr lvl="1"/>
            <a:r>
              <a:rPr lang="en-US" sz="1800" dirty="0" smtClean="0"/>
              <a:t>Continued balance towards investment returns even where new investment is unlikely </a:t>
            </a:r>
            <a:endParaRPr lang="en-ZA" sz="1800" dirty="0" smtClean="0"/>
          </a:p>
          <a:p>
            <a:r>
              <a:rPr lang="en-ZA" sz="2000" dirty="0" smtClean="0"/>
              <a:t>Government has continued to privilege a particular view of security of supply considerations oriented to insiders</a:t>
            </a:r>
          </a:p>
          <a:p>
            <a:r>
              <a:rPr lang="en-US" sz="2000" dirty="0" smtClean="0"/>
              <a:t>Investment concerns motivated by Sasol appeared to trump stronger interventions (Windfall tax)</a:t>
            </a:r>
          </a:p>
          <a:p>
            <a:r>
              <a:rPr lang="en-US" sz="2000" dirty="0" smtClean="0"/>
              <a:t>Industry structured now </a:t>
            </a:r>
            <a:r>
              <a:rPr lang="en-US" sz="2000" b="1" dirty="0" smtClean="0"/>
              <a:t>more</a:t>
            </a:r>
            <a:r>
              <a:rPr lang="en-US" sz="2000" dirty="0" smtClean="0"/>
              <a:t> skewed to upstream than in 1994</a:t>
            </a:r>
          </a:p>
          <a:p>
            <a:r>
              <a:rPr lang="en-US" sz="2000" dirty="0" smtClean="0"/>
              <a:t>Regulatory framework sets ‘rules of the game’, balancing interests</a:t>
            </a:r>
          </a:p>
          <a:p>
            <a:r>
              <a:rPr lang="en-US" sz="2000" dirty="0" smtClean="0"/>
              <a:t>Are the outcomes consistent with required balance?</a:t>
            </a:r>
            <a:endParaRPr lang="en-ZA" sz="2400" dirty="0"/>
          </a:p>
        </p:txBody>
      </p:sp>
    </p:spTree>
    <p:extLst>
      <p:ext uri="{BB962C8B-B14F-4D97-AF65-F5344CB8AC3E}">
        <p14:creationId xmlns:p14="http://schemas.microsoft.com/office/powerpoint/2010/main" val="2852072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56184"/>
          </a:xfrm>
        </p:spPr>
        <p:txBody>
          <a:bodyPr/>
          <a:lstStyle/>
          <a:p>
            <a:r>
              <a:rPr lang="en-US" sz="4000" b="0" dirty="0" smtClean="0"/>
              <a:t>Net trade: local demand outstripping supply for liquid fuels</a:t>
            </a:r>
            <a:endParaRPr lang="en-ZA" sz="4000" b="0" dirty="0"/>
          </a:p>
        </p:txBody>
      </p:sp>
      <p:graphicFrame>
        <p:nvGraphicFramePr>
          <p:cNvPr id="4" name="Chart 3"/>
          <p:cNvGraphicFramePr>
            <a:graphicFrameLocks/>
          </p:cNvGraphicFramePr>
          <p:nvPr>
            <p:extLst>
              <p:ext uri="{D42A27DB-BD31-4B8C-83A1-F6EECF244321}">
                <p14:modId xmlns:p14="http://schemas.microsoft.com/office/powerpoint/2010/main" val="2073412996"/>
              </p:ext>
            </p:extLst>
          </p:nvPr>
        </p:nvGraphicFramePr>
        <p:xfrm>
          <a:off x="457200" y="1772816"/>
          <a:ext cx="7355160" cy="41764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2462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52128"/>
          </a:xfrm>
        </p:spPr>
        <p:txBody>
          <a:bodyPr/>
          <a:lstStyle/>
          <a:p>
            <a:r>
              <a:rPr lang="en-ZA" sz="4000" b="0" dirty="0" smtClean="0"/>
              <a:t>Performance: output (VA)</a:t>
            </a:r>
            <a:endParaRPr lang="en-ZA" sz="4000" b="0" dirty="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535787297"/>
              </p:ext>
            </p:extLst>
          </p:nvPr>
        </p:nvGraphicFramePr>
        <p:xfrm>
          <a:off x="457200" y="1516063"/>
          <a:ext cx="8229600" cy="46085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89278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sz="4000" b="0" dirty="0" smtClean="0"/>
              <a:t>B. Regulatory framework: history</a:t>
            </a:r>
            <a:endParaRPr lang="en-ZA" sz="4000" b="0" dirty="0"/>
          </a:p>
        </p:txBody>
      </p:sp>
      <p:sp>
        <p:nvSpPr>
          <p:cNvPr id="3" name="Content Placeholder 2"/>
          <p:cNvSpPr>
            <a:spLocks noGrp="1"/>
          </p:cNvSpPr>
          <p:nvPr>
            <p:ph idx="4294967295"/>
          </p:nvPr>
        </p:nvSpPr>
        <p:spPr>
          <a:xfrm>
            <a:off x="628650" y="1268760"/>
            <a:ext cx="7886700" cy="5112568"/>
          </a:xfrm>
          <a:prstGeom prst="rect">
            <a:avLst/>
          </a:prstGeom>
        </p:spPr>
        <p:txBody>
          <a:bodyPr>
            <a:noAutofit/>
          </a:bodyPr>
          <a:lstStyle/>
          <a:p>
            <a:pPr lvl="0"/>
            <a:r>
              <a:rPr lang="en-ZA" sz="2200" dirty="0" smtClean="0"/>
              <a:t>State took over price setting role in 1946 from industry (had previously been self regulating with industry controlling price and access)</a:t>
            </a:r>
          </a:p>
          <a:p>
            <a:pPr lvl="0"/>
            <a:r>
              <a:rPr lang="en-ZA" sz="2200" dirty="0" smtClean="0"/>
              <a:t>Sought to develop local fuel production</a:t>
            </a:r>
          </a:p>
          <a:p>
            <a:pPr lvl="0"/>
            <a:r>
              <a:rPr lang="en-US" sz="2200" dirty="0" smtClean="0"/>
              <a:t>Sasol was built as part of the States oil security strategy</a:t>
            </a:r>
            <a:endParaRPr lang="en-ZA" sz="2200" dirty="0" smtClean="0"/>
          </a:p>
          <a:p>
            <a:pPr lvl="0"/>
            <a:r>
              <a:rPr lang="en-ZA" sz="2200" dirty="0" smtClean="0"/>
              <a:t>Main Supply Agreement (1954)</a:t>
            </a:r>
          </a:p>
          <a:p>
            <a:pPr lvl="1"/>
            <a:r>
              <a:rPr lang="en-ZA" sz="2000" dirty="0" smtClean="0"/>
              <a:t>constituted </a:t>
            </a:r>
            <a:r>
              <a:rPr lang="en-ZA" sz="2000" dirty="0"/>
              <a:t>a government-brokered and sanctioned form of private </a:t>
            </a:r>
            <a:r>
              <a:rPr lang="en-ZA" sz="2000" dirty="0" smtClean="0"/>
              <a:t>regulation</a:t>
            </a:r>
          </a:p>
          <a:p>
            <a:pPr lvl="1"/>
            <a:r>
              <a:rPr lang="en-ZA" sz="2000" dirty="0" smtClean="0"/>
              <a:t>oil </a:t>
            </a:r>
            <a:r>
              <a:rPr lang="en-ZA" sz="2000" dirty="0"/>
              <a:t>companies </a:t>
            </a:r>
            <a:r>
              <a:rPr lang="en-ZA" sz="2000" dirty="0" smtClean="0"/>
              <a:t>were required to purchase </a:t>
            </a:r>
            <a:r>
              <a:rPr lang="en-ZA" sz="2000" dirty="0"/>
              <a:t>all of Sasol’s production volumes pro-rata to their market </a:t>
            </a:r>
            <a:r>
              <a:rPr lang="en-ZA" sz="2000" dirty="0" smtClean="0"/>
              <a:t>shares for marketing in the inland region </a:t>
            </a:r>
          </a:p>
          <a:p>
            <a:r>
              <a:rPr lang="en-ZA" sz="2200" dirty="0"/>
              <a:t>The petroleum industry was also exempted from the competition law between 1988 and 2001. </a:t>
            </a:r>
          </a:p>
          <a:p>
            <a:pPr lvl="0"/>
            <a:endParaRPr lang="en-ZA" sz="2000" dirty="0"/>
          </a:p>
        </p:txBody>
      </p:sp>
    </p:spTree>
    <p:extLst>
      <p:ext uri="{BB962C8B-B14F-4D97-AF65-F5344CB8AC3E}">
        <p14:creationId xmlns:p14="http://schemas.microsoft.com/office/powerpoint/2010/main" val="2808208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40160"/>
          </a:xfrm>
        </p:spPr>
        <p:txBody>
          <a:bodyPr/>
          <a:lstStyle/>
          <a:p>
            <a:r>
              <a:rPr lang="en-ZA" sz="4000" b="0" dirty="0" smtClean="0"/>
              <a:t>Regulatory framework: changes since 1994</a:t>
            </a:r>
            <a:endParaRPr lang="en-ZA" sz="4000" b="0" dirty="0"/>
          </a:p>
        </p:txBody>
      </p:sp>
      <p:sp>
        <p:nvSpPr>
          <p:cNvPr id="3" name="Content Placeholder 2"/>
          <p:cNvSpPr>
            <a:spLocks noGrp="1"/>
          </p:cNvSpPr>
          <p:nvPr>
            <p:ph idx="4294967295"/>
          </p:nvPr>
        </p:nvSpPr>
        <p:spPr>
          <a:xfrm>
            <a:off x="628650" y="1484784"/>
            <a:ext cx="8263830" cy="5184576"/>
          </a:xfrm>
          <a:prstGeom prst="rect">
            <a:avLst/>
          </a:prstGeom>
        </p:spPr>
        <p:txBody>
          <a:bodyPr>
            <a:noAutofit/>
          </a:bodyPr>
          <a:lstStyle/>
          <a:p>
            <a:r>
              <a:rPr lang="en-ZA" sz="2400" dirty="0"/>
              <a:t>MSA </a:t>
            </a:r>
            <a:r>
              <a:rPr lang="en-ZA" sz="2400" dirty="0" smtClean="0"/>
              <a:t>continued to end 2003; Industry barriers were maintained</a:t>
            </a:r>
          </a:p>
          <a:p>
            <a:r>
              <a:rPr lang="en-ZA" sz="2400" dirty="0" smtClean="0"/>
              <a:t>Protection continued, then removed in 2000 </a:t>
            </a:r>
          </a:p>
          <a:p>
            <a:pPr lvl="1"/>
            <a:r>
              <a:rPr lang="en-ZA" sz="2000" dirty="0" smtClean="0"/>
              <a:t>Had provided that if the oil price were below $23/</a:t>
            </a:r>
            <a:r>
              <a:rPr lang="en-ZA" sz="2000" dirty="0" err="1" smtClean="0"/>
              <a:t>bbl</a:t>
            </a:r>
            <a:r>
              <a:rPr lang="en-ZA" sz="2000" dirty="0" smtClean="0"/>
              <a:t>, protection </a:t>
            </a:r>
          </a:p>
          <a:p>
            <a:pPr lvl="1"/>
            <a:r>
              <a:rPr lang="en-ZA" sz="2000" dirty="0" smtClean="0"/>
              <a:t>If oil prices were above </a:t>
            </a:r>
            <a:r>
              <a:rPr lang="en-ZA" sz="2000" dirty="0"/>
              <a:t>$</a:t>
            </a:r>
            <a:r>
              <a:rPr lang="en-ZA" sz="2000" dirty="0" smtClean="0"/>
              <a:t>28.7/</a:t>
            </a:r>
            <a:r>
              <a:rPr lang="en-ZA" sz="2000" dirty="0" err="1" smtClean="0"/>
              <a:t>bbl</a:t>
            </a:r>
            <a:r>
              <a:rPr lang="en-ZA" sz="2000" dirty="0" smtClean="0"/>
              <a:t>, windfall gains repaid</a:t>
            </a:r>
            <a:endParaRPr lang="en-ZA" sz="2000" dirty="0"/>
          </a:p>
          <a:p>
            <a:pPr lvl="0"/>
            <a:r>
              <a:rPr lang="en-ZA" sz="2400" dirty="0" smtClean="0"/>
              <a:t>Prices regulated at In Bond Landed Cost (IBLC)</a:t>
            </a:r>
          </a:p>
          <a:p>
            <a:pPr lvl="1"/>
            <a:r>
              <a:rPr lang="en-ZA" sz="2000" dirty="0"/>
              <a:t>Choice of majority Singapore refineries as a reference</a:t>
            </a:r>
          </a:p>
          <a:p>
            <a:pPr lvl="1"/>
            <a:r>
              <a:rPr lang="en-ZA" sz="2000" dirty="0" smtClean="0"/>
              <a:t>The </a:t>
            </a:r>
            <a:r>
              <a:rPr lang="en-ZA" sz="2000" dirty="0"/>
              <a:t>use of posted prices (100% pre 1994, 80% 1994-2002) as opposed to spot </a:t>
            </a:r>
            <a:r>
              <a:rPr lang="en-ZA" sz="2000" dirty="0" smtClean="0"/>
              <a:t>prices</a:t>
            </a:r>
          </a:p>
          <a:p>
            <a:r>
              <a:rPr lang="en-ZA" sz="2400" dirty="0" smtClean="0"/>
              <a:t>Review indicated above true import parity</a:t>
            </a:r>
          </a:p>
          <a:p>
            <a:pPr lvl="1"/>
            <a:r>
              <a:rPr lang="en-ZA" sz="2000" dirty="0" smtClean="0"/>
              <a:t>Move to Basic Fuel Price in 2003 which used better assessments of what fuel could be imported for; and more appropriate international sources</a:t>
            </a:r>
          </a:p>
          <a:p>
            <a:pPr lvl="0"/>
            <a:endParaRPr lang="en-ZA" sz="2000" dirty="0"/>
          </a:p>
        </p:txBody>
      </p:sp>
    </p:spTree>
    <p:extLst>
      <p:ext uri="{BB962C8B-B14F-4D97-AF65-F5344CB8AC3E}">
        <p14:creationId xmlns:p14="http://schemas.microsoft.com/office/powerpoint/2010/main" val="3437469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UJ powerpoint presentation amend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UJ powerpoint presentation amended</Template>
  <TotalTime>8255</TotalTime>
  <Words>4613</Words>
  <Application>Microsoft Office PowerPoint</Application>
  <PresentationFormat>On-screen Show (4:3)</PresentationFormat>
  <Paragraphs>638</Paragraphs>
  <Slides>50</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50</vt:i4>
      </vt:variant>
    </vt:vector>
  </HeadingPairs>
  <TitlesOfParts>
    <vt:vector size="58" baseType="lpstr">
      <vt:lpstr>ＭＳ Ｐゴシック</vt:lpstr>
      <vt:lpstr>Arial</vt:lpstr>
      <vt:lpstr>Calibri</vt:lpstr>
      <vt:lpstr>Courier New</vt:lpstr>
      <vt:lpstr>Times New Roman</vt:lpstr>
      <vt:lpstr>Wingdings</vt:lpstr>
      <vt:lpstr>UJ powerpoint presentation amended</vt:lpstr>
      <vt:lpstr>Custom Design</vt:lpstr>
      <vt:lpstr>Review of economic regulation of liquid fuels and related products</vt:lpstr>
      <vt:lpstr>A. Overview</vt:lpstr>
      <vt:lpstr>Objectives of the Study</vt:lpstr>
      <vt:lpstr>Fuel and related products supply chain</vt:lpstr>
      <vt:lpstr>Why regulate fuel?</vt:lpstr>
      <vt:lpstr>Net trade: local demand outstripping supply for liquid fuels</vt:lpstr>
      <vt:lpstr>Performance: output (VA)</vt:lpstr>
      <vt:lpstr>B. Regulatory framework: history</vt:lpstr>
      <vt:lpstr>Regulatory framework: changes since 1994</vt:lpstr>
      <vt:lpstr>PowerPoint Presentation</vt:lpstr>
      <vt:lpstr>Current regulation and institutions</vt:lpstr>
      <vt:lpstr>PowerPoint Presentation</vt:lpstr>
      <vt:lpstr>Progress with liberalization  (against White Paper)</vt:lpstr>
      <vt:lpstr>C. Assessing economic regulation</vt:lpstr>
      <vt:lpstr>Regulation affects firm strategies, determines outcomes: developments of Sasol-Engen merger</vt:lpstr>
      <vt:lpstr>Sasol-Engen (uHambo merger)</vt:lpstr>
      <vt:lpstr>Sasol-Engen merger cont.</vt:lpstr>
      <vt:lpstr>Windfall tax team</vt:lpstr>
      <vt:lpstr>Windfall tax team – main findings</vt:lpstr>
      <vt:lpstr>Windfall tax team – what happened next?</vt:lpstr>
      <vt:lpstr>Cont.</vt:lpstr>
      <vt:lpstr>Criteria against which to make assessment?</vt:lpstr>
      <vt:lpstr>Critical assessment – learning from the past</vt:lpstr>
      <vt:lpstr>Criteria – addressing market power</vt:lpstr>
      <vt:lpstr>Assessing regulation: assessing investment and security of supply</vt:lpstr>
      <vt:lpstr>Regulation of fuel and economic development – adopting a wider lens</vt:lpstr>
      <vt:lpstr>Regulation and development of fuel and chemicals</vt:lpstr>
      <vt:lpstr>Performance of different parts of industry?</vt:lpstr>
      <vt:lpstr>Performance of different firms?</vt:lpstr>
      <vt:lpstr>Economic policies to support industry?</vt:lpstr>
      <vt:lpstr>E. Case study of linkages of fuels to chemicals &amp; manufacturing: propylene and polypropylene</vt:lpstr>
      <vt:lpstr>Case study: history</vt:lpstr>
      <vt:lpstr>PowerPoint Presentation</vt:lpstr>
      <vt:lpstr>Polymers cont.</vt:lpstr>
      <vt:lpstr>Case study: Gas regulation?</vt:lpstr>
      <vt:lpstr>Legislation relating to the Gas Market</vt:lpstr>
      <vt:lpstr>Gas prices under the special dispensation</vt:lpstr>
      <vt:lpstr>PowerPoint Presentation</vt:lpstr>
      <vt:lpstr>The Gas Act</vt:lpstr>
      <vt:lpstr>Maximum prices as per NERSA (gas energy price)</vt:lpstr>
      <vt:lpstr>Evaluation- Special Dispensation</vt:lpstr>
      <vt:lpstr>Comparing International gas price by consumption category (NUS survey for 4500GJ pa comparable –SA class 3)</vt:lpstr>
      <vt:lpstr>New Dispensation: </vt:lpstr>
      <vt:lpstr>Implications of different benchmark prices</vt:lpstr>
      <vt:lpstr>SA Energy consumption vs Industry consumption</vt:lpstr>
      <vt:lpstr> Illustrative exercise (2011)</vt:lpstr>
      <vt:lpstr>Approved Maximum Piped Gas Price</vt:lpstr>
      <vt:lpstr>Breakdown of impact of price decision by customer Size</vt:lpstr>
      <vt:lpstr>Sasol Gas Turnover and Operating Profit</vt:lpstr>
      <vt:lpstr>F. Conclusions?</vt:lpstr>
    </vt:vector>
  </TitlesOfParts>
  <Company>UJ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FOR PRESENTATION HERE</dc:title>
  <dc:creator>omutangwa</dc:creator>
  <cp:lastModifiedBy>Ryan Hawthorne</cp:lastModifiedBy>
  <cp:revision>153</cp:revision>
  <cp:lastPrinted>2014-02-27T07:40:01Z</cp:lastPrinted>
  <dcterms:created xsi:type="dcterms:W3CDTF">2010-07-05T06:26:14Z</dcterms:created>
  <dcterms:modified xsi:type="dcterms:W3CDTF">2014-03-24T07:42:30Z</dcterms:modified>
</cp:coreProperties>
</file>