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66" r:id="rId3"/>
    <p:sldId id="259" r:id="rId4"/>
    <p:sldId id="260" r:id="rId5"/>
    <p:sldId id="265" r:id="rId6"/>
    <p:sldId id="262" r:id="rId7"/>
    <p:sldId id="263" r:id="rId8"/>
    <p:sldId id="261" r:id="rId9"/>
    <p:sldId id="257" r:id="rId10"/>
    <p:sldId id="264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8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86163-6CB9-4635-816E-7FA26A6566EF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AB788-A262-46F5-833E-906117884A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B788-A262-46F5-833E-906117884AE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1C742F-41AB-4AA9-96AA-D163F3395D4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2730AD-B926-484A-B50A-1C35C321F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88105" y="3469495"/>
            <a:ext cx="1582454" cy="150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Assessing the Effects of Canopy-derived Nutrient Fluxes on Key Soil Ecosystem Services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295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Dr. Carl Rosier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Delaware Environmental Institute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1491343" cy="94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206076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1752600" cy="7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Soil Respiration: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41148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Fig. (a)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CO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mineralization rates for AB and YP during four separate precipitation events. 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 (b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): YP and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 (c)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 AB throughfall  and stemflow quality assessed by DOC/DON and Aromaticity. Values were averaged over 8-rainfall events spanning 6-months. 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362199"/>
            <a:ext cx="3886200" cy="291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410200"/>
            <a:ext cx="5029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Soils experiencing Stemflow maintain grater rates of 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Bacterial and Fungal Molecular Analysis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357563" y="1600200"/>
            <a:ext cx="964406" cy="116928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6884" y="2769482"/>
            <a:ext cx="385763" cy="250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2853002"/>
            <a:ext cx="4918472" cy="174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3437644"/>
            <a:ext cx="4918472" cy="174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25528" y="2184841"/>
            <a:ext cx="2025253" cy="1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986713" y="2853002"/>
            <a:ext cx="96441" cy="58464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50444" y="2268361"/>
            <a:ext cx="578644" cy="30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YP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7222" y="2268361"/>
            <a:ext cx="578644" cy="30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0272" y="2936523"/>
            <a:ext cx="1253728" cy="4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Bulk Soil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(0-10 cm)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43325" y="3103563"/>
            <a:ext cx="192881" cy="167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11291" y="1934281"/>
            <a:ext cx="1253728" cy="30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&lt; 20m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1291" y="2184841"/>
            <a:ext cx="1253728" cy="30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3x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715490" y="3478399"/>
            <a:ext cx="250560" cy="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261122" y="2936523"/>
            <a:ext cx="192881" cy="167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25528" y="2936523"/>
            <a:ext cx="192881" cy="167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114173" y="3394879"/>
            <a:ext cx="417601" cy="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6206" y="3604684"/>
            <a:ext cx="771525" cy="26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3604684"/>
            <a:ext cx="771525" cy="26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4003" y="3604684"/>
            <a:ext cx="771525" cy="26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3328723" y="3884084"/>
            <a:ext cx="250560" cy="192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100248" y="3884084"/>
            <a:ext cx="250560" cy="192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715490" y="3979520"/>
            <a:ext cx="250560" cy="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54003" y="4105805"/>
            <a:ext cx="771525" cy="26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PCR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149767" y="3394879"/>
            <a:ext cx="417601" cy="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715490" y="4480641"/>
            <a:ext cx="250560" cy="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54003" y="4606926"/>
            <a:ext cx="771525" cy="26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DGGE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6154341" y="1600200"/>
            <a:ext cx="964406" cy="116928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43663" y="2769482"/>
            <a:ext cx="385763" cy="250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40103" y="3103563"/>
            <a:ext cx="192881" cy="167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57900" y="2936523"/>
            <a:ext cx="192881" cy="167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22306" y="2936523"/>
            <a:ext cx="192881" cy="167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0" y="3581400"/>
            <a:ext cx="609600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53000" y="220980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05200" y="4038600"/>
            <a:ext cx="609600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05200" y="4572000"/>
            <a:ext cx="609600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5372100" y="1333500"/>
            <a:ext cx="10668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52400"/>
            <a:ext cx="25908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 trees per specie were sampled; 6-total trees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Tress were sampled at three intervals; summer, winter, and spring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" y="990600"/>
            <a:ext cx="312420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DNA: extracted from soil samples using 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Power TM Soil DNA Kit (MO BIO Laboratories)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yields total DNA </a:t>
            </a:r>
          </a:p>
        </p:txBody>
      </p:sp>
      <p:cxnSp>
        <p:nvCxnSpPr>
          <p:cNvPr id="54" name="Straight Connector 53"/>
          <p:cNvCxnSpPr>
            <a:stCxn id="43" idx="2"/>
          </p:cNvCxnSpPr>
          <p:nvPr/>
        </p:nvCxnSpPr>
        <p:spPr>
          <a:xfrm rot="10800000">
            <a:off x="2133600" y="2133600"/>
            <a:ext cx="914400" cy="16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52400" y="3886200"/>
            <a:ext cx="2819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Polymerase Chain Reaction:  </a:t>
            </a:r>
          </a:p>
          <a:p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Universal primers used to amplify bacteria and fungal communities</a:t>
            </a:r>
          </a:p>
        </p:txBody>
      </p:sp>
      <p:sp>
        <p:nvSpPr>
          <p:cNvPr id="57" name="Oval 56"/>
          <p:cNvSpPr/>
          <p:nvPr/>
        </p:nvSpPr>
        <p:spPr>
          <a:xfrm>
            <a:off x="5943600" y="2743200"/>
            <a:ext cx="1371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6705600" y="3429000"/>
            <a:ext cx="5334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324600" y="3886200"/>
            <a:ext cx="2590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3-samples per tree at each sampling interval.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Samples were pooled prior to DNA extraction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Connector 60"/>
          <p:cNvCxnSpPr>
            <a:stCxn id="45" idx="3"/>
          </p:cNvCxnSpPr>
          <p:nvPr/>
        </p:nvCxnSpPr>
        <p:spPr>
          <a:xfrm rot="5400000">
            <a:off x="3260819" y="4009744"/>
            <a:ext cx="44637" cy="622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10000" y="5410200"/>
            <a:ext cx="3581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Density Gradient Gel Electrophoresis: molecular technique that uses the isoelectric point of DNA and GC content to isolate specific strands of DNA  </a:t>
            </a:r>
          </a:p>
        </p:txBody>
      </p:sp>
      <p:cxnSp>
        <p:nvCxnSpPr>
          <p:cNvPr id="65" name="Straight Connector 64"/>
          <p:cNvCxnSpPr>
            <a:endCxn id="46" idx="5"/>
          </p:cNvCxnSpPr>
          <p:nvPr/>
        </p:nvCxnSpPr>
        <p:spPr>
          <a:xfrm rot="10800000">
            <a:off x="4025526" y="4832164"/>
            <a:ext cx="622674" cy="578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9" grpId="0" animBg="1"/>
      <p:bldP spid="53" grpId="0" animBg="1"/>
      <p:bldP spid="56" grpId="0" animBg="1"/>
      <p:bldP spid="57" grpId="0" animBg="1"/>
      <p:bldP spid="60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Bacterial Community Analysis: Summer Samples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200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dendrogram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hierarchical cluster analysis based generated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GelCompare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 software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DGGE banding pattern of total bacterial DNA extracted from AB, YP and Open Canopy soils.  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32766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971800" y="2133600"/>
            <a:ext cx="914400" cy="685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3124200"/>
            <a:ext cx="914400" cy="685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4724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 and open canopy treatments maintain very similar bacterial communities 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1000" y="4038600"/>
            <a:ext cx="2286000" cy="685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YP treatments maintain dissimilar bacterial communities suggestive that the uneven allocation of canopy resources may be influencing the heterogeneous structure of bacterial communities associated with YP trees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240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Fungal Community Analysis: Seasonal Samples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dendrogram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DGGE banding pattern of AB soils for three seasons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dendrogram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DGGE banding pattern of YP associated soils  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71600" y="1752600"/>
            <a:ext cx="685800" cy="762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5600" y="1219200"/>
            <a:ext cx="2209800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Fungal communities associated with AB trees shift towards dissimilarity during spring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could be the result of delayed leaf-out in some trees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47800" y="4343400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4191000"/>
            <a:ext cx="2209800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Fungal communities associated with YP trees shift towards similarity during winter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suggestive of canopy effects on fungal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communties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5635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Summary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609600"/>
            <a:ext cx="5334000" cy="4572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Stemflow: alters several soil process providing American Beech with a competitive advantage over other tree species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Throughfall: disproportionate allocation, and recalcitrant nature on throughfall inputs from Yellow Poplar  drives the dissimilarity of microbial communities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dl.sciencesocieties.org/images/publications/vzj/6/4/879fig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990600"/>
            <a:ext cx="3110677" cy="2324516"/>
          </a:xfrm>
          <a:prstGeom prst="rect">
            <a:avLst/>
          </a:prstGeom>
          <a:noFill/>
        </p:spPr>
      </p:pic>
      <p:pic>
        <p:nvPicPr>
          <p:cNvPr id="6" name="Picture 2" descr="http://www.inbo.be/docupload/46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4343400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1"/>
            <a:ext cx="4953000" cy="213360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Canopy-derived nutrient flux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Briefly discuss soil ecosystem services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Review, results and findings from a study where we try to connect canopy influences to soil processes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crosier\Desktop\photos\Soil_Resp_112811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1408126"/>
            <a:ext cx="3048000" cy="4080793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28600" y="3276600"/>
            <a:ext cx="3200400" cy="838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Acknowledgements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3962400"/>
            <a:ext cx="51054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Aufdenkampe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J. Kan, 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Levia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J. Van Stan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S. Hicks, D. Montgomery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oberson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G. Rosier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/>
          <p:cNvSpPr/>
          <p:nvPr/>
        </p:nvSpPr>
        <p:spPr>
          <a:xfrm rot="10534213">
            <a:off x="3402029" y="399664"/>
            <a:ext cx="533400" cy="1295400"/>
          </a:xfrm>
          <a:prstGeom prst="arc">
            <a:avLst>
              <a:gd name="adj1" fmla="val 12456295"/>
              <a:gd name="adj2" fmla="val 18779791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1032"/>
          <p:cNvSpPr>
            <a:spLocks noChangeShapeType="1"/>
          </p:cNvSpPr>
          <p:nvPr/>
        </p:nvSpPr>
        <p:spPr bwMode="auto">
          <a:xfrm>
            <a:off x="3962400" y="5334000"/>
            <a:ext cx="45719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32"/>
          <p:cNvSpPr>
            <a:spLocks noChangeShapeType="1"/>
          </p:cNvSpPr>
          <p:nvPr/>
        </p:nvSpPr>
        <p:spPr bwMode="auto">
          <a:xfrm>
            <a:off x="2514600" y="3352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Exactly what is Canopy-derived nutrient flux?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029200" y="4572000"/>
            <a:ext cx="3733800" cy="13716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-5-15% of precipitation is absorbed by leaves and directed down plant stem </a:t>
            </a:r>
          </a:p>
          <a:p>
            <a:pPr marL="457200" indent="-45720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-Highly concentrated in nutrients due to leaf and stem contact</a:t>
            </a:r>
          </a:p>
          <a:p>
            <a:pPr marL="457200" indent="-45720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-Homogeneous distribution of nutrients at stem base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26" descr="35A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3124200" cy="486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31"/>
          <p:cNvSpPr>
            <a:spLocks noChangeArrowheads="1"/>
          </p:cNvSpPr>
          <p:nvPr/>
        </p:nvSpPr>
        <p:spPr bwMode="auto">
          <a:xfrm>
            <a:off x="3962400" y="914400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Evaporation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1143000" y="4114800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Throughfall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4038600" y="5181600"/>
            <a:ext cx="1140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Stemflow</a:t>
            </a:r>
          </a:p>
        </p:txBody>
      </p:sp>
      <p:sp>
        <p:nvSpPr>
          <p:cNvPr id="12" name="Line 1032"/>
          <p:cNvSpPr>
            <a:spLocks noChangeShapeType="1"/>
          </p:cNvSpPr>
          <p:nvPr/>
        </p:nvSpPr>
        <p:spPr bwMode="auto">
          <a:xfrm>
            <a:off x="3992880" y="5791200"/>
            <a:ext cx="45719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031"/>
          <p:cNvSpPr>
            <a:spLocks noChangeArrowheads="1"/>
          </p:cNvSpPr>
          <p:nvPr/>
        </p:nvSpPr>
        <p:spPr bwMode="auto">
          <a:xfrm>
            <a:off x="2133600" y="990600"/>
            <a:ext cx="1358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Interception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609600" y="457200"/>
            <a:ext cx="76113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Canopy manipulation of precipitation and leafs leaching capacity 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12954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-10-50% of precipitation is intercepted tree canopy</a:t>
            </a:r>
          </a:p>
          <a:p>
            <a:pPr marL="457200" indent="-45720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-0% nutrient gain by the soil environment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4419600"/>
            <a:ext cx="2971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-10-50% of precipitation absorbed by leaves and drips to the ground </a:t>
            </a:r>
          </a:p>
          <a:p>
            <a:pPr marL="457200" indent="-45720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-90% nutrient gain by the soil environment</a:t>
            </a:r>
          </a:p>
          <a:p>
            <a:pPr marL="457200" indent="-45720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-Heterogeneous in distribution </a:t>
            </a:r>
          </a:p>
          <a:p>
            <a:pPr marL="457200" indent="-4572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Canopy-derived nutrient fluxes vary: tree morphology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nopy_interce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61942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psf\Home\Pictures\iPhoto Library\Modified\2011\Oct 12, 2011_9\2011-10-12 10.16.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1219200"/>
            <a:ext cx="1676400" cy="223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800" y="457200"/>
            <a:ext cx="531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Bark texture effects stemflow and throughfall potential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6730962" y="4318038"/>
            <a:ext cx="223527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8382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American Beech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3657600"/>
            <a:ext cx="155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Yellow Poplar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6" descr="Interce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4023442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Canopy-derived nutrient fluxes vary: tree morphology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57200"/>
            <a:ext cx="504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Leaf Area effects stemflow and throughfall potential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merican Beec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1524000"/>
            <a:ext cx="2861733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3600" y="3505200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Photo: biology.missouristate.edu/herbarium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219200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American Beech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buzzle.com/images/trees/tree-leaves/yellow-popl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5400" y="4114800"/>
            <a:ext cx="2438400" cy="2438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05400" y="3810000"/>
            <a:ext cx="1253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Yellow Poplar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553200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Photo: biology.missouristate.edu/herbarium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60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Soils are a multi-functional resource that provide a range of ecosystem goods and services</a:t>
            </a:r>
          </a:p>
          <a:p>
            <a:pPr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(Center Ecology &amp; Hydrology). 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 Soil Ecosystem Service?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447800"/>
            <a:ext cx="2667000" cy="214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143000"/>
            <a:ext cx="2471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72000"/>
            <a:ext cx="32596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15012" y="1143000"/>
            <a:ext cx="3328988" cy="21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" y="1143000"/>
            <a:ext cx="1907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Recycler of Nutrients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267200"/>
            <a:ext cx="174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Water purification 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838200"/>
            <a:ext cx="228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Medium for Plant Growth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914400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Site of Biological Diversity 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81400" y="3733800"/>
            <a:ext cx="3888230" cy="300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495800" y="3429000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Storage of Global CO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do we care if the Canopy has an influence on Soil Processes?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990600"/>
            <a:ext cx="4419600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Sequestration of global CO</a:t>
            </a:r>
            <a:r>
              <a:rPr lang="en-US" u="sng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Soils represent a significant storage reservoir of  Carbon. 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the mechanisms controlling soil potential to store Carbon are not completely known. 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Understanding how individual tree species affect overall soil-C would provide greater realism of soil C-budgets for mixed species watersheds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914400"/>
            <a:ext cx="4114800" cy="318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457200" y="1828800"/>
            <a:ext cx="685800" cy="609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illaughingbuddha.files.wordpress.com/2011/02/img_2972.jpg?w=6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4038600"/>
            <a:ext cx="4038600" cy="2692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4038600"/>
            <a:ext cx="4419600" cy="215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Invasive plants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Plants can condition their home soils by controlling: organic matter turnover, nutrient cycling, water storage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factors are tightly coupled to the organisms living in the soil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Understanding these processes increases the potential to restore native plant communities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1905000"/>
          </a:xfrm>
        </p:spPr>
        <p:txBody>
          <a:bodyPr/>
          <a:lstStyle/>
          <a:p>
            <a:pPr marL="452628" indent="-34290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(a) Do soils experience greater soil moisture in the presence of stemflow compared to throughfall. Is there a seasonal effect? </a:t>
            </a:r>
          </a:p>
          <a:p>
            <a:pPr marL="452628" indent="-34290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(b) Do ecohydrological processes influence soil respiration and what effect does this have on soil-c storage? </a:t>
            </a:r>
          </a:p>
          <a:p>
            <a:pPr marL="452628" indent="-34290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(c) Do soils experiencing different ecohydrological processes maintain different microbial communities?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441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Research Questions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2743200"/>
            <a:ext cx="44196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Research Area: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http://ars.els-cdn.com/content/image/1-s2.0-S004896971200592X-gr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2743200"/>
            <a:ext cx="2962275" cy="38481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352800"/>
            <a:ext cx="510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study plot is within the Fair Hill Natural Resources Management Area (NRMA) in northeastern Maryland (39°42′N, 75°50′W)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forest canopy is broadleaved deciduous, co-dominated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Fagus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grandifolia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Ehrh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(American beech)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Liriodendron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tulipifera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L. (yellow poplar)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0" y="2819400"/>
          <a:ext cx="6158913" cy="3570823"/>
        </p:xfrm>
        <a:graphic>
          <a:graphicData uri="http://schemas.openxmlformats.org/presentationml/2006/ole">
            <p:oleObj spid="_x0000_s2053" name="SPW 11.0 Graph" r:id="rId4" imgW="7114320" imgH="4124880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7432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Soil Moisture: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990600"/>
            <a:ext cx="2895600" cy="1295400"/>
            <a:chOff x="1676400" y="1752600"/>
            <a:chExt cx="3124200" cy="1524000"/>
          </a:xfrm>
        </p:grpSpPr>
        <p:sp>
          <p:nvSpPr>
            <p:cNvPr id="6" name="Isosceles Triangle 5"/>
            <p:cNvSpPr/>
            <p:nvPr/>
          </p:nvSpPr>
          <p:spPr>
            <a:xfrm>
              <a:off x="1752600" y="1752600"/>
              <a:ext cx="762000" cy="10668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2819400"/>
              <a:ext cx="3048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438400" y="2286000"/>
              <a:ext cx="1600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905000" y="23622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YP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3622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200" y="20574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&lt; 20m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6764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962400" y="1752600"/>
              <a:ext cx="762000" cy="10668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91000" y="2819400"/>
              <a:ext cx="3048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672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86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48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http://www.labcell.com/media/15120/5tehero_279x4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609600"/>
            <a:ext cx="1828800" cy="275684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05200" y="838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3-Decagon soil moisture probes were installed at the tree bole of one-American beech (AB) and one-Yellow poplar (YP)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Decagon soil moisture probes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8100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Leafout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AB soils gain 10% increase in soil water when compared to YP</a:t>
            </a:r>
          </a:p>
          <a:p>
            <a:pPr>
              <a:buFont typeface="Arial" pitchFamily="34" charset="0"/>
              <a:buChar char="•"/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leafout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AB soils dry quicker possibly due to root adsorption </a:t>
            </a:r>
          </a:p>
          <a:p>
            <a:pPr>
              <a:buFont typeface="Arial" pitchFamily="34" charset="0"/>
              <a:buChar char="•"/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Dormancy results in only a 3% increase in AB soil water compared to YP 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928</Words>
  <Application>Microsoft Office PowerPoint</Application>
  <PresentationFormat>On-screen Show (4:3)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Concourse</vt:lpstr>
      <vt:lpstr>SPW 11.0 Graph</vt:lpstr>
      <vt:lpstr>Assessing the Effects of Canopy-derived Nutrient Fluxes on Key Soil Ecosystem Services </vt:lpstr>
      <vt:lpstr>Overview</vt:lpstr>
      <vt:lpstr>Exactly what is Canopy-derived nutrient flux?   </vt:lpstr>
      <vt:lpstr>Canopy-derived nutrient fluxes vary: tree morphology  </vt:lpstr>
      <vt:lpstr>Canopy-derived nutrient fluxes vary: tree morphology  </vt:lpstr>
      <vt:lpstr>What is a Soil Ecosystem Service? </vt:lpstr>
      <vt:lpstr>Why do we care if the Canopy has an influence on Soil Processes? </vt:lpstr>
      <vt:lpstr>Research Questions </vt:lpstr>
      <vt:lpstr>Soil Moisture:  </vt:lpstr>
      <vt:lpstr>Soil Respiration: </vt:lpstr>
      <vt:lpstr>Bacterial and Fungal Molecular Analysis </vt:lpstr>
      <vt:lpstr>Bacterial Community Analysis: Summer Samples  </vt:lpstr>
      <vt:lpstr>Fungal Community Analysis: Seasonal Samples  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crosier</dc:creator>
  <cp:lastModifiedBy>andrew</cp:lastModifiedBy>
  <cp:revision>43</cp:revision>
  <dcterms:created xsi:type="dcterms:W3CDTF">2012-09-14T17:56:38Z</dcterms:created>
  <dcterms:modified xsi:type="dcterms:W3CDTF">2012-10-01T14:48:34Z</dcterms:modified>
</cp:coreProperties>
</file>