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8" r:id="rId3"/>
    <p:sldId id="262" r:id="rId4"/>
    <p:sldId id="271" r:id="rId5"/>
    <p:sldId id="279" r:id="rId6"/>
    <p:sldId id="310" r:id="rId7"/>
    <p:sldId id="280" r:id="rId8"/>
    <p:sldId id="260" r:id="rId9"/>
    <p:sldId id="311" r:id="rId10"/>
    <p:sldId id="282" r:id="rId11"/>
    <p:sldId id="304" r:id="rId12"/>
    <p:sldId id="278" r:id="rId13"/>
    <p:sldId id="301" r:id="rId14"/>
    <p:sldId id="276" r:id="rId15"/>
    <p:sldId id="323" r:id="rId16"/>
    <p:sldId id="263" r:id="rId17"/>
    <p:sldId id="314" r:id="rId18"/>
    <p:sldId id="315" r:id="rId19"/>
    <p:sldId id="265" r:id="rId20"/>
    <p:sldId id="264" r:id="rId21"/>
    <p:sldId id="261" r:id="rId22"/>
    <p:sldId id="284" r:id="rId23"/>
    <p:sldId id="312" r:id="rId24"/>
    <p:sldId id="321" r:id="rId25"/>
    <p:sldId id="32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B5E5B-24B2-4134-977C-A872E0FD12B5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EEA19-50FD-411B-82BF-82EED64E43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934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EA19-50FD-411B-82BF-82EED64E435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9218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EA19-50FD-411B-82BF-82EED64E435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1853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EA19-50FD-411B-82BF-82EED64E435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8941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EA19-50FD-411B-82BF-82EED64E435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0529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EA19-50FD-411B-82BF-82EED64E435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3449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EA19-50FD-411B-82BF-82EED64E435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5442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EA19-50FD-411B-82BF-82EED64E435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9807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EA19-50FD-411B-82BF-82EED64E435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4643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EA19-50FD-411B-82BF-82EED64E435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34009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EA19-50FD-411B-82BF-82EED64E435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3854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EA19-50FD-411B-82BF-82EED64E435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17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EA19-50FD-411B-82BF-82EED64E435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9906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ABA2BA-5ABA-441F-A514-9138D306A344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EA19-50FD-411B-82BF-82EED64E435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91312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EA19-50FD-411B-82BF-82EED64E435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09755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EA19-50FD-411B-82BF-82EED64E435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73256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EA19-50FD-411B-82BF-82EED64E435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1829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EA19-50FD-411B-82BF-82EED64E435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4816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EA19-50FD-411B-82BF-82EED64E435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1387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EA19-50FD-411B-82BF-82EED64E435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2498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329B-1E88-4691-AF48-6AFEC921C0D0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5590-2B95-4927-B983-E885AFBDF2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2372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329B-1E88-4691-AF48-6AFEC921C0D0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5590-2B95-4927-B983-E885AFBDF2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13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329B-1E88-4691-AF48-6AFEC921C0D0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5590-2B95-4927-B983-E885AFBDF2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0768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73F8D-A32E-4F1A-B30D-9BECDE0D7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805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329B-1E88-4691-AF48-6AFEC921C0D0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5590-2B95-4927-B983-E885AFBDF2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6381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329B-1E88-4691-AF48-6AFEC921C0D0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5590-2B95-4927-B983-E885AFBDF2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309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329B-1E88-4691-AF48-6AFEC921C0D0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5590-2B95-4927-B983-E885AFBDF2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466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329B-1E88-4691-AF48-6AFEC921C0D0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5590-2B95-4927-B983-E885AFBDF2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5533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329B-1E88-4691-AF48-6AFEC921C0D0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5590-2B95-4927-B983-E885AFBDF2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975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329B-1E88-4691-AF48-6AFEC921C0D0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5590-2B95-4927-B983-E885AFBDF2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093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329B-1E88-4691-AF48-6AFEC921C0D0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5590-2B95-4927-B983-E885AFBDF2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1449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329B-1E88-4691-AF48-6AFEC921C0D0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5590-2B95-4927-B983-E885AFBDF2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04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F329B-1E88-4691-AF48-6AFEC921C0D0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B5590-2B95-4927-B983-E885AFBDF2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472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1.png"/><Relationship Id="rId7" Type="http://schemas.openxmlformats.org/officeDocument/2006/relationships/image" Target="../media/image8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jpe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11" Type="http://schemas.openxmlformats.org/officeDocument/2006/relationships/image" Target="../media/image45.jpeg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38.png"/><Relationship Id="rId9" Type="http://schemas.openxmlformats.org/officeDocument/2006/relationships/image" Target="../media/image43.jpeg"/><Relationship Id="rId1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382000" cy="1470025"/>
          </a:xfrm>
        </p:spPr>
        <p:txBody>
          <a:bodyPr>
            <a:noAutofit/>
          </a:bodyPr>
          <a:lstStyle/>
          <a:p>
            <a:r>
              <a:rPr lang="en-US" sz="3200" dirty="0" smtClean="0"/>
              <a:t>Stream Fish Dispersal and Growth in Wooded and Meadow Reaches of the White Clay Creek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76400"/>
            <a:ext cx="6400800" cy="1752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Willy Eldridge</a:t>
            </a:r>
          </a:p>
          <a:p>
            <a:r>
              <a:rPr lang="en-US" sz="2400" dirty="0" smtClean="0">
                <a:solidFill>
                  <a:srgbClr val="595959"/>
                </a:solidFill>
              </a:rPr>
              <a:t>with </a:t>
            </a:r>
            <a:r>
              <a:rPr lang="en-US" sz="2400" dirty="0">
                <a:solidFill>
                  <a:srgbClr val="595959"/>
                </a:solidFill>
              </a:rPr>
              <a:t>Laura Borecki, Bill Anderson, Mike Broomall, Roberta Weber, Molly </a:t>
            </a:r>
            <a:r>
              <a:rPr lang="en-US" sz="2400" dirty="0" err="1">
                <a:solidFill>
                  <a:srgbClr val="595959"/>
                </a:solidFill>
              </a:rPr>
              <a:t>Gabler</a:t>
            </a:r>
            <a:r>
              <a:rPr lang="en-US" sz="2400" dirty="0">
                <a:solidFill>
                  <a:srgbClr val="595959"/>
                </a:solidFill>
              </a:rPr>
              <a:t>, Andrew </a:t>
            </a:r>
            <a:r>
              <a:rPr lang="en-US" sz="2400" dirty="0" smtClean="0">
                <a:solidFill>
                  <a:srgbClr val="595959"/>
                </a:solidFill>
              </a:rPr>
              <a:t>Anderson</a:t>
            </a:r>
            <a:endParaRPr lang="en-US" sz="2400" dirty="0">
              <a:solidFill>
                <a:srgbClr val="595959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00450"/>
            <a:ext cx="3883025" cy="2800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02736"/>
            <a:ext cx="3730752" cy="279806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://192.168.7.180:81/communications/brand/img/stroud_logo_2c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133600"/>
            <a:ext cx="1439378" cy="59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165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about the habitat?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5791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0566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615608785"/>
              </p:ext>
            </p:extLst>
          </p:nvPr>
        </p:nvGraphicFramePr>
        <p:xfrm>
          <a:off x="152400" y="5684520"/>
          <a:ext cx="3541242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7830"/>
                <a:gridCol w="627952"/>
                <a:gridCol w="900049"/>
                <a:gridCol w="875411"/>
              </a:tblGrid>
              <a:tr h="24384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Forest</a:t>
                      </a:r>
                      <a:endParaRPr lang="en-US" sz="18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Recovery</a:t>
                      </a:r>
                      <a:endParaRPr lang="en-US" sz="1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+mn-lt"/>
                        </a:rPr>
                        <a:t>Meadow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effectLst/>
                          <a:latin typeface="+mn-lt"/>
                        </a:rPr>
                        <a:t># Points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749</a:t>
                      </a:r>
                      <a:endParaRPr lang="en-US" sz="18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614</a:t>
                      </a:r>
                      <a:endParaRPr lang="en-US" sz="1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+mn-lt"/>
                        </a:rPr>
                        <a:t>742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Average (m)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0.12</a:t>
                      </a:r>
                      <a:endParaRPr lang="en-US" sz="18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0.13</a:t>
                      </a:r>
                      <a:endParaRPr lang="en-US" sz="1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0.17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Median (m)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0.10</a:t>
                      </a:r>
                      <a:endParaRPr lang="en-US" sz="18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0.10</a:t>
                      </a:r>
                      <a:endParaRPr lang="en-US" sz="1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0.16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16594" y="1659593"/>
            <a:ext cx="5074878" cy="282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0" y="152399"/>
            <a:ext cx="748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33251" y="2900250"/>
            <a:ext cx="1140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 (m)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5200" y="533400"/>
            <a:ext cx="5600700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419599"/>
            <a:ext cx="1766190" cy="1005536"/>
          </a:xfrm>
        </p:spPr>
        <p:txBody>
          <a:bodyPr/>
          <a:lstStyle/>
          <a:p>
            <a:r>
              <a:rPr lang="en-US" dirty="0" smtClean="0"/>
              <a:t>Depth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77000" y="762000"/>
            <a:ext cx="1766190" cy="1005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Width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15608785"/>
              </p:ext>
            </p:extLst>
          </p:nvPr>
        </p:nvGraphicFramePr>
        <p:xfrm>
          <a:off x="4648200" y="3733800"/>
          <a:ext cx="3541242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7830"/>
                <a:gridCol w="627952"/>
                <a:gridCol w="900049"/>
                <a:gridCol w="875411"/>
              </a:tblGrid>
              <a:tr h="24384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Forest</a:t>
                      </a:r>
                      <a:endParaRPr lang="en-US" sz="18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Recovery</a:t>
                      </a:r>
                      <a:endParaRPr lang="en-US" sz="1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+mn-lt"/>
                        </a:rPr>
                        <a:t>Meadow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effectLst/>
                          <a:latin typeface="+mn-lt"/>
                        </a:rPr>
                        <a:t># Transects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78</a:t>
                      </a:r>
                      <a:endParaRPr lang="en-US" sz="18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78</a:t>
                      </a:r>
                      <a:endParaRPr lang="en-US" sz="1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+mn-lt"/>
                        </a:rPr>
                        <a:t>83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Average (m)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4.3</a:t>
                      </a:r>
                      <a:endParaRPr lang="en-US" sz="18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4.2</a:t>
                      </a:r>
                      <a:endParaRPr lang="en-US" sz="1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+mn-lt"/>
                        </a:rPr>
                        <a:t>3.1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Median (m)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4.3</a:t>
                      </a:r>
                      <a:endParaRPr lang="en-US" sz="18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4.2</a:t>
                      </a:r>
                      <a:endParaRPr lang="en-US" sz="1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+mn-lt"/>
                        </a:rPr>
                        <a:t>3.0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8800" y="5181600"/>
            <a:ext cx="2235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4286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meadow is deeper, so how does that happen and could that affect fish?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057400"/>
            <a:ext cx="6324600" cy="1828800"/>
          </a:xfrm>
        </p:spPr>
        <p:txBody>
          <a:bodyPr/>
          <a:lstStyle/>
          <a:p>
            <a:r>
              <a:rPr lang="en-US" dirty="0" smtClean="0"/>
              <a:t>Are there more pools in the meadow?</a:t>
            </a:r>
          </a:p>
          <a:p>
            <a:r>
              <a:rPr lang="en-US" dirty="0" smtClean="0"/>
              <a:t>Are the pools deeper?</a:t>
            </a:r>
          </a:p>
          <a:p>
            <a:r>
              <a:rPr lang="en-US" dirty="0" smtClean="0"/>
              <a:t>Are the riffles shorter?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833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Riffles, Runs &amp; Pools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701846421"/>
              </p:ext>
            </p:extLst>
          </p:nvPr>
        </p:nvGraphicFramePr>
        <p:xfrm>
          <a:off x="152400" y="1630680"/>
          <a:ext cx="4318803" cy="438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200"/>
                <a:gridCol w="1180124"/>
                <a:gridCol w="571691"/>
                <a:gridCol w="813626"/>
                <a:gridCol w="788162"/>
              </a:tblGrid>
              <a:tr h="14472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Forest</a:t>
                      </a:r>
                      <a:endParaRPr lang="en-US" sz="1600" b="0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Recovery</a:t>
                      </a:r>
                      <a:endParaRPr 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Meadow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15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</a:rPr>
                        <a:t>Riffles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13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155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</a:rPr>
                        <a:t> (&lt;0.2m)</a:t>
                      </a:r>
                      <a:endParaRPr lang="en-US" sz="1600" b="0" i="0" u="none" strike="noStrike" dirty="0" smtClean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Length Riffles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184</a:t>
                      </a:r>
                      <a:endParaRPr lang="en-US" sz="1600" b="0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168</a:t>
                      </a:r>
                      <a:endParaRPr 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104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155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% Riffle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60%</a:t>
                      </a:r>
                      <a:endParaRPr lang="en-US" sz="1600" b="0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55%</a:t>
                      </a:r>
                      <a:endParaRPr 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32%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</a:tr>
              <a:tr h="23155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Mean length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12.3</a:t>
                      </a:r>
                      <a:endParaRPr lang="en-US" sz="1600" b="0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11.2</a:t>
                      </a:r>
                      <a:endParaRPr 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8.0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155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Max. length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32</a:t>
                      </a:r>
                      <a:endParaRPr lang="en-US" sz="1600" b="0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36</a:t>
                      </a:r>
                      <a:endParaRPr 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16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4472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15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</a:rPr>
                        <a:t>Runs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Number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19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15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 (0.2-0.4m)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Length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96</a:t>
                      </a:r>
                      <a:endParaRPr lang="en-US" sz="1600" b="0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104</a:t>
                      </a:r>
                      <a:endParaRPr 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204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4472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% Run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31%</a:t>
                      </a:r>
                      <a:endParaRPr lang="en-US" sz="1600" b="0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34%</a:t>
                      </a:r>
                      <a:endParaRPr 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62%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</a:tr>
              <a:tr h="23155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Mean length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5.3</a:t>
                      </a:r>
                      <a:endParaRPr lang="en-US" sz="1600" b="0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6.5</a:t>
                      </a:r>
                      <a:endParaRPr 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10.7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155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Max. length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24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4472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15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</a:rPr>
                        <a:t>Pools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15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 (&gt;0.4cm)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Total length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4472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% Pool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8%</a:t>
                      </a:r>
                      <a:endParaRPr lang="en-US" sz="1600" b="0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8%</a:t>
                      </a:r>
                      <a:endParaRPr 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6%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155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Mean length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4.0</a:t>
                      </a:r>
                      <a:endParaRPr lang="en-US" sz="1600" b="0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4.0</a:t>
                      </a:r>
                      <a:endParaRPr 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4.0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155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Max. length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4572000" y="1600200"/>
            <a:ext cx="4495800" cy="5017532"/>
            <a:chOff x="4495800" y="1295400"/>
            <a:chExt cx="4495800" cy="5017532"/>
          </a:xfrm>
        </p:grpSpPr>
        <p:pic>
          <p:nvPicPr>
            <p:cNvPr id="13319" name="Picture 7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1719311"/>
              <a:ext cx="4114800" cy="1469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20" name="Picture 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243311"/>
              <a:ext cx="4114800" cy="1469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21" name="Picture 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4774090"/>
              <a:ext cx="4114800" cy="14626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3801633" y="3646213"/>
              <a:ext cx="17404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Depth of </a:t>
              </a:r>
              <a:r>
                <a:rPr lang="en-US" sz="1400" dirty="0" err="1" smtClean="0"/>
                <a:t>thalweg</a:t>
              </a:r>
              <a:r>
                <a:rPr lang="en-US" sz="1400" dirty="0" smtClean="0"/>
                <a:t> (m)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95800" y="1295400"/>
              <a:ext cx="4495800" cy="50175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72200" y="1371600"/>
              <a:ext cx="1481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Stream meter (m)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019800" y="1219200"/>
            <a:ext cx="1810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 of </a:t>
            </a:r>
            <a:r>
              <a:rPr lang="en-US" dirty="0" err="1" smtClean="0"/>
              <a:t>thalweg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289666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06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pools in the meadow are not deeper but </a:t>
            </a:r>
            <a:br>
              <a:rPr lang="en-US" sz="2800" dirty="0" smtClean="0"/>
            </a:br>
            <a:r>
              <a:rPr lang="en-US" sz="2800" dirty="0" smtClean="0"/>
              <a:t>there are fewer shallow areas in the meadow</a:t>
            </a:r>
            <a:endParaRPr lang="en-US" sz="2800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838" y="1143000"/>
            <a:ext cx="7170737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1752" y="1447800"/>
            <a:ext cx="1880304" cy="14102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6107668"/>
            <a:ext cx="8188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Does increased depth in meadow explain the increased fish abundance and biomass?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9242" y="1447800"/>
            <a:ext cx="2287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NB: Each point is a 20m 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“channel unit”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5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Average depth and species abundance in each 20m “channel unit”</a:t>
            </a:r>
            <a:endParaRPr lang="en-US" sz="3600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38400" y="21336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76600" y="1772431"/>
            <a:ext cx="222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Pool species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59" y="4191000"/>
            <a:ext cx="1880304" cy="14102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500859" y="2372596"/>
            <a:ext cx="2338341" cy="120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33546" y="3049814"/>
            <a:ext cx="1138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June 2011</a:t>
            </a:r>
          </a:p>
        </p:txBody>
      </p:sp>
    </p:spTree>
    <p:extLst>
      <p:ext uri="{BB962C8B-B14F-4D97-AF65-F5344CB8AC3E}">
        <p14:creationId xmlns:p14="http://schemas.microsoft.com/office/powerpoint/2010/main" xmlns="" val="1362729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1710"/>
            <a:ext cx="6934200" cy="1143000"/>
          </a:xfrm>
        </p:spPr>
        <p:txBody>
          <a:bodyPr/>
          <a:lstStyle/>
          <a:p>
            <a:pPr algn="l"/>
            <a:r>
              <a:rPr lang="en-US" dirty="0" smtClean="0"/>
              <a:t>Abundance  		Biomass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62400" y="5459505"/>
            <a:ext cx="17975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Depth</a:t>
            </a:r>
            <a:endParaRPr lang="en-US" sz="3600" dirty="0"/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14710"/>
            <a:ext cx="412093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14710"/>
            <a:ext cx="412093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57800" y="1981200"/>
            <a:ext cx="1573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ANCOVA p&gt;0.1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1981200"/>
            <a:ext cx="169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ANCOVA p&lt;0.05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3696" y="5447772"/>
            <a:ext cx="1880304" cy="14102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83908" y="11430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species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03508" y="11430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species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229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9800" y="4572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4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3047" y="4572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6600" y="4572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9600" y="24384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3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75212" y="24384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5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9600" y="4419600"/>
            <a:ext cx="2286000" cy="2286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6026" name="Picture 1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19800" y="2438400"/>
            <a:ext cx="2286000" cy="2286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6027" name="Picture 1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352800" y="4419600"/>
            <a:ext cx="2286000" cy="2286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14600" y="163144"/>
            <a:ext cx="1396344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ABUNDANCE</a:t>
            </a:r>
            <a:endParaRPr lang="en-US" dirty="0"/>
          </a:p>
        </p:txBody>
      </p:sp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019800" y="4419600"/>
            <a:ext cx="2286000" cy="2286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315200" y="43934"/>
            <a:ext cx="1690206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ANCOVA p&lt;0.05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41546" y="43934"/>
            <a:ext cx="8517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Forest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Recovery</a:t>
            </a:r>
          </a:p>
          <a:p>
            <a:r>
              <a:rPr lang="en-US" sz="1400" dirty="0" smtClean="0"/>
              <a:t>Meadow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2800" y="521732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72200" y="52578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52800" y="25146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7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9600" y="51725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9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78519" y="2438400"/>
            <a:ext cx="2286000" cy="2286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7050" name="Picture 1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352800" y="44958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410200" y="237565"/>
            <a:ext cx="106150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BIOMASS</a:t>
            </a:r>
            <a:endParaRPr lang="en-US" dirty="0"/>
          </a:p>
        </p:txBody>
      </p:sp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9600" y="25146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8" name="Picture 8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09600" y="44958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172200" y="4419600"/>
            <a:ext cx="2286000" cy="2286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315200" y="43934"/>
            <a:ext cx="1690206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ANCOVA p&lt;0.05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743200" y="147918"/>
            <a:ext cx="8517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Forest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Recovery</a:t>
            </a:r>
          </a:p>
          <a:p>
            <a:r>
              <a:rPr lang="en-US" sz="1400" dirty="0" smtClean="0"/>
              <a:t>Meadow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 smtClean="0"/>
              <a:t>Diet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June 2011 - Stomach contents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30635" y="1524000"/>
            <a:ext cx="783236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rot="16200000">
            <a:off x="-81537" y="2596137"/>
            <a:ext cx="144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 wet weight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644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57200" y="2895600"/>
            <a:ext cx="5105400" cy="1030889"/>
            <a:chOff x="114300" y="3429000"/>
            <a:chExt cx="5105400" cy="103088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" y="3429000"/>
              <a:ext cx="5105400" cy="800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23" y="4229590"/>
              <a:ext cx="3024187" cy="230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26023" y="3429000"/>
              <a:ext cx="5093677" cy="103088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7200" y="4114800"/>
            <a:ext cx="5105400" cy="2057400"/>
            <a:chOff x="871537" y="4505314"/>
            <a:chExt cx="3429000" cy="105728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4835048"/>
              <a:ext cx="3343275" cy="651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2075" y="4505314"/>
              <a:ext cx="2693010" cy="295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871537" y="4505314"/>
              <a:ext cx="3429000" cy="105728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172200" y="134471"/>
            <a:ext cx="2286000" cy="61779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4954019"/>
              </p:ext>
            </p:extLst>
          </p:nvPr>
        </p:nvGraphicFramePr>
        <p:xfrm>
          <a:off x="304800" y="838200"/>
          <a:ext cx="5410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100"/>
                <a:gridCol w="2705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Fish</a:t>
                      </a:r>
                      <a:r>
                        <a:rPr lang="en-US" baseline="0" dirty="0" smtClean="0"/>
                        <a:t> Community 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Habitat Comparison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Species richness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Grassland &gt;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Wooded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Abundance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Grassland &gt;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Wooded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Biomass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Grassland &gt;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Wooded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Grassland &gt;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Wooded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1360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183438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itle 1"/>
          <p:cNvSpPr>
            <a:spLocks noGrp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Growth</a:t>
            </a:r>
            <a:br>
              <a:rPr lang="en-US" dirty="0" smtClean="0"/>
            </a:br>
            <a:r>
              <a:rPr lang="en-US" sz="3600" dirty="0" err="1" smtClean="0"/>
              <a:t>Cutlips</a:t>
            </a:r>
            <a:r>
              <a:rPr lang="en-US" sz="3600" dirty="0" smtClean="0"/>
              <a:t> minnow 120110</a:t>
            </a:r>
          </a:p>
        </p:txBody>
      </p:sp>
      <p:pic>
        <p:nvPicPr>
          <p:cNvPr id="512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52600" y="4572000"/>
            <a:ext cx="990600" cy="377825"/>
          </a:xfrm>
          <a:noFill/>
        </p:spPr>
      </p:pic>
      <p:pic>
        <p:nvPicPr>
          <p:cNvPr id="512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819400" y="4572000"/>
            <a:ext cx="1027113" cy="279400"/>
          </a:xfrm>
          <a:noFill/>
        </p:spPr>
      </p:pic>
      <p:pic>
        <p:nvPicPr>
          <p:cNvPr id="5126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62400" y="4419600"/>
            <a:ext cx="1181100" cy="406400"/>
          </a:xfrm>
          <a:noFill/>
        </p:spPr>
      </p:pic>
      <p:pic>
        <p:nvPicPr>
          <p:cNvPr id="5127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81625" y="3810000"/>
            <a:ext cx="1508125" cy="565150"/>
          </a:xfrm>
          <a:noFill/>
        </p:spPr>
      </p:pic>
      <p:pic>
        <p:nvPicPr>
          <p:cNvPr id="5128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1908175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07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&amp; Production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5916" y="1524000"/>
            <a:ext cx="427568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5142818"/>
              </p:ext>
            </p:extLst>
          </p:nvPr>
        </p:nvGraphicFramePr>
        <p:xfrm>
          <a:off x="5562600" y="4724400"/>
          <a:ext cx="2133600" cy="97536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g/m/yr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Forest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Recovery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Meadow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4495800" cy="280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1721280"/>
              </p:ext>
            </p:extLst>
          </p:nvPr>
        </p:nvGraphicFramePr>
        <p:xfrm>
          <a:off x="152400" y="4800600"/>
          <a:ext cx="4800601" cy="916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741145"/>
                <a:gridCol w="606392"/>
                <a:gridCol w="760396"/>
                <a:gridCol w="714676"/>
                <a:gridCol w="685800"/>
                <a:gridCol w="60639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Creek chub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Common shiner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Longnose dace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Cutlips minnow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Rosyside dace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Blacknose</a:t>
                      </a:r>
                      <a:r>
                        <a:rPr lang="en-US" sz="1100" u="none" strike="noStrike" dirty="0">
                          <a:effectLst/>
                        </a:rPr>
                        <a:t> dace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Forest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2.2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Recovery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Meadow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78841" y="4434300"/>
            <a:ext cx="1241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Biomass (g/m)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1724816"/>
            <a:ext cx="1318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Growth rate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86600" y="1752600"/>
            <a:ext cx="1216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91343" y="4447401"/>
            <a:ext cx="98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Production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75409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l" eaLnBrk="1" hangingPunct="1"/>
            <a:r>
              <a:rPr lang="en-US" sz="4000" dirty="0" smtClean="0">
                <a:solidFill>
                  <a:schemeClr val="tx1"/>
                </a:solidFill>
                <a:cs typeface="Times" pitchFamily="1" charset="0"/>
              </a:rPr>
              <a:t>Refuge from high flows?	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5410200" cy="4876800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latin typeface="Trebuchet MS" pitchFamily="34" charset="0"/>
              </a:rPr>
              <a:t>When individuals move are they displaced (e.g. competition or high flow) or seeking preferred habitat?</a:t>
            </a:r>
          </a:p>
          <a:p>
            <a:pPr eaLnBrk="1" hangingPunct="1"/>
            <a:endParaRPr lang="en-US" sz="2400" dirty="0" smtClean="0">
              <a:latin typeface="Trebuchet MS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400" dirty="0" smtClean="0">
                <a:latin typeface="Trebuchet MS" pitchFamily="34" charset="0"/>
              </a:rPr>
              <a:t>A large storm occurred one week before Mar. sampling</a:t>
            </a:r>
          </a:p>
          <a:p>
            <a:pPr eaLnBrk="1" hangingPunct="1">
              <a:buFont typeface="Arial" charset="0"/>
              <a:buChar char="•"/>
            </a:pPr>
            <a:endParaRPr lang="en-US" sz="2400" dirty="0" smtClean="0">
              <a:latin typeface="Trebuchet MS" pitchFamily="34" charset="0"/>
            </a:endParaRPr>
          </a:p>
          <a:p>
            <a:pPr eaLnBrk="1" hangingPunct="1"/>
            <a:endParaRPr lang="en-US" dirty="0" smtClean="0">
              <a:latin typeface="Trebuchet MS" pitchFamily="34" charset="0"/>
            </a:endParaRP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2400" y="0"/>
            <a:ext cx="2641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354"/>
          <a:stretch>
            <a:fillRect/>
          </a:stretch>
        </p:blipFill>
        <p:spPr bwMode="auto">
          <a:xfrm rot="2539572">
            <a:off x="3124766" y="4612429"/>
            <a:ext cx="2003138" cy="1456156"/>
          </a:xfrm>
          <a:prstGeom prst="snip2DiagRect">
            <a:avLst>
              <a:gd name="adj1" fmla="val 50000"/>
              <a:gd name="adj2" fmla="val 2411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702175"/>
            <a:ext cx="233203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02175"/>
            <a:ext cx="23685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867400" y="2743200"/>
          <a:ext cx="3124200" cy="1097280"/>
        </p:xfrm>
        <a:graphic>
          <a:graphicData uri="http://schemas.openxmlformats.org/drawingml/2006/table">
            <a:tbl>
              <a:tblPr/>
              <a:tblGrid>
                <a:gridCol w="1711000"/>
                <a:gridCol w="1413200"/>
              </a:tblGrid>
              <a:tr h="222250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latin typeface="Arial"/>
                        </a:rPr>
                        <a:t>LWD &gt; 30cm dia. per</a:t>
                      </a:r>
                      <a:r>
                        <a:rPr lang="en-US" sz="1800" b="0" i="0" u="none" strike="noStrike" baseline="0" dirty="0" smtClean="0">
                          <a:latin typeface="Arial"/>
                        </a:rPr>
                        <a:t> 300m</a:t>
                      </a:r>
                      <a:endParaRPr lang="en-US" sz="1800" b="0" i="0" u="none" strike="noStrike" dirty="0" smtClean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Forest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Recovery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Meadow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29678321"/>
      </p:ext>
    </p:extLst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Dispersal after storm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4478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0" y="14478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3600" y="14478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600" y="41148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48000" y="41148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867400" y="5629870"/>
            <a:ext cx="312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rebuchet MS" pitchFamily="34" charset="0"/>
              </a:rPr>
              <a:t>Flow refuge in meadow – </a:t>
            </a:r>
          </a:p>
          <a:p>
            <a:r>
              <a:rPr lang="en-US" dirty="0" smtClean="0">
                <a:latin typeface="Trebuchet MS" pitchFamily="34" charset="0"/>
              </a:rPr>
              <a:t>	Undercut banks? Overhanging vegetation?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76200"/>
            <a:ext cx="1040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Forest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Recovery</a:t>
            </a:r>
          </a:p>
          <a:p>
            <a:r>
              <a:rPr lang="en-US" dirty="0" smtClean="0"/>
              <a:t>Meadow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Fish species richness, </a:t>
            </a:r>
            <a:r>
              <a:rPr lang="en-US" dirty="0" smtClean="0"/>
              <a:t>abundance, biomass and production higher </a:t>
            </a:r>
            <a:r>
              <a:rPr lang="en-US" dirty="0"/>
              <a:t>in </a:t>
            </a:r>
            <a:r>
              <a:rPr lang="en-US" dirty="0" smtClean="0"/>
              <a:t>meadow </a:t>
            </a:r>
            <a:r>
              <a:rPr lang="en-US" dirty="0"/>
              <a:t>than forested reaches</a:t>
            </a:r>
          </a:p>
          <a:p>
            <a:endParaRPr lang="en-US" dirty="0" smtClean="0"/>
          </a:p>
          <a:p>
            <a:r>
              <a:rPr lang="en-US" dirty="0" smtClean="0"/>
              <a:t>Increased abundance in meadow not due to immigration from forest</a:t>
            </a:r>
          </a:p>
          <a:p>
            <a:endParaRPr lang="en-US" dirty="0" smtClean="0"/>
          </a:p>
          <a:p>
            <a:r>
              <a:rPr lang="en-US" dirty="0" smtClean="0"/>
              <a:t>Increased average depth in meadow responsible for increased abundance and biomass of some but not species </a:t>
            </a:r>
          </a:p>
          <a:p>
            <a:endParaRPr lang="en-US" dirty="0" smtClean="0"/>
          </a:p>
          <a:p>
            <a:r>
              <a:rPr lang="en-US" dirty="0" smtClean="0"/>
              <a:t>Growth rates are generally higher in Forested habitat but due to low standing stock biomass total production is lower.</a:t>
            </a:r>
          </a:p>
          <a:p>
            <a:endParaRPr lang="en-US" dirty="0" smtClean="0"/>
          </a:p>
          <a:p>
            <a:r>
              <a:rPr lang="en-US" dirty="0"/>
              <a:t>Most species are limited dispersers suggesting that reaches +500m apart are largely </a:t>
            </a:r>
            <a:r>
              <a:rPr lang="en-US" dirty="0" smtClean="0"/>
              <a:t>separate</a:t>
            </a:r>
          </a:p>
          <a:p>
            <a:endParaRPr lang="en-US" dirty="0"/>
          </a:p>
          <a:p>
            <a:r>
              <a:rPr lang="en-US" dirty="0" smtClean="0"/>
              <a:t>No evidence that high flows affects fish in meadow differently than in forested reaches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346" y="304800"/>
            <a:ext cx="3730752" cy="279806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"/>
            <a:ext cx="3883025" cy="2800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914400" y="2514600"/>
            <a:ext cx="1095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</a:rPr>
              <a:t>Meadow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4876800" y="2590800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FF00"/>
                </a:solidFill>
              </a:rPr>
              <a:t>Forest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666750" y="3389313"/>
            <a:ext cx="36004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dirty="0" smtClean="0"/>
              <a:t>Stream narrow</a:t>
            </a:r>
            <a:endParaRPr lang="en-US" dirty="0"/>
          </a:p>
          <a:p>
            <a:pPr eaLnBrk="1" hangingPunct="1">
              <a:buFont typeface="Arial" charset="0"/>
              <a:buChar char="•"/>
            </a:pPr>
            <a:r>
              <a:rPr lang="en-US" dirty="0"/>
              <a:t>Higher </a:t>
            </a:r>
            <a:r>
              <a:rPr lang="en-US" dirty="0" err="1"/>
              <a:t>baseflow</a:t>
            </a:r>
            <a:r>
              <a:rPr lang="en-US" dirty="0"/>
              <a:t> velocity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/>
              <a:t>Higher daytime temperature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/>
              <a:t>Less woody debris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err="1"/>
              <a:t>Authochthonus</a:t>
            </a:r>
            <a:r>
              <a:rPr lang="en-US" dirty="0"/>
              <a:t> </a:t>
            </a:r>
            <a:r>
              <a:rPr lang="en-US" dirty="0" smtClean="0"/>
              <a:t>basal resources</a:t>
            </a:r>
            <a:endParaRPr lang="en-US" dirty="0"/>
          </a:p>
          <a:p>
            <a:pPr eaLnBrk="1" hangingPunct="1">
              <a:buFont typeface="Arial" charset="0"/>
              <a:buChar char="•"/>
            </a:pPr>
            <a:r>
              <a:rPr lang="en-US" dirty="0"/>
              <a:t>Lower </a:t>
            </a:r>
            <a:r>
              <a:rPr lang="en-US" dirty="0" err="1"/>
              <a:t>macroinvertebrate</a:t>
            </a:r>
            <a:r>
              <a:rPr lang="en-US" dirty="0"/>
              <a:t> density</a:t>
            </a:r>
          </a:p>
          <a:p>
            <a:pPr eaLnBrk="1" hangingPunct="1">
              <a:buFont typeface="Arial" charset="0"/>
              <a:buChar char="•"/>
            </a:pPr>
            <a:endParaRPr lang="en-US" dirty="0"/>
          </a:p>
        </p:txBody>
      </p:sp>
      <p:sp>
        <p:nvSpPr>
          <p:cNvPr id="16391" name="TextBox 10"/>
          <p:cNvSpPr txBox="1">
            <a:spLocks noChangeArrowheads="1"/>
          </p:cNvSpPr>
          <p:nvPr/>
        </p:nvSpPr>
        <p:spPr bwMode="auto">
          <a:xfrm>
            <a:off x="4343401" y="3352800"/>
            <a:ext cx="4648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dirty="0" smtClean="0"/>
              <a:t>Stream wide</a:t>
            </a:r>
            <a:endParaRPr lang="en-US" dirty="0"/>
          </a:p>
          <a:p>
            <a:pPr eaLnBrk="1" hangingPunct="1">
              <a:buFont typeface="Arial" charset="0"/>
              <a:buChar char="•"/>
            </a:pPr>
            <a:r>
              <a:rPr lang="en-US" dirty="0"/>
              <a:t>Lower </a:t>
            </a:r>
            <a:r>
              <a:rPr lang="en-US" dirty="0" err="1"/>
              <a:t>baseflow</a:t>
            </a:r>
            <a:r>
              <a:rPr lang="en-US" dirty="0"/>
              <a:t> velocity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/>
              <a:t>Shading reduces daytime </a:t>
            </a:r>
            <a:r>
              <a:rPr lang="en-US" dirty="0" smtClean="0"/>
              <a:t>temperature swing</a:t>
            </a:r>
            <a:endParaRPr lang="en-US" dirty="0"/>
          </a:p>
          <a:p>
            <a:pPr eaLnBrk="1" hangingPunct="1">
              <a:buFont typeface="Arial" charset="0"/>
              <a:buChar char="•"/>
            </a:pPr>
            <a:r>
              <a:rPr lang="en-US" dirty="0"/>
              <a:t>More woody debris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/>
              <a:t>Higher </a:t>
            </a:r>
            <a:r>
              <a:rPr lang="en-US" dirty="0" err="1"/>
              <a:t>macroinvertebrate</a:t>
            </a:r>
            <a:r>
              <a:rPr lang="en-US" dirty="0"/>
              <a:t> density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err="1"/>
              <a:t>Allochthonous</a:t>
            </a:r>
            <a:r>
              <a:rPr lang="en-US" dirty="0"/>
              <a:t> inputs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/>
              <a:t>Higher capacity to process matter </a:t>
            </a:r>
          </a:p>
          <a:p>
            <a:pPr lvl="1" eaLnBrk="1" hangingPunct="1"/>
            <a:r>
              <a:rPr lang="en-US" dirty="0"/>
              <a:t>and nutrients</a:t>
            </a:r>
          </a:p>
        </p:txBody>
      </p:sp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609600" y="6324600"/>
            <a:ext cx="335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Sweeney et al. 2004  PNAS</a:t>
            </a:r>
          </a:p>
        </p:txBody>
      </p:sp>
    </p:spTree>
    <p:extLst>
      <p:ext uri="{BB962C8B-B14F-4D97-AF65-F5344CB8AC3E}">
        <p14:creationId xmlns:p14="http://schemas.microsoft.com/office/powerpoint/2010/main" xmlns="" val="1994270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5362" y="3092811"/>
            <a:ext cx="5186081" cy="335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895600" y="381000"/>
            <a:ext cx="1212631" cy="259080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747" y="2265363"/>
            <a:ext cx="2057400" cy="1503363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0958" y="4322763"/>
            <a:ext cx="2031839" cy="1525086"/>
          </a:xfrm>
          <a:prstGeom prst="rect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pic>
        <p:nvPicPr>
          <p:cNvPr id="22532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5397" y="601677"/>
            <a:ext cx="2083003" cy="1206486"/>
          </a:xfrm>
          <a:prstGeom prst="rect">
            <a:avLst/>
          </a:prstGeom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457158" y="5237163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FF00"/>
                </a:solidFill>
              </a:rPr>
              <a:t>Meadow</a:t>
            </a:r>
          </a:p>
        </p:txBody>
      </p:sp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381000" y="697468"/>
            <a:ext cx="882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Forest</a:t>
            </a:r>
            <a:endParaRPr lang="en-US" sz="1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526257" y="3103563"/>
            <a:ext cx="1505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Recovering </a:t>
            </a:r>
            <a:endParaRPr lang="en-US" sz="18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hangingPunct="1"/>
            <a:r>
              <a:rPr lang="en-US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forest</a:t>
            </a:r>
            <a:endParaRPr lang="en-US" sz="1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7648090" y="3112528"/>
            <a:ext cx="1066800" cy="381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1400" dirty="0" smtClean="0">
                <a:latin typeface="Times"/>
                <a:ea typeface="+mj-ea"/>
                <a:cs typeface="Times"/>
              </a:rPr>
              <a:t>June 2011</a:t>
            </a:r>
            <a:endParaRPr lang="en-US" sz="1400" dirty="0">
              <a:latin typeface="Times"/>
              <a:ea typeface="+mj-ea"/>
              <a:cs typeface="Time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6070" y="4427476"/>
            <a:ext cx="1958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Habitat electivity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2804630" y="4080266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Electivity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495800" y="304800"/>
            <a:ext cx="426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Community comparison in upper east branch White Clay Creek</a:t>
            </a:r>
            <a:endParaRPr lang="en-US" sz="24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72000" y="1219200"/>
          <a:ext cx="3810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/>
                <a:gridCol w="1270000"/>
                <a:gridCol w="127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June 2011</a:t>
                      </a:r>
                      <a:endParaRPr lang="en-US" sz="1800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Abundance</a:t>
                      </a:r>
                    </a:p>
                    <a:p>
                      <a:pPr algn="ctr"/>
                      <a:r>
                        <a:rPr lang="en-US" sz="1800" dirty="0" smtClean="0"/>
                        <a:t>(fish/m)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Biomass</a:t>
                      </a:r>
                    </a:p>
                    <a:p>
                      <a:pPr algn="ctr"/>
                      <a:r>
                        <a:rPr lang="en-US" sz="1800" dirty="0" smtClean="0"/>
                        <a:t>(g/m)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Forest</a:t>
                      </a:r>
                      <a:endParaRPr lang="en-US" sz="1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5.9</a:t>
                      </a:r>
                      <a:endParaRPr lang="en-US" sz="1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39.3</a:t>
                      </a:r>
                      <a:endParaRPr lang="en-US" sz="1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Recovery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5.1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32.2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Meadow</a:t>
                      </a:r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9.0</a:t>
                      </a:r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52.5</a:t>
                      </a:r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27576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52400" y="381000"/>
            <a:ext cx="4863353" cy="14714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marL="0" indent="0" eaLnBrk="1" hangingPunct="1">
              <a:buNone/>
            </a:pPr>
            <a:r>
              <a:rPr lang="en-US" b="1" dirty="0" smtClean="0">
                <a:latin typeface="Trebuchet MS" pitchFamily="34" charset="0"/>
              </a:rPr>
              <a:t>Mechanisms?</a:t>
            </a:r>
            <a:endParaRPr lang="en-US" sz="2400" b="1" dirty="0" smtClean="0">
              <a:latin typeface="Trebuchet MS" pitchFamily="34" charset="0"/>
            </a:endParaRPr>
          </a:p>
          <a:p>
            <a:pPr marL="0" indent="0" eaLnBrk="1" hangingPunct="1">
              <a:buNone/>
            </a:pPr>
            <a:r>
              <a:rPr lang="en-US" sz="2200" dirty="0" smtClean="0">
                <a:latin typeface="Trebuchet MS" pitchFamily="34" charset="0"/>
              </a:rPr>
              <a:t>Mark (100m):2010 Sep-Oct</a:t>
            </a:r>
          </a:p>
          <a:p>
            <a:pPr marL="0" indent="0" eaLnBrk="1" hangingPunct="1">
              <a:buNone/>
            </a:pPr>
            <a:r>
              <a:rPr lang="en-US" sz="2200" dirty="0" smtClean="0">
                <a:latin typeface="Trebuchet MS" pitchFamily="34" charset="0"/>
              </a:rPr>
              <a:t>Recap. (300m):	2011 </a:t>
            </a:r>
            <a:r>
              <a:rPr lang="en-US" sz="2200" dirty="0" err="1" smtClean="0">
                <a:latin typeface="Trebuchet MS" pitchFamily="34" charset="0"/>
              </a:rPr>
              <a:t>Jan|Apr|Jun|Sep</a:t>
            </a:r>
            <a:endParaRPr lang="en-US" sz="2200" dirty="0" smtClean="0">
              <a:latin typeface="Trebuchet MS" pitchFamily="34" charset="0"/>
            </a:endParaRPr>
          </a:p>
          <a:p>
            <a:pPr eaLnBrk="1" hangingPunct="1"/>
            <a:endParaRPr lang="en-US" dirty="0" smtClean="0">
              <a:latin typeface="Trebuchet MS" pitchFamily="34" charset="0"/>
            </a:endParaRPr>
          </a:p>
        </p:txBody>
      </p:sp>
      <p:pic>
        <p:nvPicPr>
          <p:cNvPr id="90" name="Picture 9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99050" y="381000"/>
            <a:ext cx="2590800" cy="602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7423150" y="1295400"/>
            <a:ext cx="0" cy="1219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889750" y="658368"/>
            <a:ext cx="876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bg1"/>
                </a:solidFill>
              </a:rPr>
              <a:t>Flow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146114" y="5193268"/>
            <a:ext cx="1057836" cy="369332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/>
              <a:t>Meadow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111750" y="3087469"/>
            <a:ext cx="1365250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FF00"/>
                </a:solidFill>
              </a:rPr>
              <a:t>Recovering</a:t>
            </a:r>
          </a:p>
          <a:p>
            <a:pPr eaLnBrk="1" hangingPunct="1"/>
            <a:r>
              <a:rPr lang="en-US" sz="1800" dirty="0">
                <a:solidFill>
                  <a:srgbClr val="FFFF00"/>
                </a:solidFill>
              </a:rPr>
              <a:t>forest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228664" y="926068"/>
            <a:ext cx="867336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FF00"/>
                </a:solidFill>
              </a:rPr>
              <a:t>Forest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67453"/>
            <a:ext cx="2882900" cy="2162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592" y="4367739"/>
            <a:ext cx="2874108" cy="21555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3"/>
          <p:cNvGrpSpPr>
            <a:grpSpLocks/>
          </p:cNvGrpSpPr>
          <p:nvPr/>
        </p:nvGrpSpPr>
        <p:grpSpPr bwMode="auto">
          <a:xfrm flipH="1" flipV="1">
            <a:off x="7750174" y="5257800"/>
            <a:ext cx="358775" cy="1060450"/>
            <a:chOff x="624" y="192"/>
            <a:chExt cx="48" cy="3600"/>
          </a:xfrm>
        </p:grpSpPr>
        <p:grpSp>
          <p:nvGrpSpPr>
            <p:cNvPr id="14" name="Group 4"/>
            <p:cNvGrpSpPr>
              <a:grpSpLocks/>
            </p:cNvGrpSpPr>
            <p:nvPr/>
          </p:nvGrpSpPr>
          <p:grpSpPr bwMode="auto">
            <a:xfrm>
              <a:off x="624" y="1392"/>
              <a:ext cx="48" cy="1200"/>
              <a:chOff x="624" y="1056"/>
              <a:chExt cx="48" cy="1200"/>
            </a:xfrm>
          </p:grpSpPr>
          <p:sp>
            <p:nvSpPr>
              <p:cNvPr id="27" name="Rectangle 5"/>
              <p:cNvSpPr>
                <a:spLocks noChangeArrowheads="1"/>
              </p:cNvSpPr>
              <p:nvPr/>
            </p:nvSpPr>
            <p:spPr bwMode="auto">
              <a:xfrm>
                <a:off x="624" y="1056"/>
                <a:ext cx="48" cy="24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Rectangle 6"/>
              <p:cNvSpPr>
                <a:spLocks noChangeArrowheads="1"/>
              </p:cNvSpPr>
              <p:nvPr/>
            </p:nvSpPr>
            <p:spPr bwMode="auto">
              <a:xfrm>
                <a:off x="624" y="1296"/>
                <a:ext cx="48" cy="24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/>
            </p:nvSpPr>
            <p:spPr bwMode="auto">
              <a:xfrm>
                <a:off x="624" y="1536"/>
                <a:ext cx="48" cy="24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8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48" cy="24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Rectangle 9"/>
              <p:cNvSpPr>
                <a:spLocks noChangeArrowheads="1"/>
              </p:cNvSpPr>
              <p:nvPr/>
            </p:nvSpPr>
            <p:spPr bwMode="auto">
              <a:xfrm>
                <a:off x="624" y="2016"/>
                <a:ext cx="48" cy="24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10"/>
            <p:cNvGrpSpPr>
              <a:grpSpLocks/>
            </p:cNvGrpSpPr>
            <p:nvPr/>
          </p:nvGrpSpPr>
          <p:grpSpPr bwMode="auto">
            <a:xfrm>
              <a:off x="624" y="2592"/>
              <a:ext cx="48" cy="1200"/>
              <a:chOff x="624" y="1056"/>
              <a:chExt cx="48" cy="1200"/>
            </a:xfrm>
          </p:grpSpPr>
          <p:sp>
            <p:nvSpPr>
              <p:cNvPr id="22" name="Rectangle 11"/>
              <p:cNvSpPr>
                <a:spLocks noChangeArrowheads="1"/>
              </p:cNvSpPr>
              <p:nvPr/>
            </p:nvSpPr>
            <p:spPr bwMode="auto">
              <a:xfrm>
                <a:off x="624" y="1056"/>
                <a:ext cx="48" cy="240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12"/>
              <p:cNvSpPr>
                <a:spLocks noChangeArrowheads="1"/>
              </p:cNvSpPr>
              <p:nvPr/>
            </p:nvSpPr>
            <p:spPr bwMode="auto">
              <a:xfrm>
                <a:off x="624" y="1296"/>
                <a:ext cx="48" cy="240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13"/>
              <p:cNvSpPr>
                <a:spLocks noChangeArrowheads="1"/>
              </p:cNvSpPr>
              <p:nvPr/>
            </p:nvSpPr>
            <p:spPr bwMode="auto">
              <a:xfrm>
                <a:off x="624" y="1536"/>
                <a:ext cx="48" cy="240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14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48" cy="240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15"/>
              <p:cNvSpPr>
                <a:spLocks noChangeArrowheads="1"/>
              </p:cNvSpPr>
              <p:nvPr/>
            </p:nvSpPr>
            <p:spPr bwMode="auto">
              <a:xfrm>
                <a:off x="624" y="2016"/>
                <a:ext cx="48" cy="240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16"/>
            <p:cNvGrpSpPr>
              <a:grpSpLocks/>
            </p:cNvGrpSpPr>
            <p:nvPr/>
          </p:nvGrpSpPr>
          <p:grpSpPr bwMode="auto">
            <a:xfrm>
              <a:off x="624" y="192"/>
              <a:ext cx="48" cy="1200"/>
              <a:chOff x="624" y="1056"/>
              <a:chExt cx="48" cy="1200"/>
            </a:xfrm>
          </p:grpSpPr>
          <p:sp>
            <p:nvSpPr>
              <p:cNvPr id="17" name="Rectangle 17"/>
              <p:cNvSpPr>
                <a:spLocks noChangeArrowheads="1"/>
              </p:cNvSpPr>
              <p:nvPr/>
            </p:nvSpPr>
            <p:spPr bwMode="auto">
              <a:xfrm>
                <a:off x="624" y="1056"/>
                <a:ext cx="48" cy="240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18"/>
              <p:cNvSpPr>
                <a:spLocks noChangeArrowheads="1"/>
              </p:cNvSpPr>
              <p:nvPr/>
            </p:nvSpPr>
            <p:spPr bwMode="auto">
              <a:xfrm>
                <a:off x="624" y="1296"/>
                <a:ext cx="48" cy="240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19"/>
              <p:cNvSpPr>
                <a:spLocks noChangeArrowheads="1"/>
              </p:cNvSpPr>
              <p:nvPr/>
            </p:nvSpPr>
            <p:spPr bwMode="auto">
              <a:xfrm>
                <a:off x="624" y="1536"/>
                <a:ext cx="48" cy="240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20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48" cy="240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21"/>
              <p:cNvSpPr>
                <a:spLocks noChangeArrowheads="1"/>
              </p:cNvSpPr>
              <p:nvPr/>
            </p:nvSpPr>
            <p:spPr bwMode="auto">
              <a:xfrm>
                <a:off x="624" y="2016"/>
                <a:ext cx="48" cy="240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2" name="Group 3"/>
          <p:cNvGrpSpPr>
            <a:grpSpLocks/>
          </p:cNvGrpSpPr>
          <p:nvPr/>
        </p:nvGrpSpPr>
        <p:grpSpPr bwMode="auto">
          <a:xfrm flipH="1" flipV="1">
            <a:off x="7750174" y="2971800"/>
            <a:ext cx="358775" cy="1060450"/>
            <a:chOff x="624" y="192"/>
            <a:chExt cx="48" cy="3600"/>
          </a:xfrm>
        </p:grpSpPr>
        <p:grpSp>
          <p:nvGrpSpPr>
            <p:cNvPr id="33" name="Group 4"/>
            <p:cNvGrpSpPr>
              <a:grpSpLocks/>
            </p:cNvGrpSpPr>
            <p:nvPr/>
          </p:nvGrpSpPr>
          <p:grpSpPr bwMode="auto">
            <a:xfrm>
              <a:off x="624" y="1392"/>
              <a:ext cx="48" cy="1200"/>
              <a:chOff x="624" y="1056"/>
              <a:chExt cx="48" cy="1200"/>
            </a:xfrm>
          </p:grpSpPr>
          <p:sp>
            <p:nvSpPr>
              <p:cNvPr id="46" name="Rectangle 5"/>
              <p:cNvSpPr>
                <a:spLocks noChangeArrowheads="1"/>
              </p:cNvSpPr>
              <p:nvPr/>
            </p:nvSpPr>
            <p:spPr bwMode="auto">
              <a:xfrm>
                <a:off x="624" y="1056"/>
                <a:ext cx="48" cy="24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Rectangle 6"/>
              <p:cNvSpPr>
                <a:spLocks noChangeArrowheads="1"/>
              </p:cNvSpPr>
              <p:nvPr/>
            </p:nvSpPr>
            <p:spPr bwMode="auto">
              <a:xfrm>
                <a:off x="624" y="1296"/>
                <a:ext cx="48" cy="24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Rectangle 7"/>
              <p:cNvSpPr>
                <a:spLocks noChangeArrowheads="1"/>
              </p:cNvSpPr>
              <p:nvPr/>
            </p:nvSpPr>
            <p:spPr bwMode="auto">
              <a:xfrm>
                <a:off x="624" y="1536"/>
                <a:ext cx="48" cy="24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Rectangle 8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48" cy="24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Rectangle 9"/>
              <p:cNvSpPr>
                <a:spLocks noChangeArrowheads="1"/>
              </p:cNvSpPr>
              <p:nvPr/>
            </p:nvSpPr>
            <p:spPr bwMode="auto">
              <a:xfrm>
                <a:off x="624" y="2016"/>
                <a:ext cx="48" cy="24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" name="Group 10"/>
            <p:cNvGrpSpPr>
              <a:grpSpLocks/>
            </p:cNvGrpSpPr>
            <p:nvPr/>
          </p:nvGrpSpPr>
          <p:grpSpPr bwMode="auto">
            <a:xfrm>
              <a:off x="624" y="2592"/>
              <a:ext cx="48" cy="1200"/>
              <a:chOff x="624" y="1056"/>
              <a:chExt cx="48" cy="1200"/>
            </a:xfrm>
          </p:grpSpPr>
          <p:sp>
            <p:nvSpPr>
              <p:cNvPr id="41" name="Rectangle 11"/>
              <p:cNvSpPr>
                <a:spLocks noChangeArrowheads="1"/>
              </p:cNvSpPr>
              <p:nvPr/>
            </p:nvSpPr>
            <p:spPr bwMode="auto">
              <a:xfrm>
                <a:off x="624" y="1056"/>
                <a:ext cx="48" cy="240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12"/>
              <p:cNvSpPr>
                <a:spLocks noChangeArrowheads="1"/>
              </p:cNvSpPr>
              <p:nvPr/>
            </p:nvSpPr>
            <p:spPr bwMode="auto">
              <a:xfrm>
                <a:off x="624" y="1296"/>
                <a:ext cx="48" cy="240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Rectangle 13"/>
              <p:cNvSpPr>
                <a:spLocks noChangeArrowheads="1"/>
              </p:cNvSpPr>
              <p:nvPr/>
            </p:nvSpPr>
            <p:spPr bwMode="auto">
              <a:xfrm>
                <a:off x="624" y="1536"/>
                <a:ext cx="48" cy="240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Rectangle 14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48" cy="240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Rectangle 15"/>
              <p:cNvSpPr>
                <a:spLocks noChangeArrowheads="1"/>
              </p:cNvSpPr>
              <p:nvPr/>
            </p:nvSpPr>
            <p:spPr bwMode="auto">
              <a:xfrm>
                <a:off x="624" y="2016"/>
                <a:ext cx="48" cy="240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" name="Group 16"/>
            <p:cNvGrpSpPr>
              <a:grpSpLocks/>
            </p:cNvGrpSpPr>
            <p:nvPr/>
          </p:nvGrpSpPr>
          <p:grpSpPr bwMode="auto">
            <a:xfrm>
              <a:off x="624" y="192"/>
              <a:ext cx="48" cy="1200"/>
              <a:chOff x="624" y="1056"/>
              <a:chExt cx="48" cy="1200"/>
            </a:xfrm>
          </p:grpSpPr>
          <p:sp>
            <p:nvSpPr>
              <p:cNvPr id="36" name="Rectangle 17"/>
              <p:cNvSpPr>
                <a:spLocks noChangeArrowheads="1"/>
              </p:cNvSpPr>
              <p:nvPr/>
            </p:nvSpPr>
            <p:spPr bwMode="auto">
              <a:xfrm>
                <a:off x="624" y="1056"/>
                <a:ext cx="48" cy="240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18"/>
              <p:cNvSpPr>
                <a:spLocks noChangeArrowheads="1"/>
              </p:cNvSpPr>
              <p:nvPr/>
            </p:nvSpPr>
            <p:spPr bwMode="auto">
              <a:xfrm>
                <a:off x="624" y="1296"/>
                <a:ext cx="48" cy="240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Rectangle 19"/>
              <p:cNvSpPr>
                <a:spLocks noChangeArrowheads="1"/>
              </p:cNvSpPr>
              <p:nvPr/>
            </p:nvSpPr>
            <p:spPr bwMode="auto">
              <a:xfrm>
                <a:off x="624" y="1536"/>
                <a:ext cx="48" cy="240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20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48" cy="240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21"/>
              <p:cNvSpPr>
                <a:spLocks noChangeArrowheads="1"/>
              </p:cNvSpPr>
              <p:nvPr/>
            </p:nvSpPr>
            <p:spPr bwMode="auto">
              <a:xfrm>
                <a:off x="624" y="2016"/>
                <a:ext cx="48" cy="240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" name="Group 3"/>
          <p:cNvGrpSpPr>
            <a:grpSpLocks/>
          </p:cNvGrpSpPr>
          <p:nvPr/>
        </p:nvGrpSpPr>
        <p:grpSpPr bwMode="auto">
          <a:xfrm flipH="1" flipV="1">
            <a:off x="7750174" y="387350"/>
            <a:ext cx="358775" cy="1060450"/>
            <a:chOff x="624" y="192"/>
            <a:chExt cx="48" cy="3600"/>
          </a:xfrm>
        </p:grpSpPr>
        <p:grpSp>
          <p:nvGrpSpPr>
            <p:cNvPr id="52" name="Group 4"/>
            <p:cNvGrpSpPr>
              <a:grpSpLocks/>
            </p:cNvGrpSpPr>
            <p:nvPr/>
          </p:nvGrpSpPr>
          <p:grpSpPr bwMode="auto">
            <a:xfrm>
              <a:off x="624" y="1392"/>
              <a:ext cx="48" cy="1200"/>
              <a:chOff x="624" y="1056"/>
              <a:chExt cx="48" cy="1200"/>
            </a:xfrm>
          </p:grpSpPr>
          <p:sp>
            <p:nvSpPr>
              <p:cNvPr id="65" name="Rectangle 5"/>
              <p:cNvSpPr>
                <a:spLocks noChangeArrowheads="1"/>
              </p:cNvSpPr>
              <p:nvPr/>
            </p:nvSpPr>
            <p:spPr bwMode="auto">
              <a:xfrm>
                <a:off x="624" y="1056"/>
                <a:ext cx="48" cy="24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Rectangle 6"/>
              <p:cNvSpPr>
                <a:spLocks noChangeArrowheads="1"/>
              </p:cNvSpPr>
              <p:nvPr/>
            </p:nvSpPr>
            <p:spPr bwMode="auto">
              <a:xfrm>
                <a:off x="624" y="1296"/>
                <a:ext cx="48" cy="24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Rectangle 7"/>
              <p:cNvSpPr>
                <a:spLocks noChangeArrowheads="1"/>
              </p:cNvSpPr>
              <p:nvPr/>
            </p:nvSpPr>
            <p:spPr bwMode="auto">
              <a:xfrm>
                <a:off x="624" y="1536"/>
                <a:ext cx="48" cy="24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Rectangle 8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48" cy="24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Rectangle 9"/>
              <p:cNvSpPr>
                <a:spLocks noChangeArrowheads="1"/>
              </p:cNvSpPr>
              <p:nvPr/>
            </p:nvSpPr>
            <p:spPr bwMode="auto">
              <a:xfrm>
                <a:off x="624" y="2016"/>
                <a:ext cx="48" cy="24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3" name="Group 10"/>
            <p:cNvGrpSpPr>
              <a:grpSpLocks/>
            </p:cNvGrpSpPr>
            <p:nvPr/>
          </p:nvGrpSpPr>
          <p:grpSpPr bwMode="auto">
            <a:xfrm>
              <a:off x="624" y="2592"/>
              <a:ext cx="48" cy="1200"/>
              <a:chOff x="624" y="1056"/>
              <a:chExt cx="48" cy="1200"/>
            </a:xfrm>
          </p:grpSpPr>
          <p:sp>
            <p:nvSpPr>
              <p:cNvPr id="60" name="Rectangle 11"/>
              <p:cNvSpPr>
                <a:spLocks noChangeArrowheads="1"/>
              </p:cNvSpPr>
              <p:nvPr/>
            </p:nvSpPr>
            <p:spPr bwMode="auto">
              <a:xfrm>
                <a:off x="624" y="1056"/>
                <a:ext cx="48" cy="240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12"/>
              <p:cNvSpPr>
                <a:spLocks noChangeArrowheads="1"/>
              </p:cNvSpPr>
              <p:nvPr/>
            </p:nvSpPr>
            <p:spPr bwMode="auto">
              <a:xfrm>
                <a:off x="624" y="1296"/>
                <a:ext cx="48" cy="240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Rectangle 13"/>
              <p:cNvSpPr>
                <a:spLocks noChangeArrowheads="1"/>
              </p:cNvSpPr>
              <p:nvPr/>
            </p:nvSpPr>
            <p:spPr bwMode="auto">
              <a:xfrm>
                <a:off x="624" y="1536"/>
                <a:ext cx="48" cy="240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Rectangle 14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48" cy="240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Rectangle 15"/>
              <p:cNvSpPr>
                <a:spLocks noChangeArrowheads="1"/>
              </p:cNvSpPr>
              <p:nvPr/>
            </p:nvSpPr>
            <p:spPr bwMode="auto">
              <a:xfrm>
                <a:off x="624" y="2016"/>
                <a:ext cx="48" cy="240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" name="Group 16"/>
            <p:cNvGrpSpPr>
              <a:grpSpLocks/>
            </p:cNvGrpSpPr>
            <p:nvPr/>
          </p:nvGrpSpPr>
          <p:grpSpPr bwMode="auto">
            <a:xfrm>
              <a:off x="624" y="192"/>
              <a:ext cx="48" cy="1200"/>
              <a:chOff x="624" y="1056"/>
              <a:chExt cx="48" cy="1200"/>
            </a:xfrm>
          </p:grpSpPr>
          <p:sp>
            <p:nvSpPr>
              <p:cNvPr id="55" name="Rectangle 17"/>
              <p:cNvSpPr>
                <a:spLocks noChangeArrowheads="1"/>
              </p:cNvSpPr>
              <p:nvPr/>
            </p:nvSpPr>
            <p:spPr bwMode="auto">
              <a:xfrm>
                <a:off x="624" y="1056"/>
                <a:ext cx="48" cy="240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Rectangle 18"/>
              <p:cNvSpPr>
                <a:spLocks noChangeArrowheads="1"/>
              </p:cNvSpPr>
              <p:nvPr/>
            </p:nvSpPr>
            <p:spPr bwMode="auto">
              <a:xfrm>
                <a:off x="624" y="1296"/>
                <a:ext cx="48" cy="240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Rectangle 19"/>
              <p:cNvSpPr>
                <a:spLocks noChangeArrowheads="1"/>
              </p:cNvSpPr>
              <p:nvPr/>
            </p:nvSpPr>
            <p:spPr bwMode="auto">
              <a:xfrm>
                <a:off x="624" y="1536"/>
                <a:ext cx="48" cy="240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Rectangle 20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48" cy="240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21"/>
              <p:cNvSpPr>
                <a:spLocks noChangeArrowheads="1"/>
              </p:cNvSpPr>
              <p:nvPr/>
            </p:nvSpPr>
            <p:spPr bwMode="auto">
              <a:xfrm>
                <a:off x="624" y="2016"/>
                <a:ext cx="48" cy="240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70" name="Picture 69" descr="Fluorescent tag_VI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58884"/>
            <a:ext cx="1797804" cy="63231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 Box 13"/>
          <p:cNvSpPr txBox="1">
            <a:spLocks noChangeArrowheads="1"/>
          </p:cNvSpPr>
          <p:nvPr/>
        </p:nvSpPr>
        <p:spPr bwMode="auto">
          <a:xfrm rot="5400000">
            <a:off x="7538308" y="2021959"/>
            <a:ext cx="7745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b="1" dirty="0" smtClean="0"/>
              <a:t>550m</a:t>
            </a:r>
            <a:endParaRPr lang="en-US" sz="1800" b="1" dirty="0"/>
          </a:p>
        </p:txBody>
      </p:sp>
      <p:sp>
        <p:nvSpPr>
          <p:cNvPr id="75" name="Text Box 13"/>
          <p:cNvSpPr txBox="1">
            <a:spLocks noChangeArrowheads="1"/>
          </p:cNvSpPr>
          <p:nvPr/>
        </p:nvSpPr>
        <p:spPr bwMode="auto">
          <a:xfrm rot="5400000">
            <a:off x="7525331" y="4393620"/>
            <a:ext cx="7745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b="1" dirty="0" smtClean="0"/>
              <a:t>550m</a:t>
            </a:r>
            <a:endParaRPr lang="en-US" sz="1800" b="1" dirty="0"/>
          </a:p>
        </p:txBody>
      </p:sp>
      <p:sp>
        <p:nvSpPr>
          <p:cNvPr id="76" name="Text Box 13"/>
          <p:cNvSpPr txBox="1">
            <a:spLocks noChangeArrowheads="1"/>
          </p:cNvSpPr>
          <p:nvPr/>
        </p:nvSpPr>
        <p:spPr bwMode="auto">
          <a:xfrm rot="5400000">
            <a:off x="8477831" y="729670"/>
            <a:ext cx="7745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b="1" dirty="0" smtClean="0"/>
              <a:t>300m</a:t>
            </a:r>
            <a:endParaRPr lang="en-US" sz="1800" b="1" dirty="0"/>
          </a:p>
        </p:txBody>
      </p:sp>
      <p:sp>
        <p:nvSpPr>
          <p:cNvPr id="78" name="Text Box 13"/>
          <p:cNvSpPr txBox="1">
            <a:spLocks noChangeArrowheads="1"/>
          </p:cNvSpPr>
          <p:nvPr/>
        </p:nvSpPr>
        <p:spPr bwMode="auto">
          <a:xfrm rot="5400000">
            <a:off x="8046651" y="214700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b="1" dirty="0" smtClean="0"/>
              <a:t>20m</a:t>
            </a:r>
            <a:endParaRPr lang="en-US" sz="1800" b="1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8108949" y="407843"/>
            <a:ext cx="136267" cy="1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eft Brace 4"/>
          <p:cNvSpPr/>
          <p:nvPr/>
        </p:nvSpPr>
        <p:spPr>
          <a:xfrm flipH="1">
            <a:off x="8108949" y="722532"/>
            <a:ext cx="272533" cy="371783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 Box 13"/>
          <p:cNvSpPr txBox="1">
            <a:spLocks noChangeArrowheads="1"/>
          </p:cNvSpPr>
          <p:nvPr/>
        </p:nvSpPr>
        <p:spPr bwMode="auto">
          <a:xfrm rot="5400000">
            <a:off x="8134931" y="787568"/>
            <a:ext cx="7745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b="1" dirty="0" smtClean="0"/>
              <a:t>100m</a:t>
            </a:r>
            <a:endParaRPr lang="en-US" sz="18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706883" y="381000"/>
            <a:ext cx="0" cy="1060450"/>
          </a:xfrm>
          <a:prstGeom prst="line">
            <a:avLst/>
          </a:prstGeom>
          <a:ln w="12700" cap="rnd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 Box 13"/>
          <p:cNvSpPr txBox="1">
            <a:spLocks noChangeArrowheads="1"/>
          </p:cNvSpPr>
          <p:nvPr/>
        </p:nvSpPr>
        <p:spPr bwMode="auto">
          <a:xfrm rot="5400000">
            <a:off x="8020631" y="3326820"/>
            <a:ext cx="7745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b="1" dirty="0" smtClean="0"/>
              <a:t>300m</a:t>
            </a:r>
            <a:endParaRPr lang="en-US" sz="1800" b="1" dirty="0"/>
          </a:p>
        </p:txBody>
      </p:sp>
      <p:cxnSp>
        <p:nvCxnSpPr>
          <p:cNvPr id="87" name="Straight Connector 86"/>
          <p:cNvCxnSpPr/>
          <p:nvPr/>
        </p:nvCxnSpPr>
        <p:spPr>
          <a:xfrm>
            <a:off x="8249683" y="2978150"/>
            <a:ext cx="0" cy="1060450"/>
          </a:xfrm>
          <a:prstGeom prst="line">
            <a:avLst/>
          </a:prstGeom>
          <a:ln w="12700" cap="rnd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 Box 13"/>
          <p:cNvSpPr txBox="1">
            <a:spLocks noChangeArrowheads="1"/>
          </p:cNvSpPr>
          <p:nvPr/>
        </p:nvSpPr>
        <p:spPr bwMode="auto">
          <a:xfrm rot="5400000">
            <a:off x="8020631" y="5612820"/>
            <a:ext cx="7745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b="1" dirty="0" smtClean="0"/>
              <a:t>300m</a:t>
            </a:r>
            <a:endParaRPr lang="en-US" sz="1800" b="1" dirty="0"/>
          </a:p>
        </p:txBody>
      </p:sp>
      <p:cxnSp>
        <p:nvCxnSpPr>
          <p:cNvPr id="89" name="Straight Connector 88"/>
          <p:cNvCxnSpPr/>
          <p:nvPr/>
        </p:nvCxnSpPr>
        <p:spPr>
          <a:xfrm>
            <a:off x="8249683" y="5264150"/>
            <a:ext cx="0" cy="1060450"/>
          </a:xfrm>
          <a:prstGeom prst="line">
            <a:avLst/>
          </a:prstGeom>
          <a:ln w="12700" cap="rnd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85800" y="2286000"/>
            <a:ext cx="2259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20 m “channel unit”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667000" y="5105400"/>
            <a:ext cx="1470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Elastomer</a:t>
            </a:r>
            <a:r>
              <a:rPr lang="en-US" dirty="0" smtClean="0"/>
              <a:t> tag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2197457" y="4382869"/>
            <a:ext cx="1460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Backpack</a:t>
            </a:r>
          </a:p>
          <a:p>
            <a:r>
              <a:rPr lang="en-US" dirty="0" err="1" smtClean="0"/>
              <a:t>electrofishing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0363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latin typeface="Times" pitchFamily="1" charset="0"/>
                <a:cs typeface="Times" pitchFamily="1" charset="0"/>
              </a:rPr>
              <a:t>Elastomer mark (&gt; 45mm TL)</a:t>
            </a:r>
          </a:p>
        </p:txBody>
      </p:sp>
      <p:pic>
        <p:nvPicPr>
          <p:cNvPr id="25603" name="Picture 3" descr="Fluorescent tag_VI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8763"/>
            <a:ext cx="388620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343400" y="1524000"/>
            <a:ext cx="45910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/>
              <a:t>4 colors (Blue, Green, Red, Yellow)</a:t>
            </a:r>
          </a:p>
          <a:p>
            <a:pPr eaLnBrk="1" hangingPunct="1"/>
            <a:r>
              <a:rPr lang="en-US" sz="1800"/>
              <a:t>6 locations (R &amp; L – Pectoral, Anal, Caudal)</a:t>
            </a:r>
          </a:p>
          <a:p>
            <a:pPr eaLnBrk="1" hangingPunct="1"/>
            <a:r>
              <a:rPr lang="en-US" sz="1800"/>
              <a:t>4 tags per individual</a:t>
            </a:r>
          </a:p>
          <a:p>
            <a:pPr eaLnBrk="1" hangingPunct="1"/>
            <a:r>
              <a:rPr lang="en-US" sz="1800"/>
              <a:t>3058 possible codes</a:t>
            </a:r>
          </a:p>
        </p:txBody>
      </p:sp>
      <p:pic>
        <p:nvPicPr>
          <p:cNvPr id="25605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8458200" cy="31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26548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799" y="2301688"/>
            <a:ext cx="4556312" cy="455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Fluorescent tag_VI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62400"/>
            <a:ext cx="2133600" cy="750420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7882" y="2789021"/>
            <a:ext cx="1676399" cy="3581645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fish seek out the meadow?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352800" y="1092764"/>
            <a:ext cx="2667000" cy="137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771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90600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 fish seek out the meadow?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550" y="990601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3164" y="995083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93459"/>
            <a:ext cx="27432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24835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6200" y="1545735"/>
            <a:ext cx="641981" cy="1371599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3819" y="4334435"/>
            <a:ext cx="641981" cy="1371599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82" y="1014903"/>
            <a:ext cx="1295399" cy="39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981" y="3689832"/>
            <a:ext cx="1066800" cy="52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819400" y="954651"/>
            <a:ext cx="1219200" cy="51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046260" y="3558127"/>
            <a:ext cx="978893" cy="62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38800" y="823484"/>
            <a:ext cx="1259541" cy="65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1348" y="3657600"/>
            <a:ext cx="1298028" cy="47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923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6200364" cy="990600"/>
          </a:xfrm>
        </p:spPr>
        <p:txBody>
          <a:bodyPr/>
          <a:lstStyle/>
          <a:p>
            <a:r>
              <a:rPr lang="en-US" dirty="0" smtClean="0"/>
              <a:t>Movement within reach</a:t>
            </a:r>
            <a:endParaRPr lang="en-US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39435" y="1143000"/>
            <a:ext cx="2743200" cy="2743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2800" y="1143000"/>
            <a:ext cx="2743200" cy="2743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" y="11430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" y="40386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4038600"/>
            <a:ext cx="2743200" cy="2743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352800" y="4038600"/>
            <a:ext cx="2743200" cy="2743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324600" y="124075"/>
            <a:ext cx="1040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Forest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Recovery</a:t>
            </a:r>
          </a:p>
          <a:p>
            <a:r>
              <a:rPr lang="en-US" dirty="0" smtClean="0"/>
              <a:t>Meadow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0603" y="1295400"/>
            <a:ext cx="851338" cy="36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4220" y="1219200"/>
            <a:ext cx="730580" cy="22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306670" y="1216198"/>
            <a:ext cx="838200" cy="43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21983"/>
            <a:ext cx="804581" cy="39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440707" y="4114800"/>
            <a:ext cx="750293" cy="47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0104" y="4087905"/>
            <a:ext cx="882696" cy="325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32501" y="457200"/>
            <a:ext cx="1568827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ANOVA p&lt;0.05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10275</TotalTime>
  <Words>745</Words>
  <Application>Microsoft Office PowerPoint</Application>
  <PresentationFormat>On-screen Show (4:3)</PresentationFormat>
  <Paragraphs>310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Stream Fish Dispersal and Growth in Wooded and Meadow Reaches of the White Clay Creek</vt:lpstr>
      <vt:lpstr>Slide 2</vt:lpstr>
      <vt:lpstr>Slide 3</vt:lpstr>
      <vt:lpstr>Slide 4</vt:lpstr>
      <vt:lpstr>Slide 5</vt:lpstr>
      <vt:lpstr>Elastomer mark (&gt; 45mm TL)</vt:lpstr>
      <vt:lpstr>Do fish seek out the meadow?</vt:lpstr>
      <vt:lpstr>Do fish seek out the meadow?</vt:lpstr>
      <vt:lpstr>Movement within reach</vt:lpstr>
      <vt:lpstr>What about the habitat?</vt:lpstr>
      <vt:lpstr>Depth</vt:lpstr>
      <vt:lpstr>The meadow is deeper, so how does that happen and could that affect fish?</vt:lpstr>
      <vt:lpstr>Riffles, Runs &amp; Pools</vt:lpstr>
      <vt:lpstr>The pools in the meadow are not deeper but  there are fewer shallow areas in the meadow</vt:lpstr>
      <vt:lpstr>Average depth and species abundance in each 20m “channel unit”</vt:lpstr>
      <vt:lpstr>Abundance    Biomass</vt:lpstr>
      <vt:lpstr>Slide 17</vt:lpstr>
      <vt:lpstr>Slide 18</vt:lpstr>
      <vt:lpstr>Diet June 2011 - Stomach contents</vt:lpstr>
      <vt:lpstr>Growth Cutlips minnow 120110</vt:lpstr>
      <vt:lpstr>Growth &amp; Production</vt:lpstr>
      <vt:lpstr>Refuge from high flows? </vt:lpstr>
      <vt:lpstr>Dispersal after storm</vt:lpstr>
      <vt:lpstr>Summary</vt:lpstr>
      <vt:lpstr>Slide 25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Willy Eldridge</dc:creator>
  <cp:lastModifiedBy>andrew</cp:lastModifiedBy>
  <cp:revision>431</cp:revision>
  <dcterms:created xsi:type="dcterms:W3CDTF">2012-09-06T22:00:29Z</dcterms:created>
  <dcterms:modified xsi:type="dcterms:W3CDTF">2012-10-01T15:03:13Z</dcterms:modified>
</cp:coreProperties>
</file>