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theme/themeOverride2.xml" ContentType="application/vnd.openxmlformats-officedocument.themeOverr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wmf" ContentType="image/x-wmf"/>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charts/chart2.xml" ContentType="application/vnd.openxmlformats-officedocument.drawingml.chart+xml"/>
  <Override PartName="/ppt/slides/slide29.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3686" r:id="rId2"/>
    <p:sldMasterId id="2147483718" r:id="rId3"/>
    <p:sldMasterId id="2147483732" r:id="rId4"/>
    <p:sldMasterId id="2147483746" r:id="rId5"/>
  </p:sldMasterIdLst>
  <p:notesMasterIdLst>
    <p:notesMasterId r:id="rId72"/>
  </p:notesMasterIdLst>
  <p:handoutMasterIdLst>
    <p:handoutMasterId r:id="rId73"/>
  </p:handoutMasterIdLst>
  <p:sldIdLst>
    <p:sldId id="1039" r:id="rId6"/>
    <p:sldId id="1046" r:id="rId7"/>
    <p:sldId id="975" r:id="rId8"/>
    <p:sldId id="968" r:id="rId9"/>
    <p:sldId id="965" r:id="rId10"/>
    <p:sldId id="969" r:id="rId11"/>
    <p:sldId id="971" r:id="rId12"/>
    <p:sldId id="972" r:id="rId13"/>
    <p:sldId id="999" r:id="rId14"/>
    <p:sldId id="973" r:id="rId15"/>
    <p:sldId id="1040" r:id="rId16"/>
    <p:sldId id="1041" r:id="rId17"/>
    <p:sldId id="1042" r:id="rId18"/>
    <p:sldId id="1045" r:id="rId19"/>
    <p:sldId id="1043" r:id="rId20"/>
    <p:sldId id="1044" r:id="rId21"/>
    <p:sldId id="1066" r:id="rId22"/>
    <p:sldId id="1067" r:id="rId23"/>
    <p:sldId id="1068" r:id="rId24"/>
    <p:sldId id="1077" r:id="rId25"/>
    <p:sldId id="1076" r:id="rId26"/>
    <p:sldId id="1075" r:id="rId27"/>
    <p:sldId id="1078" r:id="rId28"/>
    <p:sldId id="864" r:id="rId29"/>
    <p:sldId id="977" r:id="rId30"/>
    <p:sldId id="978" r:id="rId31"/>
    <p:sldId id="966" r:id="rId32"/>
    <p:sldId id="1038" r:id="rId33"/>
    <p:sldId id="979" r:id="rId34"/>
    <p:sldId id="1018" r:id="rId35"/>
    <p:sldId id="892" r:id="rId36"/>
    <p:sldId id="1011" r:id="rId37"/>
    <p:sldId id="1014" r:id="rId38"/>
    <p:sldId id="1015" r:id="rId39"/>
    <p:sldId id="1016" r:id="rId40"/>
    <p:sldId id="945" r:id="rId41"/>
    <p:sldId id="988" r:id="rId42"/>
    <p:sldId id="995" r:id="rId43"/>
    <p:sldId id="1072" r:id="rId44"/>
    <p:sldId id="994" r:id="rId45"/>
    <p:sldId id="1064" r:id="rId46"/>
    <p:sldId id="1065" r:id="rId47"/>
    <p:sldId id="1069" r:id="rId48"/>
    <p:sldId id="1070" r:id="rId49"/>
    <p:sldId id="1071" r:id="rId50"/>
    <p:sldId id="1000" r:id="rId51"/>
    <p:sldId id="1001" r:id="rId52"/>
    <p:sldId id="1073" r:id="rId53"/>
    <p:sldId id="1074" r:id="rId54"/>
    <p:sldId id="1030" r:id="rId55"/>
    <p:sldId id="990" r:id="rId56"/>
    <p:sldId id="991" r:id="rId57"/>
    <p:sldId id="992" r:id="rId58"/>
    <p:sldId id="993" r:id="rId59"/>
    <p:sldId id="1054" r:id="rId60"/>
    <p:sldId id="1056" r:id="rId61"/>
    <p:sldId id="985" r:id="rId62"/>
    <p:sldId id="944" r:id="rId63"/>
    <p:sldId id="1059" r:id="rId64"/>
    <p:sldId id="874" r:id="rId65"/>
    <p:sldId id="950" r:id="rId66"/>
    <p:sldId id="1079" r:id="rId67"/>
    <p:sldId id="1049" r:id="rId68"/>
    <p:sldId id="1061" r:id="rId69"/>
    <p:sldId id="1062" r:id="rId70"/>
    <p:sldId id="1063" r:id="rId71"/>
  </p:sldIdLst>
  <p:sldSz cx="10287000" cy="6858000" type="35mm"/>
  <p:notesSz cx="6934200" cy="9232900"/>
  <p:defaultTex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FF0000"/>
    <a:srgbClr val="000000"/>
    <a:srgbClr val="FFCCFF"/>
    <a:srgbClr val="FFFFFF"/>
    <a:srgbClr val="F8F8F8"/>
    <a:srgbClr val="0000CC"/>
    <a:srgbClr val="0000FF"/>
    <a:srgbClr val="FFFF9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17" autoAdjust="0"/>
    <p:restoredTop sz="96845" autoAdjust="0"/>
  </p:normalViewPr>
  <p:slideViewPr>
    <p:cSldViewPr>
      <p:cViewPr varScale="1">
        <p:scale>
          <a:sx n="89" d="100"/>
          <a:sy n="89" d="100"/>
        </p:scale>
        <p:origin x="-102" y="-390"/>
      </p:cViewPr>
      <p:guideLst>
        <p:guide orient="horz" pos="2160"/>
        <p:guide pos="324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Lst>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720" y="-72"/>
      </p:cViewPr>
      <p:guideLst>
        <p:guide orient="horz" pos="2908"/>
        <p:guide pos="218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s>
</file>

<file path=ppt/_rels/viewProps.xml.rels><?xml version="1.0" encoding="UTF-8" standalone="yes"?>
<Relationships xmlns="http://schemas.openxmlformats.org/package/2006/relationships"><Relationship Id="rId8" Type="http://schemas.openxmlformats.org/officeDocument/2006/relationships/slide" Target="slides/slide42.xml"/><Relationship Id="rId3" Type="http://schemas.openxmlformats.org/officeDocument/2006/relationships/slide" Target="slides/slide6.xml"/><Relationship Id="rId7" Type="http://schemas.openxmlformats.org/officeDocument/2006/relationships/slide" Target="slides/slide41.xml"/><Relationship Id="rId2" Type="http://schemas.openxmlformats.org/officeDocument/2006/relationships/slide" Target="slides/slide4.xml"/><Relationship Id="rId1" Type="http://schemas.openxmlformats.org/officeDocument/2006/relationships/slide" Target="slides/slide2.xml"/><Relationship Id="rId6" Type="http://schemas.openxmlformats.org/officeDocument/2006/relationships/slide" Target="slides/slide39.xml"/><Relationship Id="rId5" Type="http://schemas.openxmlformats.org/officeDocument/2006/relationships/slide" Target="slides/slide27.xml"/><Relationship Id="rId10" Type="http://schemas.openxmlformats.org/officeDocument/2006/relationships/slide" Target="slides/slide63.xml"/><Relationship Id="rId4" Type="http://schemas.openxmlformats.org/officeDocument/2006/relationships/slide" Target="slides/slide17.xml"/><Relationship Id="rId9" Type="http://schemas.openxmlformats.org/officeDocument/2006/relationships/slide" Target="slides/slide43.xml"/></Relationships>
</file>

<file path=ppt/charts/_rels/chart1.xml.rels><?xml version="1.0" encoding="UTF-8" standalone="yes"?>
<Relationships xmlns="http://schemas.openxmlformats.org/package/2006/relationships"><Relationship Id="rId2" Type="http://schemas.openxmlformats.org/officeDocument/2006/relationships/oleObject" Target="file:///\\pdeserver\apadeletti$\CERFtalk\Book1.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pdeserver\apadeletti$\CERFtalk\Book1.xls"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pdeserver\apadeletti$\CERFtalk\Book1.xls"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title>
      <c:tx>
        <c:rich>
          <a:bodyPr/>
          <a:lstStyle/>
          <a:p>
            <a:pPr>
              <a:defRPr b="0" i="0" baseline="0">
                <a:latin typeface="Arial" pitchFamily="34" charset="0"/>
              </a:defRPr>
            </a:pPr>
            <a:r>
              <a:rPr lang="en-US" sz="2000" b="1" i="0" baseline="0" dirty="0">
                <a:latin typeface="Arial" pitchFamily="34" charset="0"/>
              </a:rPr>
              <a:t>Water Processing per Unit Biomass</a:t>
            </a:r>
          </a:p>
          <a:p>
            <a:pPr>
              <a:defRPr b="0" i="0" baseline="0">
                <a:latin typeface="Arial" pitchFamily="34" charset="0"/>
              </a:defRPr>
            </a:pPr>
            <a:r>
              <a:rPr lang="en-US" sz="1500" b="0" i="0" baseline="0" dirty="0">
                <a:latin typeface="Arial" pitchFamily="34" charset="0"/>
              </a:rPr>
              <a:t>Summer Clearance Rate (L/h/g)</a:t>
            </a:r>
          </a:p>
        </c:rich>
      </c:tx>
    </c:title>
    <c:plotArea>
      <c:layout/>
      <c:doughnutChart>
        <c:varyColors val="1"/>
        <c:ser>
          <c:idx val="0"/>
          <c:order val="0"/>
          <c:dLbls>
            <c:delete val="1"/>
          </c:dLbls>
          <c:cat>
            <c:strRef>
              <c:f>Sheet1!$A$1:$A$3</c:f>
              <c:strCache>
                <c:ptCount val="3"/>
                <c:pt idx="0">
                  <c:v>Elliptio complanata</c:v>
                </c:pt>
                <c:pt idx="1">
                  <c:v>Guekensia demissa</c:v>
                </c:pt>
                <c:pt idx="2">
                  <c:v>Crassostrea virginica</c:v>
                </c:pt>
              </c:strCache>
            </c:strRef>
          </c:cat>
          <c:val>
            <c:numRef>
              <c:f>Sheet1!$B$1:$B$3</c:f>
              <c:numCache>
                <c:formatCode>General</c:formatCode>
                <c:ptCount val="3"/>
                <c:pt idx="0">
                  <c:v>3.4</c:v>
                </c:pt>
                <c:pt idx="1">
                  <c:v>5.0999999999999996</c:v>
                </c:pt>
                <c:pt idx="2">
                  <c:v>6.4</c:v>
                </c:pt>
              </c:numCache>
            </c:numRef>
          </c:val>
        </c:ser>
        <c:dLbls>
          <c:showCatName val="1"/>
        </c:dLbls>
        <c:firstSliceAng val="0"/>
        <c:holeSize val="50"/>
      </c:doughnutChart>
    </c:plotArea>
    <c:plotVisOnly val="1"/>
    <c:dispBlanksAs val="zero"/>
  </c:chart>
  <c:txPr>
    <a:bodyPr/>
    <a:lstStyle/>
    <a:p>
      <a:pPr>
        <a:defRPr sz="1800"/>
      </a:pPr>
      <a:endParaRPr lang="en-US"/>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title>
      <c:tx>
        <c:rich>
          <a:bodyPr/>
          <a:lstStyle/>
          <a:p>
            <a:pPr>
              <a:defRPr/>
            </a:pPr>
            <a:r>
              <a:rPr lang="en-US" sz="2000" dirty="0">
                <a:latin typeface="Arial" pitchFamily="34" charset="0"/>
                <a:cs typeface="Arial" pitchFamily="34" charset="0"/>
              </a:rPr>
              <a:t>Population Abundance</a:t>
            </a:r>
          </a:p>
          <a:p>
            <a:pPr>
              <a:defRPr/>
            </a:pPr>
            <a:r>
              <a:rPr lang="en-US" sz="1500" b="0" dirty="0">
                <a:latin typeface="Arial" pitchFamily="34" charset="0"/>
                <a:cs typeface="Arial" pitchFamily="34" charset="0"/>
              </a:rPr>
              <a:t>Millions</a:t>
            </a:r>
          </a:p>
        </c:rich>
      </c:tx>
    </c:title>
    <c:plotArea>
      <c:layout/>
      <c:doughnutChart>
        <c:varyColors val="1"/>
        <c:ser>
          <c:idx val="0"/>
          <c:order val="0"/>
          <c:dLbls>
            <c:delete val="1"/>
          </c:dLbls>
          <c:cat>
            <c:strRef>
              <c:f>Sheet1!$A$1:$A$3</c:f>
              <c:strCache>
                <c:ptCount val="3"/>
                <c:pt idx="0">
                  <c:v>Elliptio complanata</c:v>
                </c:pt>
                <c:pt idx="1">
                  <c:v>Guekensia demissa</c:v>
                </c:pt>
                <c:pt idx="2">
                  <c:v>Crassostrea virginica</c:v>
                </c:pt>
              </c:strCache>
            </c:strRef>
          </c:cat>
          <c:val>
            <c:numRef>
              <c:f>Sheet1!$C$1:$C$3</c:f>
              <c:numCache>
                <c:formatCode>General</c:formatCode>
                <c:ptCount val="3"/>
                <c:pt idx="0">
                  <c:v>4300</c:v>
                </c:pt>
                <c:pt idx="1">
                  <c:v>10250</c:v>
                </c:pt>
                <c:pt idx="2">
                  <c:v>2000</c:v>
                </c:pt>
              </c:numCache>
            </c:numRef>
          </c:val>
        </c:ser>
        <c:dLbls>
          <c:showCatName val="1"/>
        </c:dLbls>
        <c:firstSliceAng val="0"/>
        <c:holeSize val="50"/>
      </c:doughnutChart>
    </c:plotArea>
    <c:plotVisOnly val="1"/>
    <c:dispBlanksAs val="zero"/>
  </c:chart>
  <c:txPr>
    <a:bodyPr/>
    <a:lstStyle/>
    <a:p>
      <a:pPr>
        <a:defRPr sz="1800"/>
      </a:pPr>
      <a:endParaRPr lang="en-US"/>
    </a:p>
  </c:tx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title>
      <c:tx>
        <c:rich>
          <a:bodyPr/>
          <a:lstStyle/>
          <a:p>
            <a:pPr>
              <a:defRPr/>
            </a:pPr>
            <a:r>
              <a:rPr lang="en-US" sz="2000" dirty="0">
                <a:latin typeface="Arial" pitchFamily="34" charset="0"/>
                <a:cs typeface="Arial" pitchFamily="34" charset="0"/>
              </a:rPr>
              <a:t>Population-level Water Processing</a:t>
            </a:r>
          </a:p>
          <a:p>
            <a:pPr>
              <a:defRPr/>
            </a:pPr>
            <a:r>
              <a:rPr lang="en-US" sz="1500" b="0" dirty="0">
                <a:latin typeface="Arial" pitchFamily="34" charset="0"/>
                <a:cs typeface="Arial" pitchFamily="34" charset="0"/>
              </a:rPr>
              <a:t>Billions of Liters per Hour</a:t>
            </a:r>
          </a:p>
        </c:rich>
      </c:tx>
    </c:title>
    <c:plotArea>
      <c:layout/>
      <c:doughnutChart>
        <c:varyColors val="1"/>
        <c:ser>
          <c:idx val="0"/>
          <c:order val="0"/>
          <c:dLbls>
            <c:delete val="1"/>
          </c:dLbls>
          <c:cat>
            <c:strRef>
              <c:f>Sheet1!$A$1:$A$3</c:f>
              <c:strCache>
                <c:ptCount val="3"/>
                <c:pt idx="0">
                  <c:v>Elliptio complanata</c:v>
                </c:pt>
                <c:pt idx="1">
                  <c:v>Guekensia demissa</c:v>
                </c:pt>
                <c:pt idx="2">
                  <c:v>Crassostrea virginica</c:v>
                </c:pt>
              </c:strCache>
            </c:strRef>
          </c:cat>
          <c:val>
            <c:numRef>
              <c:f>Sheet1!$D$1:$D$3</c:f>
              <c:numCache>
                <c:formatCode>General</c:formatCode>
                <c:ptCount val="3"/>
                <c:pt idx="0">
                  <c:v>10</c:v>
                </c:pt>
                <c:pt idx="1">
                  <c:v>58</c:v>
                </c:pt>
                <c:pt idx="2">
                  <c:v>12</c:v>
                </c:pt>
              </c:numCache>
            </c:numRef>
          </c:val>
        </c:ser>
        <c:dLbls>
          <c:showCatName val="1"/>
        </c:dLbls>
        <c:firstSliceAng val="0"/>
        <c:holeSize val="50"/>
      </c:doughnutChart>
    </c:plotArea>
    <c:plotVisOnly val="1"/>
    <c:dispBlanksAs val="zero"/>
  </c:chart>
  <c:txPr>
    <a:bodyPr/>
    <a:lstStyle/>
    <a:p>
      <a:pPr>
        <a:defRPr sz="1800"/>
      </a:pPr>
      <a:endParaRPr lang="en-US"/>
    </a:p>
  </c:txPr>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3929063" cy="460375"/>
          </a:xfrm>
          <a:prstGeom prst="rect">
            <a:avLst/>
          </a:prstGeom>
          <a:noFill/>
          <a:ln w="9525">
            <a:noFill/>
            <a:miter lim="800000"/>
            <a:headEnd/>
            <a:tailEnd/>
          </a:ln>
          <a:effectLst/>
        </p:spPr>
        <p:txBody>
          <a:bodyPr vert="horz" wrap="square" lIns="91505" tIns="45752" rIns="91505" bIns="45752" numCol="1" anchor="t" anchorCtr="0" compatLnSpc="1">
            <a:prstTxWarp prst="textNoShape">
              <a:avLst/>
            </a:prstTxWarp>
          </a:bodyPr>
          <a:lstStyle>
            <a:lvl1pPr algn="l" defTabSz="914856">
              <a:defRPr sz="1400"/>
            </a:lvl1pPr>
          </a:lstStyle>
          <a:p>
            <a:pPr>
              <a:defRPr/>
            </a:pPr>
            <a:r>
              <a:rPr lang="en-US"/>
              <a:t>Introduction to the ICEC/USNVC</a:t>
            </a:r>
          </a:p>
        </p:txBody>
      </p:sp>
      <p:sp>
        <p:nvSpPr>
          <p:cNvPr id="25603" name="Rectangle 3"/>
          <p:cNvSpPr>
            <a:spLocks noGrp="1" noChangeArrowheads="1"/>
          </p:cNvSpPr>
          <p:nvPr>
            <p:ph type="dt" sz="quarter" idx="1"/>
          </p:nvPr>
        </p:nvSpPr>
        <p:spPr bwMode="auto">
          <a:xfrm>
            <a:off x="3929063" y="0"/>
            <a:ext cx="3005137" cy="460375"/>
          </a:xfrm>
          <a:prstGeom prst="rect">
            <a:avLst/>
          </a:prstGeom>
          <a:noFill/>
          <a:ln w="9525">
            <a:noFill/>
            <a:miter lim="800000"/>
            <a:headEnd/>
            <a:tailEnd/>
          </a:ln>
          <a:effectLst/>
        </p:spPr>
        <p:txBody>
          <a:bodyPr vert="horz" wrap="square" lIns="91505" tIns="45752" rIns="91505" bIns="45752" numCol="1" anchor="t" anchorCtr="0" compatLnSpc="1">
            <a:prstTxWarp prst="textNoShape">
              <a:avLst/>
            </a:prstTxWarp>
          </a:bodyPr>
          <a:lstStyle>
            <a:lvl1pPr algn="r" defTabSz="914856">
              <a:defRPr sz="1200"/>
            </a:lvl1pPr>
          </a:lstStyle>
          <a:p>
            <a:pPr>
              <a:defRPr/>
            </a:pPr>
            <a:endParaRPr lang="en-US"/>
          </a:p>
        </p:txBody>
      </p:sp>
      <p:sp>
        <p:nvSpPr>
          <p:cNvPr id="25604" name="Rectangle 4"/>
          <p:cNvSpPr>
            <a:spLocks noGrp="1" noChangeArrowheads="1"/>
          </p:cNvSpPr>
          <p:nvPr>
            <p:ph type="ftr" sz="quarter" idx="2"/>
          </p:nvPr>
        </p:nvSpPr>
        <p:spPr bwMode="auto">
          <a:xfrm>
            <a:off x="0" y="8772525"/>
            <a:ext cx="3005138" cy="460375"/>
          </a:xfrm>
          <a:prstGeom prst="rect">
            <a:avLst/>
          </a:prstGeom>
          <a:noFill/>
          <a:ln w="9525">
            <a:noFill/>
            <a:miter lim="800000"/>
            <a:headEnd/>
            <a:tailEnd/>
          </a:ln>
          <a:effectLst/>
        </p:spPr>
        <p:txBody>
          <a:bodyPr vert="horz" wrap="square" lIns="91505" tIns="45752" rIns="91505" bIns="45752" numCol="1" anchor="b" anchorCtr="0" compatLnSpc="1">
            <a:prstTxWarp prst="textNoShape">
              <a:avLst/>
            </a:prstTxWarp>
          </a:bodyPr>
          <a:lstStyle>
            <a:lvl1pPr algn="l" defTabSz="914856">
              <a:defRPr sz="1200"/>
            </a:lvl1pPr>
          </a:lstStyle>
          <a:p>
            <a:pPr>
              <a:defRPr/>
            </a:pPr>
            <a:endParaRPr lang="en-US"/>
          </a:p>
        </p:txBody>
      </p:sp>
      <p:sp>
        <p:nvSpPr>
          <p:cNvPr id="25605" name="Rectangle 5"/>
          <p:cNvSpPr>
            <a:spLocks noGrp="1" noChangeArrowheads="1"/>
          </p:cNvSpPr>
          <p:nvPr>
            <p:ph type="sldNum" sz="quarter" idx="3"/>
          </p:nvPr>
        </p:nvSpPr>
        <p:spPr bwMode="auto">
          <a:xfrm>
            <a:off x="3929063" y="8772525"/>
            <a:ext cx="3005137" cy="460375"/>
          </a:xfrm>
          <a:prstGeom prst="rect">
            <a:avLst/>
          </a:prstGeom>
          <a:noFill/>
          <a:ln w="9525">
            <a:noFill/>
            <a:miter lim="800000"/>
            <a:headEnd/>
            <a:tailEnd/>
          </a:ln>
          <a:effectLst/>
        </p:spPr>
        <p:txBody>
          <a:bodyPr vert="horz" wrap="square" lIns="91505" tIns="45752" rIns="91505" bIns="45752" numCol="1" anchor="b" anchorCtr="0" compatLnSpc="1">
            <a:prstTxWarp prst="textNoShape">
              <a:avLst/>
            </a:prstTxWarp>
          </a:bodyPr>
          <a:lstStyle>
            <a:lvl1pPr algn="r" defTabSz="914856">
              <a:defRPr sz="1400"/>
            </a:lvl1pPr>
          </a:lstStyle>
          <a:p>
            <a:pPr>
              <a:defRPr/>
            </a:pPr>
            <a:fld id="{BDF9BFFD-9924-4D26-BA2A-50E4C91B9BB1}" type="slidenum">
              <a:rPr lang="en-US"/>
              <a:pPr>
                <a:defRPr/>
              </a:pPr>
              <a:t>‹#›</a:t>
            </a:fld>
            <a:endParaRPr lang="en-US"/>
          </a:p>
        </p:txBody>
      </p:sp>
    </p:spTree>
    <p:extLst>
      <p:ext uri="{BB962C8B-B14F-4D97-AF65-F5344CB8AC3E}">
        <p14:creationId xmlns="" xmlns:p14="http://schemas.microsoft.com/office/powerpoint/2010/main" val="32274819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hdr" sz="quarter"/>
          </p:nvPr>
        </p:nvSpPr>
        <p:spPr bwMode="auto">
          <a:xfrm>
            <a:off x="0" y="0"/>
            <a:ext cx="3005138" cy="457200"/>
          </a:xfrm>
          <a:prstGeom prst="rect">
            <a:avLst/>
          </a:prstGeom>
          <a:noFill/>
          <a:ln w="9525">
            <a:noFill/>
            <a:miter lim="800000"/>
            <a:headEnd/>
            <a:tailEnd/>
          </a:ln>
          <a:effectLst/>
        </p:spPr>
        <p:txBody>
          <a:bodyPr vert="horz" wrap="none" lIns="91505" tIns="45752" rIns="91505" bIns="45752" numCol="1" anchor="t" anchorCtr="0" compatLnSpc="1">
            <a:prstTxWarp prst="textNoShape">
              <a:avLst/>
            </a:prstTxWarp>
          </a:bodyPr>
          <a:lstStyle>
            <a:lvl1pPr algn="l" defTabSz="914856">
              <a:defRPr sz="1200"/>
            </a:lvl1pPr>
          </a:lstStyle>
          <a:p>
            <a:pPr>
              <a:defRPr/>
            </a:pPr>
            <a:r>
              <a:rPr lang="en-US"/>
              <a:t>Introduction to the ICEC/USNVC</a:t>
            </a:r>
          </a:p>
        </p:txBody>
      </p:sp>
      <p:sp>
        <p:nvSpPr>
          <p:cNvPr id="143363" name="Rectangle 3"/>
          <p:cNvSpPr>
            <a:spLocks noGrp="1" noChangeArrowheads="1"/>
          </p:cNvSpPr>
          <p:nvPr>
            <p:ph type="dt" idx="1"/>
          </p:nvPr>
        </p:nvSpPr>
        <p:spPr bwMode="auto">
          <a:xfrm>
            <a:off x="3929063" y="0"/>
            <a:ext cx="3005137" cy="457200"/>
          </a:xfrm>
          <a:prstGeom prst="rect">
            <a:avLst/>
          </a:prstGeom>
          <a:noFill/>
          <a:ln w="9525">
            <a:noFill/>
            <a:miter lim="800000"/>
            <a:headEnd/>
            <a:tailEnd/>
          </a:ln>
          <a:effectLst/>
        </p:spPr>
        <p:txBody>
          <a:bodyPr vert="horz" wrap="none" lIns="91505" tIns="45752" rIns="91505" bIns="45752" numCol="1" anchor="t" anchorCtr="0" compatLnSpc="1">
            <a:prstTxWarp prst="textNoShape">
              <a:avLst/>
            </a:prstTxWarp>
          </a:bodyPr>
          <a:lstStyle>
            <a:lvl1pPr algn="r" defTabSz="914856">
              <a:defRPr sz="1200"/>
            </a:lvl1pPr>
          </a:lstStyle>
          <a:p>
            <a:pPr>
              <a:defRPr/>
            </a:pPr>
            <a:endParaRPr lang="en-US"/>
          </a:p>
        </p:txBody>
      </p:sp>
      <p:sp>
        <p:nvSpPr>
          <p:cNvPr id="15364" name="Rectangle 4"/>
          <p:cNvSpPr>
            <a:spLocks noGrp="1" noRot="1" noChangeAspect="1" noChangeArrowheads="1" noTextEdit="1"/>
          </p:cNvSpPr>
          <p:nvPr>
            <p:ph type="sldImg" idx="2"/>
          </p:nvPr>
        </p:nvSpPr>
        <p:spPr bwMode="auto">
          <a:xfrm>
            <a:off x="893763" y="687388"/>
            <a:ext cx="5146675" cy="3432175"/>
          </a:xfrm>
          <a:prstGeom prst="rect">
            <a:avLst/>
          </a:prstGeom>
          <a:noFill/>
          <a:ln w="9525">
            <a:solidFill>
              <a:srgbClr val="000000"/>
            </a:solidFill>
            <a:miter lim="800000"/>
            <a:headEnd/>
            <a:tailEnd/>
          </a:ln>
        </p:spPr>
      </p:sp>
      <p:sp>
        <p:nvSpPr>
          <p:cNvPr id="143365" name="Rectangle 5"/>
          <p:cNvSpPr>
            <a:spLocks noGrp="1" noChangeArrowheads="1"/>
          </p:cNvSpPr>
          <p:nvPr>
            <p:ph type="body" sz="quarter" idx="3"/>
          </p:nvPr>
        </p:nvSpPr>
        <p:spPr bwMode="auto">
          <a:xfrm>
            <a:off x="923925" y="4349750"/>
            <a:ext cx="5086350" cy="4195763"/>
          </a:xfrm>
          <a:prstGeom prst="rect">
            <a:avLst/>
          </a:prstGeom>
          <a:noFill/>
          <a:ln w="9525">
            <a:noFill/>
            <a:miter lim="800000"/>
            <a:headEnd/>
            <a:tailEnd/>
          </a:ln>
          <a:effectLst/>
        </p:spPr>
        <p:txBody>
          <a:bodyPr vert="horz" wrap="none" lIns="91505" tIns="45752" rIns="91505" bIns="4575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366" name="Rectangle 6"/>
          <p:cNvSpPr>
            <a:spLocks noGrp="1" noChangeArrowheads="1"/>
          </p:cNvSpPr>
          <p:nvPr>
            <p:ph type="ftr" sz="quarter" idx="4"/>
          </p:nvPr>
        </p:nvSpPr>
        <p:spPr bwMode="auto">
          <a:xfrm>
            <a:off x="0" y="8775700"/>
            <a:ext cx="3005138" cy="457200"/>
          </a:xfrm>
          <a:prstGeom prst="rect">
            <a:avLst/>
          </a:prstGeom>
          <a:noFill/>
          <a:ln w="9525">
            <a:noFill/>
            <a:miter lim="800000"/>
            <a:headEnd/>
            <a:tailEnd/>
          </a:ln>
          <a:effectLst/>
        </p:spPr>
        <p:txBody>
          <a:bodyPr vert="horz" wrap="none" lIns="91505" tIns="45752" rIns="91505" bIns="45752" numCol="1" anchor="b" anchorCtr="0" compatLnSpc="1">
            <a:prstTxWarp prst="textNoShape">
              <a:avLst/>
            </a:prstTxWarp>
          </a:bodyPr>
          <a:lstStyle>
            <a:lvl1pPr algn="l" defTabSz="914856">
              <a:defRPr sz="1200"/>
            </a:lvl1pPr>
          </a:lstStyle>
          <a:p>
            <a:pPr>
              <a:defRPr/>
            </a:pPr>
            <a:endParaRPr lang="en-US"/>
          </a:p>
        </p:txBody>
      </p:sp>
      <p:sp>
        <p:nvSpPr>
          <p:cNvPr id="143367" name="Rectangle 7"/>
          <p:cNvSpPr>
            <a:spLocks noGrp="1" noChangeArrowheads="1"/>
          </p:cNvSpPr>
          <p:nvPr>
            <p:ph type="sldNum" sz="quarter" idx="5"/>
          </p:nvPr>
        </p:nvSpPr>
        <p:spPr bwMode="auto">
          <a:xfrm>
            <a:off x="3929063" y="8775700"/>
            <a:ext cx="3005137" cy="457200"/>
          </a:xfrm>
          <a:prstGeom prst="rect">
            <a:avLst/>
          </a:prstGeom>
          <a:noFill/>
          <a:ln w="9525">
            <a:noFill/>
            <a:miter lim="800000"/>
            <a:headEnd/>
            <a:tailEnd/>
          </a:ln>
          <a:effectLst/>
        </p:spPr>
        <p:txBody>
          <a:bodyPr vert="horz" wrap="none" lIns="91505" tIns="45752" rIns="91505" bIns="45752" numCol="1" anchor="b" anchorCtr="0" compatLnSpc="1">
            <a:prstTxWarp prst="textNoShape">
              <a:avLst/>
            </a:prstTxWarp>
          </a:bodyPr>
          <a:lstStyle>
            <a:lvl1pPr algn="r" defTabSz="914856">
              <a:defRPr sz="1200"/>
            </a:lvl1pPr>
          </a:lstStyle>
          <a:p>
            <a:pPr>
              <a:defRPr/>
            </a:pPr>
            <a:fld id="{CE961068-2417-4165-A229-0B4B78D341EE}" type="slidenum">
              <a:rPr lang="en-US"/>
              <a:pPr>
                <a:defRPr/>
              </a:pPr>
              <a:t>‹#›</a:t>
            </a:fld>
            <a:endParaRPr lang="en-US"/>
          </a:p>
        </p:txBody>
      </p:sp>
    </p:spTree>
    <p:extLst>
      <p:ext uri="{BB962C8B-B14F-4D97-AF65-F5344CB8AC3E}">
        <p14:creationId xmlns="" xmlns:p14="http://schemas.microsoft.com/office/powerpoint/2010/main" val="39301200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hdr" sz="quarter"/>
          </p:nvPr>
        </p:nvSpPr>
        <p:spPr>
          <a:noFill/>
        </p:spPr>
        <p:txBody>
          <a:bodyPr/>
          <a:lstStyle/>
          <a:p>
            <a:r>
              <a:rPr lang="en-US">
                <a:solidFill>
                  <a:prstClr val="black"/>
                </a:solidFill>
              </a:rPr>
              <a:t>Introduction to the ICEC/USNVC</a:t>
            </a:r>
          </a:p>
        </p:txBody>
      </p:sp>
      <p:sp>
        <p:nvSpPr>
          <p:cNvPr id="258051" name="Rectangle 7"/>
          <p:cNvSpPr>
            <a:spLocks noGrp="1" noChangeArrowheads="1"/>
          </p:cNvSpPr>
          <p:nvPr>
            <p:ph type="sldNum" sz="quarter" idx="5"/>
          </p:nvPr>
        </p:nvSpPr>
        <p:spPr>
          <a:noFill/>
        </p:spPr>
        <p:txBody>
          <a:bodyPr/>
          <a:lstStyle/>
          <a:p>
            <a:fld id="{EBC4D71E-9673-4990-AD10-D0A2E0EFF031}" type="slidenum">
              <a:rPr lang="en-US">
                <a:solidFill>
                  <a:prstClr val="black"/>
                </a:solidFill>
              </a:rPr>
              <a:pPr/>
              <a:t>1</a:t>
            </a:fld>
            <a:endParaRPr lang="en-US">
              <a:solidFill>
                <a:prstClr val="black"/>
              </a:solidFill>
            </a:endParaRPr>
          </a:p>
        </p:txBody>
      </p:sp>
      <p:sp>
        <p:nvSpPr>
          <p:cNvPr id="258052" name="Rectangle 2"/>
          <p:cNvSpPr>
            <a:spLocks noGrp="1" noRot="1" noChangeAspect="1" noChangeArrowheads="1" noTextEdit="1"/>
          </p:cNvSpPr>
          <p:nvPr>
            <p:ph type="sldImg"/>
          </p:nvPr>
        </p:nvSpPr>
        <p:spPr>
          <a:ln/>
        </p:spPr>
      </p:sp>
      <p:sp>
        <p:nvSpPr>
          <p:cNvPr id="258053" name="Rectangle 3"/>
          <p:cNvSpPr>
            <a:spLocks noGrp="1" noChangeArrowheads="1"/>
          </p:cNvSpPr>
          <p:nvPr>
            <p:ph type="body" idx="1"/>
          </p:nvPr>
        </p:nvSpPr>
        <p:spPr>
          <a:noFill/>
          <a:ln/>
        </p:spPr>
        <p:txBody>
          <a:bodyPr/>
          <a:lstStyle/>
          <a:p>
            <a:r>
              <a:rPr lang="en-US" smtClean="0"/>
              <a:t>-The goal of this presentation is to summarize some of the environmental challenges in the Delaware River Basin that will result from, or at least be affected by, climate change.  </a:t>
            </a:r>
          </a:p>
          <a:p>
            <a:r>
              <a:rPr lang="en-US" smtClean="0"/>
              <a:t>-My focus is on water resources, since I represent the Partnership for the Delaware Estuary which is 1 of 28 congressionally approved National Estuary Programs.</a:t>
            </a:r>
          </a:p>
          <a:p>
            <a:r>
              <a:rPr lang="en-US" smtClean="0"/>
              <a:t>- I will only touch on some of the major issues, using a few examples.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a:noFill/>
        </p:spPr>
        <p:txBody>
          <a:bodyPr/>
          <a:lstStyle/>
          <a:p>
            <a:r>
              <a:rPr lang="en-US" smtClean="0"/>
              <a:t>Introduction to the ICEC/USNVC</a:t>
            </a:r>
          </a:p>
        </p:txBody>
      </p:sp>
      <p:sp>
        <p:nvSpPr>
          <p:cNvPr id="38915" name="Rectangle 7"/>
          <p:cNvSpPr>
            <a:spLocks noGrp="1" noChangeArrowheads="1"/>
          </p:cNvSpPr>
          <p:nvPr>
            <p:ph type="sldNum" sz="quarter" idx="5"/>
          </p:nvPr>
        </p:nvSpPr>
        <p:spPr>
          <a:noFill/>
        </p:spPr>
        <p:txBody>
          <a:bodyPr/>
          <a:lstStyle/>
          <a:p>
            <a:fld id="{6FC4BAF3-62A3-4E8F-940D-1E014824BBC0}" type="slidenum">
              <a:rPr lang="en-US" smtClean="0"/>
              <a:pPr/>
              <a:t>11</a:t>
            </a:fld>
            <a:endParaRPr lang="en-US" smtClean="0"/>
          </a:p>
        </p:txBody>
      </p:sp>
      <p:sp>
        <p:nvSpPr>
          <p:cNvPr id="38916" name="Rectangle 2"/>
          <p:cNvSpPr>
            <a:spLocks noGrp="1" noRot="1" noChangeAspect="1" noChangeArrowheads="1" noTextEdit="1"/>
          </p:cNvSpPr>
          <p:nvPr>
            <p:ph type="sldImg"/>
          </p:nvPr>
        </p:nvSpPr>
        <p:spPr>
          <a:ln/>
        </p:spPr>
      </p:sp>
      <p:sp>
        <p:nvSpPr>
          <p:cNvPr id="3891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a:noFill/>
        </p:spPr>
        <p:txBody>
          <a:bodyPr/>
          <a:lstStyle/>
          <a:p>
            <a:r>
              <a:rPr lang="en-US" smtClean="0"/>
              <a:t>Introduction to the ICEC/USNVC</a:t>
            </a:r>
          </a:p>
        </p:txBody>
      </p:sp>
      <p:sp>
        <p:nvSpPr>
          <p:cNvPr id="38915" name="Rectangle 7"/>
          <p:cNvSpPr>
            <a:spLocks noGrp="1" noChangeArrowheads="1"/>
          </p:cNvSpPr>
          <p:nvPr>
            <p:ph type="sldNum" sz="quarter" idx="5"/>
          </p:nvPr>
        </p:nvSpPr>
        <p:spPr>
          <a:noFill/>
        </p:spPr>
        <p:txBody>
          <a:bodyPr/>
          <a:lstStyle/>
          <a:p>
            <a:fld id="{6FC4BAF3-62A3-4E8F-940D-1E014824BBC0}" type="slidenum">
              <a:rPr lang="en-US" smtClean="0"/>
              <a:pPr/>
              <a:t>12</a:t>
            </a:fld>
            <a:endParaRPr lang="en-US" smtClean="0"/>
          </a:p>
        </p:txBody>
      </p:sp>
      <p:sp>
        <p:nvSpPr>
          <p:cNvPr id="38916" name="Rectangle 2"/>
          <p:cNvSpPr>
            <a:spLocks noGrp="1" noRot="1" noChangeAspect="1" noChangeArrowheads="1" noTextEdit="1"/>
          </p:cNvSpPr>
          <p:nvPr>
            <p:ph type="sldImg"/>
          </p:nvPr>
        </p:nvSpPr>
        <p:spPr>
          <a:ln/>
        </p:spPr>
      </p:sp>
      <p:sp>
        <p:nvSpPr>
          <p:cNvPr id="3891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a:noFill/>
        </p:spPr>
        <p:txBody>
          <a:bodyPr/>
          <a:lstStyle/>
          <a:p>
            <a:r>
              <a:rPr lang="en-US" smtClean="0"/>
              <a:t>Introduction to the ICEC/USNVC</a:t>
            </a:r>
          </a:p>
        </p:txBody>
      </p:sp>
      <p:sp>
        <p:nvSpPr>
          <p:cNvPr id="38915" name="Rectangle 7"/>
          <p:cNvSpPr>
            <a:spLocks noGrp="1" noChangeArrowheads="1"/>
          </p:cNvSpPr>
          <p:nvPr>
            <p:ph type="sldNum" sz="quarter" idx="5"/>
          </p:nvPr>
        </p:nvSpPr>
        <p:spPr>
          <a:noFill/>
        </p:spPr>
        <p:txBody>
          <a:bodyPr/>
          <a:lstStyle/>
          <a:p>
            <a:fld id="{6FC4BAF3-62A3-4E8F-940D-1E014824BBC0}" type="slidenum">
              <a:rPr lang="en-US" smtClean="0"/>
              <a:pPr/>
              <a:t>13</a:t>
            </a:fld>
            <a:endParaRPr lang="en-US" smtClean="0"/>
          </a:p>
        </p:txBody>
      </p:sp>
      <p:sp>
        <p:nvSpPr>
          <p:cNvPr id="38916" name="Rectangle 2"/>
          <p:cNvSpPr>
            <a:spLocks noGrp="1" noRot="1" noChangeAspect="1" noChangeArrowheads="1" noTextEdit="1"/>
          </p:cNvSpPr>
          <p:nvPr>
            <p:ph type="sldImg"/>
          </p:nvPr>
        </p:nvSpPr>
        <p:spPr>
          <a:ln/>
        </p:spPr>
      </p:sp>
      <p:sp>
        <p:nvSpPr>
          <p:cNvPr id="3891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a:noFill/>
        </p:spPr>
        <p:txBody>
          <a:bodyPr/>
          <a:lstStyle/>
          <a:p>
            <a:r>
              <a:rPr lang="en-US" smtClean="0"/>
              <a:t>Introduction to the ICEC/USNVC</a:t>
            </a:r>
          </a:p>
        </p:txBody>
      </p:sp>
      <p:sp>
        <p:nvSpPr>
          <p:cNvPr id="38915" name="Rectangle 7"/>
          <p:cNvSpPr>
            <a:spLocks noGrp="1" noChangeArrowheads="1"/>
          </p:cNvSpPr>
          <p:nvPr>
            <p:ph type="sldNum" sz="quarter" idx="5"/>
          </p:nvPr>
        </p:nvSpPr>
        <p:spPr>
          <a:noFill/>
        </p:spPr>
        <p:txBody>
          <a:bodyPr/>
          <a:lstStyle/>
          <a:p>
            <a:fld id="{6FC4BAF3-62A3-4E8F-940D-1E014824BBC0}" type="slidenum">
              <a:rPr lang="en-US" smtClean="0"/>
              <a:pPr/>
              <a:t>14</a:t>
            </a:fld>
            <a:endParaRPr lang="en-US" smtClean="0"/>
          </a:p>
        </p:txBody>
      </p:sp>
      <p:sp>
        <p:nvSpPr>
          <p:cNvPr id="38916" name="Rectangle 2"/>
          <p:cNvSpPr>
            <a:spLocks noGrp="1" noRot="1" noChangeAspect="1" noChangeArrowheads="1" noTextEdit="1"/>
          </p:cNvSpPr>
          <p:nvPr>
            <p:ph type="sldImg"/>
          </p:nvPr>
        </p:nvSpPr>
        <p:spPr>
          <a:ln/>
        </p:spPr>
      </p:sp>
      <p:sp>
        <p:nvSpPr>
          <p:cNvPr id="38917" name="Rectangle 3"/>
          <p:cNvSpPr>
            <a:spLocks noGrp="1" noChangeArrowheads="1"/>
          </p:cNvSpPr>
          <p:nvPr>
            <p:ph type="body" idx="1"/>
          </p:nvPr>
        </p:nvSpPr>
        <p:spPr>
          <a:noFill/>
          <a:ln/>
        </p:spPr>
        <p:txBody>
          <a:bodyPr/>
          <a:lstStyle/>
          <a:p>
            <a:endParaRPr lang="en-US" b="1"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a:noFill/>
        </p:spPr>
        <p:txBody>
          <a:bodyPr/>
          <a:lstStyle/>
          <a:p>
            <a:r>
              <a:rPr lang="en-US" smtClean="0"/>
              <a:t>Introduction to the ICEC/USNVC</a:t>
            </a:r>
          </a:p>
        </p:txBody>
      </p:sp>
      <p:sp>
        <p:nvSpPr>
          <p:cNvPr id="38915" name="Rectangle 7"/>
          <p:cNvSpPr>
            <a:spLocks noGrp="1" noChangeArrowheads="1"/>
          </p:cNvSpPr>
          <p:nvPr>
            <p:ph type="sldNum" sz="quarter" idx="5"/>
          </p:nvPr>
        </p:nvSpPr>
        <p:spPr>
          <a:noFill/>
        </p:spPr>
        <p:txBody>
          <a:bodyPr/>
          <a:lstStyle/>
          <a:p>
            <a:fld id="{6FC4BAF3-62A3-4E8F-940D-1E014824BBC0}" type="slidenum">
              <a:rPr lang="en-US" smtClean="0"/>
              <a:pPr/>
              <a:t>15</a:t>
            </a:fld>
            <a:endParaRPr lang="en-US" smtClean="0"/>
          </a:p>
        </p:txBody>
      </p:sp>
      <p:sp>
        <p:nvSpPr>
          <p:cNvPr id="38916" name="Rectangle 2"/>
          <p:cNvSpPr>
            <a:spLocks noGrp="1" noRot="1" noChangeAspect="1" noChangeArrowheads="1" noTextEdit="1"/>
          </p:cNvSpPr>
          <p:nvPr>
            <p:ph type="sldImg"/>
          </p:nvPr>
        </p:nvSpPr>
        <p:spPr>
          <a:ln/>
        </p:spPr>
      </p:sp>
      <p:sp>
        <p:nvSpPr>
          <p:cNvPr id="3891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a:noFill/>
        </p:spPr>
        <p:txBody>
          <a:bodyPr/>
          <a:lstStyle/>
          <a:p>
            <a:r>
              <a:rPr lang="en-US" smtClean="0"/>
              <a:t>Introduction to the ICEC/USNVC</a:t>
            </a:r>
          </a:p>
        </p:txBody>
      </p:sp>
      <p:sp>
        <p:nvSpPr>
          <p:cNvPr id="38915" name="Rectangle 7"/>
          <p:cNvSpPr>
            <a:spLocks noGrp="1" noChangeArrowheads="1"/>
          </p:cNvSpPr>
          <p:nvPr>
            <p:ph type="sldNum" sz="quarter" idx="5"/>
          </p:nvPr>
        </p:nvSpPr>
        <p:spPr>
          <a:noFill/>
        </p:spPr>
        <p:txBody>
          <a:bodyPr/>
          <a:lstStyle/>
          <a:p>
            <a:fld id="{6FC4BAF3-62A3-4E8F-940D-1E014824BBC0}" type="slidenum">
              <a:rPr lang="en-US" smtClean="0"/>
              <a:pPr/>
              <a:t>16</a:t>
            </a:fld>
            <a:endParaRPr lang="en-US" smtClean="0"/>
          </a:p>
        </p:txBody>
      </p:sp>
      <p:sp>
        <p:nvSpPr>
          <p:cNvPr id="38916" name="Rectangle 2"/>
          <p:cNvSpPr>
            <a:spLocks noGrp="1" noRot="1" noChangeAspect="1" noChangeArrowheads="1" noTextEdit="1"/>
          </p:cNvSpPr>
          <p:nvPr>
            <p:ph type="sldImg"/>
          </p:nvPr>
        </p:nvSpPr>
        <p:spPr>
          <a:ln/>
        </p:spPr>
      </p:sp>
      <p:sp>
        <p:nvSpPr>
          <p:cNvPr id="3891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pPr defTabSz="914400"/>
            <a:fld id="{2D6DB86A-07E3-4BDD-9986-C0564BF5D0B0}" type="slidenum">
              <a:rPr lang="en-US" smtClean="0"/>
              <a:pPr defTabSz="914400"/>
              <a:t>20</a:t>
            </a:fld>
            <a:endParaRPr lang="en-US" smtClean="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r>
              <a:rPr lang="en-US" smtClean="0"/>
              <a:t>This covers some of the same topics as the last slide so I would not use both.</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pPr defTabSz="914400"/>
            <a:fld id="{2D6DB86A-07E3-4BDD-9986-C0564BF5D0B0}" type="slidenum">
              <a:rPr lang="en-US" smtClean="0"/>
              <a:pPr defTabSz="914400"/>
              <a:t>21</a:t>
            </a:fld>
            <a:endParaRPr lang="en-US" smtClean="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r>
              <a:rPr lang="en-US" smtClean="0"/>
              <a:t>This covers some of the same topics as the last slide so I would not use both.</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pPr defTabSz="914400"/>
            <a:fld id="{2D6DB86A-07E3-4BDD-9986-C0564BF5D0B0}" type="slidenum">
              <a:rPr lang="en-US" smtClean="0"/>
              <a:pPr defTabSz="914400"/>
              <a:t>22</a:t>
            </a:fld>
            <a:endParaRPr lang="en-US" smtClean="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r>
              <a:rPr lang="en-US" smtClean="0"/>
              <a:t>This covers some of the same topics as the last slide so I would not use both.</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pPr defTabSz="914400"/>
            <a:fld id="{2D6DB86A-07E3-4BDD-9986-C0564BF5D0B0}" type="slidenum">
              <a:rPr lang="en-US" smtClean="0"/>
              <a:pPr defTabSz="914400"/>
              <a:t>23</a:t>
            </a:fld>
            <a:endParaRPr lang="en-US" smtClean="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r>
              <a:rPr lang="en-US" smtClean="0"/>
              <a:t>This covers some of the same topics as the last slide so I would not use both.</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pPr defTabSz="914400"/>
            <a:fld id="{2D6DB86A-07E3-4BDD-9986-C0564BF5D0B0}" type="slidenum">
              <a:rPr lang="en-US" smtClean="0"/>
              <a:pPr defTabSz="914400"/>
              <a:t>24</a:t>
            </a:fld>
            <a:endParaRPr lang="en-US" smtClean="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r>
              <a:rPr lang="en-US" smtClean="0"/>
              <a:t>This covers some of the same topics as the last slide so I would not use both.</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1010B1E7-9E2E-4687-8DA2-4C8DB9F85ABE}" type="slidenum">
              <a:rPr lang="en-US" smtClean="0"/>
              <a:pPr/>
              <a:t>29</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a:buFontTx/>
              <a:buChar char="-"/>
            </a:pPr>
            <a:r>
              <a:rPr lang="en-US" smtClean="0"/>
              <a:t>For my first case study, I’ll show some data from a study I’ve had in the</a:t>
            </a:r>
            <a:r>
              <a:rPr lang="en-US" b="1" smtClean="0"/>
              <a:t> Brandywine</a:t>
            </a:r>
            <a:r>
              <a:rPr lang="en-US" smtClean="0"/>
              <a:t> River, near the PA/DE line.  </a:t>
            </a:r>
          </a:p>
          <a:p>
            <a:pPr>
              <a:buFontTx/>
              <a:buChar char="-"/>
            </a:pPr>
            <a:r>
              <a:rPr lang="en-US" smtClean="0"/>
              <a:t>Although we think there were once seven species of native unionid mussels in these smaller rivers of the upper estuary, I’ve only been able to find one left in the Brandywine, which is the common Elliptio complanata.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5F50EF67-9A22-403F-B478-42C7D9D36595}" type="slidenum">
              <a:rPr lang="en-US" smtClean="0"/>
              <a:pPr/>
              <a:t>30</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a:buFontTx/>
              <a:buChar char="-"/>
            </a:pPr>
            <a:r>
              <a:rPr lang="en-US" smtClean="0"/>
              <a:t>For my first case study, I’ll show some data from a study I’ve had in the</a:t>
            </a:r>
            <a:r>
              <a:rPr lang="en-US" b="1" smtClean="0"/>
              <a:t> Brandywine</a:t>
            </a:r>
            <a:r>
              <a:rPr lang="en-US" smtClean="0"/>
              <a:t> River, near the PA/DE line.  </a:t>
            </a:r>
          </a:p>
          <a:p>
            <a:pPr>
              <a:buFontTx/>
              <a:buChar char="-"/>
            </a:pPr>
            <a:r>
              <a:rPr lang="en-US" smtClean="0"/>
              <a:t>Although we think there were once seven species of native unionid mussels in these smaller rivers of the upper estuary, I’ve only been able to find one left in the Brandywine, which is the common Elliptio complanata.</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p>
            <a:pPr defTabSz="914400"/>
            <a:fld id="{C289E7F8-850C-4CA6-A3E0-6A018F9C96B6}" type="slidenum">
              <a:rPr lang="en-US" smtClean="0"/>
              <a:pPr defTabSz="914400"/>
              <a:t>31</a:t>
            </a:fld>
            <a:endParaRPr lang="en-US" smtClean="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pPr>
              <a:buFontTx/>
              <a:buChar char="-"/>
            </a:pPr>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p>
            <a:pPr defTabSz="914400"/>
            <a:fld id="{487E0F6A-5CE5-4022-921C-F3EC4CB46DD4}" type="slidenum">
              <a:rPr lang="en-US" smtClean="0"/>
              <a:pPr defTabSz="914400"/>
              <a:t>32</a:t>
            </a:fld>
            <a:endParaRPr lang="en-US" smtClean="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pPr>
              <a:buFontTx/>
              <a:buChar char="-"/>
            </a:pPr>
            <a:r>
              <a:rPr lang="en-US" smtClean="0"/>
              <a:t>Let’s contrast an example non-tidal, intertidal and tidal species, picking examples of ecologically significant ones potentially capable of processing large water volumes…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EE354451-EE14-4743-9AD0-A6159AE82830}" type="slidenum">
              <a:rPr lang="en-US" smtClean="0">
                <a:solidFill>
                  <a:prstClr val="black"/>
                </a:solidFill>
              </a:rPr>
              <a:pPr/>
              <a:t>33</a:t>
            </a:fld>
            <a:endParaRPr lang="en-US" smtClean="0">
              <a:solidFill>
                <a:prstClr val="black"/>
              </a:solidFill>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p>
            <a:fld id="{4E90FC54-D4BE-407C-AE76-F2553C9A2DB9}" type="slidenum">
              <a:rPr lang="en-US" smtClean="0">
                <a:solidFill>
                  <a:prstClr val="black"/>
                </a:solidFill>
              </a:rPr>
              <a:pPr/>
              <a:t>34</a:t>
            </a:fld>
            <a:endParaRPr lang="en-US" smtClean="0">
              <a:solidFill>
                <a:prstClr val="black"/>
              </a:solidFill>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p:spPr>
        <p:txBody>
          <a:bodyPr/>
          <a:lstStyle/>
          <a:p>
            <a:pPr>
              <a:buFontTx/>
              <a:buChar char="-"/>
            </a:pPr>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a:ln/>
        </p:spPr>
      </p:sp>
      <p:sp>
        <p:nvSpPr>
          <p:cNvPr id="48130" name="Notes Placeholder 2"/>
          <p:cNvSpPr>
            <a:spLocks noGrp="1"/>
          </p:cNvSpPr>
          <p:nvPr>
            <p:ph type="body" idx="1"/>
          </p:nvPr>
        </p:nvSpPr>
        <p:spPr>
          <a:noFill/>
          <a:ln/>
        </p:spPr>
        <p:txBody>
          <a:bodyPr wrap="square"/>
          <a:lstStyle/>
          <a:p>
            <a:r>
              <a:rPr lang="en-US" smtClean="0"/>
              <a:t>Potential</a:t>
            </a:r>
          </a:p>
          <a:p>
            <a:r>
              <a:rPr lang="en-US" smtClean="0"/>
              <a:t>Space and </a:t>
            </a:r>
          </a:p>
        </p:txBody>
      </p:sp>
      <p:sp>
        <p:nvSpPr>
          <p:cNvPr id="48131" name="Slide Number Placeholder 3"/>
          <p:cNvSpPr>
            <a:spLocks noGrp="1"/>
          </p:cNvSpPr>
          <p:nvPr>
            <p:ph type="sldNum" sz="quarter" idx="5"/>
          </p:nvPr>
        </p:nvSpPr>
        <p:spPr>
          <a:noFill/>
        </p:spPr>
        <p:txBody>
          <a:bodyPr/>
          <a:lstStyle/>
          <a:p>
            <a:fld id="{0633281F-B66F-4BA6-AF35-DDE3CD56423F}" type="slidenum">
              <a:rPr lang="en-US" smtClean="0">
                <a:solidFill>
                  <a:prstClr val="black"/>
                </a:solidFill>
              </a:rPr>
              <a:pPr/>
              <a:t>35</a:t>
            </a:fld>
            <a:endParaRPr lang="en-US" smtClean="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ln/>
        </p:spPr>
      </p:sp>
      <p:sp>
        <p:nvSpPr>
          <p:cNvPr id="50178" name="Notes Placeholder 2"/>
          <p:cNvSpPr>
            <a:spLocks noGrp="1"/>
          </p:cNvSpPr>
          <p:nvPr>
            <p:ph type="body" idx="1"/>
          </p:nvPr>
        </p:nvSpPr>
        <p:spPr>
          <a:noFill/>
          <a:ln/>
        </p:spPr>
        <p:txBody>
          <a:bodyPr/>
          <a:lstStyle/>
          <a:p>
            <a:r>
              <a:rPr lang="en-US" smtClean="0"/>
              <a:t>300 billion gallons in system </a:t>
            </a:r>
          </a:p>
          <a:p>
            <a:r>
              <a:rPr lang="en-US" smtClean="0"/>
              <a:t>70 billion L/h ~= 17.5 billion gal/h</a:t>
            </a:r>
          </a:p>
          <a:p>
            <a:r>
              <a:rPr lang="en-US" smtClean="0"/>
              <a:t>17.5 / 300 = 5.83 % of volume per hr</a:t>
            </a:r>
          </a:p>
          <a:p>
            <a:r>
              <a:rPr lang="en-US" smtClean="0"/>
              <a:t>Volume processed (potentially) every 17 hr.</a:t>
            </a:r>
          </a:p>
        </p:txBody>
      </p:sp>
      <p:sp>
        <p:nvSpPr>
          <p:cNvPr id="50179" name="Header Placeholder 3"/>
          <p:cNvSpPr>
            <a:spLocks noGrp="1"/>
          </p:cNvSpPr>
          <p:nvPr>
            <p:ph type="hdr" sz="quarter"/>
          </p:nvPr>
        </p:nvSpPr>
        <p:spPr>
          <a:noFill/>
        </p:spPr>
        <p:txBody>
          <a:bodyPr/>
          <a:lstStyle/>
          <a:p>
            <a:pPr defTabSz="914400"/>
            <a:r>
              <a:rPr lang="en-US" smtClean="0"/>
              <a:t>Introduction to the ICEC/USNVC</a:t>
            </a:r>
          </a:p>
        </p:txBody>
      </p:sp>
      <p:sp>
        <p:nvSpPr>
          <p:cNvPr id="50180" name="Slide Number Placeholder 4"/>
          <p:cNvSpPr>
            <a:spLocks noGrp="1"/>
          </p:cNvSpPr>
          <p:nvPr>
            <p:ph type="sldNum" sz="quarter" idx="5"/>
          </p:nvPr>
        </p:nvSpPr>
        <p:spPr>
          <a:noFill/>
        </p:spPr>
        <p:txBody>
          <a:bodyPr/>
          <a:lstStyle/>
          <a:p>
            <a:pPr defTabSz="914400"/>
            <a:fld id="{B8021F26-A745-4978-B246-581606CADB83}" type="slidenum">
              <a:rPr lang="en-US" smtClean="0"/>
              <a:pPr defTabSz="914400"/>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r>
              <a:rPr lang="en-US" smtClean="0"/>
              <a:t>Predictions serve as common group of “drivers” to workgroups considering vulnerabilities, impacts to future conditions.</a:t>
            </a:r>
          </a:p>
        </p:txBody>
      </p:sp>
      <p:sp>
        <p:nvSpPr>
          <p:cNvPr id="56324" name="Header Placeholder 3"/>
          <p:cNvSpPr>
            <a:spLocks noGrp="1"/>
          </p:cNvSpPr>
          <p:nvPr>
            <p:ph type="hdr" sz="quarter"/>
          </p:nvPr>
        </p:nvSpPr>
        <p:spPr>
          <a:noFill/>
        </p:spPr>
        <p:txBody>
          <a:bodyPr/>
          <a:lstStyle/>
          <a:p>
            <a:pPr defTabSz="911822"/>
            <a:r>
              <a:rPr lang="en-US" dirty="0" smtClean="0"/>
              <a:t>Introduction to the ICEC/USNVC</a:t>
            </a:r>
          </a:p>
        </p:txBody>
      </p:sp>
      <p:sp>
        <p:nvSpPr>
          <p:cNvPr id="56325" name="Slide Number Placeholder 4"/>
          <p:cNvSpPr>
            <a:spLocks noGrp="1"/>
          </p:cNvSpPr>
          <p:nvPr>
            <p:ph type="sldNum" sz="quarter" idx="5"/>
          </p:nvPr>
        </p:nvSpPr>
        <p:spPr>
          <a:noFill/>
        </p:spPr>
        <p:txBody>
          <a:bodyPr/>
          <a:lstStyle/>
          <a:p>
            <a:pPr defTabSz="911822"/>
            <a:fld id="{D35E8BA0-AAD9-42B8-8D7F-9FD331E92729}" type="slidenum">
              <a:rPr lang="en-US" smtClean="0"/>
              <a:pPr defTabSz="911822"/>
              <a:t>37</a:t>
            </a:fld>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a:xfrm>
            <a:off x="0" y="0"/>
            <a:ext cx="3005122" cy="461035"/>
          </a:xfrm>
          <a:prstGeom prst="rect">
            <a:avLst/>
          </a:prstGeom>
          <a:noFill/>
        </p:spPr>
        <p:txBody>
          <a:bodyPr lIns="87379" tIns="43689" rIns="87379" bIns="43689"/>
          <a:lstStyle/>
          <a:p>
            <a:r>
              <a:rPr lang="en-US" smtClean="0">
                <a:latin typeface="Arial" pitchFamily="34" charset="0"/>
              </a:rPr>
              <a:t>Introduction to the ICEC/USNVC</a:t>
            </a:r>
          </a:p>
        </p:txBody>
      </p:sp>
      <p:sp>
        <p:nvSpPr>
          <p:cNvPr id="47107" name="Rectangle 7"/>
          <p:cNvSpPr>
            <a:spLocks noGrp="1" noChangeArrowheads="1"/>
          </p:cNvSpPr>
          <p:nvPr>
            <p:ph type="sldNum" sz="quarter" idx="5"/>
          </p:nvPr>
        </p:nvSpPr>
        <p:spPr>
          <a:xfrm>
            <a:off x="3927574" y="8770340"/>
            <a:ext cx="3005122" cy="461035"/>
          </a:xfrm>
          <a:prstGeom prst="rect">
            <a:avLst/>
          </a:prstGeom>
          <a:noFill/>
        </p:spPr>
        <p:txBody>
          <a:bodyPr lIns="87379" tIns="43689" rIns="87379" bIns="43689"/>
          <a:lstStyle/>
          <a:p>
            <a:fld id="{AE05065F-044D-42C1-A9C1-462BD3D15CBE}" type="slidenum">
              <a:rPr lang="en-US" smtClean="0">
                <a:latin typeface="Arial" pitchFamily="34" charset="0"/>
              </a:rPr>
              <a:pPr/>
              <a:t>5</a:t>
            </a:fld>
            <a:endParaRPr lang="en-US" smtClean="0">
              <a:latin typeface="Arial" pitchFamily="34" charset="0"/>
            </a:endParaRPr>
          </a:p>
        </p:txBody>
      </p:sp>
      <p:sp>
        <p:nvSpPr>
          <p:cNvPr id="47108" name="Rectangle 2"/>
          <p:cNvSpPr>
            <a:spLocks noGrp="1" noRot="1" noChangeAspect="1" noChangeArrowheads="1" noTextEdit="1"/>
          </p:cNvSpPr>
          <p:nvPr>
            <p:ph type="sldImg"/>
          </p:nvPr>
        </p:nvSpPr>
        <p:spPr>
          <a:xfrm>
            <a:off x="1014939" y="690926"/>
            <a:ext cx="4904323" cy="3462851"/>
          </a:xfrm>
          <a:ln/>
        </p:spPr>
      </p:sp>
      <p:sp>
        <p:nvSpPr>
          <p:cNvPr id="47109" name="Rectangle 3"/>
          <p:cNvSpPr>
            <a:spLocks noGrp="1" noChangeArrowheads="1"/>
          </p:cNvSpPr>
          <p:nvPr>
            <p:ph type="body" idx="1"/>
          </p:nvPr>
        </p:nvSpPr>
        <p:spPr>
          <a:xfrm>
            <a:off x="923958" y="4385934"/>
            <a:ext cx="5086284" cy="4155416"/>
          </a:xfrm>
          <a:noFill/>
          <a:ln/>
        </p:spPr>
        <p:txBody>
          <a:bodyPr/>
          <a:lstStyle/>
          <a:p>
            <a:pPr eaLnBrk="1" hangingPunct="1">
              <a:buFontTx/>
              <a:buChar char="-"/>
            </a:pPr>
            <a:endParaRPr lang="en-US"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871538" y="693738"/>
            <a:ext cx="5191125" cy="3462337"/>
          </a:xfrm>
          <a:ln/>
        </p:spPr>
      </p:sp>
      <p:sp>
        <p:nvSpPr>
          <p:cNvPr id="264195" name="Notes Placeholder 2"/>
          <p:cNvSpPr>
            <a:spLocks noGrp="1"/>
          </p:cNvSpPr>
          <p:nvPr>
            <p:ph type="body" idx="1"/>
          </p:nvPr>
        </p:nvSpPr>
        <p:spPr>
          <a:noFill/>
          <a:ln/>
        </p:spPr>
        <p:txBody>
          <a:bodyPr/>
          <a:lstStyle/>
          <a:p>
            <a:endParaRPr lang="en-US" smtClean="0"/>
          </a:p>
        </p:txBody>
      </p:sp>
      <p:sp>
        <p:nvSpPr>
          <p:cNvPr id="264196" name="Slide Number Placeholder 3"/>
          <p:cNvSpPr>
            <a:spLocks noGrp="1"/>
          </p:cNvSpPr>
          <p:nvPr>
            <p:ph type="sldNum" sz="quarter" idx="5"/>
          </p:nvPr>
        </p:nvSpPr>
        <p:spPr>
          <a:noFill/>
        </p:spPr>
        <p:txBody>
          <a:bodyPr/>
          <a:lstStyle/>
          <a:p>
            <a:fld id="{7F4C7ED1-CC11-4CC6-B699-A7873A18199F}" type="slidenum">
              <a:rPr lang="en-US" smtClean="0">
                <a:solidFill>
                  <a:srgbClr val="000000"/>
                </a:solidFill>
              </a:rPr>
              <a:pPr/>
              <a:t>55</a:t>
            </a:fld>
            <a:endParaRPr lang="en-US" smtClean="0">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a:xfrm>
            <a:off x="871538" y="693738"/>
            <a:ext cx="5191125" cy="3462337"/>
          </a:xfrm>
          <a:ln/>
        </p:spPr>
      </p:sp>
      <p:sp>
        <p:nvSpPr>
          <p:cNvPr id="267267" name="Notes Placeholder 2"/>
          <p:cNvSpPr>
            <a:spLocks noGrp="1"/>
          </p:cNvSpPr>
          <p:nvPr>
            <p:ph type="body" idx="1"/>
          </p:nvPr>
        </p:nvSpPr>
        <p:spPr>
          <a:noFill/>
          <a:ln/>
        </p:spPr>
        <p:txBody>
          <a:bodyPr/>
          <a:lstStyle/>
          <a:p>
            <a:endParaRPr lang="en-US" smtClean="0"/>
          </a:p>
        </p:txBody>
      </p:sp>
      <p:sp>
        <p:nvSpPr>
          <p:cNvPr id="267268" name="Slide Number Placeholder 3"/>
          <p:cNvSpPr>
            <a:spLocks noGrp="1"/>
          </p:cNvSpPr>
          <p:nvPr>
            <p:ph type="sldNum" sz="quarter" idx="5"/>
          </p:nvPr>
        </p:nvSpPr>
        <p:spPr>
          <a:noFill/>
        </p:spPr>
        <p:txBody>
          <a:bodyPr/>
          <a:lstStyle/>
          <a:p>
            <a:fld id="{35775905-FB29-460A-ACBD-1D8E8AC2F685}" type="slidenum">
              <a:rPr lang="en-US" smtClean="0">
                <a:solidFill>
                  <a:srgbClr val="000000"/>
                </a:solidFill>
              </a:rPr>
              <a:pPr/>
              <a:t>56</a:t>
            </a:fld>
            <a:endParaRPr lang="en-US" smtClean="0">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a:ln/>
        </p:spPr>
      </p:sp>
      <p:sp>
        <p:nvSpPr>
          <p:cNvPr id="56322" name="Notes Placeholder 2"/>
          <p:cNvSpPr>
            <a:spLocks noGrp="1"/>
          </p:cNvSpPr>
          <p:nvPr>
            <p:ph type="body" idx="1"/>
          </p:nvPr>
        </p:nvSpPr>
        <p:spPr>
          <a:noFill/>
          <a:ln/>
        </p:spPr>
        <p:txBody>
          <a:bodyPr/>
          <a:lstStyle/>
          <a:p>
            <a:r>
              <a:rPr lang="en-US" smtClean="0"/>
              <a:t>I did not mention the whole “where do we get the bivalves” issue; it seems that regardless of where we get them (natural irruption, hatchery, or translocation), their populations have to be sustainable to have any long-term benefits. Clearly for dark false mussels in Ches. Bay in 2004, they were not sustainable.</a:t>
            </a:r>
          </a:p>
        </p:txBody>
      </p:sp>
      <p:sp>
        <p:nvSpPr>
          <p:cNvPr id="56323" name="Header Placeholder 3"/>
          <p:cNvSpPr>
            <a:spLocks noGrp="1"/>
          </p:cNvSpPr>
          <p:nvPr>
            <p:ph type="hdr" sz="quarter"/>
          </p:nvPr>
        </p:nvSpPr>
        <p:spPr>
          <a:noFill/>
        </p:spPr>
        <p:txBody>
          <a:bodyPr/>
          <a:lstStyle/>
          <a:p>
            <a:pPr defTabSz="914400"/>
            <a:r>
              <a:rPr lang="en-US" smtClean="0"/>
              <a:t>Introduction to the ICEC/USNVC</a:t>
            </a:r>
          </a:p>
        </p:txBody>
      </p:sp>
      <p:sp>
        <p:nvSpPr>
          <p:cNvPr id="56324" name="Slide Number Placeholder 4"/>
          <p:cNvSpPr>
            <a:spLocks noGrp="1"/>
          </p:cNvSpPr>
          <p:nvPr>
            <p:ph type="sldNum" sz="quarter" idx="5"/>
          </p:nvPr>
        </p:nvSpPr>
        <p:spPr>
          <a:noFill/>
        </p:spPr>
        <p:txBody>
          <a:bodyPr/>
          <a:lstStyle/>
          <a:p>
            <a:pPr defTabSz="914400"/>
            <a:fld id="{B994B8EF-F8F6-4B7D-AEED-F6775DE115A8}" type="slidenum">
              <a:rPr lang="en-US" smtClean="0"/>
              <a:pPr defTabSz="914400"/>
              <a:t>58</a:t>
            </a:fld>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hdr" sz="quarter"/>
          </p:nvPr>
        </p:nvSpPr>
        <p:spPr>
          <a:noFill/>
        </p:spPr>
        <p:txBody>
          <a:bodyPr/>
          <a:lstStyle/>
          <a:p>
            <a:r>
              <a:rPr lang="en-US" smtClean="0"/>
              <a:t>Introduction to the ICEC/USNVC</a:t>
            </a:r>
          </a:p>
        </p:txBody>
      </p:sp>
      <p:sp>
        <p:nvSpPr>
          <p:cNvPr id="333827" name="Rectangle 7"/>
          <p:cNvSpPr>
            <a:spLocks noGrp="1" noChangeArrowheads="1"/>
          </p:cNvSpPr>
          <p:nvPr>
            <p:ph type="sldNum" sz="quarter" idx="5"/>
          </p:nvPr>
        </p:nvSpPr>
        <p:spPr>
          <a:noFill/>
        </p:spPr>
        <p:txBody>
          <a:bodyPr/>
          <a:lstStyle/>
          <a:p>
            <a:fld id="{62D95CFD-61ED-4CB6-A1F9-68DBB8FCE603}" type="slidenum">
              <a:rPr lang="en-US" smtClean="0"/>
              <a:pPr/>
              <a:t>59</a:t>
            </a:fld>
            <a:endParaRPr lang="en-US" smtClean="0"/>
          </a:p>
        </p:txBody>
      </p:sp>
      <p:sp>
        <p:nvSpPr>
          <p:cNvPr id="333828" name="Rectangle 2"/>
          <p:cNvSpPr>
            <a:spLocks noGrp="1" noRot="1" noChangeAspect="1" noChangeArrowheads="1" noTextEdit="1"/>
          </p:cNvSpPr>
          <p:nvPr>
            <p:ph type="sldImg"/>
          </p:nvPr>
        </p:nvSpPr>
        <p:spPr>
          <a:ln/>
        </p:spPr>
      </p:sp>
      <p:sp>
        <p:nvSpPr>
          <p:cNvPr id="33382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p:spPr>
        <p:txBody>
          <a:bodyPr/>
          <a:lstStyle/>
          <a:p>
            <a:pPr defTabSz="914400"/>
            <a:fld id="{69C0D209-B106-4A33-B23F-5474AD4FC10D}" type="slidenum">
              <a:rPr lang="en-US" smtClean="0"/>
              <a:pPr defTabSz="914400"/>
              <a:t>60</a:t>
            </a:fld>
            <a:endParaRPr lang="en-US" smtClean="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a:buFontTx/>
              <a:buChar char="-"/>
            </a:pPr>
            <a:r>
              <a:rPr lang="en-US" smtClean="0"/>
              <a:t>I like this but not sure it fits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t>I like this as a simple visual of what we are proposing.</a:t>
            </a:r>
          </a:p>
          <a:p>
            <a:pPr marL="228600" indent="-228600">
              <a:buFontTx/>
              <a:buAutoNum type="arabicPeriod"/>
              <a:defRPr/>
            </a:pPr>
            <a:r>
              <a:rPr lang="en-US" dirty="0" err="1" smtClean="0"/>
              <a:t>Fw</a:t>
            </a:r>
            <a:r>
              <a:rPr lang="en-US" dirty="0" smtClean="0"/>
              <a:t> mussels in non-tidal </a:t>
            </a:r>
            <a:r>
              <a:rPr lang="en-US" dirty="0" err="1" smtClean="0"/>
              <a:t>tribs</a:t>
            </a:r>
            <a:endParaRPr lang="en-US" dirty="0" smtClean="0"/>
          </a:p>
          <a:p>
            <a:pPr marL="228600" indent="-228600">
              <a:buFontTx/>
              <a:buAutoNum type="arabicPeriod"/>
              <a:defRPr/>
            </a:pPr>
            <a:r>
              <a:rPr lang="en-US" dirty="0" smtClean="0"/>
              <a:t>Ribbed mussels along intertidal fringe</a:t>
            </a:r>
          </a:p>
          <a:p>
            <a:pPr marL="228600" indent="-228600">
              <a:buFontTx/>
              <a:buAutoNum type="arabicPeriod"/>
              <a:defRPr/>
            </a:pPr>
            <a:r>
              <a:rPr lang="en-US" dirty="0" smtClean="0"/>
              <a:t>Oysters </a:t>
            </a:r>
            <a:r>
              <a:rPr lang="en-US" dirty="0" err="1" smtClean="0"/>
              <a:t>subtidal</a:t>
            </a:r>
            <a:endParaRPr lang="en-US" dirty="0"/>
          </a:p>
        </p:txBody>
      </p:sp>
      <p:sp>
        <p:nvSpPr>
          <p:cNvPr id="21507" name="Header Placeholder 3"/>
          <p:cNvSpPr>
            <a:spLocks noGrp="1"/>
          </p:cNvSpPr>
          <p:nvPr>
            <p:ph type="hdr" sz="quarter"/>
          </p:nvPr>
        </p:nvSpPr>
        <p:spPr>
          <a:noFill/>
        </p:spPr>
        <p:txBody>
          <a:bodyPr/>
          <a:lstStyle/>
          <a:p>
            <a:pPr defTabSz="914400"/>
            <a:r>
              <a:rPr lang="en-US" smtClean="0"/>
              <a:t>Introduction to the ICEC/USNVC</a:t>
            </a:r>
          </a:p>
        </p:txBody>
      </p:sp>
      <p:sp>
        <p:nvSpPr>
          <p:cNvPr id="21508" name="Slide Number Placeholder 4"/>
          <p:cNvSpPr>
            <a:spLocks noGrp="1"/>
          </p:cNvSpPr>
          <p:nvPr>
            <p:ph type="sldNum" sz="quarter" idx="5"/>
          </p:nvPr>
        </p:nvSpPr>
        <p:spPr>
          <a:noFill/>
        </p:spPr>
        <p:txBody>
          <a:bodyPr/>
          <a:lstStyle/>
          <a:p>
            <a:pPr defTabSz="914400"/>
            <a:fld id="{3D1585B3-C5B6-46BE-B0F9-F827C1938789}" type="slidenum">
              <a:rPr lang="en-US" smtClean="0"/>
              <a:pPr defTabSz="914400"/>
              <a:t>61</a:t>
            </a:fld>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a:ln/>
        </p:spPr>
      </p:sp>
      <p:sp>
        <p:nvSpPr>
          <p:cNvPr id="334851" name="Notes Placeholder 2"/>
          <p:cNvSpPr>
            <a:spLocks noGrp="1"/>
          </p:cNvSpPr>
          <p:nvPr>
            <p:ph type="body" idx="1"/>
          </p:nvPr>
        </p:nvSpPr>
        <p:spPr>
          <a:noFill/>
          <a:ln/>
        </p:spPr>
        <p:txBody>
          <a:bodyPr/>
          <a:lstStyle/>
          <a:p>
            <a:r>
              <a:rPr lang="en-US" smtClean="0">
                <a:latin typeface="Arial" pitchFamily="34" charset="0"/>
              </a:rPr>
              <a:t>We have much more info on our website.</a:t>
            </a:r>
          </a:p>
        </p:txBody>
      </p:sp>
      <p:sp>
        <p:nvSpPr>
          <p:cNvPr id="334852" name="Header Placeholder 3"/>
          <p:cNvSpPr>
            <a:spLocks noGrp="1"/>
          </p:cNvSpPr>
          <p:nvPr>
            <p:ph type="hdr" sz="quarter"/>
          </p:nvPr>
        </p:nvSpPr>
        <p:spPr>
          <a:noFill/>
        </p:spPr>
        <p:txBody>
          <a:bodyPr/>
          <a:lstStyle/>
          <a:p>
            <a:r>
              <a:rPr lang="en-US" smtClean="0">
                <a:latin typeface="Arial" pitchFamily="34" charset="0"/>
              </a:rPr>
              <a:t>Introduction to the ICEC/USNVC</a:t>
            </a:r>
          </a:p>
        </p:txBody>
      </p:sp>
      <p:sp>
        <p:nvSpPr>
          <p:cNvPr id="334853" name="Slide Number Placeholder 4"/>
          <p:cNvSpPr>
            <a:spLocks noGrp="1"/>
          </p:cNvSpPr>
          <p:nvPr>
            <p:ph type="sldNum" sz="quarter" idx="5"/>
          </p:nvPr>
        </p:nvSpPr>
        <p:spPr>
          <a:noFill/>
        </p:spPr>
        <p:txBody>
          <a:bodyPr/>
          <a:lstStyle/>
          <a:p>
            <a:fld id="{9B440653-9FB5-401D-B4CB-3AD9B33ED770}" type="slidenum">
              <a:rPr lang="en-US" smtClean="0">
                <a:latin typeface="Arial" pitchFamily="34" charset="0"/>
              </a:rPr>
              <a:pPr/>
              <a:t>62</a:t>
            </a:fld>
            <a:endParaRPr lang="en-US" smtClean="0">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pPr defTabSz="914400"/>
            <a:fld id="{09AB4974-CB9C-43E2-8EBE-76481FC81C25}" type="slidenum">
              <a:rPr lang="en-US" smtClean="0"/>
              <a:pPr defTabSz="914400"/>
              <a:t>64</a:t>
            </a:fld>
            <a:endParaRPr lang="en-US" smtClean="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p:spPr>
        <p:txBody>
          <a:bodyPr/>
          <a:lstStyle/>
          <a:p>
            <a:pPr>
              <a:buFontTx/>
              <a:buChar char="-"/>
            </a:pPr>
            <a:r>
              <a:rPr lang="en-US" smtClean="0"/>
              <a:t>To understand the quantitative importance of bivalve populations in any of these aquatic habitats, we know to know quite a bit about them.</a:t>
            </a:r>
          </a:p>
          <a:p>
            <a:pPr>
              <a:buFontTx/>
              <a:buChar char="-"/>
            </a:pPr>
            <a:r>
              <a:rPr lang="en-US" smtClean="0"/>
              <a:t>For example, we need to know some things about their life history strategy and how they interact with their environment, their </a:t>
            </a:r>
            <a:r>
              <a:rPr lang="en-US" b="1" smtClean="0"/>
              <a:t>ecology</a:t>
            </a:r>
            <a:r>
              <a:rPr lang="en-US" smtClean="0"/>
              <a:t> - as I just described.  </a:t>
            </a:r>
          </a:p>
          <a:p>
            <a:pPr>
              <a:buFontTx/>
              <a:buChar char="-"/>
            </a:pPr>
            <a:r>
              <a:rPr lang="en-US" smtClean="0"/>
              <a:t>But to assess their functional importance, say for water processing capabilities, we also need to know quite a bit  about their </a:t>
            </a:r>
            <a:r>
              <a:rPr lang="en-US" b="1" smtClean="0"/>
              <a:t>physiology.</a:t>
            </a:r>
            <a:r>
              <a:rPr lang="en-US" smtClean="0"/>
              <a:t>  For example, per unit biomass or per adult animal, how much water is filtered per day?  How variable is this during the year, with changing food regimes and temperatures?  How does this vary among system type and species?</a:t>
            </a:r>
          </a:p>
          <a:p>
            <a:pPr>
              <a:buFontTx/>
              <a:buChar char="-"/>
            </a:pPr>
            <a:r>
              <a:rPr lang="en-US" smtClean="0"/>
              <a:t>And of course, once you know what a given species in a given system does per unit body weight, then we need to know how much biomass exists in that system for the whole population, and this requires </a:t>
            </a:r>
            <a:r>
              <a:rPr lang="en-US" b="1" smtClean="0"/>
              <a:t>surveys and monitoring</a:t>
            </a:r>
            <a:r>
              <a:rPr lang="en-US" smtClean="0"/>
              <a:t> data.</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p>
            <a:pPr defTabSz="914400"/>
            <a:fld id="{E054D64F-DF25-44AB-AD81-973CFEC9BB7F}" type="slidenum">
              <a:rPr lang="en-US" smtClean="0"/>
              <a:pPr defTabSz="914400"/>
              <a:t>65</a:t>
            </a:fld>
            <a:endParaRPr lang="en-US" smtClean="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p:spPr>
        <p:txBody>
          <a:bodyPr/>
          <a:lstStyle/>
          <a:p>
            <a:pPr marL="230188" indent="-230188">
              <a:buFontTx/>
              <a:buChar char="-"/>
            </a:pPr>
            <a:r>
              <a:rPr lang="en-US" smtClean="0"/>
              <a:t>So how do we measure clearance and water processing?  </a:t>
            </a:r>
          </a:p>
          <a:p>
            <a:pPr marL="230188" indent="-230188">
              <a:buFontTx/>
              <a:buChar char="-"/>
            </a:pPr>
            <a:r>
              <a:rPr lang="en-US" smtClean="0"/>
              <a:t>There are several approaches but they basically all measure the rate of removal of particles over time by known weights of bivalves.  </a:t>
            </a:r>
          </a:p>
          <a:p>
            <a:pPr marL="230188" indent="-230188">
              <a:buFontTx/>
              <a:buChar char="-"/>
            </a:pPr>
            <a:r>
              <a:rPr lang="en-US" b="1" smtClean="0"/>
              <a:t>Clearance</a:t>
            </a:r>
            <a:r>
              <a:rPr lang="en-US" smtClean="0"/>
              <a:t> is expressed as a volume of water that is “cleared” of particles per unit time.</a:t>
            </a:r>
          </a:p>
          <a:p>
            <a:pPr marL="230188" indent="-230188">
              <a:buFontTx/>
              <a:buChar char="-"/>
            </a:pPr>
            <a:r>
              <a:rPr lang="en-US" smtClean="0"/>
              <a:t>It can be measured in the lab, or in the field. . .   Many ref rates are from lab but these don’t always mirror nature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pPr defTabSz="914400"/>
            <a:fld id="{CECA5E0F-611C-46C5-B5AD-36CF47D5E709}" type="slidenum">
              <a:rPr lang="en-US" smtClean="0"/>
              <a:pPr defTabSz="914400"/>
              <a:t>66</a:t>
            </a:fld>
            <a:endParaRPr lang="en-US" smtClean="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marL="230188" indent="-230188">
              <a:buFontTx/>
              <a:buChar char="-"/>
            </a:pPr>
            <a:r>
              <a:rPr lang="en-US" smtClean="0"/>
              <a:t>Turning to the second series of measurements needed, we need population abundance.</a:t>
            </a:r>
          </a:p>
          <a:p>
            <a:pPr marL="230188" indent="-230188">
              <a:buFontTx/>
              <a:buChar char="-"/>
            </a:pPr>
            <a:r>
              <a:rPr lang="en-US" smtClean="0"/>
              <a:t>This isn’t easy either, because they don’t just all have the same size, and physiology scales to body size.</a:t>
            </a:r>
          </a:p>
          <a:p>
            <a:pPr marL="230188" indent="-230188">
              <a:buFontTx/>
              <a:buChar char="-"/>
            </a:pPr>
            <a:r>
              <a:rPr lang="en-US" smtClean="0"/>
              <a:t>In addition, there is always tremendous variation in spatial abundance.  Bivalves live aggregated usually, in reefs or beds.</a:t>
            </a:r>
          </a:p>
          <a:p>
            <a:pPr marL="230188" indent="-230188">
              <a:buFontTx/>
              <a:buChar char="-"/>
            </a:pPr>
            <a:r>
              <a:rPr lang="en-US" smtClean="0"/>
              <a:t>Therefore, to estimate total numbers in an ecosystem, you need a good understanding of this spatial variability so you can calculate total overall numbers.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Introduction to the ICEC/USNVC</a:t>
            </a:r>
            <a:endParaRPr lang="en-US"/>
          </a:p>
        </p:txBody>
      </p:sp>
      <p:sp>
        <p:nvSpPr>
          <p:cNvPr id="5" name="Slide Number Placeholder 4"/>
          <p:cNvSpPr>
            <a:spLocks noGrp="1"/>
          </p:cNvSpPr>
          <p:nvPr>
            <p:ph type="sldNum" sz="quarter" idx="11"/>
          </p:nvPr>
        </p:nvSpPr>
        <p:spPr/>
        <p:txBody>
          <a:bodyPr/>
          <a:lstStyle/>
          <a:p>
            <a:pPr>
              <a:defRPr/>
            </a:pPr>
            <a:fld id="{CE961068-2417-4165-A229-0B4B78D341EE}"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050"/>
          <p:cNvSpPr>
            <a:spLocks/>
          </p:cNvSpPr>
          <p:nvPr/>
        </p:nvSpPr>
        <p:spPr bwMode="gray">
          <a:xfrm>
            <a:off x="776288" y="3340100"/>
            <a:ext cx="8610600"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anchor="ctr"/>
          <a:lstStyle/>
          <a:p>
            <a:pPr algn="ctr">
              <a:defRPr/>
            </a:pPr>
            <a:endParaRPr lang="en-US"/>
          </a:p>
        </p:txBody>
      </p:sp>
      <p:sp>
        <p:nvSpPr>
          <p:cNvPr id="141315" name="Rectangle 2051"/>
          <p:cNvSpPr>
            <a:spLocks noGrp="1" noChangeArrowheads="1"/>
          </p:cNvSpPr>
          <p:nvPr>
            <p:ph type="ctrTitle"/>
          </p:nvPr>
        </p:nvSpPr>
        <p:spPr>
          <a:xfrm>
            <a:off x="771525" y="2286000"/>
            <a:ext cx="8743950" cy="1143000"/>
          </a:xfrm>
        </p:spPr>
        <p:txBody>
          <a:bodyPr/>
          <a:lstStyle>
            <a:lvl1pPr>
              <a:defRPr/>
            </a:lvl1pPr>
          </a:lstStyle>
          <a:p>
            <a:r>
              <a:rPr lang="en-US"/>
              <a:t>Click to edit Master title style</a:t>
            </a:r>
          </a:p>
        </p:txBody>
      </p:sp>
      <p:sp>
        <p:nvSpPr>
          <p:cNvPr id="141316" name="Rectangle 2052"/>
          <p:cNvSpPr>
            <a:spLocks noGrp="1" noChangeArrowheads="1"/>
          </p:cNvSpPr>
          <p:nvPr>
            <p:ph type="subTitle" idx="1"/>
          </p:nvPr>
        </p:nvSpPr>
        <p:spPr>
          <a:xfrm>
            <a:off x="1543050" y="3886200"/>
            <a:ext cx="7200900" cy="1752600"/>
          </a:xfrm>
        </p:spPr>
        <p:txBody>
          <a:bodyPr/>
          <a:lstStyle>
            <a:lvl1pPr marL="0" indent="0" algn="ctr">
              <a:buFont typeface="Monotype Sorts" pitchFamily="2" charset="2"/>
              <a:buNone/>
              <a:defRPr/>
            </a:lvl1pPr>
          </a:lstStyle>
          <a:p>
            <a:r>
              <a:rPr lang="en-US"/>
              <a:t>Click to edit Master subtitle style</a:t>
            </a:r>
          </a:p>
        </p:txBody>
      </p:sp>
      <p:sp>
        <p:nvSpPr>
          <p:cNvPr id="5" name="Rectangle 2053"/>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2054"/>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2055"/>
          <p:cNvSpPr>
            <a:spLocks noGrp="1" noChangeArrowheads="1"/>
          </p:cNvSpPr>
          <p:nvPr>
            <p:ph type="sldNum" sz="quarter" idx="12"/>
          </p:nvPr>
        </p:nvSpPr>
        <p:spPr/>
        <p:txBody>
          <a:bodyPr/>
          <a:lstStyle>
            <a:lvl1pPr>
              <a:defRPr>
                <a:solidFill>
                  <a:srgbClr val="578963"/>
                </a:solidFill>
              </a:defRPr>
            </a:lvl1pPr>
          </a:lstStyle>
          <a:p>
            <a:pPr>
              <a:defRPr/>
            </a:pPr>
            <a:fld id="{A605D89E-1BC8-4150-BB47-2A65543F270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7394615-0ED6-4A77-A252-C272A8CB600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457200"/>
            <a:ext cx="2185987"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457200"/>
            <a:ext cx="6405563"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EBD88B7-DEA5-43EF-BD2A-226204417C4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71525" y="457200"/>
            <a:ext cx="87439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1525" y="19812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219700" y="1981200"/>
            <a:ext cx="4295775" cy="4114800"/>
          </a:xfrm>
        </p:spPr>
        <p:txBody>
          <a:bodyPr/>
          <a:lstStyle/>
          <a:p>
            <a:pPr lvl="0"/>
            <a:endParaRPr lang="en-US" noProof="0" smtClean="0"/>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6313B63-CB8F-48FA-9A87-DA2902E3977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71525" y="457200"/>
            <a:ext cx="8743950" cy="563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CF220BFD-384B-4632-84A6-AF93BE63DA5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1525" y="19812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19700" y="19812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19700" y="41148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4CCC67C-57F3-4397-A191-26AC33CA1A60}"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050"/>
          <p:cNvSpPr>
            <a:spLocks/>
          </p:cNvSpPr>
          <p:nvPr/>
        </p:nvSpPr>
        <p:spPr bwMode="gray">
          <a:xfrm>
            <a:off x="776288" y="3340100"/>
            <a:ext cx="8610600"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anchor="ctr"/>
          <a:lstStyle/>
          <a:p>
            <a:pPr algn="ctr">
              <a:defRPr/>
            </a:pPr>
            <a:endParaRPr lang="en-US">
              <a:solidFill>
                <a:prstClr val="black"/>
              </a:solidFill>
            </a:endParaRPr>
          </a:p>
        </p:txBody>
      </p:sp>
      <p:sp>
        <p:nvSpPr>
          <p:cNvPr id="141315" name="Rectangle 2051"/>
          <p:cNvSpPr>
            <a:spLocks noGrp="1" noChangeArrowheads="1"/>
          </p:cNvSpPr>
          <p:nvPr>
            <p:ph type="ctrTitle"/>
          </p:nvPr>
        </p:nvSpPr>
        <p:spPr>
          <a:xfrm>
            <a:off x="771525" y="2286000"/>
            <a:ext cx="8743950" cy="1143000"/>
          </a:xfrm>
        </p:spPr>
        <p:txBody>
          <a:bodyPr/>
          <a:lstStyle>
            <a:lvl1pPr>
              <a:defRPr/>
            </a:lvl1pPr>
          </a:lstStyle>
          <a:p>
            <a:r>
              <a:rPr lang="en-US"/>
              <a:t>Click to edit Master title style</a:t>
            </a:r>
          </a:p>
        </p:txBody>
      </p:sp>
      <p:sp>
        <p:nvSpPr>
          <p:cNvPr id="141316" name="Rectangle 2052"/>
          <p:cNvSpPr>
            <a:spLocks noGrp="1" noChangeArrowheads="1"/>
          </p:cNvSpPr>
          <p:nvPr>
            <p:ph type="subTitle" idx="1"/>
          </p:nvPr>
        </p:nvSpPr>
        <p:spPr>
          <a:xfrm>
            <a:off x="1543050" y="3886200"/>
            <a:ext cx="7200900" cy="1752600"/>
          </a:xfrm>
        </p:spPr>
        <p:txBody>
          <a:bodyPr/>
          <a:lstStyle>
            <a:lvl1pPr marL="0" indent="0" algn="ctr">
              <a:buFont typeface="Monotype Sorts" pitchFamily="2" charset="2"/>
              <a:buNone/>
              <a:defRPr/>
            </a:lvl1pPr>
          </a:lstStyle>
          <a:p>
            <a:r>
              <a:rPr lang="en-US"/>
              <a:t>Click to edit Master subtitle style</a:t>
            </a:r>
          </a:p>
        </p:txBody>
      </p:sp>
      <p:sp>
        <p:nvSpPr>
          <p:cNvPr id="5" name="Rectangle 2053"/>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2054"/>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2055"/>
          <p:cNvSpPr>
            <a:spLocks noGrp="1" noChangeArrowheads="1"/>
          </p:cNvSpPr>
          <p:nvPr>
            <p:ph type="sldNum" sz="quarter" idx="12"/>
          </p:nvPr>
        </p:nvSpPr>
        <p:spPr/>
        <p:txBody>
          <a:bodyPr/>
          <a:lstStyle>
            <a:lvl1pPr>
              <a:defRPr>
                <a:solidFill>
                  <a:srgbClr val="578963"/>
                </a:solidFill>
              </a:defRPr>
            </a:lvl1pPr>
          </a:lstStyle>
          <a:p>
            <a:pPr>
              <a:defRPr/>
            </a:pPr>
            <a:fld id="{A605D89E-1BC8-4150-BB47-2A65543F2706}"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707860B-134B-4632-9A66-89E473A5AF2E}"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B465C53-A02F-4825-92F6-CB94013A5343}"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ADD9F8D-A4E1-478A-99C2-3D2EE6750D3C}"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EEB2459E-1137-4051-804C-9C6007E1A6CC}"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707860B-134B-4632-9A66-89E473A5AF2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8CA4122F-C3B1-478C-BB81-70BD7B59830D}"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16E87B03-5B31-43C9-95B7-E8CCDFBEE611}"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E0D151A-4788-4CE7-BBF1-AAB551B79293}"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582A644-E2DA-4DA3-9C6B-2990393A430B}"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7394615-0ED6-4A77-A252-C272A8CB6002}"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457200"/>
            <a:ext cx="2185987"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457200"/>
            <a:ext cx="6405563"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EBD88B7-DEA5-43EF-BD2A-226204417C44}"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71525" y="457200"/>
            <a:ext cx="87439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1525" y="19812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219700" y="1981200"/>
            <a:ext cx="4295775" cy="4114800"/>
          </a:xfrm>
        </p:spPr>
        <p:txBody>
          <a:bodyPr/>
          <a:lstStyle/>
          <a:p>
            <a:pPr lvl="0"/>
            <a:endParaRPr lang="en-US" noProof="0" smtClean="0"/>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6313B63-CB8F-48FA-9A87-DA2902E39779}"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71525" y="457200"/>
            <a:ext cx="8743950" cy="563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CF220BFD-384B-4632-84A6-AF93BE63DA5D}"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1525" y="19812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19700" y="19812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19700" y="41148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D4CCC67C-57F3-4397-A191-26AC33CA1A60}"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050"/>
          <p:cNvSpPr>
            <a:spLocks/>
          </p:cNvSpPr>
          <p:nvPr/>
        </p:nvSpPr>
        <p:spPr bwMode="gray">
          <a:xfrm>
            <a:off x="776288" y="3340100"/>
            <a:ext cx="8610600"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anchor="ctr"/>
          <a:lstStyle/>
          <a:p>
            <a:pPr algn="ctr">
              <a:defRPr/>
            </a:pPr>
            <a:endParaRPr lang="en-US">
              <a:solidFill>
                <a:prstClr val="black"/>
              </a:solidFill>
            </a:endParaRPr>
          </a:p>
        </p:txBody>
      </p:sp>
      <p:sp>
        <p:nvSpPr>
          <p:cNvPr id="141315" name="Rectangle 2051"/>
          <p:cNvSpPr>
            <a:spLocks noGrp="1" noChangeArrowheads="1"/>
          </p:cNvSpPr>
          <p:nvPr>
            <p:ph type="ctrTitle"/>
          </p:nvPr>
        </p:nvSpPr>
        <p:spPr>
          <a:xfrm>
            <a:off x="771525" y="2286000"/>
            <a:ext cx="8743950" cy="1143000"/>
          </a:xfrm>
        </p:spPr>
        <p:txBody>
          <a:bodyPr/>
          <a:lstStyle>
            <a:lvl1pPr>
              <a:defRPr/>
            </a:lvl1pPr>
          </a:lstStyle>
          <a:p>
            <a:r>
              <a:rPr lang="en-US"/>
              <a:t>Click to edit Master title style</a:t>
            </a:r>
          </a:p>
        </p:txBody>
      </p:sp>
      <p:sp>
        <p:nvSpPr>
          <p:cNvPr id="141316" name="Rectangle 2052"/>
          <p:cNvSpPr>
            <a:spLocks noGrp="1" noChangeArrowheads="1"/>
          </p:cNvSpPr>
          <p:nvPr>
            <p:ph type="subTitle" idx="1"/>
          </p:nvPr>
        </p:nvSpPr>
        <p:spPr>
          <a:xfrm>
            <a:off x="1543050" y="3886200"/>
            <a:ext cx="7200900" cy="1752600"/>
          </a:xfrm>
        </p:spPr>
        <p:txBody>
          <a:bodyPr/>
          <a:lstStyle>
            <a:lvl1pPr marL="0" indent="0" algn="ctr">
              <a:buFont typeface="Monotype Sorts" pitchFamily="2" charset="2"/>
              <a:buNone/>
              <a:defRPr/>
            </a:lvl1pPr>
          </a:lstStyle>
          <a:p>
            <a:r>
              <a:rPr lang="en-US"/>
              <a:t>Click to edit Master subtitle style</a:t>
            </a:r>
          </a:p>
        </p:txBody>
      </p:sp>
      <p:sp>
        <p:nvSpPr>
          <p:cNvPr id="5" name="Rectangle 2053"/>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2054"/>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2055"/>
          <p:cNvSpPr>
            <a:spLocks noGrp="1" noChangeArrowheads="1"/>
          </p:cNvSpPr>
          <p:nvPr>
            <p:ph type="sldNum" sz="quarter" idx="12"/>
          </p:nvPr>
        </p:nvSpPr>
        <p:spPr/>
        <p:txBody>
          <a:bodyPr/>
          <a:lstStyle>
            <a:lvl1pPr>
              <a:defRPr>
                <a:solidFill>
                  <a:srgbClr val="578963"/>
                </a:solidFill>
              </a:defRPr>
            </a:lvl1pPr>
          </a:lstStyle>
          <a:p>
            <a:pPr>
              <a:defRPr/>
            </a:pPr>
            <a:fld id="{1DF4B615-3112-403B-9775-B83239C3244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B465C53-A02F-4825-92F6-CB94013A5343}"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BA63D2F-E160-48F0-818D-BD5E73A62E09}"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89B899E-8C65-4826-87E9-7C99D337881A}"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06338B8-CC35-40B4-9867-6808FBCC0BA8}"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A0243855-7A6B-40E2-934B-964B50B976D4}"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3A84EB5-7FCE-44EB-ACE0-364FD9ADEF6B}"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F7FC0479-B847-4EE8-A138-E560DCA504B1}"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F5894E8A-2E20-4FDB-810F-3BFFDA1C4E72}"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E956106-F973-48C8-83FE-3F0E16B3567E}"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8D2F82A-83D5-4F57-B5AB-DD633DCCF1E2}"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457200"/>
            <a:ext cx="2185987"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457200"/>
            <a:ext cx="6405563"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11BA1B6-E9EE-4D77-AC3A-2B6EB51AEDEC}"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ADD9F8D-A4E1-478A-99C2-3D2EE6750D3C}"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71525" y="457200"/>
            <a:ext cx="87439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1525" y="19812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219700" y="1981200"/>
            <a:ext cx="4295775" cy="4114800"/>
          </a:xfrm>
        </p:spPr>
        <p:txBody>
          <a:bodyPr/>
          <a:lstStyle/>
          <a:p>
            <a:pPr lvl="0"/>
            <a:endParaRPr lang="en-US" noProof="0" smtClean="0"/>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EE16EA64-FF1F-47AA-8E46-691745F75D0E}"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71525" y="457200"/>
            <a:ext cx="8743950" cy="563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837F5190-6348-4F09-821A-AE3B18D66D22}"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050"/>
          <p:cNvSpPr>
            <a:spLocks/>
          </p:cNvSpPr>
          <p:nvPr/>
        </p:nvSpPr>
        <p:spPr bwMode="gray">
          <a:xfrm>
            <a:off x="776288" y="3340100"/>
            <a:ext cx="8610600"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anchor="ctr"/>
          <a:lstStyle/>
          <a:p>
            <a:pPr algn="ctr">
              <a:defRPr/>
            </a:pPr>
            <a:endParaRPr lang="en-US">
              <a:solidFill>
                <a:prstClr val="black"/>
              </a:solidFill>
            </a:endParaRPr>
          </a:p>
        </p:txBody>
      </p:sp>
      <p:sp>
        <p:nvSpPr>
          <p:cNvPr id="141315" name="Rectangle 2051"/>
          <p:cNvSpPr>
            <a:spLocks noGrp="1" noChangeArrowheads="1"/>
          </p:cNvSpPr>
          <p:nvPr>
            <p:ph type="ctrTitle"/>
          </p:nvPr>
        </p:nvSpPr>
        <p:spPr>
          <a:xfrm>
            <a:off x="771525" y="2286000"/>
            <a:ext cx="8743950" cy="1143000"/>
          </a:xfrm>
        </p:spPr>
        <p:txBody>
          <a:bodyPr/>
          <a:lstStyle>
            <a:lvl1pPr>
              <a:defRPr/>
            </a:lvl1pPr>
          </a:lstStyle>
          <a:p>
            <a:r>
              <a:rPr lang="en-US"/>
              <a:t>Click to edit Master title style</a:t>
            </a:r>
          </a:p>
        </p:txBody>
      </p:sp>
      <p:sp>
        <p:nvSpPr>
          <p:cNvPr id="141316" name="Rectangle 2052"/>
          <p:cNvSpPr>
            <a:spLocks noGrp="1" noChangeArrowheads="1"/>
          </p:cNvSpPr>
          <p:nvPr>
            <p:ph type="subTitle" idx="1"/>
          </p:nvPr>
        </p:nvSpPr>
        <p:spPr>
          <a:xfrm>
            <a:off x="1543050" y="3886200"/>
            <a:ext cx="7200900" cy="1752600"/>
          </a:xfrm>
        </p:spPr>
        <p:txBody>
          <a:bodyPr/>
          <a:lstStyle>
            <a:lvl1pPr marL="0" indent="0" algn="ctr">
              <a:buFont typeface="Monotype Sorts" pitchFamily="2" charset="2"/>
              <a:buNone/>
              <a:defRPr/>
            </a:lvl1pPr>
          </a:lstStyle>
          <a:p>
            <a:r>
              <a:rPr lang="en-US"/>
              <a:t>Click to edit Master subtitle style</a:t>
            </a:r>
          </a:p>
        </p:txBody>
      </p:sp>
      <p:sp>
        <p:nvSpPr>
          <p:cNvPr id="5" name="Rectangle 2053"/>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2054"/>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2055"/>
          <p:cNvSpPr>
            <a:spLocks noGrp="1" noChangeArrowheads="1"/>
          </p:cNvSpPr>
          <p:nvPr>
            <p:ph type="sldNum" sz="quarter" idx="12"/>
          </p:nvPr>
        </p:nvSpPr>
        <p:spPr/>
        <p:txBody>
          <a:bodyPr/>
          <a:lstStyle>
            <a:lvl1pPr>
              <a:defRPr>
                <a:solidFill>
                  <a:srgbClr val="578963"/>
                </a:solidFill>
              </a:defRPr>
            </a:lvl1pPr>
          </a:lstStyle>
          <a:p>
            <a:pPr>
              <a:defRPr/>
            </a:pPr>
            <a:fld id="{1DF4B615-3112-403B-9775-B83239C3244B}"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BA63D2F-E160-48F0-818D-BD5E73A62E09}"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89B899E-8C65-4826-87E9-7C99D337881A}"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06338B8-CC35-40B4-9867-6808FBCC0BA8}"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A0243855-7A6B-40E2-934B-964B50B976D4}"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3A84EB5-7FCE-44EB-ACE0-364FD9ADEF6B}"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F7FC0479-B847-4EE8-A138-E560DCA504B1}"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F5894E8A-2E20-4FDB-810F-3BFFDA1C4E72}"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EEB2459E-1137-4051-804C-9C6007E1A6CC}"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E956106-F973-48C8-83FE-3F0E16B3567E}"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8D2F82A-83D5-4F57-B5AB-DD633DCCF1E2}"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457200"/>
            <a:ext cx="2185987"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457200"/>
            <a:ext cx="6405563"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11BA1B6-E9EE-4D77-AC3A-2B6EB51AEDEC}"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71525" y="457200"/>
            <a:ext cx="87439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1525" y="19812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219700" y="1981200"/>
            <a:ext cx="4295775" cy="4114800"/>
          </a:xfrm>
        </p:spPr>
        <p:txBody>
          <a:bodyPr/>
          <a:lstStyle/>
          <a:p>
            <a:pPr lvl="0"/>
            <a:endParaRPr lang="en-US" noProof="0" smtClean="0"/>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EE16EA64-FF1F-47AA-8E46-691745F75D0E}"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71525" y="457200"/>
            <a:ext cx="8743950" cy="563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837F5190-6348-4F09-821A-AE3B18D66D22}" type="slidenum">
              <a:rPr lang="en-US">
                <a:solidFill>
                  <a:srgbClr val="E3DED1"/>
                </a:solidFill>
              </a:rPr>
              <a:pPr>
                <a:defRPr/>
              </a:pPr>
              <a:t>‹#›</a:t>
            </a:fld>
            <a:endParaRPr lang="en-US">
              <a:solidFill>
                <a:srgbClr val="E3DED1"/>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A4E05B5-E0AD-495A-854C-4B283A3C55B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1791B6-7914-4CF8-AC15-0657C1471C1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3050BCE-0F71-4755-928C-D226CE649B8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5B4D221-2BCE-403D-832A-5C559A0787A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8AA68B2-7BBF-46CA-926A-1A8632352C0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8CA4122F-C3B1-478C-BB81-70BD7B59830D}"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A7FEFED-D97F-41BA-931B-7968DB7AC6E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E157EA0-9AD6-46D6-82AF-3479E65F91F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7AC1A86-88C6-4B16-B3D0-38C85EB78FC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2A495E-FAFF-4320-ABC3-1D01FE78F97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C33A41-8124-4512-A086-A25483B3C95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7"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C2D24F0-CF63-4427-BAB3-00512B7F68F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1525" y="19812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5219700" y="1981200"/>
            <a:ext cx="4295775" cy="4114800"/>
          </a:xfrm>
        </p:spPr>
        <p:txBody>
          <a:bodyPr/>
          <a:lstStyle/>
          <a:p>
            <a:endParaRPr lang="en-US"/>
          </a:p>
        </p:txBody>
      </p:sp>
      <p:sp>
        <p:nvSpPr>
          <p:cNvPr id="5" name="Date Placeholder 4"/>
          <p:cNvSpPr>
            <a:spLocks noGrp="1"/>
          </p:cNvSpPr>
          <p:nvPr>
            <p:ph type="dt" sz="half" idx="10"/>
          </p:nvPr>
        </p:nvSpPr>
        <p:spPr>
          <a:xfrm>
            <a:off x="771525" y="6248400"/>
            <a:ext cx="2143125"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514725" y="6248400"/>
            <a:ext cx="325755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7372350" y="6248400"/>
            <a:ext cx="2143125" cy="457200"/>
          </a:xfrm>
        </p:spPr>
        <p:txBody>
          <a:bodyPr/>
          <a:lstStyle>
            <a:lvl1pPr>
              <a:defRPr/>
            </a:lvl1pPr>
          </a:lstStyle>
          <a:p>
            <a:fld id="{61634B8D-5B37-4E8E-8967-6F08499699A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1525" y="19812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19700" y="19812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19700" y="41148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771525" y="6248400"/>
            <a:ext cx="2143125"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514725" y="6248400"/>
            <a:ext cx="325755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7372350" y="6248400"/>
            <a:ext cx="2143125" cy="457200"/>
          </a:xfrm>
        </p:spPr>
        <p:txBody>
          <a:bodyPr/>
          <a:lstStyle>
            <a:lvl1pPr>
              <a:defRPr/>
            </a:lvl1pPr>
          </a:lstStyle>
          <a:p>
            <a:fld id="{4E6E3425-8563-45E5-B338-7A043099CA3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1525" y="19812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219700" y="1981200"/>
            <a:ext cx="4295775" cy="4114800"/>
          </a:xfrm>
        </p:spPr>
        <p:txBody>
          <a:bodyPr/>
          <a:lstStyle/>
          <a:p>
            <a:endParaRPr lang="en-US"/>
          </a:p>
        </p:txBody>
      </p:sp>
      <p:sp>
        <p:nvSpPr>
          <p:cNvPr id="5" name="Date Placeholder 4"/>
          <p:cNvSpPr>
            <a:spLocks noGrp="1"/>
          </p:cNvSpPr>
          <p:nvPr>
            <p:ph type="dt" sz="half" idx="10"/>
          </p:nvPr>
        </p:nvSpPr>
        <p:spPr>
          <a:xfrm>
            <a:off x="771525" y="6248400"/>
            <a:ext cx="2143125"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514725" y="6248400"/>
            <a:ext cx="325755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7372350" y="6248400"/>
            <a:ext cx="2143125" cy="457200"/>
          </a:xfrm>
        </p:spPr>
        <p:txBody>
          <a:bodyPr/>
          <a:lstStyle>
            <a:lvl1pPr>
              <a:defRPr/>
            </a:lvl1pPr>
          </a:lstStyle>
          <a:p>
            <a:fld id="{D5DECB1A-EF38-4C8B-B91F-266CBEC2336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71525" y="609600"/>
            <a:ext cx="874395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771525" y="6248400"/>
            <a:ext cx="2143125"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514725" y="6248400"/>
            <a:ext cx="325755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7372350" y="6248400"/>
            <a:ext cx="2143125" cy="457200"/>
          </a:xfrm>
        </p:spPr>
        <p:txBody>
          <a:bodyPr/>
          <a:lstStyle>
            <a:lvl1pPr>
              <a:defRPr/>
            </a:lvl1pPr>
          </a:lstStyle>
          <a:p>
            <a:fld id="{8DC95DE0-3CBB-4652-B4B4-AC182256D0B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6E87B03-5B31-43C9-95B7-E8CCDFBEE61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E0D151A-4788-4CE7-BBF1-AAB551B7929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582A644-E2DA-4DA3-9C6B-2990393A430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theme" Target="../theme/theme5.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00000"/>
            </a:gs>
            <a:gs pos="100000">
              <a:srgbClr val="FF6600">
                <a:alpha val="70000"/>
              </a:srgbClr>
            </a:gs>
            <a:gs pos="50000">
              <a:srgbClr val="FF6600"/>
            </a:gs>
            <a:gs pos="50000">
              <a:schemeClr val="accent1">
                <a:lumMod val="50000"/>
              </a:schemeClr>
            </a:gs>
            <a:gs pos="100000">
              <a:schemeClr val="accent1">
                <a:shade val="100000"/>
                <a:satMod val="115000"/>
              </a:schemeClr>
            </a:gs>
          </a:gsLst>
          <a:lin ang="4800000" scaled="0"/>
          <a:tileRect/>
        </a:gra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771525" y="4572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1027"/>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0292" name="Rectangle 1028"/>
          <p:cNvSpPr>
            <a:spLocks noGrp="1" noChangeArrowheads="1"/>
          </p:cNvSpPr>
          <p:nvPr>
            <p:ph type="dt" sz="half" idx="2"/>
          </p:nvPr>
        </p:nvSpPr>
        <p:spPr bwMode="auto">
          <a:xfrm>
            <a:off x="771525" y="6248400"/>
            <a:ext cx="2143125"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a:solidFill>
                  <a:schemeClr val="bg2"/>
                </a:solidFill>
              </a:defRPr>
            </a:lvl1pPr>
          </a:lstStyle>
          <a:p>
            <a:pPr>
              <a:defRPr/>
            </a:pPr>
            <a:endParaRPr lang="en-US"/>
          </a:p>
        </p:txBody>
      </p:sp>
      <p:sp>
        <p:nvSpPr>
          <p:cNvPr id="140293" name="Rectangle 1029"/>
          <p:cNvSpPr>
            <a:spLocks noGrp="1" noChangeArrowheads="1"/>
          </p:cNvSpPr>
          <p:nvPr>
            <p:ph type="ftr" sz="quarter" idx="3"/>
          </p:nvPr>
        </p:nvSpPr>
        <p:spPr bwMode="auto">
          <a:xfrm>
            <a:off x="3514725" y="6248400"/>
            <a:ext cx="32575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chemeClr val="bg2"/>
                </a:solidFill>
              </a:defRPr>
            </a:lvl1pPr>
          </a:lstStyle>
          <a:p>
            <a:pPr>
              <a:defRPr/>
            </a:pPr>
            <a:endParaRPr lang="en-US"/>
          </a:p>
        </p:txBody>
      </p:sp>
      <p:sp>
        <p:nvSpPr>
          <p:cNvPr id="140294" name="Rectangle 1030"/>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chemeClr val="bg2"/>
                </a:solidFill>
              </a:defRPr>
            </a:lvl1pPr>
          </a:lstStyle>
          <a:p>
            <a:pPr>
              <a:defRPr/>
            </a:pPr>
            <a:fld id="{CF101FEA-45FE-4C29-A15A-FE16D0595E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668" r:id="rId2"/>
    <p:sldLayoutId id="2147483667" r:id="rId3"/>
    <p:sldLayoutId id="2147483666" r:id="rId4"/>
    <p:sldLayoutId id="2147483665" r:id="rId5"/>
    <p:sldLayoutId id="2147483664" r:id="rId6"/>
    <p:sldLayoutId id="2147483663" r:id="rId7"/>
    <p:sldLayoutId id="2147483662" r:id="rId8"/>
    <p:sldLayoutId id="2147483661" r:id="rId9"/>
    <p:sldLayoutId id="2147483660" r:id="rId10"/>
    <p:sldLayoutId id="2147483659" r:id="rId11"/>
    <p:sldLayoutId id="2147483658" r:id="rId12"/>
    <p:sldLayoutId id="2147483657" r:id="rId13"/>
    <p:sldLayoutId id="2147483685" r:id="rId14"/>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Arial" charset="0"/>
        </a:defRPr>
      </a:lvl2pPr>
      <a:lvl3pPr algn="l" rtl="0" eaLnBrk="0" fontAlgn="base" hangingPunct="0">
        <a:spcBef>
          <a:spcPct val="0"/>
        </a:spcBef>
        <a:spcAft>
          <a:spcPct val="0"/>
        </a:spcAft>
        <a:defRPr kumimoji="1" sz="4400">
          <a:solidFill>
            <a:schemeClr val="tx2"/>
          </a:solidFill>
          <a:latin typeface="Arial" charset="0"/>
        </a:defRPr>
      </a:lvl3pPr>
      <a:lvl4pPr algn="l" rtl="0" eaLnBrk="0" fontAlgn="base" hangingPunct="0">
        <a:spcBef>
          <a:spcPct val="0"/>
        </a:spcBef>
        <a:spcAft>
          <a:spcPct val="0"/>
        </a:spcAft>
        <a:defRPr kumimoji="1" sz="4400">
          <a:solidFill>
            <a:schemeClr val="tx2"/>
          </a:solidFill>
          <a:latin typeface="Arial" charset="0"/>
        </a:defRPr>
      </a:lvl4pPr>
      <a:lvl5pPr algn="l" rtl="0" eaLnBrk="0" fontAlgn="base" hangingPunct="0">
        <a:spcBef>
          <a:spcPct val="0"/>
        </a:spcBef>
        <a:spcAft>
          <a:spcPct val="0"/>
        </a:spcAft>
        <a:defRPr kumimoji="1" sz="4400">
          <a:solidFill>
            <a:schemeClr val="tx2"/>
          </a:solidFill>
          <a:latin typeface="Arial" charset="0"/>
        </a:defRPr>
      </a:lvl5pPr>
      <a:lvl6pPr marL="457200" algn="l" rtl="0" eaLnBrk="0" fontAlgn="base" hangingPunct="0">
        <a:spcBef>
          <a:spcPct val="0"/>
        </a:spcBef>
        <a:spcAft>
          <a:spcPct val="0"/>
        </a:spcAft>
        <a:defRPr kumimoji="1" sz="4400">
          <a:solidFill>
            <a:schemeClr val="tx2"/>
          </a:solidFill>
          <a:latin typeface="Arial" charset="0"/>
        </a:defRPr>
      </a:lvl6pPr>
      <a:lvl7pPr marL="914400" algn="l" rtl="0" eaLnBrk="0" fontAlgn="base" hangingPunct="0">
        <a:spcBef>
          <a:spcPct val="0"/>
        </a:spcBef>
        <a:spcAft>
          <a:spcPct val="0"/>
        </a:spcAft>
        <a:defRPr kumimoji="1" sz="4400">
          <a:solidFill>
            <a:schemeClr val="tx2"/>
          </a:solidFill>
          <a:latin typeface="Arial" charset="0"/>
        </a:defRPr>
      </a:lvl7pPr>
      <a:lvl8pPr marL="1371600" algn="l" rtl="0" eaLnBrk="0" fontAlgn="base" hangingPunct="0">
        <a:spcBef>
          <a:spcPct val="0"/>
        </a:spcBef>
        <a:spcAft>
          <a:spcPct val="0"/>
        </a:spcAft>
        <a:defRPr kumimoji="1" sz="4400">
          <a:solidFill>
            <a:schemeClr val="tx2"/>
          </a:solidFill>
          <a:latin typeface="Arial" charset="0"/>
        </a:defRPr>
      </a:lvl8pPr>
      <a:lvl9pPr marL="1828800" algn="l" rtl="0" eaLnBrk="0" fontAlgn="base" hangingPunct="0">
        <a:spcBef>
          <a:spcPct val="0"/>
        </a:spcBef>
        <a:spcAft>
          <a:spcPct val="0"/>
        </a:spcAft>
        <a:defRPr kumimoji="1"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bg2"/>
        </a:buClr>
        <a:buFont typeface="Monotype Sorts"/>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a:buChar char="l"/>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00000"/>
            </a:gs>
            <a:gs pos="100000">
              <a:srgbClr val="FF6600">
                <a:alpha val="70000"/>
              </a:srgbClr>
            </a:gs>
            <a:gs pos="50000">
              <a:srgbClr val="FF6600"/>
            </a:gs>
            <a:gs pos="50000">
              <a:schemeClr val="accent1">
                <a:lumMod val="50000"/>
              </a:schemeClr>
            </a:gs>
            <a:gs pos="100000">
              <a:schemeClr val="accent1">
                <a:shade val="100000"/>
                <a:satMod val="115000"/>
              </a:schemeClr>
            </a:gs>
          </a:gsLst>
          <a:lin ang="4800000" scaled="0"/>
          <a:tileRect/>
        </a:gra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771525" y="4572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1027"/>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0292" name="Rectangle 1028"/>
          <p:cNvSpPr>
            <a:spLocks noGrp="1" noChangeArrowheads="1"/>
          </p:cNvSpPr>
          <p:nvPr>
            <p:ph type="dt" sz="half" idx="2"/>
          </p:nvPr>
        </p:nvSpPr>
        <p:spPr bwMode="auto">
          <a:xfrm>
            <a:off x="771525" y="6248400"/>
            <a:ext cx="2143125"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a:solidFill>
                  <a:schemeClr val="bg2"/>
                </a:solidFill>
              </a:defRPr>
            </a:lvl1pPr>
          </a:lstStyle>
          <a:p>
            <a:pPr>
              <a:defRPr/>
            </a:pPr>
            <a:endParaRPr lang="en-US">
              <a:solidFill>
                <a:srgbClr val="E3DED1"/>
              </a:solidFill>
            </a:endParaRPr>
          </a:p>
        </p:txBody>
      </p:sp>
      <p:sp>
        <p:nvSpPr>
          <p:cNvPr id="140293" name="Rectangle 1029"/>
          <p:cNvSpPr>
            <a:spLocks noGrp="1" noChangeArrowheads="1"/>
          </p:cNvSpPr>
          <p:nvPr>
            <p:ph type="ftr" sz="quarter" idx="3"/>
          </p:nvPr>
        </p:nvSpPr>
        <p:spPr bwMode="auto">
          <a:xfrm>
            <a:off x="3514725" y="6248400"/>
            <a:ext cx="32575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chemeClr val="bg2"/>
                </a:solidFill>
              </a:defRPr>
            </a:lvl1pPr>
          </a:lstStyle>
          <a:p>
            <a:pPr>
              <a:defRPr/>
            </a:pPr>
            <a:endParaRPr lang="en-US">
              <a:solidFill>
                <a:srgbClr val="E3DED1"/>
              </a:solidFill>
            </a:endParaRPr>
          </a:p>
        </p:txBody>
      </p:sp>
      <p:sp>
        <p:nvSpPr>
          <p:cNvPr id="140294" name="Rectangle 1030"/>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chemeClr val="bg2"/>
                </a:solidFill>
              </a:defRPr>
            </a:lvl1pPr>
          </a:lstStyle>
          <a:p>
            <a:pPr>
              <a:defRPr/>
            </a:pPr>
            <a:fld id="{CF101FEA-45FE-4C29-A15A-FE16D0595E15}" type="slidenum">
              <a:rPr lang="en-US">
                <a:solidFill>
                  <a:srgbClr val="E3DED1"/>
                </a:solidFill>
              </a:rPr>
              <a:pPr>
                <a:defRPr/>
              </a:pPr>
              <a:t>‹#›</a:t>
            </a:fld>
            <a:endParaRPr lang="en-US">
              <a:solidFill>
                <a:srgbClr val="E3DED1"/>
              </a:solidFill>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Arial" charset="0"/>
        </a:defRPr>
      </a:lvl2pPr>
      <a:lvl3pPr algn="l" rtl="0" eaLnBrk="0" fontAlgn="base" hangingPunct="0">
        <a:spcBef>
          <a:spcPct val="0"/>
        </a:spcBef>
        <a:spcAft>
          <a:spcPct val="0"/>
        </a:spcAft>
        <a:defRPr kumimoji="1" sz="4400">
          <a:solidFill>
            <a:schemeClr val="tx2"/>
          </a:solidFill>
          <a:latin typeface="Arial" charset="0"/>
        </a:defRPr>
      </a:lvl3pPr>
      <a:lvl4pPr algn="l" rtl="0" eaLnBrk="0" fontAlgn="base" hangingPunct="0">
        <a:spcBef>
          <a:spcPct val="0"/>
        </a:spcBef>
        <a:spcAft>
          <a:spcPct val="0"/>
        </a:spcAft>
        <a:defRPr kumimoji="1" sz="4400">
          <a:solidFill>
            <a:schemeClr val="tx2"/>
          </a:solidFill>
          <a:latin typeface="Arial" charset="0"/>
        </a:defRPr>
      </a:lvl4pPr>
      <a:lvl5pPr algn="l" rtl="0" eaLnBrk="0" fontAlgn="base" hangingPunct="0">
        <a:spcBef>
          <a:spcPct val="0"/>
        </a:spcBef>
        <a:spcAft>
          <a:spcPct val="0"/>
        </a:spcAft>
        <a:defRPr kumimoji="1" sz="4400">
          <a:solidFill>
            <a:schemeClr val="tx2"/>
          </a:solidFill>
          <a:latin typeface="Arial" charset="0"/>
        </a:defRPr>
      </a:lvl5pPr>
      <a:lvl6pPr marL="457200" algn="l" rtl="0" eaLnBrk="0" fontAlgn="base" hangingPunct="0">
        <a:spcBef>
          <a:spcPct val="0"/>
        </a:spcBef>
        <a:spcAft>
          <a:spcPct val="0"/>
        </a:spcAft>
        <a:defRPr kumimoji="1" sz="4400">
          <a:solidFill>
            <a:schemeClr val="tx2"/>
          </a:solidFill>
          <a:latin typeface="Arial" charset="0"/>
        </a:defRPr>
      </a:lvl6pPr>
      <a:lvl7pPr marL="914400" algn="l" rtl="0" eaLnBrk="0" fontAlgn="base" hangingPunct="0">
        <a:spcBef>
          <a:spcPct val="0"/>
        </a:spcBef>
        <a:spcAft>
          <a:spcPct val="0"/>
        </a:spcAft>
        <a:defRPr kumimoji="1" sz="4400">
          <a:solidFill>
            <a:schemeClr val="tx2"/>
          </a:solidFill>
          <a:latin typeface="Arial" charset="0"/>
        </a:defRPr>
      </a:lvl7pPr>
      <a:lvl8pPr marL="1371600" algn="l" rtl="0" eaLnBrk="0" fontAlgn="base" hangingPunct="0">
        <a:spcBef>
          <a:spcPct val="0"/>
        </a:spcBef>
        <a:spcAft>
          <a:spcPct val="0"/>
        </a:spcAft>
        <a:defRPr kumimoji="1" sz="4400">
          <a:solidFill>
            <a:schemeClr val="tx2"/>
          </a:solidFill>
          <a:latin typeface="Arial" charset="0"/>
        </a:defRPr>
      </a:lvl8pPr>
      <a:lvl9pPr marL="1828800" algn="l" rtl="0" eaLnBrk="0" fontAlgn="base" hangingPunct="0">
        <a:spcBef>
          <a:spcPct val="0"/>
        </a:spcBef>
        <a:spcAft>
          <a:spcPct val="0"/>
        </a:spcAft>
        <a:defRPr kumimoji="1"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bg2"/>
        </a:buClr>
        <a:buFont typeface="Monotype Sorts"/>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a:buChar char="l"/>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00000"/>
            </a:gs>
            <a:gs pos="100000">
              <a:srgbClr val="FF6600">
                <a:alpha val="70000"/>
              </a:srgbClr>
            </a:gs>
            <a:gs pos="50000">
              <a:srgbClr val="FF6600"/>
            </a:gs>
            <a:gs pos="50000">
              <a:schemeClr val="accent1">
                <a:lumMod val="50000"/>
              </a:schemeClr>
            </a:gs>
            <a:gs pos="100000">
              <a:schemeClr val="accent1">
                <a:shade val="100000"/>
                <a:satMod val="115000"/>
              </a:schemeClr>
            </a:gs>
          </a:gsLst>
          <a:lin ang="4800000" scaled="0"/>
          <a:tileRect/>
        </a:gradFill>
        <a:effectLst/>
      </p:bgPr>
    </p:bg>
    <p:spTree>
      <p:nvGrpSpPr>
        <p:cNvPr id="1" name=""/>
        <p:cNvGrpSpPr/>
        <p:nvPr/>
      </p:nvGrpSpPr>
      <p:grpSpPr>
        <a:xfrm>
          <a:off x="0" y="0"/>
          <a:ext cx="0" cy="0"/>
          <a:chOff x="0" y="0"/>
          <a:chExt cx="0" cy="0"/>
        </a:xfrm>
      </p:grpSpPr>
      <p:sp>
        <p:nvSpPr>
          <p:cNvPr id="4098" name="Rectangle 1026"/>
          <p:cNvSpPr>
            <a:spLocks noGrp="1" noChangeArrowheads="1"/>
          </p:cNvSpPr>
          <p:nvPr>
            <p:ph type="title"/>
          </p:nvPr>
        </p:nvSpPr>
        <p:spPr bwMode="auto">
          <a:xfrm>
            <a:off x="771525" y="4572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4099" name="Rectangle 1027"/>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0292" name="Rectangle 1028"/>
          <p:cNvSpPr>
            <a:spLocks noGrp="1" noChangeArrowheads="1"/>
          </p:cNvSpPr>
          <p:nvPr>
            <p:ph type="dt" sz="half" idx="2"/>
          </p:nvPr>
        </p:nvSpPr>
        <p:spPr bwMode="auto">
          <a:xfrm>
            <a:off x="771525" y="6248400"/>
            <a:ext cx="2143125"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a:solidFill>
                  <a:schemeClr val="bg2"/>
                </a:solidFill>
              </a:defRPr>
            </a:lvl1pPr>
          </a:lstStyle>
          <a:p>
            <a:pPr>
              <a:defRPr/>
            </a:pPr>
            <a:endParaRPr lang="en-US">
              <a:solidFill>
                <a:srgbClr val="E3DED1"/>
              </a:solidFill>
            </a:endParaRPr>
          </a:p>
        </p:txBody>
      </p:sp>
      <p:sp>
        <p:nvSpPr>
          <p:cNvPr id="140293" name="Rectangle 1029"/>
          <p:cNvSpPr>
            <a:spLocks noGrp="1" noChangeArrowheads="1"/>
          </p:cNvSpPr>
          <p:nvPr>
            <p:ph type="ftr" sz="quarter" idx="3"/>
          </p:nvPr>
        </p:nvSpPr>
        <p:spPr bwMode="auto">
          <a:xfrm>
            <a:off x="3514725" y="6248400"/>
            <a:ext cx="32575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chemeClr val="bg2"/>
                </a:solidFill>
              </a:defRPr>
            </a:lvl1pPr>
          </a:lstStyle>
          <a:p>
            <a:pPr algn="ctr">
              <a:defRPr/>
            </a:pPr>
            <a:endParaRPr lang="en-US">
              <a:solidFill>
                <a:srgbClr val="E3DED1"/>
              </a:solidFill>
            </a:endParaRPr>
          </a:p>
        </p:txBody>
      </p:sp>
      <p:sp>
        <p:nvSpPr>
          <p:cNvPr id="140294" name="Rectangle 1030"/>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chemeClr val="bg2"/>
                </a:solidFill>
              </a:defRPr>
            </a:lvl1pPr>
          </a:lstStyle>
          <a:p>
            <a:pPr>
              <a:defRPr/>
            </a:pPr>
            <a:fld id="{A147F0B7-16EC-451B-BFDB-E8B8E164700A}" type="slidenum">
              <a:rPr lang="en-US">
                <a:solidFill>
                  <a:srgbClr val="E3DED1"/>
                </a:solidFill>
              </a:rPr>
              <a:pPr>
                <a:defRPr/>
              </a:pPr>
              <a:t>‹#›</a:t>
            </a:fld>
            <a:endParaRPr lang="en-US">
              <a:solidFill>
                <a:srgbClr val="E3DED1"/>
              </a:solidFill>
            </a:endParaRPr>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Arial" charset="0"/>
        </a:defRPr>
      </a:lvl2pPr>
      <a:lvl3pPr algn="l" rtl="0" eaLnBrk="0" fontAlgn="base" hangingPunct="0">
        <a:spcBef>
          <a:spcPct val="0"/>
        </a:spcBef>
        <a:spcAft>
          <a:spcPct val="0"/>
        </a:spcAft>
        <a:defRPr kumimoji="1" sz="4400">
          <a:solidFill>
            <a:schemeClr val="tx2"/>
          </a:solidFill>
          <a:latin typeface="Arial" charset="0"/>
        </a:defRPr>
      </a:lvl3pPr>
      <a:lvl4pPr algn="l" rtl="0" eaLnBrk="0" fontAlgn="base" hangingPunct="0">
        <a:spcBef>
          <a:spcPct val="0"/>
        </a:spcBef>
        <a:spcAft>
          <a:spcPct val="0"/>
        </a:spcAft>
        <a:defRPr kumimoji="1" sz="4400">
          <a:solidFill>
            <a:schemeClr val="tx2"/>
          </a:solidFill>
          <a:latin typeface="Arial" charset="0"/>
        </a:defRPr>
      </a:lvl4pPr>
      <a:lvl5pPr algn="l" rtl="0" eaLnBrk="0" fontAlgn="base" hangingPunct="0">
        <a:spcBef>
          <a:spcPct val="0"/>
        </a:spcBef>
        <a:spcAft>
          <a:spcPct val="0"/>
        </a:spcAft>
        <a:defRPr kumimoji="1" sz="4400">
          <a:solidFill>
            <a:schemeClr val="tx2"/>
          </a:solidFill>
          <a:latin typeface="Arial" charset="0"/>
        </a:defRPr>
      </a:lvl5pPr>
      <a:lvl6pPr marL="457200" algn="l" rtl="0" eaLnBrk="0" fontAlgn="base" hangingPunct="0">
        <a:spcBef>
          <a:spcPct val="0"/>
        </a:spcBef>
        <a:spcAft>
          <a:spcPct val="0"/>
        </a:spcAft>
        <a:defRPr kumimoji="1" sz="4400">
          <a:solidFill>
            <a:schemeClr val="tx2"/>
          </a:solidFill>
          <a:latin typeface="Arial" charset="0"/>
        </a:defRPr>
      </a:lvl6pPr>
      <a:lvl7pPr marL="914400" algn="l" rtl="0" eaLnBrk="0" fontAlgn="base" hangingPunct="0">
        <a:spcBef>
          <a:spcPct val="0"/>
        </a:spcBef>
        <a:spcAft>
          <a:spcPct val="0"/>
        </a:spcAft>
        <a:defRPr kumimoji="1" sz="4400">
          <a:solidFill>
            <a:schemeClr val="tx2"/>
          </a:solidFill>
          <a:latin typeface="Arial" charset="0"/>
        </a:defRPr>
      </a:lvl7pPr>
      <a:lvl8pPr marL="1371600" algn="l" rtl="0" eaLnBrk="0" fontAlgn="base" hangingPunct="0">
        <a:spcBef>
          <a:spcPct val="0"/>
        </a:spcBef>
        <a:spcAft>
          <a:spcPct val="0"/>
        </a:spcAft>
        <a:defRPr kumimoji="1" sz="4400">
          <a:solidFill>
            <a:schemeClr val="tx2"/>
          </a:solidFill>
          <a:latin typeface="Arial" charset="0"/>
        </a:defRPr>
      </a:lvl8pPr>
      <a:lvl9pPr marL="1828800" algn="l" rtl="0" eaLnBrk="0" fontAlgn="base" hangingPunct="0">
        <a:spcBef>
          <a:spcPct val="0"/>
        </a:spcBef>
        <a:spcAft>
          <a:spcPct val="0"/>
        </a:spcAft>
        <a:defRPr kumimoji="1"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bg2"/>
        </a:buClr>
        <a:buFont typeface="Monotype Sorts" pitchFamily="2" charset="2"/>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pitchFamily="2" charset="2"/>
        <a:buChar char="l"/>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00000"/>
            </a:gs>
            <a:gs pos="100000">
              <a:srgbClr val="FF6600">
                <a:alpha val="70000"/>
              </a:srgbClr>
            </a:gs>
            <a:gs pos="50000">
              <a:srgbClr val="FF6600"/>
            </a:gs>
            <a:gs pos="50000">
              <a:schemeClr val="accent1">
                <a:lumMod val="50000"/>
              </a:schemeClr>
            </a:gs>
            <a:gs pos="100000">
              <a:schemeClr val="accent1">
                <a:shade val="100000"/>
                <a:satMod val="115000"/>
              </a:schemeClr>
            </a:gs>
          </a:gsLst>
          <a:lin ang="4800000" scaled="0"/>
          <a:tileRect/>
        </a:gradFill>
        <a:effectLst/>
      </p:bgPr>
    </p:bg>
    <p:spTree>
      <p:nvGrpSpPr>
        <p:cNvPr id="1" name=""/>
        <p:cNvGrpSpPr/>
        <p:nvPr/>
      </p:nvGrpSpPr>
      <p:grpSpPr>
        <a:xfrm>
          <a:off x="0" y="0"/>
          <a:ext cx="0" cy="0"/>
          <a:chOff x="0" y="0"/>
          <a:chExt cx="0" cy="0"/>
        </a:xfrm>
      </p:grpSpPr>
      <p:sp>
        <p:nvSpPr>
          <p:cNvPr id="4098" name="Rectangle 1026"/>
          <p:cNvSpPr>
            <a:spLocks noGrp="1" noChangeArrowheads="1"/>
          </p:cNvSpPr>
          <p:nvPr>
            <p:ph type="title"/>
          </p:nvPr>
        </p:nvSpPr>
        <p:spPr bwMode="auto">
          <a:xfrm>
            <a:off x="771525" y="4572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4099" name="Rectangle 1027"/>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0292" name="Rectangle 1028"/>
          <p:cNvSpPr>
            <a:spLocks noGrp="1" noChangeArrowheads="1"/>
          </p:cNvSpPr>
          <p:nvPr>
            <p:ph type="dt" sz="half" idx="2"/>
          </p:nvPr>
        </p:nvSpPr>
        <p:spPr bwMode="auto">
          <a:xfrm>
            <a:off x="771525" y="6248400"/>
            <a:ext cx="2143125"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a:solidFill>
                  <a:schemeClr val="bg2"/>
                </a:solidFill>
              </a:defRPr>
            </a:lvl1pPr>
          </a:lstStyle>
          <a:p>
            <a:pPr>
              <a:defRPr/>
            </a:pPr>
            <a:endParaRPr lang="en-US">
              <a:solidFill>
                <a:srgbClr val="E3DED1"/>
              </a:solidFill>
            </a:endParaRPr>
          </a:p>
        </p:txBody>
      </p:sp>
      <p:sp>
        <p:nvSpPr>
          <p:cNvPr id="140293" name="Rectangle 1029"/>
          <p:cNvSpPr>
            <a:spLocks noGrp="1" noChangeArrowheads="1"/>
          </p:cNvSpPr>
          <p:nvPr>
            <p:ph type="ftr" sz="quarter" idx="3"/>
          </p:nvPr>
        </p:nvSpPr>
        <p:spPr bwMode="auto">
          <a:xfrm>
            <a:off x="3514725" y="6248400"/>
            <a:ext cx="32575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chemeClr val="bg2"/>
                </a:solidFill>
              </a:defRPr>
            </a:lvl1pPr>
          </a:lstStyle>
          <a:p>
            <a:pPr algn="ctr">
              <a:defRPr/>
            </a:pPr>
            <a:endParaRPr lang="en-US">
              <a:solidFill>
                <a:srgbClr val="E3DED1"/>
              </a:solidFill>
            </a:endParaRPr>
          </a:p>
        </p:txBody>
      </p:sp>
      <p:sp>
        <p:nvSpPr>
          <p:cNvPr id="140294" name="Rectangle 1030"/>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chemeClr val="bg2"/>
                </a:solidFill>
              </a:defRPr>
            </a:lvl1pPr>
          </a:lstStyle>
          <a:p>
            <a:pPr>
              <a:defRPr/>
            </a:pPr>
            <a:fld id="{A147F0B7-16EC-451B-BFDB-E8B8E164700A}" type="slidenum">
              <a:rPr lang="en-US">
                <a:solidFill>
                  <a:srgbClr val="E3DED1"/>
                </a:solidFill>
              </a:rPr>
              <a:pPr>
                <a:defRPr/>
              </a:pPr>
              <a:t>‹#›</a:t>
            </a:fld>
            <a:endParaRPr lang="en-US">
              <a:solidFill>
                <a:srgbClr val="E3DED1"/>
              </a:solidFill>
            </a:endParaRP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Arial" charset="0"/>
        </a:defRPr>
      </a:lvl2pPr>
      <a:lvl3pPr algn="l" rtl="0" eaLnBrk="0" fontAlgn="base" hangingPunct="0">
        <a:spcBef>
          <a:spcPct val="0"/>
        </a:spcBef>
        <a:spcAft>
          <a:spcPct val="0"/>
        </a:spcAft>
        <a:defRPr kumimoji="1" sz="4400">
          <a:solidFill>
            <a:schemeClr val="tx2"/>
          </a:solidFill>
          <a:latin typeface="Arial" charset="0"/>
        </a:defRPr>
      </a:lvl3pPr>
      <a:lvl4pPr algn="l" rtl="0" eaLnBrk="0" fontAlgn="base" hangingPunct="0">
        <a:spcBef>
          <a:spcPct val="0"/>
        </a:spcBef>
        <a:spcAft>
          <a:spcPct val="0"/>
        </a:spcAft>
        <a:defRPr kumimoji="1" sz="4400">
          <a:solidFill>
            <a:schemeClr val="tx2"/>
          </a:solidFill>
          <a:latin typeface="Arial" charset="0"/>
        </a:defRPr>
      </a:lvl4pPr>
      <a:lvl5pPr algn="l" rtl="0" eaLnBrk="0" fontAlgn="base" hangingPunct="0">
        <a:spcBef>
          <a:spcPct val="0"/>
        </a:spcBef>
        <a:spcAft>
          <a:spcPct val="0"/>
        </a:spcAft>
        <a:defRPr kumimoji="1" sz="4400">
          <a:solidFill>
            <a:schemeClr val="tx2"/>
          </a:solidFill>
          <a:latin typeface="Arial" charset="0"/>
        </a:defRPr>
      </a:lvl5pPr>
      <a:lvl6pPr marL="457200" algn="l" rtl="0" eaLnBrk="0" fontAlgn="base" hangingPunct="0">
        <a:spcBef>
          <a:spcPct val="0"/>
        </a:spcBef>
        <a:spcAft>
          <a:spcPct val="0"/>
        </a:spcAft>
        <a:defRPr kumimoji="1" sz="4400">
          <a:solidFill>
            <a:schemeClr val="tx2"/>
          </a:solidFill>
          <a:latin typeface="Arial" charset="0"/>
        </a:defRPr>
      </a:lvl6pPr>
      <a:lvl7pPr marL="914400" algn="l" rtl="0" eaLnBrk="0" fontAlgn="base" hangingPunct="0">
        <a:spcBef>
          <a:spcPct val="0"/>
        </a:spcBef>
        <a:spcAft>
          <a:spcPct val="0"/>
        </a:spcAft>
        <a:defRPr kumimoji="1" sz="4400">
          <a:solidFill>
            <a:schemeClr val="tx2"/>
          </a:solidFill>
          <a:latin typeface="Arial" charset="0"/>
        </a:defRPr>
      </a:lvl7pPr>
      <a:lvl8pPr marL="1371600" algn="l" rtl="0" eaLnBrk="0" fontAlgn="base" hangingPunct="0">
        <a:spcBef>
          <a:spcPct val="0"/>
        </a:spcBef>
        <a:spcAft>
          <a:spcPct val="0"/>
        </a:spcAft>
        <a:defRPr kumimoji="1" sz="4400">
          <a:solidFill>
            <a:schemeClr val="tx2"/>
          </a:solidFill>
          <a:latin typeface="Arial" charset="0"/>
        </a:defRPr>
      </a:lvl8pPr>
      <a:lvl9pPr marL="1828800" algn="l" rtl="0" eaLnBrk="0" fontAlgn="base" hangingPunct="0">
        <a:spcBef>
          <a:spcPct val="0"/>
        </a:spcBef>
        <a:spcAft>
          <a:spcPct val="0"/>
        </a:spcAft>
        <a:defRPr kumimoji="1"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bg2"/>
        </a:buClr>
        <a:buFont typeface="Monotype Sorts" pitchFamily="2" charset="2"/>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pitchFamily="2" charset="2"/>
        <a:buChar char="l"/>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hangingPunct="0"/>
            <a:endParaRPr lang="en-US" smtClean="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smtClean="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hangingPunct="0"/>
            <a:fld id="{792FD0A8-65D5-4BC5-8E41-965327C5833D}" type="slidenum">
              <a:rPr lang="en-US" smtClean="0">
                <a:solidFill>
                  <a:srgbClr val="000000"/>
                </a:solidFill>
                <a:latin typeface="Times New Roman" pitchFamily="18" charset="0"/>
              </a:rPr>
              <a:pPr eaLnBrk="0" hangingPunct="0"/>
              <a:t>‹#›</a:t>
            </a:fld>
            <a:endParaRPr lang="en-US" smtClean="0">
              <a:solidFill>
                <a:srgbClr val="000000"/>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png"/><Relationship Id="rId7" Type="http://schemas.openxmlformats.org/officeDocument/2006/relationships/image" Target="../media/image4.jpeg"/><Relationship Id="rId12"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3.jpeg"/><Relationship Id="rId11" Type="http://schemas.openxmlformats.org/officeDocument/2006/relationships/image" Target="../media/image7.jpeg"/><Relationship Id="rId5" Type="http://schemas.openxmlformats.org/officeDocument/2006/relationships/hyperlink" Target="http://images.google.com/imgres?imgurl=http://www.thetipsbank.com/thermometer1.gif&amp;imgrefurl=http://www.thetipsbank.com/thermometer.htm&amp;h=1722&amp;w=750&amp;sz=144&amp;hl=en&amp;start=4&amp;tbnid=8M2R0euz6UNi7M:&amp;tbnh=150&amp;tbnw=65&amp;prev=/images?q=thermometer&amp;gbv=2&amp;svnum=10&amp;hl=en" TargetMode="External"/><Relationship Id="rId10" Type="http://schemas.openxmlformats.org/officeDocument/2006/relationships/hyperlink" Target="http://images.google.com/imgres?imgurl=http://www.angryconservative.com/home/Portals/0/Blog/GlobalWarming/hurricane.jpg&amp;imgrefurl=http://www.angryconservative.com/home/Home/tabid/36/BlogDate/2007-06-30/Default.aspx&amp;h=299&amp;w=400&amp;sz=18&amp;hl=en&amp;start=5&amp;tbnid=SRdXfedutgNOBM:&amp;tbnh=93&amp;tbnw=124&amp;prev=/images?q=hurricane&amp;gbv=2&amp;svnum=10&amp;hl=en" TargetMode="External"/><Relationship Id="rId4" Type="http://schemas.openxmlformats.org/officeDocument/2006/relationships/image" Target="../media/image2.emf"/><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4.emf"/><Relationship Id="rId4" Type="http://schemas.openxmlformats.org/officeDocument/2006/relationships/image" Target="../media/image41.emf"/></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1.emf"/></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4.emf"/><Relationship Id="rId4" Type="http://schemas.openxmlformats.org/officeDocument/2006/relationships/image" Target="../media/image41.emf"/></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1.emf"/></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1.emf"/></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52.pn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jpeg"/><Relationship Id="rId7"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www.brierlys.com/pic70-1.jpg" TargetMode="External"/><Relationship Id="rId5" Type="http://schemas.openxmlformats.org/officeDocument/2006/relationships/image" Target="../media/image60.jpeg"/><Relationship Id="rId4" Type="http://schemas.openxmlformats.org/officeDocument/2006/relationships/image" Target="../media/image1.png"/><Relationship Id="rId9"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hyperlink" Target="http://delawareestuary.org/pdf/EstuaryNews/2012/SummerNews12.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77.jpeg"/></Relationships>
</file>

<file path=ppt/slides/_rels/slide2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3.jpeg"/><Relationship Id="rId5" Type="http://schemas.openxmlformats.org/officeDocument/2006/relationships/oleObject" Target="../embeddings/oleObject1.bin"/><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31.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32.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10" Type="http://schemas.openxmlformats.org/officeDocument/2006/relationships/image" Target="../media/image1.png"/><Relationship Id="rId4" Type="http://schemas.openxmlformats.org/officeDocument/2006/relationships/image" Target="../media/image88.jpeg"/><Relationship Id="rId9" Type="http://schemas.openxmlformats.org/officeDocument/2006/relationships/image" Target="../media/image93.jpeg"/></Relationships>
</file>

<file path=ppt/slides/_rels/slide3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3.xml"/><Relationship Id="rId1" Type="http://schemas.openxmlformats.org/officeDocument/2006/relationships/slideLayout" Target="../slideLayouts/slideLayout21.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3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4.xml"/><Relationship Id="rId1" Type="http://schemas.openxmlformats.org/officeDocument/2006/relationships/slideLayout" Target="../slideLayouts/slideLayout21.xml"/><Relationship Id="rId5" Type="http://schemas.openxmlformats.org/officeDocument/2006/relationships/image" Target="../media/image1.png"/><Relationship Id="rId4" Type="http://schemas.openxmlformats.org/officeDocument/2006/relationships/image" Target="../media/image99.jpeg"/></Relationships>
</file>

<file path=ppt/slides/_rels/slide35.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chart" Target="../charts/chart1.xml"/><Relationship Id="rId7" Type="http://schemas.openxmlformats.org/officeDocument/2006/relationships/image" Target="../media/image101.jpeg"/><Relationship Id="rId2" Type="http://schemas.openxmlformats.org/officeDocument/2006/relationships/notesSlide" Target="../notesSlides/notesSlide35.xml"/><Relationship Id="rId1" Type="http://schemas.openxmlformats.org/officeDocument/2006/relationships/slideLayout" Target="../slideLayouts/slideLayout16.xml"/><Relationship Id="rId6" Type="http://schemas.openxmlformats.org/officeDocument/2006/relationships/image" Target="../media/image100.jpeg"/><Relationship Id="rId5" Type="http://schemas.openxmlformats.org/officeDocument/2006/relationships/chart" Target="../charts/chart3.xml"/><Relationship Id="rId4" Type="http://schemas.openxmlformats.org/officeDocument/2006/relationships/chart" Target="../charts/chart2.xml"/><Relationship Id="rId9"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38.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4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119.jpeg"/></Relationships>
</file>

<file path=ppt/slides/_rels/slide4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2.xml"/><Relationship Id="rId1" Type="http://schemas.openxmlformats.org/officeDocument/2006/relationships/slideLayout" Target="../slideLayouts/slideLayout14.xml"/><Relationship Id="rId5" Type="http://schemas.openxmlformats.org/officeDocument/2006/relationships/image" Target="../media/image121.jpeg"/><Relationship Id="rId4" Type="http://schemas.openxmlformats.org/officeDocument/2006/relationships/hyperlink" Target="http://www.facebook.com/photo.php?fbid=426553160734758&amp;set=a.333165916740150.78780.100001402325417&amp;type=1&amp;relevant_count=1"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123.jpeg"/></Relationships>
</file>

<file path=ppt/slides/_rels/slide4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4.xml"/><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5.xml"/><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4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133.jpeg"/><Relationship Id="rId4" Type="http://schemas.openxmlformats.org/officeDocument/2006/relationships/image" Target="../media/image132.jpeg"/></Relationships>
</file>

<file path=ppt/slides/_rels/slide48.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hyperlink" Target="http://images.google.com/imgres?imgurl=http://www.carnegiemnh.org/mollusks/images/biv_mar/1a18.jpg&amp;imgrefurl=http://www.carnegiemnh.org/mollusks/classes/biv_mar1.htm&amp;h=402&amp;w=550&amp;sz=60&amp;hl=en&amp;start=4&amp;tbnid=VV_UpB2QjXoSEM:&amp;tbnh=97&amp;tbnw=133&amp;prev=/images?q=mya+arenaria&amp;svnum=10&amp;hl=en&amp;lr=&amp;sa=N" TargetMode="External"/><Relationship Id="rId13" Type="http://schemas.openxmlformats.org/officeDocument/2006/relationships/hyperlink" Target="http://images.google.com/imgres?imgurl=http://www.frdc.com.au/images/23220001.photo.jpg&amp;imgrefurl=http://www.frdc.com.au/species.php?f=219&amp;v=f&amp;h=205&amp;w=350&amp;sz=7&amp;hl=en&amp;start=45&amp;tbnid=Vk_KfceATlwW7M:&amp;tbnh=70&amp;tbnw=120&amp;prev=/images?q=mytilus+edulis&amp;start=40&amp;ndsp=20&amp;svnum=10&amp;hl=en&amp;lr=&amp;sa=N" TargetMode="External"/><Relationship Id="rId3" Type="http://schemas.openxmlformats.org/officeDocument/2006/relationships/image" Target="../media/image15.png"/><Relationship Id="rId7" Type="http://schemas.openxmlformats.org/officeDocument/2006/relationships/image" Target="../media/image19.jpeg"/><Relationship Id="rId12" Type="http://schemas.openxmlformats.org/officeDocument/2006/relationships/image" Target="../media/image22.jpeg"/><Relationship Id="rId17" Type="http://schemas.openxmlformats.org/officeDocument/2006/relationships/image" Target="../media/image25.png"/><Relationship Id="rId2" Type="http://schemas.openxmlformats.org/officeDocument/2006/relationships/notesSlide" Target="../notesSlides/notesSlide5.xml"/><Relationship Id="rId16" Type="http://schemas.openxmlformats.org/officeDocument/2006/relationships/image" Target="../media/image24.jpeg"/><Relationship Id="rId1" Type="http://schemas.openxmlformats.org/officeDocument/2006/relationships/slideLayout" Target="../slideLayouts/slideLayout3.xml"/><Relationship Id="rId6" Type="http://schemas.openxmlformats.org/officeDocument/2006/relationships/image" Target="../media/image18.jpeg"/><Relationship Id="rId11" Type="http://schemas.openxmlformats.org/officeDocument/2006/relationships/image" Target="../media/image21.jpeg"/><Relationship Id="rId5" Type="http://schemas.openxmlformats.org/officeDocument/2006/relationships/image" Target="../media/image17.jpeg"/><Relationship Id="rId15" Type="http://schemas.openxmlformats.org/officeDocument/2006/relationships/hyperlink" Target="http://images.google.com/imgres?imgurl=http://www.conchology.be/images/Label/330000tb/335149.jpg&amp;imgrefurl=http://www.conchology.be/fr/availableshells/searchresultsgallery.php?family=CULTELLIDAE&amp;h=125&amp;w=125&amp;sz=2&amp;hl=en&amp;start=35&amp;tbnid=cmYMXzLnD09AkM:&amp;tbnh=90&amp;tbnw=90&amp;prev=/images?q=Ensis+directus&amp;start=20&amp;ndsp=20&amp;svnum=10&amp;hl=en&amp;lr=&amp;sa=N" TargetMode="External"/><Relationship Id="rId10" Type="http://schemas.openxmlformats.org/officeDocument/2006/relationships/hyperlink" Target="http://images.google.com/imgres?imgurl=http://nas.er.usgs.gov/XIMAGESERVERX/2005/20051116105410.JPG&amp;imgrefurl=http://nas.er.usgs.gov/queries/FactSheet.asp?speciesID=99&amp;h=319&amp;w=600&amp;sz=23&amp;hl=en&amp;start=3&amp;tbnid=1RxVZndFPafJmM:&amp;tbnh=72&amp;tbnw=135&amp;prev=/images?q=rangia+cuneata&amp;svnum=10&amp;hl=en&amp;lr=" TargetMode="External"/><Relationship Id="rId4" Type="http://schemas.openxmlformats.org/officeDocument/2006/relationships/image" Target="../media/image16.jpeg"/><Relationship Id="rId9" Type="http://schemas.openxmlformats.org/officeDocument/2006/relationships/image" Target="../media/image20.jpeg"/><Relationship Id="rId14" Type="http://schemas.openxmlformats.org/officeDocument/2006/relationships/image" Target="../media/image23.jpeg"/></Relationships>
</file>

<file path=ppt/slides/_rels/slide5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138.jpeg"/><Relationship Id="rId4" Type="http://schemas.openxmlformats.org/officeDocument/2006/relationships/image" Target="../media/image137.jpeg"/></Relationships>
</file>

<file path=ppt/slides/_rels/slide5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5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5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47.jpeg"/></Relationships>
</file>

<file path=ppt/slides/_rels/slide54.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50.wmf"/></Relationships>
</file>

<file path=ppt/slides/_rels/slide5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152.jpeg"/><Relationship Id="rId4" Type="http://schemas.openxmlformats.org/officeDocument/2006/relationships/image" Target="../media/image151.jpeg"/></Relationships>
</file>

<file path=ppt/slides/_rels/slide5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30.jpeg"/><Relationship Id="rId4" Type="http://schemas.openxmlformats.org/officeDocument/2006/relationships/image" Target="../media/image28.jpeg"/></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3.jpeg"/></Relationships>
</file>

<file path=ppt/slides/_rels/slide5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9.xml"/><Relationship Id="rId1" Type="http://schemas.openxmlformats.org/officeDocument/2006/relationships/slideLayout" Target="../slideLayouts/slideLayout48.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160.png"/><Relationship Id="rId18" Type="http://schemas.openxmlformats.org/officeDocument/2006/relationships/image" Target="../media/image1.png"/><Relationship Id="rId3" Type="http://schemas.openxmlformats.org/officeDocument/2006/relationships/image" Target="../media/image155.jpeg"/><Relationship Id="rId7" Type="http://schemas.openxmlformats.org/officeDocument/2006/relationships/hyperlink" Target="http://images.google.com/imgres?imgurl=http://www.carnegiemnh.org/mollusks/images/biv_mar/1a18.jpg&amp;imgrefurl=http://www.carnegiemnh.org/mollusks/classes/biv_mar1.htm&amp;h=402&amp;w=550&amp;sz=60&amp;hl=en&amp;start=4&amp;tbnid=VV_UpB2QjXoSEM:&amp;tbnh=97&amp;tbnw=133&amp;prev=/images?q=mya+arenaria&amp;svnum=10&amp;hl=en&amp;lr=&amp;sa=N" TargetMode="External"/><Relationship Id="rId12" Type="http://schemas.openxmlformats.org/officeDocument/2006/relationships/image" Target="../media/image24.jpeg"/><Relationship Id="rId17" Type="http://schemas.openxmlformats.org/officeDocument/2006/relationships/image" Target="../media/image162.jpeg"/><Relationship Id="rId2" Type="http://schemas.openxmlformats.org/officeDocument/2006/relationships/notesSlide" Target="../notesSlides/notesSlide60.xml"/><Relationship Id="rId16"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158.jpeg"/><Relationship Id="rId11" Type="http://schemas.openxmlformats.org/officeDocument/2006/relationships/hyperlink" Target="http://images.google.com/imgres?imgurl=http://www.conchology.be/images/Label/330000tb/335149.jpg&amp;imgrefurl=http://www.conchology.be/fr/availableshells/searchresultsgallery.php?family=CULTELLIDAE&amp;h=125&amp;w=125&amp;sz=2&amp;hl=en&amp;start=35&amp;tbnid=cmYMXzLnD09AkM:&amp;tbnh=90&amp;tbnw=90&amp;prev=/images?q=Ensis+directus&amp;start=20&amp;ndsp=20&amp;svnum=10&amp;hl=en&amp;lr=&amp;sa=N" TargetMode="External"/><Relationship Id="rId5" Type="http://schemas.openxmlformats.org/officeDocument/2006/relationships/image" Target="../media/image157.jpeg"/><Relationship Id="rId15" Type="http://schemas.openxmlformats.org/officeDocument/2006/relationships/hyperlink" Target="http://images.google.com/imgres?imgurl=http://www.frdc.com.au/images/23220001.photo.jpg&amp;imgrefurl=http://www.frdc.com.au/species.php?f=219&amp;v=f&amp;h=205&amp;w=350&amp;sz=7&amp;hl=en&amp;start=45&amp;tbnid=Vk_KfceATlwW7M:&amp;tbnh=70&amp;tbnw=120&amp;prev=/images?q=mytilus+edulis&amp;start=40&amp;ndsp=20&amp;svnum=10&amp;hl=en&amp;lr=&amp;sa=N" TargetMode="External"/><Relationship Id="rId10" Type="http://schemas.openxmlformats.org/officeDocument/2006/relationships/image" Target="../media/image159.jpeg"/><Relationship Id="rId19" Type="http://schemas.openxmlformats.org/officeDocument/2006/relationships/image" Target="../media/image163.jpeg"/><Relationship Id="rId4" Type="http://schemas.openxmlformats.org/officeDocument/2006/relationships/image" Target="../media/image156.jpeg"/><Relationship Id="rId9" Type="http://schemas.openxmlformats.org/officeDocument/2006/relationships/hyperlink" Target="http://images.google.com/imgres?imgurl=http://nas.er.usgs.gov/XIMAGESERVERX/2005/20051116105410.JPG&amp;imgrefurl=http://nas.er.usgs.gov/queries/FactSheet.asp?speciesID=99&amp;h=319&amp;w=600&amp;sz=23&amp;hl=en&amp;start=3&amp;tbnid=1RxVZndFPafJmM:&amp;tbnh=72&amp;tbnw=135&amp;prev=/images?q=rangia+cuneata&amp;svnum=10&amp;hl=en&amp;lr=" TargetMode="External"/><Relationship Id="rId14" Type="http://schemas.openxmlformats.org/officeDocument/2006/relationships/image" Target="../media/image161.jpeg"/></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164.png"/></Relationships>
</file>

<file path=ppt/slides/_rels/slide62.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165.jpeg"/><Relationship Id="rId7" Type="http://schemas.openxmlformats.org/officeDocument/2006/relationships/image" Target="../media/image167.emf"/><Relationship Id="rId12" Type="http://schemas.openxmlformats.org/officeDocument/2006/relationships/image" Target="../media/image171.jpeg"/><Relationship Id="rId2" Type="http://schemas.openxmlformats.org/officeDocument/2006/relationships/notesSlide" Target="../notesSlides/notesSlide62.xml"/><Relationship Id="rId1" Type="http://schemas.openxmlformats.org/officeDocument/2006/relationships/slideLayout" Target="../slideLayouts/slideLayout48.xml"/><Relationship Id="rId6" Type="http://schemas.openxmlformats.org/officeDocument/2006/relationships/image" Target="../media/image7.jpeg"/><Relationship Id="rId11" Type="http://schemas.openxmlformats.org/officeDocument/2006/relationships/hyperlink" Target="http://images.google.com/imgres?imgurl=http://www.co.carver.mn.us/departments/LWS/images/faucet.jpg&amp;imgrefurl=http://www.co.carver.mn.us/departments/LWS/how_you_can_help!!.asp&amp;usg=__c6WFyMAC_Shhz7mO3z2BfNeMhVk=&amp;h=265&amp;w=385&amp;sz=9&amp;hl=en&amp;start=1&amp;tbnid=PQD8B44Z_X2zYM:&amp;tbnh=85&amp;tbnw=123&amp;prev=/images?q=faucet&amp;gbv=2&amp;hl=en" TargetMode="External"/><Relationship Id="rId5" Type="http://schemas.openxmlformats.org/officeDocument/2006/relationships/hyperlink" Target="http://images.google.com/imgres?imgurl=http://www.angryconservative.com/home/Portals/0/Blog/GlobalWarming/hurricane.jpg&amp;imgrefurl=http://www.angryconservative.com/home/Home/tabid/36/BlogDate/2007-06-30/Default.aspx&amp;h=299&amp;w=400&amp;sz=18&amp;hl=en&amp;start=5&amp;tbnid=SRdXfedutgNOBM:&amp;tbnh=93&amp;tbnw=124&amp;prev=/images?q=hurricane&amp;gbv=2&amp;svnum=10&amp;hl=en" TargetMode="External"/><Relationship Id="rId10" Type="http://schemas.openxmlformats.org/officeDocument/2006/relationships/image" Target="../media/image170.jpeg"/><Relationship Id="rId4" Type="http://schemas.openxmlformats.org/officeDocument/2006/relationships/image" Target="../media/image166.jpeg"/><Relationship Id="rId9" Type="http://schemas.openxmlformats.org/officeDocument/2006/relationships/image" Target="../media/image169.jpeg"/></Relationships>
</file>

<file path=ppt/slides/_rels/slide6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64.xml"/><Relationship Id="rId7" Type="http://schemas.openxmlformats.org/officeDocument/2006/relationships/image" Target="../media/image177.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76.jpeg"/><Relationship Id="rId11" Type="http://schemas.openxmlformats.org/officeDocument/2006/relationships/image" Target="../media/image1.png"/><Relationship Id="rId5" Type="http://schemas.openxmlformats.org/officeDocument/2006/relationships/image" Target="../media/image175.jpeg"/><Relationship Id="rId10" Type="http://schemas.openxmlformats.org/officeDocument/2006/relationships/image" Target="../media/image179.jpeg"/><Relationship Id="rId4" Type="http://schemas.openxmlformats.org/officeDocument/2006/relationships/image" Target="../media/image174.jpeg"/><Relationship Id="rId9" Type="http://schemas.openxmlformats.org/officeDocument/2006/relationships/image" Target="../media/image178.jpeg"/></Relationships>
</file>

<file path=ppt/slides/_rels/slide6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81.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266700" y="381000"/>
            <a:ext cx="9601200" cy="1752600"/>
          </a:xfrm>
          <a:prstGeom prst="rect">
            <a:avLst/>
          </a:prstGeom>
          <a:noFill/>
          <a:ln w="9525">
            <a:noFill/>
            <a:miter lim="800000"/>
            <a:headEnd/>
            <a:tailEnd/>
          </a:ln>
        </p:spPr>
        <p:txBody>
          <a:bodyPr anchor="ctr"/>
          <a:lstStyle/>
          <a:p>
            <a:pPr algn="ctr" eaLnBrk="0" hangingPunct="0"/>
            <a:r>
              <a:rPr kumimoji="1" lang="en-US" sz="3200" b="1" dirty="0" smtClean="0">
                <a:solidFill>
                  <a:srgbClr val="FFFFFF"/>
                </a:solidFill>
                <a:latin typeface="Calibri" pitchFamily="34" charset="0"/>
              </a:rPr>
              <a:t>Conservation and Potential Restoration of Freshwater Mussels in the Delaware Estuary Watershed</a:t>
            </a:r>
          </a:p>
        </p:txBody>
      </p:sp>
      <p:pic>
        <p:nvPicPr>
          <p:cNvPr id="145411" name="Picture 3"/>
          <p:cNvPicPr>
            <a:picLocks noChangeAspect="1" noChangeArrowheads="1"/>
          </p:cNvPicPr>
          <p:nvPr/>
        </p:nvPicPr>
        <p:blipFill>
          <a:blip r:embed="rId3" cstate="screen"/>
          <a:srcRect/>
          <a:stretch>
            <a:fillRect/>
          </a:stretch>
        </p:blipFill>
        <p:spPr bwMode="auto">
          <a:xfrm>
            <a:off x="4610100" y="3276600"/>
            <a:ext cx="672630" cy="928688"/>
          </a:xfrm>
          <a:prstGeom prst="rect">
            <a:avLst/>
          </a:prstGeom>
          <a:noFill/>
          <a:ln w="9525">
            <a:noFill/>
            <a:miter lim="800000"/>
            <a:headEnd/>
            <a:tailEnd/>
          </a:ln>
        </p:spPr>
      </p:pic>
      <p:pic>
        <p:nvPicPr>
          <p:cNvPr id="145417" name="Picture 12"/>
          <p:cNvPicPr>
            <a:picLocks noChangeAspect="1" noChangeArrowheads="1"/>
          </p:cNvPicPr>
          <p:nvPr/>
        </p:nvPicPr>
        <p:blipFill>
          <a:blip r:embed="rId4" cstate="screen"/>
          <a:srcRect/>
          <a:stretch>
            <a:fillRect/>
          </a:stretch>
        </p:blipFill>
        <p:spPr bwMode="auto">
          <a:xfrm>
            <a:off x="3314700" y="4953000"/>
            <a:ext cx="3448050" cy="1704975"/>
          </a:xfrm>
          <a:prstGeom prst="rect">
            <a:avLst/>
          </a:prstGeom>
          <a:noFill/>
          <a:ln w="9525">
            <a:solidFill>
              <a:srgbClr val="FFFF00"/>
            </a:solidFill>
            <a:miter lim="800000"/>
            <a:headEnd/>
            <a:tailEnd/>
          </a:ln>
        </p:spPr>
      </p:pic>
      <p:pic>
        <p:nvPicPr>
          <p:cNvPr id="145418" name="Picture 11" descr="thermometer1">
            <a:hlinkClick r:id="rId5"/>
          </p:cNvPr>
          <p:cNvPicPr>
            <a:picLocks noChangeAspect="1" noChangeArrowheads="1"/>
          </p:cNvPicPr>
          <p:nvPr/>
        </p:nvPicPr>
        <p:blipFill>
          <a:blip r:embed="rId6" cstate="screen"/>
          <a:srcRect/>
          <a:stretch>
            <a:fillRect/>
          </a:stretch>
        </p:blipFill>
        <p:spPr bwMode="auto">
          <a:xfrm>
            <a:off x="2705100" y="5029200"/>
            <a:ext cx="619125" cy="1428750"/>
          </a:xfrm>
          <a:prstGeom prst="rect">
            <a:avLst/>
          </a:prstGeom>
          <a:noFill/>
          <a:ln w="9525">
            <a:noFill/>
            <a:miter lim="800000"/>
            <a:headEnd/>
            <a:tailEnd/>
          </a:ln>
        </p:spPr>
      </p:pic>
      <p:sp>
        <p:nvSpPr>
          <p:cNvPr id="145420" name="TextBox 12"/>
          <p:cNvSpPr txBox="1">
            <a:spLocks noChangeArrowheads="1"/>
          </p:cNvSpPr>
          <p:nvPr/>
        </p:nvSpPr>
        <p:spPr bwMode="auto">
          <a:xfrm flipH="1">
            <a:off x="3848100" y="4267200"/>
            <a:ext cx="2362200" cy="677108"/>
          </a:xfrm>
          <a:prstGeom prst="rect">
            <a:avLst/>
          </a:prstGeom>
          <a:noFill/>
          <a:ln w="9525">
            <a:noFill/>
            <a:miter lim="800000"/>
            <a:headEnd/>
            <a:tailEnd/>
          </a:ln>
        </p:spPr>
        <p:txBody>
          <a:bodyPr>
            <a:spAutoFit/>
          </a:bodyPr>
          <a:lstStyle/>
          <a:p>
            <a:pPr algn="ctr"/>
            <a:r>
              <a:rPr lang="en-US" dirty="0" smtClean="0">
                <a:solidFill>
                  <a:srgbClr val="FFFFFF"/>
                </a:solidFill>
              </a:rPr>
              <a:t>White Clay Summit</a:t>
            </a:r>
            <a:endParaRPr lang="en-US" sz="1800" dirty="0" smtClean="0">
              <a:solidFill>
                <a:srgbClr val="FFFFFF"/>
              </a:solidFill>
            </a:endParaRPr>
          </a:p>
          <a:p>
            <a:pPr algn="ctr"/>
            <a:r>
              <a:rPr lang="en-US" sz="1800" dirty="0" smtClean="0">
                <a:solidFill>
                  <a:srgbClr val="FFFFFF"/>
                </a:solidFill>
              </a:rPr>
              <a:t>September 25, 2012</a:t>
            </a:r>
          </a:p>
        </p:txBody>
      </p:sp>
      <p:sp>
        <p:nvSpPr>
          <p:cNvPr id="145421" name="Rectangle 4"/>
          <p:cNvSpPr>
            <a:spLocks noChangeArrowheads="1"/>
          </p:cNvSpPr>
          <p:nvPr/>
        </p:nvSpPr>
        <p:spPr bwMode="auto">
          <a:xfrm>
            <a:off x="2019300" y="1905000"/>
            <a:ext cx="6019800" cy="838200"/>
          </a:xfrm>
          <a:prstGeom prst="rect">
            <a:avLst/>
          </a:prstGeom>
          <a:noFill/>
          <a:ln w="9525">
            <a:noFill/>
            <a:miter lim="800000"/>
            <a:headEnd/>
            <a:tailEnd/>
          </a:ln>
        </p:spPr>
        <p:txBody>
          <a:bodyPr anchor="ctr"/>
          <a:lstStyle/>
          <a:p>
            <a:pPr algn="ctr" eaLnBrk="0" hangingPunct="0"/>
            <a:r>
              <a:rPr lang="en-US" sz="2400" b="1" dirty="0" smtClean="0">
                <a:solidFill>
                  <a:srgbClr val="FFFF00"/>
                </a:solidFill>
                <a:latin typeface="Lucida Sans Unicode" pitchFamily="34" charset="0"/>
              </a:rPr>
              <a:t/>
            </a:r>
            <a:br>
              <a:rPr lang="en-US" sz="2400" b="1" dirty="0" smtClean="0">
                <a:solidFill>
                  <a:srgbClr val="FFFF00"/>
                </a:solidFill>
                <a:latin typeface="Lucida Sans Unicode" pitchFamily="34" charset="0"/>
              </a:rPr>
            </a:br>
            <a:r>
              <a:rPr lang="en-US" sz="2400" b="1" dirty="0" smtClean="0">
                <a:solidFill>
                  <a:srgbClr val="FFFF00"/>
                </a:solidFill>
                <a:latin typeface="Lucida Sans Unicode" pitchFamily="34" charset="0"/>
              </a:rPr>
              <a:t>Danielle Kreeger</a:t>
            </a:r>
          </a:p>
          <a:p>
            <a:pPr algn="ctr" eaLnBrk="0" hangingPunct="0"/>
            <a:r>
              <a:rPr lang="en-US" dirty="0" smtClean="0">
                <a:solidFill>
                  <a:srgbClr val="FFFF00"/>
                </a:solidFill>
                <a:latin typeface="Lucida Sans Unicode" pitchFamily="34" charset="0"/>
              </a:rPr>
              <a:t>Partnership for the Delaware Estuary</a:t>
            </a:r>
          </a:p>
          <a:p>
            <a:pPr algn="ctr" eaLnBrk="0" hangingPunct="0"/>
            <a:r>
              <a:rPr lang="en-US" dirty="0" smtClean="0">
                <a:solidFill>
                  <a:srgbClr val="FFFF00"/>
                </a:solidFill>
                <a:latin typeface="Lucida Sans Unicode" pitchFamily="34" charset="0"/>
              </a:rPr>
              <a:t>Drexel University</a:t>
            </a:r>
          </a:p>
        </p:txBody>
      </p:sp>
      <p:pic>
        <p:nvPicPr>
          <p:cNvPr id="137218" name="Picture 2" descr="C:\Users\dkreeger\Pictures\Career\Research Projects\FMRP\2012\Skippack Reintroduction 8-23 8-24-12 DK\P8230080.JPG"/>
          <p:cNvPicPr>
            <a:picLocks noChangeAspect="1" noChangeArrowheads="1"/>
          </p:cNvPicPr>
          <p:nvPr/>
        </p:nvPicPr>
        <p:blipFill>
          <a:blip r:embed="rId7" cstate="email"/>
          <a:srcRect/>
          <a:stretch>
            <a:fillRect/>
          </a:stretch>
        </p:blipFill>
        <p:spPr bwMode="auto">
          <a:xfrm rot="5400000">
            <a:off x="7244715" y="3990975"/>
            <a:ext cx="3048000" cy="2228850"/>
          </a:xfrm>
          <a:prstGeom prst="rect">
            <a:avLst/>
          </a:prstGeom>
          <a:noFill/>
          <a:ln>
            <a:solidFill>
              <a:srgbClr val="FFFF00"/>
            </a:solidFill>
          </a:ln>
        </p:spPr>
      </p:pic>
      <p:pic>
        <p:nvPicPr>
          <p:cNvPr id="16" name="Picture 15" descr="C:\Documents and Settings\Danielle\Local Settings\Temporary Internet Files\Content.Word\IMG_20120511_162522.jpg"/>
          <p:cNvPicPr/>
          <p:nvPr/>
        </p:nvPicPr>
        <p:blipFill>
          <a:blip r:embed="rId8" cstate="email"/>
          <a:srcRect/>
          <a:stretch>
            <a:fillRect/>
          </a:stretch>
        </p:blipFill>
        <p:spPr bwMode="auto">
          <a:xfrm>
            <a:off x="266700" y="3962400"/>
            <a:ext cx="2456447" cy="2667000"/>
          </a:xfrm>
          <a:prstGeom prst="rect">
            <a:avLst/>
          </a:prstGeom>
          <a:noFill/>
          <a:ln w="9525">
            <a:solidFill>
              <a:srgbClr val="FFFF00"/>
            </a:solidFill>
            <a:miter lim="800000"/>
            <a:headEnd/>
            <a:tailEnd/>
          </a:ln>
        </p:spPr>
      </p:pic>
      <p:pic>
        <p:nvPicPr>
          <p:cNvPr id="145412" name="Picture 5" descr="Fishing on the delaware"/>
          <p:cNvPicPr>
            <a:picLocks noChangeAspect="1" noChangeArrowheads="1"/>
          </p:cNvPicPr>
          <p:nvPr/>
        </p:nvPicPr>
        <p:blipFill>
          <a:blip r:embed="rId9" cstate="screen"/>
          <a:srcRect/>
          <a:stretch>
            <a:fillRect/>
          </a:stretch>
        </p:blipFill>
        <p:spPr bwMode="auto">
          <a:xfrm>
            <a:off x="7629742" y="2057400"/>
            <a:ext cx="2238157" cy="1374904"/>
          </a:xfrm>
          <a:prstGeom prst="rect">
            <a:avLst/>
          </a:prstGeom>
          <a:noFill/>
          <a:ln w="9525">
            <a:solidFill>
              <a:srgbClr val="FFFF00"/>
            </a:solidFill>
            <a:miter lim="800000"/>
            <a:headEnd/>
            <a:tailEnd/>
          </a:ln>
        </p:spPr>
      </p:pic>
      <p:pic>
        <p:nvPicPr>
          <p:cNvPr id="145416" name="Picture 12" descr="hurricane">
            <a:hlinkClick r:id="rId10"/>
          </p:cNvPr>
          <p:cNvPicPr>
            <a:picLocks noChangeAspect="1" noChangeArrowheads="1"/>
          </p:cNvPicPr>
          <p:nvPr/>
        </p:nvPicPr>
        <p:blipFill>
          <a:blip r:embed="rId11" cstate="screen"/>
          <a:srcRect/>
          <a:stretch>
            <a:fillRect/>
          </a:stretch>
        </p:blipFill>
        <p:spPr bwMode="auto">
          <a:xfrm>
            <a:off x="6515100" y="5257800"/>
            <a:ext cx="1371600" cy="1028700"/>
          </a:xfrm>
          <a:prstGeom prst="rect">
            <a:avLst/>
          </a:prstGeom>
          <a:noFill/>
          <a:ln w="9525">
            <a:solidFill>
              <a:srgbClr val="FFFF00"/>
            </a:solidFill>
            <a:miter lim="800000"/>
            <a:headEnd/>
            <a:tailEnd/>
          </a:ln>
        </p:spPr>
      </p:pic>
      <p:pic>
        <p:nvPicPr>
          <p:cNvPr id="137219" name="Picture 3" descr="C:\Users\dkreeger\Pictures\Career\Research Projects\FMRP\2012\Skippack Reintroduction 8-23 8-24-12 DK\P8240136.JPG"/>
          <p:cNvPicPr>
            <a:picLocks noChangeAspect="1" noChangeArrowheads="1"/>
          </p:cNvPicPr>
          <p:nvPr/>
        </p:nvPicPr>
        <p:blipFill>
          <a:blip r:embed="rId12" cstate="email"/>
          <a:srcRect/>
          <a:stretch>
            <a:fillRect/>
          </a:stretch>
        </p:blipFill>
        <p:spPr bwMode="auto">
          <a:xfrm>
            <a:off x="266700" y="2310804"/>
            <a:ext cx="2082800" cy="1524000"/>
          </a:xfrm>
          <a:prstGeom prst="rect">
            <a:avLst/>
          </a:prstGeom>
          <a:noFill/>
          <a:ln>
            <a:solidFill>
              <a:srgbClr val="FFFF00"/>
            </a:solidFill>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723900" y="533400"/>
            <a:ext cx="2447925" cy="1066800"/>
          </a:xfrm>
        </p:spPr>
        <p:txBody>
          <a:bodyPr/>
          <a:lstStyle/>
          <a:p>
            <a:pPr algn="l"/>
            <a:r>
              <a:rPr lang="en-US" b="1" smtClean="0">
                <a:solidFill>
                  <a:srgbClr val="FFFF00"/>
                </a:solidFill>
                <a:latin typeface="Arial Unicode MS" pitchFamily="34" charset="-128"/>
              </a:rPr>
              <a:t>Culprits</a:t>
            </a:r>
          </a:p>
        </p:txBody>
      </p:sp>
      <p:sp>
        <p:nvSpPr>
          <p:cNvPr id="17411" name="Rectangle 3"/>
          <p:cNvSpPr>
            <a:spLocks noGrp="1" noChangeArrowheads="1"/>
          </p:cNvSpPr>
          <p:nvPr>
            <p:ph type="body" sz="half" idx="1"/>
          </p:nvPr>
        </p:nvSpPr>
        <p:spPr>
          <a:xfrm>
            <a:off x="190500" y="3124200"/>
            <a:ext cx="5334000" cy="762000"/>
          </a:xfrm>
        </p:spPr>
        <p:txBody>
          <a:bodyPr/>
          <a:lstStyle/>
          <a:p>
            <a:pPr>
              <a:buFontTx/>
              <a:buNone/>
            </a:pPr>
            <a:r>
              <a:rPr lang="en-US" sz="2800" smtClean="0">
                <a:solidFill>
                  <a:schemeClr val="bg1"/>
                </a:solidFill>
                <a:latin typeface="Arial Unicode MS" pitchFamily="34" charset="-128"/>
              </a:rPr>
              <a:t>Habitat Loss and Degradation</a:t>
            </a:r>
            <a:endParaRPr lang="en-US" sz="2800" smtClean="0">
              <a:latin typeface="Arial Unicode MS" pitchFamily="34" charset="-128"/>
            </a:endParaRPr>
          </a:p>
        </p:txBody>
      </p:sp>
      <p:pic>
        <p:nvPicPr>
          <p:cNvPr id="17412" name="Picture 4" descr="cg6"/>
          <p:cNvPicPr>
            <a:picLocks noGrp="1" noChangeAspect="1" noChangeArrowheads="1"/>
          </p:cNvPicPr>
          <p:nvPr>
            <p:ph type="clipArt" sz="half" idx="2"/>
          </p:nvPr>
        </p:nvPicPr>
        <p:blipFill>
          <a:blip r:embed="rId3" cstate="email"/>
          <a:srcRect/>
          <a:stretch>
            <a:fillRect/>
          </a:stretch>
        </p:blipFill>
        <p:spPr>
          <a:xfrm>
            <a:off x="5572125" y="295275"/>
            <a:ext cx="4286250" cy="2443163"/>
          </a:xfrm>
        </p:spPr>
      </p:pic>
      <p:sp>
        <p:nvSpPr>
          <p:cNvPr id="17413" name="Text Box 5"/>
          <p:cNvSpPr txBox="1">
            <a:spLocks noChangeArrowheads="1"/>
          </p:cNvSpPr>
          <p:nvPr/>
        </p:nvSpPr>
        <p:spPr bwMode="auto">
          <a:xfrm>
            <a:off x="3314700" y="1600200"/>
            <a:ext cx="2667000" cy="965200"/>
          </a:xfrm>
          <a:prstGeom prst="rect">
            <a:avLst/>
          </a:prstGeom>
          <a:noFill/>
          <a:ln w="9525">
            <a:noFill/>
            <a:miter lim="800000"/>
            <a:headEnd/>
            <a:tailEnd/>
          </a:ln>
        </p:spPr>
        <p:txBody>
          <a:bodyPr lIns="90487" tIns="44450" rIns="90487" bIns="44450" anchor="ctr">
            <a:spAutoFit/>
          </a:bodyPr>
          <a:lstStyle/>
          <a:p>
            <a:pPr algn="ctr" eaLnBrk="0" hangingPunct="0">
              <a:lnSpc>
                <a:spcPct val="90000"/>
              </a:lnSpc>
            </a:pPr>
            <a:r>
              <a:rPr lang="en-US" sz="3200">
                <a:solidFill>
                  <a:schemeClr val="bg1"/>
                </a:solidFill>
                <a:latin typeface="Arial Unicode MS" pitchFamily="34" charset="-128"/>
              </a:rPr>
              <a:t>Water</a:t>
            </a:r>
          </a:p>
          <a:p>
            <a:pPr algn="ctr" eaLnBrk="0" hangingPunct="0">
              <a:lnSpc>
                <a:spcPct val="90000"/>
              </a:lnSpc>
            </a:pPr>
            <a:r>
              <a:rPr lang="en-US" sz="3200">
                <a:solidFill>
                  <a:schemeClr val="bg1"/>
                </a:solidFill>
                <a:latin typeface="Arial Unicode MS" pitchFamily="34" charset="-128"/>
              </a:rPr>
              <a:t>Quality</a:t>
            </a:r>
            <a:endParaRPr lang="en-US" sz="4000" b="1" u="sng">
              <a:solidFill>
                <a:schemeClr val="bg1"/>
              </a:solidFill>
              <a:latin typeface="Arial Unicode MS" pitchFamily="34" charset="-128"/>
            </a:endParaRPr>
          </a:p>
        </p:txBody>
      </p:sp>
      <p:sp>
        <p:nvSpPr>
          <p:cNvPr id="17414" name="Text Box 6"/>
          <p:cNvSpPr txBox="1">
            <a:spLocks noChangeArrowheads="1"/>
          </p:cNvSpPr>
          <p:nvPr/>
        </p:nvSpPr>
        <p:spPr bwMode="auto">
          <a:xfrm>
            <a:off x="5829300" y="3200400"/>
            <a:ext cx="3943350" cy="527050"/>
          </a:xfrm>
          <a:prstGeom prst="rect">
            <a:avLst/>
          </a:prstGeom>
          <a:noFill/>
          <a:ln w="9525">
            <a:noFill/>
            <a:miter lim="800000"/>
            <a:headEnd/>
            <a:tailEnd/>
          </a:ln>
        </p:spPr>
        <p:txBody>
          <a:bodyPr lIns="90487" tIns="44450" rIns="90487" bIns="44450" anchor="ctr">
            <a:spAutoFit/>
          </a:bodyPr>
          <a:lstStyle/>
          <a:p>
            <a:pPr eaLnBrk="0" hangingPunct="0">
              <a:lnSpc>
                <a:spcPct val="90000"/>
              </a:lnSpc>
            </a:pPr>
            <a:r>
              <a:rPr lang="en-US" sz="3200">
                <a:solidFill>
                  <a:srgbClr val="F3FE10"/>
                </a:solidFill>
                <a:latin typeface="Arial Unicode MS" pitchFamily="34" charset="-128"/>
              </a:rPr>
              <a:t>  </a:t>
            </a:r>
            <a:r>
              <a:rPr lang="en-US" sz="3200">
                <a:solidFill>
                  <a:schemeClr val="bg1"/>
                </a:solidFill>
                <a:latin typeface="Arial Unicode MS" pitchFamily="34" charset="-128"/>
              </a:rPr>
              <a:t>Exotic Species</a:t>
            </a:r>
          </a:p>
        </p:txBody>
      </p:sp>
      <p:pic>
        <p:nvPicPr>
          <p:cNvPr id="17415" name="Picture 7" descr="cg9"/>
          <p:cNvPicPr>
            <a:picLocks noChangeAspect="1" noChangeArrowheads="1"/>
          </p:cNvPicPr>
          <p:nvPr/>
        </p:nvPicPr>
        <p:blipFill>
          <a:blip r:embed="rId4" cstate="email"/>
          <a:srcRect/>
          <a:stretch>
            <a:fillRect/>
          </a:stretch>
        </p:blipFill>
        <p:spPr bwMode="auto">
          <a:xfrm>
            <a:off x="5057775" y="3679825"/>
            <a:ext cx="4886325" cy="3171825"/>
          </a:xfrm>
          <a:prstGeom prst="rect">
            <a:avLst/>
          </a:prstGeom>
          <a:noFill/>
          <a:ln w="9525">
            <a:noFill/>
            <a:miter lim="800000"/>
            <a:headEnd/>
            <a:tailEnd/>
          </a:ln>
        </p:spPr>
      </p:pic>
      <p:pic>
        <p:nvPicPr>
          <p:cNvPr id="17416" name="Picture 8" descr="DK Busting Machinery 5"/>
          <p:cNvPicPr>
            <a:picLocks noChangeAspect="1" noChangeArrowheads="1"/>
          </p:cNvPicPr>
          <p:nvPr/>
        </p:nvPicPr>
        <p:blipFill>
          <a:blip r:embed="rId5" cstate="email"/>
          <a:srcRect/>
          <a:stretch>
            <a:fillRect/>
          </a:stretch>
        </p:blipFill>
        <p:spPr bwMode="auto">
          <a:xfrm>
            <a:off x="171450" y="3714750"/>
            <a:ext cx="4714875" cy="3143250"/>
          </a:xfrm>
          <a:prstGeom prst="rect">
            <a:avLst/>
          </a:prstGeom>
          <a:noFill/>
          <a:ln w="9525">
            <a:noFill/>
            <a:miter lim="800000"/>
            <a:headEnd/>
            <a:tailEnd/>
          </a:ln>
        </p:spPr>
      </p:pic>
      <p:sp>
        <p:nvSpPr>
          <p:cNvPr id="17417" name="Text Box 9"/>
          <p:cNvSpPr txBox="1">
            <a:spLocks noChangeArrowheads="1"/>
          </p:cNvSpPr>
          <p:nvPr/>
        </p:nvSpPr>
        <p:spPr bwMode="auto">
          <a:xfrm>
            <a:off x="342900" y="6548438"/>
            <a:ext cx="3717925" cy="309562"/>
          </a:xfrm>
          <a:prstGeom prst="rect">
            <a:avLst/>
          </a:prstGeom>
          <a:noFill/>
          <a:ln w="9525">
            <a:noFill/>
            <a:miter lim="800000"/>
            <a:headEnd/>
            <a:tailEnd/>
          </a:ln>
        </p:spPr>
        <p:txBody>
          <a:bodyPr lIns="90487" tIns="44450" rIns="90487" bIns="44450" anchor="ctr">
            <a:spAutoFit/>
          </a:bodyPr>
          <a:lstStyle/>
          <a:p>
            <a:pPr eaLnBrk="0" hangingPunct="0">
              <a:lnSpc>
                <a:spcPct val="90000"/>
              </a:lnSpc>
            </a:pPr>
            <a:r>
              <a:rPr lang="en-US" sz="1600">
                <a:latin typeface="Arial Unicode MS" pitchFamily="34" charset="-128"/>
              </a:rPr>
              <a:t>Photo by D. Kreeger</a:t>
            </a:r>
            <a:endParaRPr lang="en-US" sz="1600" b="1" u="sng">
              <a:solidFill>
                <a:schemeClr val="bg1"/>
              </a:solidFill>
              <a:latin typeface="Arial Unicode MS" pitchFamily="34" charset="-128"/>
            </a:endParaRPr>
          </a:p>
        </p:txBody>
      </p:sp>
      <p:pic>
        <p:nvPicPr>
          <p:cNvPr id="17418" name="Picture 10" descr="corbicula"/>
          <p:cNvPicPr>
            <a:picLocks noChangeAspect="1" noChangeArrowheads="1"/>
          </p:cNvPicPr>
          <p:nvPr/>
        </p:nvPicPr>
        <p:blipFill>
          <a:blip r:embed="rId6" cstate="email"/>
          <a:srcRect/>
          <a:stretch>
            <a:fillRect/>
          </a:stretch>
        </p:blipFill>
        <p:spPr bwMode="auto">
          <a:xfrm>
            <a:off x="5295900" y="3733800"/>
            <a:ext cx="2514600" cy="2074863"/>
          </a:xfrm>
          <a:prstGeom prst="rect">
            <a:avLst/>
          </a:prstGeom>
          <a:noFill/>
          <a:ln w="9525">
            <a:solidFill>
              <a:schemeClr val="tx2"/>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3" cstate="email"/>
          <a:srcRect/>
          <a:stretch>
            <a:fillRect/>
          </a:stretch>
        </p:blipFill>
        <p:spPr bwMode="auto">
          <a:xfrm>
            <a:off x="4152900" y="1143000"/>
            <a:ext cx="4969768" cy="2209800"/>
          </a:xfrm>
          <a:prstGeom prst="rect">
            <a:avLst/>
          </a:prstGeom>
          <a:noFill/>
          <a:ln w="9525">
            <a:noFill/>
            <a:miter lim="800000"/>
            <a:headEnd/>
            <a:tailEnd/>
          </a:ln>
        </p:spPr>
      </p:pic>
      <p:sp>
        <p:nvSpPr>
          <p:cNvPr id="6" name="Title 1"/>
          <p:cNvSpPr txBox="1">
            <a:spLocks/>
          </p:cNvSpPr>
          <p:nvPr/>
        </p:nvSpPr>
        <p:spPr>
          <a:xfrm>
            <a:off x="419100" y="228600"/>
            <a:ext cx="8839200" cy="838200"/>
          </a:xfrm>
          <a:prstGeom prst="rect">
            <a:avLst/>
          </a:prstGeom>
        </p:spPr>
        <p:txBody>
          <a:bodyPr/>
          <a:lstStyle/>
          <a:p>
            <a:pPr algn="l">
              <a:defRPr/>
            </a:pPr>
            <a:r>
              <a:rPr kumimoji="1" lang="en-US" sz="4400" kern="0" dirty="0" smtClean="0">
                <a:solidFill>
                  <a:srgbClr val="FFFF00"/>
                </a:solidFill>
                <a:latin typeface="Calibri" pitchFamily="34" charset="0"/>
                <a:ea typeface="+mj-ea"/>
                <a:cs typeface="+mj-cs"/>
              </a:rPr>
              <a:t>Mussels of White Clay - Historical</a:t>
            </a:r>
            <a:endParaRPr kumimoji="1" lang="en-US" sz="4400" kern="0" dirty="0">
              <a:solidFill>
                <a:srgbClr val="FFFF00"/>
              </a:solidFill>
              <a:latin typeface="Calibri" pitchFamily="34" charset="0"/>
              <a:ea typeface="+mj-ea"/>
              <a:cs typeface="+mj-cs"/>
            </a:endParaRPr>
          </a:p>
        </p:txBody>
      </p:sp>
      <p:sp>
        <p:nvSpPr>
          <p:cNvPr id="4101" name="TextBox 7"/>
          <p:cNvSpPr txBox="1">
            <a:spLocks noChangeArrowheads="1"/>
          </p:cNvSpPr>
          <p:nvPr/>
        </p:nvSpPr>
        <p:spPr bwMode="auto">
          <a:xfrm flipH="1">
            <a:off x="190500" y="6096000"/>
            <a:ext cx="9220200" cy="646331"/>
          </a:xfrm>
          <a:prstGeom prst="rect">
            <a:avLst/>
          </a:prstGeom>
          <a:noFill/>
          <a:ln w="9525">
            <a:noFill/>
            <a:miter lim="800000"/>
            <a:headEnd/>
            <a:tailEnd/>
          </a:ln>
        </p:spPr>
        <p:txBody>
          <a:bodyPr wrap="square">
            <a:spAutoFit/>
          </a:bodyPr>
          <a:lstStyle/>
          <a:p>
            <a:pPr algn="l"/>
            <a:r>
              <a:rPr lang="en-US" sz="1800" dirty="0" err="1" smtClean="0">
                <a:solidFill>
                  <a:srgbClr val="FFFFFF"/>
                </a:solidFill>
                <a:latin typeface="Calibri" pitchFamily="34" charset="0"/>
              </a:rPr>
              <a:t>Ortmann</a:t>
            </a:r>
            <a:r>
              <a:rPr lang="en-US" sz="1800" dirty="0" smtClean="0">
                <a:solidFill>
                  <a:srgbClr val="FFFFFF"/>
                </a:solidFill>
                <a:latin typeface="Calibri" pitchFamily="34" charset="0"/>
              </a:rPr>
              <a:t>, A.E. 1909. A preliminary list of the </a:t>
            </a:r>
            <a:r>
              <a:rPr lang="en-US" sz="1800" dirty="0" err="1" smtClean="0">
                <a:solidFill>
                  <a:srgbClr val="FFFFFF"/>
                </a:solidFill>
                <a:latin typeface="Calibri" pitchFamily="34" charset="0"/>
              </a:rPr>
              <a:t>Unionidae</a:t>
            </a:r>
            <a:r>
              <a:rPr lang="en-US" sz="1800" dirty="0" smtClean="0">
                <a:solidFill>
                  <a:srgbClr val="FFFFFF"/>
                </a:solidFill>
                <a:latin typeface="Calibri" pitchFamily="34" charset="0"/>
              </a:rPr>
              <a:t> of Western Pennsylvania, with new localities for species from Eastern Pennsylvania. </a:t>
            </a:r>
            <a:r>
              <a:rPr lang="en-US" sz="1800" dirty="0" err="1" smtClean="0">
                <a:solidFill>
                  <a:srgbClr val="FFFFFF"/>
                </a:solidFill>
                <a:latin typeface="Calibri" pitchFamily="34" charset="0"/>
              </a:rPr>
              <a:t>Anals</a:t>
            </a:r>
            <a:r>
              <a:rPr lang="en-US" sz="1800" dirty="0" smtClean="0">
                <a:solidFill>
                  <a:srgbClr val="FFFFFF"/>
                </a:solidFill>
                <a:latin typeface="Calibri" pitchFamily="34" charset="0"/>
              </a:rPr>
              <a:t> of the Carnegie Museum 5 (2/3): 178-210. </a:t>
            </a:r>
          </a:p>
        </p:txBody>
      </p:sp>
      <p:sp>
        <p:nvSpPr>
          <p:cNvPr id="8" name="Up Arrow 7"/>
          <p:cNvSpPr/>
          <p:nvPr/>
        </p:nvSpPr>
        <p:spPr bwMode="auto">
          <a:xfrm rot="5400000">
            <a:off x="5050584" y="2912316"/>
            <a:ext cx="266344" cy="537712"/>
          </a:xfrm>
          <a:prstGeom prst="upArrow">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pic>
        <p:nvPicPr>
          <p:cNvPr id="7" name="Picture 6"/>
          <p:cNvPicPr/>
          <p:nvPr/>
        </p:nvPicPr>
        <p:blipFill>
          <a:blip r:embed="rId4" cstate="email"/>
          <a:srcRect/>
          <a:stretch>
            <a:fillRect/>
          </a:stretch>
        </p:blipFill>
        <p:spPr bwMode="auto">
          <a:xfrm>
            <a:off x="1485900" y="3505200"/>
            <a:ext cx="7817998" cy="2422720"/>
          </a:xfrm>
          <a:prstGeom prst="rect">
            <a:avLst/>
          </a:prstGeom>
          <a:noFill/>
          <a:ln w="9525">
            <a:noFill/>
            <a:miter lim="800000"/>
            <a:headEnd/>
            <a:tailEnd/>
          </a:ln>
        </p:spPr>
      </p:pic>
      <p:sp>
        <p:nvSpPr>
          <p:cNvPr id="11" name="TextBox 7"/>
          <p:cNvSpPr txBox="1">
            <a:spLocks noChangeArrowheads="1"/>
          </p:cNvSpPr>
          <p:nvPr/>
        </p:nvSpPr>
        <p:spPr bwMode="auto">
          <a:xfrm flipH="1">
            <a:off x="419100" y="1295400"/>
            <a:ext cx="3048000" cy="1107996"/>
          </a:xfrm>
          <a:prstGeom prst="rect">
            <a:avLst/>
          </a:prstGeom>
          <a:noFill/>
          <a:ln w="9525">
            <a:noFill/>
            <a:miter lim="800000"/>
            <a:headEnd/>
            <a:tailEnd/>
          </a:ln>
        </p:spPr>
        <p:txBody>
          <a:bodyPr wrap="square">
            <a:spAutoFit/>
          </a:bodyPr>
          <a:lstStyle/>
          <a:p>
            <a:pPr algn="l"/>
            <a:r>
              <a:rPr lang="en-US" sz="2400" dirty="0" smtClean="0">
                <a:solidFill>
                  <a:srgbClr val="FF0000"/>
                </a:solidFill>
                <a:latin typeface="Calibri" pitchFamily="34" charset="0"/>
              </a:rPr>
              <a:t>Triangle Floater</a:t>
            </a:r>
          </a:p>
          <a:p>
            <a:pPr algn="l"/>
            <a:r>
              <a:rPr lang="en-US" sz="2400" i="1" dirty="0" err="1" smtClean="0">
                <a:solidFill>
                  <a:srgbClr val="FF0000"/>
                </a:solidFill>
                <a:latin typeface="Calibri" pitchFamily="34" charset="0"/>
              </a:rPr>
              <a:t>Alasmidonta</a:t>
            </a:r>
            <a:r>
              <a:rPr lang="en-US" sz="2400" i="1" dirty="0" smtClean="0">
                <a:solidFill>
                  <a:srgbClr val="FF0000"/>
                </a:solidFill>
                <a:latin typeface="Calibri" pitchFamily="34" charset="0"/>
              </a:rPr>
              <a:t> </a:t>
            </a:r>
            <a:r>
              <a:rPr lang="en-US" sz="2400" i="1" dirty="0" err="1" smtClean="0">
                <a:solidFill>
                  <a:srgbClr val="FF0000"/>
                </a:solidFill>
                <a:latin typeface="Calibri" pitchFamily="34" charset="0"/>
              </a:rPr>
              <a:t>undulata</a:t>
            </a:r>
            <a:endParaRPr lang="en-US" sz="2400" i="1" dirty="0" smtClean="0">
              <a:solidFill>
                <a:srgbClr val="FF0000"/>
              </a:solidFill>
              <a:latin typeface="Calibri" pitchFamily="34" charset="0"/>
            </a:endParaRPr>
          </a:p>
          <a:p>
            <a:pPr algn="l"/>
            <a:endParaRPr lang="en-US" sz="1800" dirty="0" smtClean="0">
              <a:solidFill>
                <a:srgbClr val="FFFFFF"/>
              </a:solidFill>
              <a:latin typeface="Calibri" pitchFamily="34" charset="0"/>
            </a:endParaRPr>
          </a:p>
        </p:txBody>
      </p:sp>
      <p:sp>
        <p:nvSpPr>
          <p:cNvPr id="12" name="Oval 11"/>
          <p:cNvSpPr/>
          <p:nvPr/>
        </p:nvSpPr>
        <p:spPr bwMode="auto">
          <a:xfrm>
            <a:off x="7353300" y="2057400"/>
            <a:ext cx="466725" cy="533400"/>
          </a:xfrm>
          <a:prstGeom prst="ellipse">
            <a:avLst/>
          </a:prstGeom>
          <a:solidFill>
            <a:srgbClr val="FF0000">
              <a:alpha val="18039"/>
            </a:srgbClr>
          </a:solidFill>
          <a:ln w="317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3" name="Up Arrow 12"/>
          <p:cNvSpPr/>
          <p:nvPr/>
        </p:nvSpPr>
        <p:spPr bwMode="auto">
          <a:xfrm rot="5400000">
            <a:off x="2002584" y="4131516"/>
            <a:ext cx="266344" cy="537712"/>
          </a:xfrm>
          <a:prstGeom prst="upArrow">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pic>
        <p:nvPicPr>
          <p:cNvPr id="15" name="Picture 14"/>
          <p:cNvPicPr/>
          <p:nvPr/>
        </p:nvPicPr>
        <p:blipFill>
          <a:blip r:embed="rId5" cstate="screen"/>
          <a:srcRect/>
          <a:stretch>
            <a:fillRect/>
          </a:stretch>
        </p:blipFill>
        <p:spPr bwMode="auto">
          <a:xfrm>
            <a:off x="9258300" y="5548312"/>
            <a:ext cx="881063" cy="1309688"/>
          </a:xfrm>
          <a:prstGeom prst="rect">
            <a:avLst/>
          </a:prstGeom>
          <a:noFill/>
          <a:ln w="9525">
            <a:noFill/>
            <a:miter lim="800000"/>
            <a:headEnd/>
            <a:tailEnd/>
          </a:ln>
        </p:spPr>
      </p:pic>
      <p:sp>
        <p:nvSpPr>
          <p:cNvPr id="17" name="TextBox 7"/>
          <p:cNvSpPr txBox="1">
            <a:spLocks noChangeArrowheads="1"/>
          </p:cNvSpPr>
          <p:nvPr/>
        </p:nvSpPr>
        <p:spPr bwMode="auto">
          <a:xfrm flipH="1">
            <a:off x="495300" y="2514600"/>
            <a:ext cx="4114800" cy="369332"/>
          </a:xfrm>
          <a:prstGeom prst="rect">
            <a:avLst/>
          </a:prstGeom>
          <a:noFill/>
          <a:ln w="9525">
            <a:noFill/>
            <a:miter lim="800000"/>
            <a:headEnd/>
            <a:tailEnd/>
          </a:ln>
        </p:spPr>
        <p:txBody>
          <a:bodyPr wrap="square">
            <a:spAutoFit/>
          </a:bodyPr>
          <a:lstStyle/>
          <a:p>
            <a:pPr algn="l"/>
            <a:r>
              <a:rPr lang="en-US" sz="1800" dirty="0" smtClean="0">
                <a:solidFill>
                  <a:srgbClr val="FFFFFF"/>
                </a:solidFill>
                <a:latin typeface="Calibri" pitchFamily="34" charset="0"/>
              </a:rPr>
              <a:t>Art Bogan also reported it in 1996</a:t>
            </a:r>
          </a:p>
        </p:txBody>
      </p:sp>
      <p:pic>
        <p:nvPicPr>
          <p:cNvPr id="18" name="Picture 17"/>
          <p:cNvPicPr/>
          <p:nvPr/>
        </p:nvPicPr>
        <p:blipFill>
          <a:blip r:embed="rId6" cstate="screen"/>
          <a:srcRect/>
          <a:stretch>
            <a:fillRect/>
          </a:stretch>
        </p:blipFill>
        <p:spPr bwMode="auto">
          <a:xfrm>
            <a:off x="6896100" y="3200400"/>
            <a:ext cx="2209800" cy="2970940"/>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DK Ortmann SE PA Notes p2 of 5"/>
          <p:cNvPicPr/>
          <p:nvPr/>
        </p:nvPicPr>
        <p:blipFill>
          <a:blip r:embed="rId3" cstate="screen"/>
          <a:srcRect l="59028" t="41884" r="11285" b="45073"/>
          <a:stretch>
            <a:fillRect/>
          </a:stretch>
        </p:blipFill>
        <p:spPr bwMode="auto">
          <a:xfrm>
            <a:off x="4381500" y="1143000"/>
            <a:ext cx="4379595" cy="2305050"/>
          </a:xfrm>
          <a:prstGeom prst="rect">
            <a:avLst/>
          </a:prstGeom>
          <a:noFill/>
          <a:ln w="9525">
            <a:noFill/>
            <a:miter lim="800000"/>
            <a:headEnd/>
            <a:tailEnd/>
          </a:ln>
        </p:spPr>
      </p:pic>
      <p:pic>
        <p:nvPicPr>
          <p:cNvPr id="14" name="Picture 13" descr="DK Ortmann SE PA Notes p2 of 5"/>
          <p:cNvPicPr/>
          <p:nvPr/>
        </p:nvPicPr>
        <p:blipFill>
          <a:blip r:embed="rId3" cstate="screen"/>
          <a:srcRect l="4167" t="870" r="8160" b="78405"/>
          <a:stretch>
            <a:fillRect/>
          </a:stretch>
        </p:blipFill>
        <p:spPr bwMode="auto">
          <a:xfrm>
            <a:off x="800100" y="3657600"/>
            <a:ext cx="8308398" cy="2352675"/>
          </a:xfrm>
          <a:prstGeom prst="rect">
            <a:avLst/>
          </a:prstGeom>
          <a:noFill/>
          <a:ln w="9525">
            <a:noFill/>
            <a:miter lim="800000"/>
            <a:headEnd/>
            <a:tailEnd/>
          </a:ln>
        </p:spPr>
      </p:pic>
      <p:sp>
        <p:nvSpPr>
          <p:cNvPr id="6" name="Title 1"/>
          <p:cNvSpPr txBox="1">
            <a:spLocks/>
          </p:cNvSpPr>
          <p:nvPr/>
        </p:nvSpPr>
        <p:spPr>
          <a:xfrm>
            <a:off x="419100" y="228600"/>
            <a:ext cx="8839200" cy="838200"/>
          </a:xfrm>
          <a:prstGeom prst="rect">
            <a:avLst/>
          </a:prstGeom>
        </p:spPr>
        <p:txBody>
          <a:bodyPr/>
          <a:lstStyle/>
          <a:p>
            <a:pPr algn="l">
              <a:defRPr/>
            </a:pPr>
            <a:r>
              <a:rPr kumimoji="1" lang="en-US" sz="4400" kern="0" dirty="0" smtClean="0">
                <a:solidFill>
                  <a:srgbClr val="FFFF00"/>
                </a:solidFill>
                <a:latin typeface="Calibri" pitchFamily="34" charset="0"/>
                <a:ea typeface="+mj-ea"/>
                <a:cs typeface="+mj-cs"/>
              </a:rPr>
              <a:t>Mussels of White Clay - Historical</a:t>
            </a:r>
            <a:endParaRPr kumimoji="1" lang="en-US" sz="4400" kern="0" dirty="0">
              <a:solidFill>
                <a:srgbClr val="FFFF00"/>
              </a:solidFill>
              <a:latin typeface="Calibri" pitchFamily="34" charset="0"/>
              <a:ea typeface="+mj-ea"/>
              <a:cs typeface="+mj-cs"/>
            </a:endParaRPr>
          </a:p>
        </p:txBody>
      </p:sp>
      <p:sp>
        <p:nvSpPr>
          <p:cNvPr id="4101" name="TextBox 7"/>
          <p:cNvSpPr txBox="1">
            <a:spLocks noChangeArrowheads="1"/>
          </p:cNvSpPr>
          <p:nvPr/>
        </p:nvSpPr>
        <p:spPr bwMode="auto">
          <a:xfrm flipH="1">
            <a:off x="190500" y="6096000"/>
            <a:ext cx="9220200" cy="646331"/>
          </a:xfrm>
          <a:prstGeom prst="rect">
            <a:avLst/>
          </a:prstGeom>
          <a:noFill/>
          <a:ln w="9525">
            <a:noFill/>
            <a:miter lim="800000"/>
            <a:headEnd/>
            <a:tailEnd/>
          </a:ln>
        </p:spPr>
        <p:txBody>
          <a:bodyPr wrap="square">
            <a:spAutoFit/>
          </a:bodyPr>
          <a:lstStyle/>
          <a:p>
            <a:pPr algn="l"/>
            <a:r>
              <a:rPr lang="en-US" sz="1800" dirty="0" err="1" smtClean="0">
                <a:solidFill>
                  <a:srgbClr val="FFFFFF"/>
                </a:solidFill>
                <a:latin typeface="Calibri" pitchFamily="34" charset="0"/>
              </a:rPr>
              <a:t>Ortmann</a:t>
            </a:r>
            <a:r>
              <a:rPr lang="en-US" sz="1800" dirty="0" smtClean="0">
                <a:solidFill>
                  <a:srgbClr val="FFFFFF"/>
                </a:solidFill>
                <a:latin typeface="Calibri" pitchFamily="34" charset="0"/>
              </a:rPr>
              <a:t>, A.E. 1909. A preliminary list of the </a:t>
            </a:r>
            <a:r>
              <a:rPr lang="en-US" sz="1800" dirty="0" err="1" smtClean="0">
                <a:solidFill>
                  <a:srgbClr val="FFFFFF"/>
                </a:solidFill>
                <a:latin typeface="Calibri" pitchFamily="34" charset="0"/>
              </a:rPr>
              <a:t>Unionidae</a:t>
            </a:r>
            <a:r>
              <a:rPr lang="en-US" sz="1800" dirty="0" smtClean="0">
                <a:solidFill>
                  <a:srgbClr val="FFFFFF"/>
                </a:solidFill>
                <a:latin typeface="Calibri" pitchFamily="34" charset="0"/>
              </a:rPr>
              <a:t> of Western Pennsylvania, with new localities for species from Eastern Pennsylvania. </a:t>
            </a:r>
            <a:r>
              <a:rPr lang="en-US" sz="1800" dirty="0" err="1" smtClean="0">
                <a:solidFill>
                  <a:srgbClr val="FFFFFF"/>
                </a:solidFill>
                <a:latin typeface="Calibri" pitchFamily="34" charset="0"/>
              </a:rPr>
              <a:t>Anals</a:t>
            </a:r>
            <a:r>
              <a:rPr lang="en-US" sz="1800" dirty="0" smtClean="0">
                <a:solidFill>
                  <a:srgbClr val="FFFFFF"/>
                </a:solidFill>
                <a:latin typeface="Calibri" pitchFamily="34" charset="0"/>
              </a:rPr>
              <a:t> of the Carnegie Museum 5 (2/3): 178-210. </a:t>
            </a:r>
          </a:p>
        </p:txBody>
      </p:sp>
      <p:sp>
        <p:nvSpPr>
          <p:cNvPr id="8" name="Up Arrow 7"/>
          <p:cNvSpPr/>
          <p:nvPr/>
        </p:nvSpPr>
        <p:spPr bwMode="auto">
          <a:xfrm rot="5400000">
            <a:off x="6650784" y="2912316"/>
            <a:ext cx="266344" cy="537712"/>
          </a:xfrm>
          <a:prstGeom prst="upArrow">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1" name="TextBox 7"/>
          <p:cNvSpPr txBox="1">
            <a:spLocks noChangeArrowheads="1"/>
          </p:cNvSpPr>
          <p:nvPr/>
        </p:nvSpPr>
        <p:spPr bwMode="auto">
          <a:xfrm flipH="1">
            <a:off x="495300" y="1371600"/>
            <a:ext cx="3581400" cy="1107996"/>
          </a:xfrm>
          <a:prstGeom prst="rect">
            <a:avLst/>
          </a:prstGeom>
          <a:noFill/>
          <a:ln w="9525">
            <a:noFill/>
            <a:miter lim="800000"/>
            <a:headEnd/>
            <a:tailEnd/>
          </a:ln>
        </p:spPr>
        <p:txBody>
          <a:bodyPr wrap="square">
            <a:spAutoFit/>
          </a:bodyPr>
          <a:lstStyle/>
          <a:p>
            <a:pPr algn="l"/>
            <a:r>
              <a:rPr lang="en-US" sz="2400" dirty="0" smtClean="0">
                <a:solidFill>
                  <a:srgbClr val="FF0000"/>
                </a:solidFill>
                <a:latin typeface="Calibri" pitchFamily="34" charset="0"/>
              </a:rPr>
              <a:t>Brook Floater</a:t>
            </a:r>
          </a:p>
          <a:p>
            <a:pPr algn="l"/>
            <a:r>
              <a:rPr lang="en-US" sz="2400" i="1" dirty="0" err="1" smtClean="0">
                <a:solidFill>
                  <a:srgbClr val="FF0000"/>
                </a:solidFill>
                <a:latin typeface="Calibri" pitchFamily="34" charset="0"/>
              </a:rPr>
              <a:t>Alasmidonta</a:t>
            </a:r>
            <a:r>
              <a:rPr lang="en-US" sz="2400" i="1" dirty="0" smtClean="0">
                <a:solidFill>
                  <a:srgbClr val="FF0000"/>
                </a:solidFill>
                <a:latin typeface="Calibri" pitchFamily="34" charset="0"/>
              </a:rPr>
              <a:t> </a:t>
            </a:r>
            <a:r>
              <a:rPr lang="en-US" sz="2400" i="1" dirty="0" err="1" smtClean="0">
                <a:solidFill>
                  <a:srgbClr val="FF0000"/>
                </a:solidFill>
                <a:latin typeface="Calibri" pitchFamily="34" charset="0"/>
              </a:rPr>
              <a:t>varicosa</a:t>
            </a:r>
            <a:endParaRPr lang="en-US" sz="2400" i="1" dirty="0" smtClean="0">
              <a:solidFill>
                <a:srgbClr val="FF0000"/>
              </a:solidFill>
              <a:latin typeface="Calibri" pitchFamily="34" charset="0"/>
            </a:endParaRPr>
          </a:p>
          <a:p>
            <a:pPr algn="l"/>
            <a:endParaRPr lang="en-US" sz="1800" dirty="0" smtClean="0">
              <a:solidFill>
                <a:srgbClr val="FFFFFF"/>
              </a:solidFill>
              <a:latin typeface="Calibri" pitchFamily="34" charset="0"/>
            </a:endParaRPr>
          </a:p>
        </p:txBody>
      </p:sp>
      <p:sp>
        <p:nvSpPr>
          <p:cNvPr id="12" name="Oval 11"/>
          <p:cNvSpPr/>
          <p:nvPr/>
        </p:nvSpPr>
        <p:spPr bwMode="auto">
          <a:xfrm>
            <a:off x="7200900" y="2895600"/>
            <a:ext cx="466725" cy="533400"/>
          </a:xfrm>
          <a:prstGeom prst="ellipse">
            <a:avLst/>
          </a:prstGeom>
          <a:solidFill>
            <a:srgbClr val="FF0000">
              <a:alpha val="18039"/>
            </a:srgbClr>
          </a:solidFill>
          <a:ln w="317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3" name="Up Arrow 12"/>
          <p:cNvSpPr/>
          <p:nvPr/>
        </p:nvSpPr>
        <p:spPr bwMode="auto">
          <a:xfrm rot="5400000">
            <a:off x="1545384" y="3979116"/>
            <a:ext cx="266344" cy="537712"/>
          </a:xfrm>
          <a:prstGeom prst="upArrow">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pic>
        <p:nvPicPr>
          <p:cNvPr id="15" name="Picture 14"/>
          <p:cNvPicPr/>
          <p:nvPr/>
        </p:nvPicPr>
        <p:blipFill>
          <a:blip r:embed="rId4" cstate="screen"/>
          <a:srcRect/>
          <a:stretch>
            <a:fillRect/>
          </a:stretch>
        </p:blipFill>
        <p:spPr bwMode="auto">
          <a:xfrm>
            <a:off x="9258300" y="5548312"/>
            <a:ext cx="881063" cy="1309688"/>
          </a:xfrm>
          <a:prstGeom prst="rect">
            <a:avLst/>
          </a:prstGeom>
          <a:noFill/>
          <a:ln w="9525">
            <a:noFill/>
            <a:miter lim="800000"/>
            <a:headEnd/>
            <a:tailEnd/>
          </a:ln>
        </p:spPr>
      </p:pic>
      <p:pic>
        <p:nvPicPr>
          <p:cNvPr id="17" name="Picture 16"/>
          <p:cNvPicPr/>
          <p:nvPr/>
        </p:nvPicPr>
        <p:blipFill>
          <a:blip r:embed="rId5" cstate="screen"/>
          <a:srcRect l="58075" t="13878" r="7029" b="60642"/>
          <a:stretch>
            <a:fillRect/>
          </a:stretch>
        </p:blipFill>
        <p:spPr bwMode="auto">
          <a:xfrm>
            <a:off x="6972300" y="3572933"/>
            <a:ext cx="2286000" cy="2540000"/>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DK Ortmann SE PA Notes p2 of 5"/>
          <p:cNvPicPr/>
          <p:nvPr/>
        </p:nvPicPr>
        <p:blipFill>
          <a:blip r:embed="rId3" cstate="screen"/>
          <a:srcRect l="6944" t="44638" r="55208" b="35217"/>
          <a:stretch>
            <a:fillRect/>
          </a:stretch>
        </p:blipFill>
        <p:spPr bwMode="auto">
          <a:xfrm>
            <a:off x="4076700" y="1028264"/>
            <a:ext cx="3810000" cy="2429312"/>
          </a:xfrm>
          <a:prstGeom prst="rect">
            <a:avLst/>
          </a:prstGeom>
          <a:noFill/>
          <a:ln w="9525">
            <a:noFill/>
            <a:miter lim="800000"/>
            <a:headEnd/>
            <a:tailEnd/>
          </a:ln>
        </p:spPr>
      </p:pic>
      <p:sp>
        <p:nvSpPr>
          <p:cNvPr id="6" name="Title 1"/>
          <p:cNvSpPr txBox="1">
            <a:spLocks/>
          </p:cNvSpPr>
          <p:nvPr/>
        </p:nvSpPr>
        <p:spPr>
          <a:xfrm>
            <a:off x="419100" y="228600"/>
            <a:ext cx="8839200" cy="838200"/>
          </a:xfrm>
          <a:prstGeom prst="rect">
            <a:avLst/>
          </a:prstGeom>
        </p:spPr>
        <p:txBody>
          <a:bodyPr/>
          <a:lstStyle/>
          <a:p>
            <a:pPr algn="l">
              <a:defRPr/>
            </a:pPr>
            <a:r>
              <a:rPr kumimoji="1" lang="en-US" sz="4400" kern="0" dirty="0" smtClean="0">
                <a:solidFill>
                  <a:srgbClr val="FFFF00"/>
                </a:solidFill>
                <a:latin typeface="Calibri" pitchFamily="34" charset="0"/>
                <a:ea typeface="+mj-ea"/>
                <a:cs typeface="+mj-cs"/>
              </a:rPr>
              <a:t>Mussels of White Clay - Historical</a:t>
            </a:r>
            <a:endParaRPr kumimoji="1" lang="en-US" sz="4400" kern="0" dirty="0">
              <a:solidFill>
                <a:srgbClr val="FFFF00"/>
              </a:solidFill>
              <a:latin typeface="Calibri" pitchFamily="34" charset="0"/>
              <a:ea typeface="+mj-ea"/>
              <a:cs typeface="+mj-cs"/>
            </a:endParaRPr>
          </a:p>
        </p:txBody>
      </p:sp>
      <p:sp>
        <p:nvSpPr>
          <p:cNvPr id="4101" name="TextBox 7"/>
          <p:cNvSpPr txBox="1">
            <a:spLocks noChangeArrowheads="1"/>
          </p:cNvSpPr>
          <p:nvPr/>
        </p:nvSpPr>
        <p:spPr bwMode="auto">
          <a:xfrm flipH="1">
            <a:off x="190500" y="6096000"/>
            <a:ext cx="9220200" cy="646331"/>
          </a:xfrm>
          <a:prstGeom prst="rect">
            <a:avLst/>
          </a:prstGeom>
          <a:noFill/>
          <a:ln w="9525">
            <a:noFill/>
            <a:miter lim="800000"/>
            <a:headEnd/>
            <a:tailEnd/>
          </a:ln>
        </p:spPr>
        <p:txBody>
          <a:bodyPr wrap="square">
            <a:spAutoFit/>
          </a:bodyPr>
          <a:lstStyle/>
          <a:p>
            <a:pPr algn="l"/>
            <a:r>
              <a:rPr lang="en-US" sz="1800" dirty="0" err="1" smtClean="0">
                <a:solidFill>
                  <a:srgbClr val="FFFFFF"/>
                </a:solidFill>
                <a:latin typeface="Calibri" pitchFamily="34" charset="0"/>
              </a:rPr>
              <a:t>Ortmann</a:t>
            </a:r>
            <a:r>
              <a:rPr lang="en-US" sz="1800" dirty="0" smtClean="0">
                <a:solidFill>
                  <a:srgbClr val="FFFFFF"/>
                </a:solidFill>
                <a:latin typeface="Calibri" pitchFamily="34" charset="0"/>
              </a:rPr>
              <a:t>, A.E. 1909. A preliminary list of the </a:t>
            </a:r>
            <a:r>
              <a:rPr lang="en-US" sz="1800" dirty="0" err="1" smtClean="0">
                <a:solidFill>
                  <a:srgbClr val="FFFFFF"/>
                </a:solidFill>
                <a:latin typeface="Calibri" pitchFamily="34" charset="0"/>
              </a:rPr>
              <a:t>Unionidae</a:t>
            </a:r>
            <a:r>
              <a:rPr lang="en-US" sz="1800" dirty="0" smtClean="0">
                <a:solidFill>
                  <a:srgbClr val="FFFFFF"/>
                </a:solidFill>
                <a:latin typeface="Calibri" pitchFamily="34" charset="0"/>
              </a:rPr>
              <a:t> of Western Pennsylvania, with new localities for species from Eastern Pennsylvania. </a:t>
            </a:r>
            <a:r>
              <a:rPr lang="en-US" sz="1800" dirty="0" err="1" smtClean="0">
                <a:solidFill>
                  <a:srgbClr val="FFFFFF"/>
                </a:solidFill>
                <a:latin typeface="Calibri" pitchFamily="34" charset="0"/>
              </a:rPr>
              <a:t>Anals</a:t>
            </a:r>
            <a:r>
              <a:rPr lang="en-US" sz="1800" dirty="0" smtClean="0">
                <a:solidFill>
                  <a:srgbClr val="FFFFFF"/>
                </a:solidFill>
                <a:latin typeface="Calibri" pitchFamily="34" charset="0"/>
              </a:rPr>
              <a:t> of the Carnegie Museum 5 (2/3): 178-210. </a:t>
            </a:r>
          </a:p>
        </p:txBody>
      </p:sp>
      <p:sp>
        <p:nvSpPr>
          <p:cNvPr id="8" name="Up Arrow 7"/>
          <p:cNvSpPr/>
          <p:nvPr/>
        </p:nvSpPr>
        <p:spPr bwMode="auto">
          <a:xfrm rot="5400000">
            <a:off x="3755184" y="2912316"/>
            <a:ext cx="266344" cy="537712"/>
          </a:xfrm>
          <a:prstGeom prst="upArrow">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1" name="TextBox 7"/>
          <p:cNvSpPr txBox="1">
            <a:spLocks noChangeArrowheads="1"/>
          </p:cNvSpPr>
          <p:nvPr/>
        </p:nvSpPr>
        <p:spPr bwMode="auto">
          <a:xfrm flipH="1">
            <a:off x="571500" y="1676400"/>
            <a:ext cx="3048000" cy="830997"/>
          </a:xfrm>
          <a:prstGeom prst="rect">
            <a:avLst/>
          </a:prstGeom>
          <a:noFill/>
          <a:ln w="9525">
            <a:noFill/>
            <a:miter lim="800000"/>
            <a:headEnd/>
            <a:tailEnd/>
          </a:ln>
        </p:spPr>
        <p:txBody>
          <a:bodyPr wrap="square">
            <a:spAutoFit/>
          </a:bodyPr>
          <a:lstStyle/>
          <a:p>
            <a:pPr algn="l"/>
            <a:r>
              <a:rPr lang="en-US" sz="2400" dirty="0" smtClean="0">
                <a:solidFill>
                  <a:srgbClr val="FF0000"/>
                </a:solidFill>
                <a:latin typeface="Calibri" pitchFamily="34" charset="0"/>
              </a:rPr>
              <a:t>Eastern Floater</a:t>
            </a:r>
          </a:p>
          <a:p>
            <a:pPr algn="l"/>
            <a:r>
              <a:rPr lang="en-US" sz="2400" i="1" dirty="0" err="1" smtClean="0">
                <a:solidFill>
                  <a:srgbClr val="FF0000"/>
                </a:solidFill>
                <a:latin typeface="Calibri" pitchFamily="34" charset="0"/>
              </a:rPr>
              <a:t>Pyganodon</a:t>
            </a:r>
            <a:r>
              <a:rPr lang="en-US" sz="2400" i="1" dirty="0" smtClean="0">
                <a:solidFill>
                  <a:srgbClr val="FF0000"/>
                </a:solidFill>
                <a:latin typeface="Calibri" pitchFamily="34" charset="0"/>
              </a:rPr>
              <a:t> </a:t>
            </a:r>
            <a:r>
              <a:rPr lang="en-US" sz="2400" i="1" dirty="0" err="1" smtClean="0">
                <a:solidFill>
                  <a:srgbClr val="FF0000"/>
                </a:solidFill>
                <a:latin typeface="Calibri" pitchFamily="34" charset="0"/>
              </a:rPr>
              <a:t>cataracta</a:t>
            </a:r>
            <a:endParaRPr lang="en-US" sz="1800" dirty="0" smtClean="0">
              <a:solidFill>
                <a:srgbClr val="FFFFFF"/>
              </a:solidFill>
              <a:latin typeface="Calibri" pitchFamily="34" charset="0"/>
            </a:endParaRPr>
          </a:p>
        </p:txBody>
      </p:sp>
      <p:sp>
        <p:nvSpPr>
          <p:cNvPr id="12" name="Oval 11"/>
          <p:cNvSpPr/>
          <p:nvPr/>
        </p:nvSpPr>
        <p:spPr bwMode="auto">
          <a:xfrm>
            <a:off x="6743700" y="2362200"/>
            <a:ext cx="466725" cy="533400"/>
          </a:xfrm>
          <a:prstGeom prst="ellipse">
            <a:avLst/>
          </a:prstGeom>
          <a:solidFill>
            <a:srgbClr val="FF0000">
              <a:alpha val="18039"/>
            </a:srgbClr>
          </a:solidFill>
          <a:ln w="317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pic>
        <p:nvPicPr>
          <p:cNvPr id="15" name="Picture 14"/>
          <p:cNvPicPr/>
          <p:nvPr/>
        </p:nvPicPr>
        <p:blipFill>
          <a:blip r:embed="rId4" cstate="screen"/>
          <a:srcRect/>
          <a:stretch>
            <a:fillRect/>
          </a:stretch>
        </p:blipFill>
        <p:spPr bwMode="auto">
          <a:xfrm>
            <a:off x="9258300" y="5548312"/>
            <a:ext cx="881063" cy="1309688"/>
          </a:xfrm>
          <a:prstGeom prst="rect">
            <a:avLst/>
          </a:prstGeom>
          <a:noFill/>
          <a:ln w="9525">
            <a:noFill/>
            <a:miter lim="800000"/>
            <a:headEnd/>
            <a:tailEnd/>
          </a:ln>
        </p:spPr>
      </p:pic>
      <p:pic>
        <p:nvPicPr>
          <p:cNvPr id="14" name="Picture 13" descr="DK Ortmann SE PA Notes p2 of 5"/>
          <p:cNvPicPr/>
          <p:nvPr/>
        </p:nvPicPr>
        <p:blipFill>
          <a:blip r:embed="rId3" cstate="screen"/>
          <a:srcRect l="7118" t="64203" r="12847" b="12319"/>
          <a:stretch>
            <a:fillRect/>
          </a:stretch>
        </p:blipFill>
        <p:spPr bwMode="auto">
          <a:xfrm>
            <a:off x="2019300" y="3581400"/>
            <a:ext cx="6776273" cy="2381250"/>
          </a:xfrm>
          <a:prstGeom prst="rect">
            <a:avLst/>
          </a:prstGeom>
          <a:noFill/>
          <a:ln w="9525">
            <a:noFill/>
            <a:miter lim="800000"/>
            <a:headEnd/>
            <a:tailEnd/>
          </a:ln>
        </p:spPr>
      </p:pic>
      <p:sp>
        <p:nvSpPr>
          <p:cNvPr id="13" name="Up Arrow 12"/>
          <p:cNvSpPr/>
          <p:nvPr/>
        </p:nvSpPr>
        <p:spPr bwMode="auto">
          <a:xfrm rot="5400000">
            <a:off x="2688384" y="3979116"/>
            <a:ext cx="266344" cy="537712"/>
          </a:xfrm>
          <a:prstGeom prst="upArrow">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pic>
        <p:nvPicPr>
          <p:cNvPr id="17" name="Picture 16"/>
          <p:cNvPicPr/>
          <p:nvPr/>
        </p:nvPicPr>
        <p:blipFill>
          <a:blip r:embed="rId5" cstate="screen"/>
          <a:srcRect/>
          <a:stretch>
            <a:fillRect/>
          </a:stretch>
        </p:blipFill>
        <p:spPr bwMode="auto">
          <a:xfrm>
            <a:off x="6896100" y="3352800"/>
            <a:ext cx="2438400" cy="2716536"/>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K Ortmann SE PA Notes p5 of 5"/>
          <p:cNvPicPr/>
          <p:nvPr/>
        </p:nvPicPr>
        <p:blipFill>
          <a:blip r:embed="rId3" cstate="screen"/>
          <a:srcRect t="43073"/>
          <a:stretch>
            <a:fillRect/>
          </a:stretch>
        </p:blipFill>
        <p:spPr bwMode="auto">
          <a:xfrm>
            <a:off x="3771900" y="1219200"/>
            <a:ext cx="6028430" cy="4343400"/>
          </a:xfrm>
          <a:prstGeom prst="rect">
            <a:avLst/>
          </a:prstGeom>
          <a:noFill/>
          <a:ln w="9525">
            <a:noFill/>
            <a:miter lim="800000"/>
            <a:headEnd/>
            <a:tailEnd/>
          </a:ln>
        </p:spPr>
      </p:pic>
      <p:sp>
        <p:nvSpPr>
          <p:cNvPr id="6" name="Title 1"/>
          <p:cNvSpPr txBox="1">
            <a:spLocks/>
          </p:cNvSpPr>
          <p:nvPr/>
        </p:nvSpPr>
        <p:spPr>
          <a:xfrm>
            <a:off x="419100" y="228600"/>
            <a:ext cx="8839200" cy="838200"/>
          </a:xfrm>
          <a:prstGeom prst="rect">
            <a:avLst/>
          </a:prstGeom>
        </p:spPr>
        <p:txBody>
          <a:bodyPr/>
          <a:lstStyle/>
          <a:p>
            <a:pPr algn="l">
              <a:defRPr/>
            </a:pPr>
            <a:r>
              <a:rPr kumimoji="1" lang="en-US" sz="4400" kern="0" dirty="0" smtClean="0">
                <a:solidFill>
                  <a:srgbClr val="FFFF00"/>
                </a:solidFill>
                <a:latin typeface="Calibri" pitchFamily="34" charset="0"/>
                <a:ea typeface="+mj-ea"/>
                <a:cs typeface="+mj-cs"/>
              </a:rPr>
              <a:t>Mussels of White Clay – Historical</a:t>
            </a:r>
            <a:endParaRPr kumimoji="1" lang="en-US" sz="4400" kern="0" dirty="0">
              <a:solidFill>
                <a:srgbClr val="FFFF00"/>
              </a:solidFill>
              <a:latin typeface="Calibri" pitchFamily="34" charset="0"/>
              <a:ea typeface="+mj-ea"/>
              <a:cs typeface="+mj-cs"/>
            </a:endParaRPr>
          </a:p>
        </p:txBody>
      </p:sp>
      <p:sp>
        <p:nvSpPr>
          <p:cNvPr id="8" name="Up Arrow 7"/>
          <p:cNvSpPr/>
          <p:nvPr/>
        </p:nvSpPr>
        <p:spPr bwMode="auto">
          <a:xfrm rot="5400000">
            <a:off x="4212384" y="1997916"/>
            <a:ext cx="266344" cy="537712"/>
          </a:xfrm>
          <a:prstGeom prst="upArrow">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1" name="TextBox 7"/>
          <p:cNvSpPr txBox="1">
            <a:spLocks noChangeArrowheads="1"/>
          </p:cNvSpPr>
          <p:nvPr/>
        </p:nvSpPr>
        <p:spPr bwMode="auto">
          <a:xfrm flipH="1">
            <a:off x="571500" y="1676400"/>
            <a:ext cx="3048000" cy="830997"/>
          </a:xfrm>
          <a:prstGeom prst="rect">
            <a:avLst/>
          </a:prstGeom>
          <a:noFill/>
          <a:ln w="9525">
            <a:noFill/>
            <a:miter lim="800000"/>
            <a:headEnd/>
            <a:tailEnd/>
          </a:ln>
        </p:spPr>
        <p:txBody>
          <a:bodyPr wrap="square">
            <a:spAutoFit/>
          </a:bodyPr>
          <a:lstStyle/>
          <a:p>
            <a:pPr algn="l"/>
            <a:r>
              <a:rPr lang="en-US" sz="2400" dirty="0" smtClean="0">
                <a:solidFill>
                  <a:srgbClr val="FF0000"/>
                </a:solidFill>
                <a:latin typeface="Calibri" pitchFamily="34" charset="0"/>
              </a:rPr>
              <a:t>Creeper</a:t>
            </a:r>
          </a:p>
          <a:p>
            <a:pPr algn="l"/>
            <a:r>
              <a:rPr lang="en-US" sz="2400" i="1" dirty="0" err="1" smtClean="0">
                <a:solidFill>
                  <a:srgbClr val="FF0000"/>
                </a:solidFill>
                <a:latin typeface="Calibri" pitchFamily="34" charset="0"/>
              </a:rPr>
              <a:t>Strophitus</a:t>
            </a:r>
            <a:r>
              <a:rPr lang="en-US" sz="2400" i="1" dirty="0" smtClean="0">
                <a:solidFill>
                  <a:srgbClr val="FF0000"/>
                </a:solidFill>
                <a:latin typeface="Calibri" pitchFamily="34" charset="0"/>
              </a:rPr>
              <a:t> </a:t>
            </a:r>
            <a:r>
              <a:rPr lang="en-US" sz="2400" i="1" dirty="0" err="1" smtClean="0">
                <a:solidFill>
                  <a:srgbClr val="FF0000"/>
                </a:solidFill>
                <a:latin typeface="Calibri" pitchFamily="34" charset="0"/>
              </a:rPr>
              <a:t>undulatus</a:t>
            </a:r>
            <a:endParaRPr lang="en-US" sz="1800" dirty="0" smtClean="0">
              <a:solidFill>
                <a:srgbClr val="FFFFFF"/>
              </a:solidFill>
              <a:latin typeface="Calibri" pitchFamily="34" charset="0"/>
            </a:endParaRPr>
          </a:p>
        </p:txBody>
      </p:sp>
      <p:sp>
        <p:nvSpPr>
          <p:cNvPr id="12" name="Oval 11"/>
          <p:cNvSpPr/>
          <p:nvPr/>
        </p:nvSpPr>
        <p:spPr bwMode="auto">
          <a:xfrm>
            <a:off x="8343900" y="4648200"/>
            <a:ext cx="466725" cy="533400"/>
          </a:xfrm>
          <a:prstGeom prst="ellipse">
            <a:avLst/>
          </a:prstGeom>
          <a:solidFill>
            <a:srgbClr val="FF0000">
              <a:alpha val="18039"/>
            </a:srgbClr>
          </a:solidFill>
          <a:ln w="317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pic>
        <p:nvPicPr>
          <p:cNvPr id="15" name="Picture 14"/>
          <p:cNvPicPr/>
          <p:nvPr/>
        </p:nvPicPr>
        <p:blipFill>
          <a:blip r:embed="rId4" cstate="screen"/>
          <a:srcRect/>
          <a:stretch>
            <a:fillRect/>
          </a:stretch>
        </p:blipFill>
        <p:spPr bwMode="auto">
          <a:xfrm>
            <a:off x="9258300" y="5548312"/>
            <a:ext cx="881063" cy="1309688"/>
          </a:xfrm>
          <a:prstGeom prst="rect">
            <a:avLst/>
          </a:prstGeom>
          <a:noFill/>
          <a:ln w="9525">
            <a:noFill/>
            <a:miter lim="800000"/>
            <a:headEnd/>
            <a:tailEnd/>
          </a:ln>
        </p:spPr>
      </p:pic>
      <p:sp>
        <p:nvSpPr>
          <p:cNvPr id="16" name="TextBox 7"/>
          <p:cNvSpPr txBox="1">
            <a:spLocks noChangeArrowheads="1"/>
          </p:cNvSpPr>
          <p:nvPr/>
        </p:nvSpPr>
        <p:spPr bwMode="auto">
          <a:xfrm flipH="1">
            <a:off x="190500" y="3352800"/>
            <a:ext cx="3429000" cy="1200329"/>
          </a:xfrm>
          <a:prstGeom prst="rect">
            <a:avLst/>
          </a:prstGeom>
          <a:noFill/>
          <a:ln w="9525">
            <a:noFill/>
            <a:miter lim="800000"/>
            <a:headEnd/>
            <a:tailEnd/>
          </a:ln>
        </p:spPr>
        <p:txBody>
          <a:bodyPr wrap="square">
            <a:spAutoFit/>
          </a:bodyPr>
          <a:lstStyle/>
          <a:p>
            <a:pPr algn="l"/>
            <a:r>
              <a:rPr lang="en-US" sz="1800" dirty="0" err="1" smtClean="0">
                <a:solidFill>
                  <a:srgbClr val="FFFFFF"/>
                </a:solidFill>
                <a:latin typeface="Calibri" pitchFamily="34" charset="0"/>
              </a:rPr>
              <a:t>Ortmann</a:t>
            </a:r>
            <a:r>
              <a:rPr lang="en-US" sz="1800" dirty="0" smtClean="0">
                <a:solidFill>
                  <a:srgbClr val="FFFFFF"/>
                </a:solidFill>
                <a:latin typeface="Calibri" pitchFamily="34" charset="0"/>
              </a:rPr>
              <a:t> found it nearby</a:t>
            </a:r>
          </a:p>
          <a:p>
            <a:pPr algn="l"/>
            <a:endParaRPr lang="en-US" sz="1800" dirty="0" smtClean="0">
              <a:solidFill>
                <a:srgbClr val="FFFFFF"/>
              </a:solidFill>
              <a:latin typeface="Calibri" pitchFamily="34" charset="0"/>
            </a:endParaRPr>
          </a:p>
          <a:p>
            <a:pPr algn="l"/>
            <a:r>
              <a:rPr lang="en-US" sz="1800" dirty="0" smtClean="0">
                <a:solidFill>
                  <a:srgbClr val="FFFFFF"/>
                </a:solidFill>
                <a:latin typeface="Calibri" pitchFamily="34" charset="0"/>
              </a:rPr>
              <a:t>Kreeger and Gatenby  found one live creeper in 2000 in East Branch</a:t>
            </a:r>
          </a:p>
        </p:txBody>
      </p:sp>
      <p:sp>
        <p:nvSpPr>
          <p:cNvPr id="17" name="TextBox 7"/>
          <p:cNvSpPr txBox="1">
            <a:spLocks noChangeArrowheads="1"/>
          </p:cNvSpPr>
          <p:nvPr/>
        </p:nvSpPr>
        <p:spPr bwMode="auto">
          <a:xfrm flipH="1">
            <a:off x="190500" y="5943600"/>
            <a:ext cx="9220200" cy="646331"/>
          </a:xfrm>
          <a:prstGeom prst="rect">
            <a:avLst/>
          </a:prstGeom>
          <a:noFill/>
          <a:ln w="9525">
            <a:noFill/>
            <a:miter lim="800000"/>
            <a:headEnd/>
            <a:tailEnd/>
          </a:ln>
        </p:spPr>
        <p:txBody>
          <a:bodyPr wrap="square">
            <a:spAutoFit/>
          </a:bodyPr>
          <a:lstStyle/>
          <a:p>
            <a:pPr algn="l"/>
            <a:r>
              <a:rPr lang="en-US" sz="1800" dirty="0" err="1" smtClean="0">
                <a:solidFill>
                  <a:srgbClr val="FFFFFF"/>
                </a:solidFill>
                <a:latin typeface="Calibri" pitchFamily="34" charset="0"/>
              </a:rPr>
              <a:t>Ortmann</a:t>
            </a:r>
            <a:r>
              <a:rPr lang="en-US" sz="1800" dirty="0" smtClean="0">
                <a:solidFill>
                  <a:srgbClr val="FFFFFF"/>
                </a:solidFill>
                <a:latin typeface="Calibri" pitchFamily="34" charset="0"/>
              </a:rPr>
              <a:t>, A.E. 1909. A preliminary list of the </a:t>
            </a:r>
            <a:r>
              <a:rPr lang="en-US" sz="1800" dirty="0" err="1" smtClean="0">
                <a:solidFill>
                  <a:srgbClr val="FFFFFF"/>
                </a:solidFill>
                <a:latin typeface="Calibri" pitchFamily="34" charset="0"/>
              </a:rPr>
              <a:t>Unionidae</a:t>
            </a:r>
            <a:r>
              <a:rPr lang="en-US" sz="1800" dirty="0" smtClean="0">
                <a:solidFill>
                  <a:srgbClr val="FFFFFF"/>
                </a:solidFill>
                <a:latin typeface="Calibri" pitchFamily="34" charset="0"/>
              </a:rPr>
              <a:t> of Western Pennsylvania, with new localities for species from Eastern Pennsylvania. </a:t>
            </a:r>
            <a:r>
              <a:rPr lang="en-US" sz="1800" dirty="0" err="1" smtClean="0">
                <a:solidFill>
                  <a:srgbClr val="FFFFFF"/>
                </a:solidFill>
                <a:latin typeface="Calibri" pitchFamily="34" charset="0"/>
              </a:rPr>
              <a:t>Anals</a:t>
            </a:r>
            <a:r>
              <a:rPr lang="en-US" sz="1800" dirty="0" smtClean="0">
                <a:solidFill>
                  <a:srgbClr val="FFFFFF"/>
                </a:solidFill>
                <a:latin typeface="Calibri" pitchFamily="34" charset="0"/>
              </a:rPr>
              <a:t> of the Carnegie Museum 5 (2/3): 178-210. </a:t>
            </a:r>
          </a:p>
        </p:txBody>
      </p:sp>
      <p:pic>
        <p:nvPicPr>
          <p:cNvPr id="18" name="Picture 17"/>
          <p:cNvPicPr/>
          <p:nvPr/>
        </p:nvPicPr>
        <p:blipFill>
          <a:blip r:embed="rId5" cstate="screen"/>
          <a:srcRect l="8178" t="52653" r="57760" b="18299"/>
          <a:stretch>
            <a:fillRect/>
          </a:stretch>
        </p:blipFill>
        <p:spPr bwMode="auto">
          <a:xfrm>
            <a:off x="4000500" y="3276600"/>
            <a:ext cx="2248794" cy="2608601"/>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DK Ortmann SE PA Notes p3 of 5"/>
          <p:cNvPicPr/>
          <p:nvPr/>
        </p:nvPicPr>
        <p:blipFill>
          <a:blip r:embed="rId3" cstate="screen"/>
          <a:srcRect t="44416" r="3819" b="37922"/>
          <a:stretch>
            <a:fillRect/>
          </a:stretch>
        </p:blipFill>
        <p:spPr bwMode="auto">
          <a:xfrm>
            <a:off x="723900" y="3505200"/>
            <a:ext cx="8458200" cy="2133600"/>
          </a:xfrm>
          <a:prstGeom prst="rect">
            <a:avLst/>
          </a:prstGeom>
          <a:noFill/>
          <a:ln w="9525">
            <a:noFill/>
            <a:miter lim="800000"/>
            <a:headEnd/>
            <a:tailEnd/>
          </a:ln>
        </p:spPr>
      </p:pic>
      <p:sp>
        <p:nvSpPr>
          <p:cNvPr id="6" name="Title 1"/>
          <p:cNvSpPr txBox="1">
            <a:spLocks/>
          </p:cNvSpPr>
          <p:nvPr/>
        </p:nvSpPr>
        <p:spPr>
          <a:xfrm>
            <a:off x="419100" y="228600"/>
            <a:ext cx="8839200" cy="838200"/>
          </a:xfrm>
          <a:prstGeom prst="rect">
            <a:avLst/>
          </a:prstGeom>
        </p:spPr>
        <p:txBody>
          <a:bodyPr/>
          <a:lstStyle/>
          <a:p>
            <a:pPr algn="l">
              <a:defRPr/>
            </a:pPr>
            <a:r>
              <a:rPr kumimoji="1" lang="en-US" sz="4400" kern="0" dirty="0" smtClean="0">
                <a:solidFill>
                  <a:srgbClr val="FFFF00"/>
                </a:solidFill>
                <a:latin typeface="Calibri" pitchFamily="34" charset="0"/>
                <a:ea typeface="+mj-ea"/>
                <a:cs typeface="+mj-cs"/>
              </a:rPr>
              <a:t>Mussels of White Clay - Historical</a:t>
            </a:r>
            <a:endParaRPr kumimoji="1" lang="en-US" sz="4400" kern="0" dirty="0">
              <a:solidFill>
                <a:srgbClr val="FFFF00"/>
              </a:solidFill>
              <a:latin typeface="Calibri" pitchFamily="34" charset="0"/>
              <a:ea typeface="+mj-ea"/>
              <a:cs typeface="+mj-cs"/>
            </a:endParaRPr>
          </a:p>
        </p:txBody>
      </p:sp>
      <p:sp>
        <p:nvSpPr>
          <p:cNvPr id="4101" name="TextBox 7"/>
          <p:cNvSpPr txBox="1">
            <a:spLocks noChangeArrowheads="1"/>
          </p:cNvSpPr>
          <p:nvPr/>
        </p:nvSpPr>
        <p:spPr bwMode="auto">
          <a:xfrm flipH="1">
            <a:off x="190500" y="6096000"/>
            <a:ext cx="9220200" cy="646331"/>
          </a:xfrm>
          <a:prstGeom prst="rect">
            <a:avLst/>
          </a:prstGeom>
          <a:noFill/>
          <a:ln w="9525">
            <a:noFill/>
            <a:miter lim="800000"/>
            <a:headEnd/>
            <a:tailEnd/>
          </a:ln>
        </p:spPr>
        <p:txBody>
          <a:bodyPr wrap="square">
            <a:spAutoFit/>
          </a:bodyPr>
          <a:lstStyle/>
          <a:p>
            <a:pPr algn="l"/>
            <a:r>
              <a:rPr lang="en-US" sz="1800" dirty="0" err="1" smtClean="0">
                <a:solidFill>
                  <a:srgbClr val="FFFFFF"/>
                </a:solidFill>
                <a:latin typeface="Calibri" pitchFamily="34" charset="0"/>
              </a:rPr>
              <a:t>Ortmann</a:t>
            </a:r>
            <a:r>
              <a:rPr lang="en-US" sz="1800" dirty="0" smtClean="0">
                <a:solidFill>
                  <a:srgbClr val="FFFFFF"/>
                </a:solidFill>
                <a:latin typeface="Calibri" pitchFamily="34" charset="0"/>
              </a:rPr>
              <a:t>, A.E. 1909. A preliminary list of the </a:t>
            </a:r>
            <a:r>
              <a:rPr lang="en-US" sz="1800" dirty="0" err="1" smtClean="0">
                <a:solidFill>
                  <a:srgbClr val="FFFFFF"/>
                </a:solidFill>
                <a:latin typeface="Calibri" pitchFamily="34" charset="0"/>
              </a:rPr>
              <a:t>Unionidae</a:t>
            </a:r>
            <a:r>
              <a:rPr lang="en-US" sz="1800" dirty="0" smtClean="0">
                <a:solidFill>
                  <a:srgbClr val="FFFFFF"/>
                </a:solidFill>
                <a:latin typeface="Calibri" pitchFamily="34" charset="0"/>
              </a:rPr>
              <a:t> of Western Pennsylvania, with new localities for species from Eastern Pennsylvania. </a:t>
            </a:r>
            <a:r>
              <a:rPr lang="en-US" sz="1800" dirty="0" err="1" smtClean="0">
                <a:solidFill>
                  <a:srgbClr val="FFFFFF"/>
                </a:solidFill>
                <a:latin typeface="Calibri" pitchFamily="34" charset="0"/>
              </a:rPr>
              <a:t>Anals</a:t>
            </a:r>
            <a:r>
              <a:rPr lang="en-US" sz="1800" dirty="0" smtClean="0">
                <a:solidFill>
                  <a:srgbClr val="FFFFFF"/>
                </a:solidFill>
                <a:latin typeface="Calibri" pitchFamily="34" charset="0"/>
              </a:rPr>
              <a:t> of the Carnegie Museum 5 (2/3): 178-210. </a:t>
            </a:r>
          </a:p>
        </p:txBody>
      </p:sp>
      <p:sp>
        <p:nvSpPr>
          <p:cNvPr id="11" name="TextBox 7"/>
          <p:cNvSpPr txBox="1">
            <a:spLocks noChangeArrowheads="1"/>
          </p:cNvSpPr>
          <p:nvPr/>
        </p:nvSpPr>
        <p:spPr bwMode="auto">
          <a:xfrm flipH="1">
            <a:off x="495300" y="1295400"/>
            <a:ext cx="3048000" cy="830997"/>
          </a:xfrm>
          <a:prstGeom prst="rect">
            <a:avLst/>
          </a:prstGeom>
          <a:noFill/>
          <a:ln w="9525">
            <a:noFill/>
            <a:miter lim="800000"/>
            <a:headEnd/>
            <a:tailEnd/>
          </a:ln>
        </p:spPr>
        <p:txBody>
          <a:bodyPr wrap="square">
            <a:spAutoFit/>
          </a:bodyPr>
          <a:lstStyle/>
          <a:p>
            <a:pPr algn="l"/>
            <a:r>
              <a:rPr lang="en-US" sz="2400" dirty="0" smtClean="0">
                <a:solidFill>
                  <a:srgbClr val="FF0000"/>
                </a:solidFill>
                <a:latin typeface="Calibri" pitchFamily="34" charset="0"/>
              </a:rPr>
              <a:t>Eastern Elliptio</a:t>
            </a:r>
          </a:p>
          <a:p>
            <a:pPr algn="l"/>
            <a:r>
              <a:rPr lang="en-US" sz="2400" i="1" dirty="0" smtClean="0">
                <a:solidFill>
                  <a:srgbClr val="FF0000"/>
                </a:solidFill>
                <a:latin typeface="Calibri" pitchFamily="34" charset="0"/>
              </a:rPr>
              <a:t>Elliptio </a:t>
            </a:r>
            <a:r>
              <a:rPr lang="en-US" sz="2400" i="1" dirty="0" err="1" smtClean="0">
                <a:solidFill>
                  <a:srgbClr val="FF0000"/>
                </a:solidFill>
                <a:latin typeface="Calibri" pitchFamily="34" charset="0"/>
              </a:rPr>
              <a:t>complanata</a:t>
            </a:r>
            <a:endParaRPr lang="en-US" sz="1800" dirty="0" smtClean="0">
              <a:solidFill>
                <a:srgbClr val="FFFFFF"/>
              </a:solidFill>
              <a:latin typeface="Calibri" pitchFamily="34" charset="0"/>
            </a:endParaRPr>
          </a:p>
        </p:txBody>
      </p:sp>
      <p:pic>
        <p:nvPicPr>
          <p:cNvPr id="15" name="Picture 14"/>
          <p:cNvPicPr/>
          <p:nvPr/>
        </p:nvPicPr>
        <p:blipFill>
          <a:blip r:embed="rId4" cstate="screen"/>
          <a:srcRect/>
          <a:stretch>
            <a:fillRect/>
          </a:stretch>
        </p:blipFill>
        <p:spPr bwMode="auto">
          <a:xfrm>
            <a:off x="9258300" y="5548312"/>
            <a:ext cx="881063" cy="1309688"/>
          </a:xfrm>
          <a:prstGeom prst="rect">
            <a:avLst/>
          </a:prstGeom>
          <a:noFill/>
          <a:ln w="9525">
            <a:noFill/>
            <a:miter lim="800000"/>
            <a:headEnd/>
            <a:tailEnd/>
          </a:ln>
        </p:spPr>
      </p:pic>
      <p:sp>
        <p:nvSpPr>
          <p:cNvPr id="13" name="Up Arrow 12"/>
          <p:cNvSpPr/>
          <p:nvPr/>
        </p:nvSpPr>
        <p:spPr bwMode="auto">
          <a:xfrm rot="5400000">
            <a:off x="1545384" y="3979116"/>
            <a:ext cx="266344" cy="537712"/>
          </a:xfrm>
          <a:prstGeom prst="upArrow">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9" name="TextBox 7"/>
          <p:cNvSpPr txBox="1">
            <a:spLocks noChangeArrowheads="1"/>
          </p:cNvSpPr>
          <p:nvPr/>
        </p:nvSpPr>
        <p:spPr bwMode="auto">
          <a:xfrm flipH="1">
            <a:off x="4152900" y="1295400"/>
            <a:ext cx="4800600" cy="1754326"/>
          </a:xfrm>
          <a:prstGeom prst="rect">
            <a:avLst/>
          </a:prstGeom>
          <a:noFill/>
          <a:ln w="9525">
            <a:noFill/>
            <a:miter lim="800000"/>
            <a:headEnd/>
            <a:tailEnd/>
          </a:ln>
        </p:spPr>
        <p:txBody>
          <a:bodyPr wrap="square">
            <a:spAutoFit/>
          </a:bodyPr>
          <a:lstStyle/>
          <a:p>
            <a:pPr algn="l"/>
            <a:r>
              <a:rPr lang="en-US" sz="1800" dirty="0" smtClean="0">
                <a:solidFill>
                  <a:srgbClr val="FFFFFF"/>
                </a:solidFill>
                <a:latin typeface="Calibri" pitchFamily="34" charset="0"/>
              </a:rPr>
              <a:t>Listed as present by </a:t>
            </a:r>
            <a:r>
              <a:rPr lang="en-US" sz="1800" dirty="0" err="1" smtClean="0">
                <a:solidFill>
                  <a:srgbClr val="FFFFFF"/>
                </a:solidFill>
                <a:latin typeface="Calibri" pitchFamily="34" charset="0"/>
              </a:rPr>
              <a:t>Ortmann</a:t>
            </a:r>
            <a:endParaRPr lang="en-US" sz="1800" dirty="0" smtClean="0">
              <a:solidFill>
                <a:srgbClr val="FFFFFF"/>
              </a:solidFill>
              <a:latin typeface="Calibri" pitchFamily="34" charset="0"/>
            </a:endParaRPr>
          </a:p>
          <a:p>
            <a:pPr algn="l"/>
            <a:endParaRPr lang="en-US" sz="1800" dirty="0" smtClean="0">
              <a:solidFill>
                <a:srgbClr val="FFFFFF"/>
              </a:solidFill>
              <a:latin typeface="Calibri" pitchFamily="34" charset="0"/>
            </a:endParaRPr>
          </a:p>
          <a:p>
            <a:pPr algn="l"/>
            <a:r>
              <a:rPr lang="en-US" sz="1800" dirty="0" smtClean="0">
                <a:solidFill>
                  <a:srgbClr val="FFFFFF"/>
                </a:solidFill>
                <a:latin typeface="Calibri" pitchFamily="34" charset="0"/>
              </a:rPr>
              <a:t>Art Bogan reported it in Middle Branch in  1996</a:t>
            </a:r>
          </a:p>
          <a:p>
            <a:pPr algn="l"/>
            <a:endParaRPr lang="en-US" sz="1800" dirty="0" smtClean="0">
              <a:solidFill>
                <a:srgbClr val="FFFFFF"/>
              </a:solidFill>
              <a:latin typeface="Calibri" pitchFamily="34" charset="0"/>
            </a:endParaRPr>
          </a:p>
          <a:p>
            <a:pPr algn="l"/>
            <a:r>
              <a:rPr lang="en-US" sz="1800" dirty="0" smtClean="0">
                <a:solidFill>
                  <a:srgbClr val="FFFFFF"/>
                </a:solidFill>
                <a:latin typeface="Calibri" pitchFamily="34" charset="0"/>
              </a:rPr>
              <a:t>Kreeger and Gatenby  found a few  live near Avondale  up until 2002</a:t>
            </a:r>
          </a:p>
        </p:txBody>
      </p:sp>
      <p:pic>
        <p:nvPicPr>
          <p:cNvPr id="21" name="Picture 20"/>
          <p:cNvPicPr/>
          <p:nvPr/>
        </p:nvPicPr>
        <p:blipFill>
          <a:blip r:embed="rId5" cstate="screen"/>
          <a:srcRect/>
          <a:stretch>
            <a:fillRect/>
          </a:stretch>
        </p:blipFill>
        <p:spPr bwMode="auto">
          <a:xfrm>
            <a:off x="6614335" y="2971799"/>
            <a:ext cx="2667000" cy="2697393"/>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K Ortmann SE PA Notes p5 of 5"/>
          <p:cNvPicPr/>
          <p:nvPr/>
        </p:nvPicPr>
        <p:blipFill>
          <a:blip r:embed="rId3" cstate="screen"/>
          <a:srcRect l="54514" t="20987" r="5382" b="56379"/>
          <a:stretch>
            <a:fillRect/>
          </a:stretch>
        </p:blipFill>
        <p:spPr bwMode="auto">
          <a:xfrm>
            <a:off x="5600700" y="1524000"/>
            <a:ext cx="4483418" cy="3202442"/>
          </a:xfrm>
          <a:prstGeom prst="rect">
            <a:avLst/>
          </a:prstGeom>
          <a:noFill/>
          <a:ln w="9525">
            <a:noFill/>
            <a:miter lim="800000"/>
            <a:headEnd/>
            <a:tailEnd/>
          </a:ln>
        </p:spPr>
      </p:pic>
      <p:sp>
        <p:nvSpPr>
          <p:cNvPr id="6" name="Title 1"/>
          <p:cNvSpPr txBox="1">
            <a:spLocks/>
          </p:cNvSpPr>
          <p:nvPr/>
        </p:nvSpPr>
        <p:spPr>
          <a:xfrm>
            <a:off x="419100" y="228600"/>
            <a:ext cx="8839200" cy="838200"/>
          </a:xfrm>
          <a:prstGeom prst="rect">
            <a:avLst/>
          </a:prstGeom>
        </p:spPr>
        <p:txBody>
          <a:bodyPr/>
          <a:lstStyle/>
          <a:p>
            <a:pPr algn="l">
              <a:defRPr/>
            </a:pPr>
            <a:r>
              <a:rPr kumimoji="1" lang="en-US" sz="4400" kern="0" dirty="0" smtClean="0">
                <a:solidFill>
                  <a:srgbClr val="FFFF00"/>
                </a:solidFill>
                <a:latin typeface="Calibri" pitchFamily="34" charset="0"/>
                <a:ea typeface="+mj-ea"/>
                <a:cs typeface="+mj-cs"/>
              </a:rPr>
              <a:t>Mussels of White Clay – Historical ?</a:t>
            </a:r>
            <a:endParaRPr kumimoji="1" lang="en-US" sz="4400" kern="0" dirty="0">
              <a:solidFill>
                <a:srgbClr val="FFFF00"/>
              </a:solidFill>
              <a:latin typeface="Calibri" pitchFamily="34" charset="0"/>
              <a:ea typeface="+mj-ea"/>
              <a:cs typeface="+mj-cs"/>
            </a:endParaRPr>
          </a:p>
        </p:txBody>
      </p:sp>
      <p:sp>
        <p:nvSpPr>
          <p:cNvPr id="4101" name="TextBox 7"/>
          <p:cNvSpPr txBox="1">
            <a:spLocks noChangeArrowheads="1"/>
          </p:cNvSpPr>
          <p:nvPr/>
        </p:nvSpPr>
        <p:spPr bwMode="auto">
          <a:xfrm flipH="1">
            <a:off x="190500" y="6096000"/>
            <a:ext cx="9220200" cy="646331"/>
          </a:xfrm>
          <a:prstGeom prst="rect">
            <a:avLst/>
          </a:prstGeom>
          <a:noFill/>
          <a:ln w="9525">
            <a:noFill/>
            <a:miter lim="800000"/>
            <a:headEnd/>
            <a:tailEnd/>
          </a:ln>
        </p:spPr>
        <p:txBody>
          <a:bodyPr wrap="square">
            <a:spAutoFit/>
          </a:bodyPr>
          <a:lstStyle/>
          <a:p>
            <a:pPr algn="l"/>
            <a:r>
              <a:rPr lang="en-US" sz="1800" dirty="0" err="1" smtClean="0">
                <a:solidFill>
                  <a:srgbClr val="FFFFFF"/>
                </a:solidFill>
                <a:latin typeface="Calibri" pitchFamily="34" charset="0"/>
              </a:rPr>
              <a:t>Ortmann</a:t>
            </a:r>
            <a:r>
              <a:rPr lang="en-US" sz="1800" dirty="0" smtClean="0">
                <a:solidFill>
                  <a:srgbClr val="FFFFFF"/>
                </a:solidFill>
                <a:latin typeface="Calibri" pitchFamily="34" charset="0"/>
              </a:rPr>
              <a:t>, A.E. 1909. A preliminary list of the </a:t>
            </a:r>
            <a:r>
              <a:rPr lang="en-US" sz="1800" dirty="0" err="1" smtClean="0">
                <a:solidFill>
                  <a:srgbClr val="FFFFFF"/>
                </a:solidFill>
                <a:latin typeface="Calibri" pitchFamily="34" charset="0"/>
              </a:rPr>
              <a:t>Unionidae</a:t>
            </a:r>
            <a:r>
              <a:rPr lang="en-US" sz="1800" dirty="0" smtClean="0">
                <a:solidFill>
                  <a:srgbClr val="FFFFFF"/>
                </a:solidFill>
                <a:latin typeface="Calibri" pitchFamily="34" charset="0"/>
              </a:rPr>
              <a:t> of Western Pennsylvania, with new localities for species from Eastern Pennsylvania. </a:t>
            </a:r>
            <a:r>
              <a:rPr lang="en-US" sz="1800" dirty="0" err="1" smtClean="0">
                <a:solidFill>
                  <a:srgbClr val="FFFFFF"/>
                </a:solidFill>
                <a:latin typeface="Calibri" pitchFamily="34" charset="0"/>
              </a:rPr>
              <a:t>Anals</a:t>
            </a:r>
            <a:r>
              <a:rPr lang="en-US" sz="1800" dirty="0" smtClean="0">
                <a:solidFill>
                  <a:srgbClr val="FFFFFF"/>
                </a:solidFill>
                <a:latin typeface="Calibri" pitchFamily="34" charset="0"/>
              </a:rPr>
              <a:t> of the Carnegie Museum 5 (2/3): 178-210. </a:t>
            </a:r>
          </a:p>
        </p:txBody>
      </p:sp>
      <p:sp>
        <p:nvSpPr>
          <p:cNvPr id="11" name="TextBox 7"/>
          <p:cNvSpPr txBox="1">
            <a:spLocks noChangeArrowheads="1"/>
          </p:cNvSpPr>
          <p:nvPr/>
        </p:nvSpPr>
        <p:spPr bwMode="auto">
          <a:xfrm flipH="1">
            <a:off x="571500" y="1676400"/>
            <a:ext cx="3048000" cy="830997"/>
          </a:xfrm>
          <a:prstGeom prst="rect">
            <a:avLst/>
          </a:prstGeom>
          <a:noFill/>
          <a:ln w="9525">
            <a:noFill/>
            <a:miter lim="800000"/>
            <a:headEnd/>
            <a:tailEnd/>
          </a:ln>
        </p:spPr>
        <p:txBody>
          <a:bodyPr wrap="square">
            <a:spAutoFit/>
          </a:bodyPr>
          <a:lstStyle/>
          <a:p>
            <a:pPr algn="l"/>
            <a:r>
              <a:rPr lang="en-US" sz="2400" dirty="0" smtClean="0">
                <a:solidFill>
                  <a:srgbClr val="FF0000"/>
                </a:solidFill>
                <a:latin typeface="Calibri" pitchFamily="34" charset="0"/>
              </a:rPr>
              <a:t>Green Floater</a:t>
            </a:r>
          </a:p>
          <a:p>
            <a:pPr algn="l"/>
            <a:r>
              <a:rPr lang="en-US" sz="2400" i="1" dirty="0" err="1" smtClean="0">
                <a:solidFill>
                  <a:srgbClr val="FF0000"/>
                </a:solidFill>
                <a:latin typeface="Calibri" pitchFamily="34" charset="0"/>
              </a:rPr>
              <a:t>Lasmigona</a:t>
            </a:r>
            <a:r>
              <a:rPr lang="en-US" sz="2400" i="1" dirty="0" smtClean="0">
                <a:solidFill>
                  <a:srgbClr val="FF0000"/>
                </a:solidFill>
                <a:latin typeface="Calibri" pitchFamily="34" charset="0"/>
              </a:rPr>
              <a:t> </a:t>
            </a:r>
            <a:r>
              <a:rPr lang="en-US" sz="2400" i="1" dirty="0" err="1" smtClean="0">
                <a:solidFill>
                  <a:srgbClr val="FF0000"/>
                </a:solidFill>
                <a:latin typeface="Calibri" pitchFamily="34" charset="0"/>
              </a:rPr>
              <a:t>subviridis</a:t>
            </a:r>
            <a:endParaRPr lang="en-US" sz="1800" dirty="0" smtClean="0">
              <a:solidFill>
                <a:srgbClr val="FFFFFF"/>
              </a:solidFill>
              <a:latin typeface="Calibri" pitchFamily="34" charset="0"/>
            </a:endParaRPr>
          </a:p>
        </p:txBody>
      </p:sp>
      <p:sp>
        <p:nvSpPr>
          <p:cNvPr id="12" name="Oval 11"/>
          <p:cNvSpPr/>
          <p:nvPr/>
        </p:nvSpPr>
        <p:spPr bwMode="auto">
          <a:xfrm>
            <a:off x="8572500" y="3352800"/>
            <a:ext cx="466725" cy="533400"/>
          </a:xfrm>
          <a:prstGeom prst="ellipse">
            <a:avLst/>
          </a:prstGeom>
          <a:solidFill>
            <a:srgbClr val="FF0000">
              <a:alpha val="18039"/>
            </a:srgbClr>
          </a:solidFill>
          <a:ln w="317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pic>
        <p:nvPicPr>
          <p:cNvPr id="15" name="Picture 14"/>
          <p:cNvPicPr/>
          <p:nvPr/>
        </p:nvPicPr>
        <p:blipFill>
          <a:blip r:embed="rId4" cstate="screen"/>
          <a:srcRect/>
          <a:stretch>
            <a:fillRect/>
          </a:stretch>
        </p:blipFill>
        <p:spPr bwMode="auto">
          <a:xfrm>
            <a:off x="9258300" y="5548312"/>
            <a:ext cx="881063" cy="1309688"/>
          </a:xfrm>
          <a:prstGeom prst="rect">
            <a:avLst/>
          </a:prstGeom>
          <a:noFill/>
          <a:ln w="9525">
            <a:noFill/>
            <a:miter lim="800000"/>
            <a:headEnd/>
            <a:tailEnd/>
          </a:ln>
        </p:spPr>
      </p:pic>
      <p:sp>
        <p:nvSpPr>
          <p:cNvPr id="13" name="Up Arrow 12"/>
          <p:cNvSpPr/>
          <p:nvPr/>
        </p:nvSpPr>
        <p:spPr bwMode="auto">
          <a:xfrm rot="5400000">
            <a:off x="6345984" y="4207716"/>
            <a:ext cx="266344" cy="537712"/>
          </a:xfrm>
          <a:prstGeom prst="upArrow">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6" name="TextBox 7"/>
          <p:cNvSpPr txBox="1">
            <a:spLocks noChangeArrowheads="1"/>
          </p:cNvSpPr>
          <p:nvPr/>
        </p:nvSpPr>
        <p:spPr bwMode="auto">
          <a:xfrm flipH="1">
            <a:off x="647700" y="3124200"/>
            <a:ext cx="2667000" cy="646331"/>
          </a:xfrm>
          <a:prstGeom prst="rect">
            <a:avLst/>
          </a:prstGeom>
          <a:noFill/>
          <a:ln w="9525">
            <a:noFill/>
            <a:miter lim="800000"/>
            <a:headEnd/>
            <a:tailEnd/>
          </a:ln>
        </p:spPr>
        <p:txBody>
          <a:bodyPr wrap="square">
            <a:spAutoFit/>
          </a:bodyPr>
          <a:lstStyle/>
          <a:p>
            <a:pPr algn="l"/>
            <a:r>
              <a:rPr lang="en-US" sz="1800" dirty="0" err="1" smtClean="0">
                <a:solidFill>
                  <a:srgbClr val="FFFFFF"/>
                </a:solidFill>
                <a:latin typeface="Calibri" pitchFamily="34" charset="0"/>
              </a:rPr>
              <a:t>Ortmann</a:t>
            </a:r>
            <a:r>
              <a:rPr lang="en-US" sz="1800" dirty="0" smtClean="0">
                <a:solidFill>
                  <a:srgbClr val="FFFFFF"/>
                </a:solidFill>
                <a:latin typeface="Calibri" pitchFamily="34" charset="0"/>
              </a:rPr>
              <a:t> found it nearby</a:t>
            </a:r>
          </a:p>
          <a:p>
            <a:pPr algn="l"/>
            <a:endParaRPr lang="en-US" sz="1800" dirty="0" smtClean="0">
              <a:solidFill>
                <a:srgbClr val="FFFFFF"/>
              </a:solidFill>
              <a:latin typeface="Calibri" pitchFamily="34" charset="0"/>
            </a:endParaRPr>
          </a:p>
        </p:txBody>
      </p:sp>
      <p:pic>
        <p:nvPicPr>
          <p:cNvPr id="18" name="Picture 17"/>
          <p:cNvPicPr/>
          <p:nvPr/>
        </p:nvPicPr>
        <p:blipFill>
          <a:blip r:embed="rId5" cstate="screen"/>
          <a:srcRect/>
          <a:stretch>
            <a:fillRect/>
          </a:stretch>
        </p:blipFill>
        <p:spPr bwMode="auto">
          <a:xfrm>
            <a:off x="3467100" y="1447799"/>
            <a:ext cx="2599095" cy="3318801"/>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76568" y="38975"/>
            <a:ext cx="9220200" cy="838200"/>
          </a:xfrm>
        </p:spPr>
        <p:txBody>
          <a:bodyPr/>
          <a:lstStyle/>
          <a:p>
            <a:r>
              <a:rPr lang="en-US" sz="3600" b="1" dirty="0" smtClean="0">
                <a:solidFill>
                  <a:srgbClr val="FFFF00"/>
                </a:solidFill>
                <a:latin typeface="Calibri" pitchFamily="34" charset="0"/>
                <a:cs typeface="Calibri" pitchFamily="34" charset="0"/>
              </a:rPr>
              <a:t>Freshwater Mussels – Educational ID Guide</a:t>
            </a:r>
          </a:p>
        </p:txBody>
      </p:sp>
      <p:sp>
        <p:nvSpPr>
          <p:cNvPr id="4" name="Rectangle 8"/>
          <p:cNvSpPr>
            <a:spLocks noChangeArrowheads="1"/>
          </p:cNvSpPr>
          <p:nvPr/>
        </p:nvSpPr>
        <p:spPr bwMode="auto">
          <a:xfrm>
            <a:off x="342900" y="1143000"/>
            <a:ext cx="5715000" cy="2057400"/>
          </a:xfrm>
          <a:prstGeom prst="rect">
            <a:avLst/>
          </a:prstGeom>
          <a:noFill/>
          <a:ln w="9525">
            <a:noFill/>
            <a:miter lim="800000"/>
            <a:headEnd/>
            <a:tailEnd/>
          </a:ln>
        </p:spPr>
        <p:txBody>
          <a:bodyPr anchor="ctr"/>
          <a:lstStyle/>
          <a:p>
            <a:r>
              <a:rPr lang="en-US" sz="2400" b="1" dirty="0" smtClean="0">
                <a:solidFill>
                  <a:schemeClr val="bg1"/>
                </a:solidFill>
                <a:latin typeface="Calibri" pitchFamily="34" charset="0"/>
                <a:cs typeface="Calibri" pitchFamily="34" charset="0"/>
                <a:sym typeface="Symbol" pitchFamily="18" charset="2"/>
              </a:rPr>
              <a:t>In  Development</a:t>
            </a:r>
          </a:p>
          <a:p>
            <a:endParaRPr lang="en-US" sz="2400" b="1" i="1" dirty="0" smtClean="0">
              <a:solidFill>
                <a:schemeClr val="bg1"/>
              </a:solidFill>
              <a:latin typeface="Calibri" pitchFamily="34" charset="0"/>
              <a:cs typeface="Calibri" pitchFamily="34" charset="0"/>
              <a:sym typeface="Symbol" pitchFamily="18" charset="2"/>
            </a:endParaRPr>
          </a:p>
          <a:p>
            <a:r>
              <a:rPr lang="en-US" sz="2400" b="1" dirty="0" smtClean="0">
                <a:solidFill>
                  <a:schemeClr val="bg1"/>
                </a:solidFill>
                <a:latin typeface="Calibri" pitchFamily="34" charset="0"/>
                <a:cs typeface="Calibri" pitchFamily="34" charset="0"/>
                <a:sym typeface="Symbol" pitchFamily="18" charset="2"/>
              </a:rPr>
              <a:t>Draft Available:</a:t>
            </a:r>
          </a:p>
          <a:p>
            <a:r>
              <a:rPr lang="en-US" sz="1600" b="1" i="1" dirty="0" smtClean="0">
                <a:solidFill>
                  <a:schemeClr val="accent3">
                    <a:lumMod val="20000"/>
                    <a:lumOff val="80000"/>
                  </a:schemeClr>
                </a:solidFill>
                <a:latin typeface="Calibri" pitchFamily="34" charset="0"/>
                <a:cs typeface="Calibri" pitchFamily="34" charset="0"/>
                <a:sym typeface="Symbol" pitchFamily="18" charset="2"/>
              </a:rPr>
              <a:t>http://delawareestuary.org/activities_volunteer_mussels.asp</a:t>
            </a:r>
          </a:p>
        </p:txBody>
      </p:sp>
      <p:pic>
        <p:nvPicPr>
          <p:cNvPr id="5" name="Picture 4"/>
          <p:cNvPicPr/>
          <p:nvPr/>
        </p:nvPicPr>
        <p:blipFill>
          <a:blip r:embed="rId3" cstate="email"/>
          <a:srcRect/>
          <a:stretch>
            <a:fillRect/>
          </a:stretch>
        </p:blipFill>
        <p:spPr bwMode="auto">
          <a:xfrm>
            <a:off x="6210300" y="912732"/>
            <a:ext cx="3819525" cy="5771108"/>
          </a:xfrm>
          <a:prstGeom prst="rect">
            <a:avLst/>
          </a:prstGeom>
          <a:noFill/>
          <a:ln w="9525">
            <a:noFill/>
            <a:miter lim="800000"/>
            <a:headEnd/>
            <a:tailEnd/>
          </a:ln>
        </p:spPr>
      </p:pic>
      <p:pic>
        <p:nvPicPr>
          <p:cNvPr id="269314" name="Picture 2" descr="C:\Users\dkreeger\Pictures\Career\Research Projects\FMRP\2012\Outreach Training Workshop Ridley Cr 5-12-12 DK\IMG_20120512_102930.jpg"/>
          <p:cNvPicPr>
            <a:picLocks noChangeAspect="1" noChangeArrowheads="1"/>
          </p:cNvPicPr>
          <p:nvPr/>
        </p:nvPicPr>
        <p:blipFill>
          <a:blip r:embed="rId4" cstate="email"/>
          <a:srcRect/>
          <a:stretch>
            <a:fillRect/>
          </a:stretch>
        </p:blipFill>
        <p:spPr bwMode="auto">
          <a:xfrm>
            <a:off x="647700" y="3276600"/>
            <a:ext cx="4470400" cy="3352800"/>
          </a:xfrm>
          <a:prstGeom prst="rect">
            <a:avLst/>
          </a:prstGeom>
          <a:noFill/>
        </p:spPr>
      </p:pic>
      <p:pic>
        <p:nvPicPr>
          <p:cNvPr id="6" name="Picture 5"/>
          <p:cNvPicPr/>
          <p:nvPr/>
        </p:nvPicPr>
        <p:blipFill>
          <a:blip r:embed="rId5" cstate="screen"/>
          <a:srcRect/>
          <a:stretch>
            <a:fillRect/>
          </a:stretch>
        </p:blipFill>
        <p:spPr bwMode="auto">
          <a:xfrm>
            <a:off x="4686300" y="3124200"/>
            <a:ext cx="3124200" cy="3581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9314"/>
                                        </p:tgtEl>
                                        <p:attrNameLst>
                                          <p:attrName>style.visibility</p:attrName>
                                        </p:attrNameLst>
                                      </p:cBhvr>
                                      <p:to>
                                        <p:strVal val="visible"/>
                                      </p:to>
                                    </p:set>
                                    <p:animEffect transition="in" filter="dissolve">
                                      <p:cBhvr>
                                        <p:cTn id="7" dur="500"/>
                                        <p:tgtEl>
                                          <p:spTgt spid="2693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41" name="Picture 5" descr="whiteclaymap"/>
          <p:cNvPicPr>
            <a:picLocks noChangeAspect="1" noChangeArrowheads="1"/>
          </p:cNvPicPr>
          <p:nvPr/>
        </p:nvPicPr>
        <p:blipFill>
          <a:blip r:embed="rId3" cstate="screen"/>
          <a:srcRect/>
          <a:stretch>
            <a:fillRect/>
          </a:stretch>
        </p:blipFill>
        <p:spPr bwMode="auto">
          <a:xfrm>
            <a:off x="3314700" y="190500"/>
            <a:ext cx="6705600" cy="6667500"/>
          </a:xfrm>
          <a:prstGeom prst="rect">
            <a:avLst/>
          </a:prstGeom>
          <a:noFill/>
        </p:spPr>
      </p:pic>
      <p:sp>
        <p:nvSpPr>
          <p:cNvPr id="244742" name="Rectangle 6"/>
          <p:cNvSpPr>
            <a:spLocks noChangeArrowheads="1"/>
          </p:cNvSpPr>
          <p:nvPr/>
        </p:nvSpPr>
        <p:spPr bwMode="auto">
          <a:xfrm>
            <a:off x="3695700" y="6400800"/>
            <a:ext cx="5283200" cy="457200"/>
          </a:xfrm>
          <a:prstGeom prst="rect">
            <a:avLst/>
          </a:prstGeom>
          <a:noFill/>
          <a:ln w="9525">
            <a:noFill/>
            <a:miter lim="800000"/>
            <a:headEnd/>
            <a:tailEnd/>
          </a:ln>
          <a:effectLst/>
        </p:spPr>
        <p:txBody>
          <a:bodyPr wrap="none">
            <a:spAutoFit/>
          </a:bodyPr>
          <a:lstStyle/>
          <a:p>
            <a:r>
              <a:rPr lang="en-US" dirty="0">
                <a:solidFill>
                  <a:schemeClr val="accent2"/>
                </a:solidFill>
              </a:rPr>
              <a:t>http://www.newgarden.org/whiteclay.htm</a:t>
            </a:r>
          </a:p>
        </p:txBody>
      </p:sp>
      <p:sp>
        <p:nvSpPr>
          <p:cNvPr id="244744" name="Oval 8"/>
          <p:cNvSpPr>
            <a:spLocks noChangeArrowheads="1"/>
          </p:cNvSpPr>
          <p:nvPr/>
        </p:nvSpPr>
        <p:spPr bwMode="auto">
          <a:xfrm>
            <a:off x="3162300" y="0"/>
            <a:ext cx="4953000" cy="4419600"/>
          </a:xfrm>
          <a:prstGeom prst="ellipse">
            <a:avLst/>
          </a:prstGeom>
          <a:noFill/>
          <a:ln w="44450">
            <a:solidFill>
              <a:srgbClr val="FF3300"/>
            </a:solidFill>
            <a:round/>
            <a:headEnd/>
            <a:tailEnd/>
          </a:ln>
          <a:effectLst/>
        </p:spPr>
        <p:txBody>
          <a:bodyPr wrap="none" anchor="ctr"/>
          <a:lstStyle/>
          <a:p>
            <a:endParaRPr lang="en-US"/>
          </a:p>
        </p:txBody>
      </p:sp>
      <p:sp>
        <p:nvSpPr>
          <p:cNvPr id="6" name="Title 1"/>
          <p:cNvSpPr txBox="1">
            <a:spLocks/>
          </p:cNvSpPr>
          <p:nvPr/>
        </p:nvSpPr>
        <p:spPr>
          <a:xfrm>
            <a:off x="190500" y="228600"/>
            <a:ext cx="2819400" cy="5105400"/>
          </a:xfrm>
          <a:prstGeom prst="rect">
            <a:avLst/>
          </a:prstGeom>
        </p:spPr>
        <p:txBody>
          <a:bodyPr/>
          <a:lstStyle/>
          <a:p>
            <a:pPr algn="l">
              <a:defRPr/>
            </a:pPr>
            <a:r>
              <a:rPr kumimoji="1" lang="en-US" sz="4400" kern="0" dirty="0" smtClean="0">
                <a:solidFill>
                  <a:srgbClr val="FFFF00"/>
                </a:solidFill>
                <a:latin typeface="Calibri" pitchFamily="34" charset="0"/>
                <a:ea typeface="+mj-ea"/>
                <a:cs typeface="+mj-cs"/>
              </a:rPr>
              <a:t>Mussels of White Clay </a:t>
            </a:r>
          </a:p>
          <a:p>
            <a:pPr algn="l">
              <a:defRPr/>
            </a:pPr>
            <a:endParaRPr kumimoji="1" lang="en-US" sz="4400" kern="0" dirty="0" smtClean="0">
              <a:solidFill>
                <a:srgbClr val="FFFF00"/>
              </a:solidFill>
              <a:latin typeface="Calibri" pitchFamily="34" charset="0"/>
              <a:ea typeface="+mj-ea"/>
              <a:cs typeface="+mj-cs"/>
            </a:endParaRPr>
          </a:p>
          <a:p>
            <a:pPr algn="l">
              <a:defRPr/>
            </a:pPr>
            <a:r>
              <a:rPr kumimoji="1" lang="en-US" sz="3200" b="1" kern="0" dirty="0" smtClean="0">
                <a:solidFill>
                  <a:srgbClr val="FFFF00"/>
                </a:solidFill>
                <a:latin typeface="Calibri" pitchFamily="34" charset="0"/>
                <a:ea typeface="+mj-ea"/>
                <a:cs typeface="+mj-cs"/>
              </a:rPr>
              <a:t>Historical:</a:t>
            </a:r>
          </a:p>
          <a:p>
            <a:pPr lvl="1">
              <a:defRPr/>
            </a:pPr>
            <a:r>
              <a:rPr kumimoji="1" lang="en-US" sz="2800" kern="0" dirty="0" smtClean="0">
                <a:solidFill>
                  <a:schemeClr val="bg1"/>
                </a:solidFill>
                <a:latin typeface="Calibri" pitchFamily="34" charset="0"/>
                <a:ea typeface="+mj-ea"/>
                <a:cs typeface="+mj-cs"/>
              </a:rPr>
              <a:t>5-6 species</a:t>
            </a:r>
          </a:p>
          <a:p>
            <a:pPr lvl="1">
              <a:defRPr/>
            </a:pPr>
            <a:r>
              <a:rPr kumimoji="1" lang="en-US" kern="0" dirty="0" smtClean="0">
                <a:solidFill>
                  <a:schemeClr val="bg1"/>
                </a:solidFill>
                <a:latin typeface="Calibri" pitchFamily="34" charset="0"/>
                <a:ea typeface="+mj-ea"/>
                <a:cs typeface="+mj-cs"/>
              </a:rPr>
              <a:t>(maybe more)</a:t>
            </a:r>
          </a:p>
          <a:p>
            <a:pPr lvl="1">
              <a:defRPr/>
            </a:pPr>
            <a:r>
              <a:rPr kumimoji="1" lang="en-US" sz="2800" kern="0" dirty="0" smtClean="0">
                <a:solidFill>
                  <a:schemeClr val="bg1"/>
                </a:solidFill>
                <a:latin typeface="Calibri" pitchFamily="34" charset="0"/>
              </a:rPr>
              <a:t>Abundance uncertain</a:t>
            </a:r>
            <a:endParaRPr kumimoji="1" lang="en-US" sz="2800" kern="0" dirty="0" smtClean="0">
              <a:solidFill>
                <a:schemeClr val="bg1"/>
              </a:solidFill>
              <a:latin typeface="Calibri" pitchFamily="34" charset="0"/>
              <a:ea typeface="+mj-ea"/>
              <a:cs typeface="+mj-cs"/>
            </a:endParaRPr>
          </a:p>
          <a:p>
            <a:pPr algn="l">
              <a:defRPr/>
            </a:pPr>
            <a:endParaRPr kumimoji="1" lang="en-US" sz="2800" kern="0" dirty="0" smtClean="0">
              <a:solidFill>
                <a:schemeClr val="bg1"/>
              </a:solidFill>
              <a:latin typeface="Calibri" pitchFamily="34" charset="0"/>
              <a:ea typeface="+mj-ea"/>
              <a:cs typeface="+mj-cs"/>
            </a:endParaRPr>
          </a:p>
          <a:p>
            <a:pPr>
              <a:defRPr/>
            </a:pPr>
            <a:r>
              <a:rPr kumimoji="1" lang="en-US" sz="2800" b="1" kern="0" dirty="0" smtClean="0">
                <a:solidFill>
                  <a:srgbClr val="FFFF00"/>
                </a:solidFill>
                <a:latin typeface="Calibri" pitchFamily="34" charset="0"/>
              </a:rPr>
              <a:t>Current:</a:t>
            </a:r>
          </a:p>
          <a:p>
            <a:pPr lvl="1">
              <a:defRPr/>
            </a:pPr>
            <a:r>
              <a:rPr kumimoji="1" lang="en-US" sz="2800" kern="0" dirty="0" smtClean="0">
                <a:solidFill>
                  <a:schemeClr val="bg1"/>
                </a:solidFill>
                <a:latin typeface="Calibri" pitchFamily="34" charset="0"/>
              </a:rPr>
              <a:t>No mussels seen since 2002</a:t>
            </a:r>
            <a:endParaRPr kumimoji="1" lang="en-US" sz="2800" b="1" kern="0" dirty="0" smtClean="0">
              <a:solidFill>
                <a:srgbClr val="FFFF00"/>
              </a:solidFill>
              <a:latin typeface="Calibri"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8" name="Picture 6" descr="CIMG7100"/>
          <p:cNvPicPr>
            <a:picLocks noChangeAspect="1" noChangeArrowheads="1"/>
          </p:cNvPicPr>
          <p:nvPr/>
        </p:nvPicPr>
        <p:blipFill>
          <a:blip r:embed="rId3" cstate="email"/>
          <a:srcRect/>
          <a:stretch>
            <a:fillRect/>
          </a:stretch>
        </p:blipFill>
        <p:spPr bwMode="auto">
          <a:xfrm>
            <a:off x="5143500" y="0"/>
            <a:ext cx="5407025" cy="7011988"/>
          </a:xfrm>
          <a:prstGeom prst="rect">
            <a:avLst/>
          </a:prstGeom>
          <a:noFill/>
        </p:spPr>
      </p:pic>
      <p:sp>
        <p:nvSpPr>
          <p:cNvPr id="243715" name="Text Box 3"/>
          <p:cNvSpPr txBox="1">
            <a:spLocks noChangeArrowheads="1"/>
          </p:cNvSpPr>
          <p:nvPr/>
        </p:nvSpPr>
        <p:spPr bwMode="auto">
          <a:xfrm>
            <a:off x="495300" y="228600"/>
            <a:ext cx="4021138" cy="638175"/>
          </a:xfrm>
          <a:prstGeom prst="rect">
            <a:avLst/>
          </a:prstGeom>
          <a:noFill/>
          <a:ln w="9525">
            <a:noFill/>
            <a:miter lim="800000"/>
            <a:headEnd/>
            <a:tailEnd/>
          </a:ln>
          <a:effectLst/>
        </p:spPr>
        <p:txBody>
          <a:bodyPr wrap="none" lIns="90487" tIns="44450" rIns="90487" bIns="44450" anchor="ctr">
            <a:spAutoFit/>
          </a:bodyPr>
          <a:lstStyle/>
          <a:p>
            <a:pPr algn="ctr">
              <a:lnSpc>
                <a:spcPct val="90000"/>
              </a:lnSpc>
            </a:pPr>
            <a:r>
              <a:rPr lang="en-US" sz="4000" b="1" i="1">
                <a:latin typeface="Arial" pitchFamily="34" charset="0"/>
              </a:rPr>
              <a:t>Mussel Surveys</a:t>
            </a:r>
          </a:p>
        </p:txBody>
      </p:sp>
      <p:pic>
        <p:nvPicPr>
          <p:cNvPr id="243717" name="Picture 5" descr="CIMG7098"/>
          <p:cNvPicPr>
            <a:picLocks noChangeAspect="1" noChangeArrowheads="1"/>
          </p:cNvPicPr>
          <p:nvPr/>
        </p:nvPicPr>
        <p:blipFill>
          <a:blip r:embed="rId4" cstate="email"/>
          <a:srcRect/>
          <a:stretch>
            <a:fillRect/>
          </a:stretch>
        </p:blipFill>
        <p:spPr bwMode="auto">
          <a:xfrm>
            <a:off x="5829300" y="533400"/>
            <a:ext cx="1790700" cy="1343025"/>
          </a:xfrm>
          <a:prstGeom prst="rect">
            <a:avLst/>
          </a:prstGeom>
          <a:noFill/>
        </p:spPr>
      </p:pic>
      <p:pic>
        <p:nvPicPr>
          <p:cNvPr id="243719" name="Picture 7" descr="CIMG7093"/>
          <p:cNvPicPr>
            <a:picLocks noChangeAspect="1" noChangeArrowheads="1"/>
          </p:cNvPicPr>
          <p:nvPr/>
        </p:nvPicPr>
        <p:blipFill>
          <a:blip r:embed="rId5" cstate="email"/>
          <a:srcRect/>
          <a:stretch>
            <a:fillRect/>
          </a:stretch>
        </p:blipFill>
        <p:spPr bwMode="auto">
          <a:xfrm>
            <a:off x="0" y="0"/>
            <a:ext cx="5286375" cy="6858000"/>
          </a:xfrm>
          <a:prstGeom prst="rect">
            <a:avLst/>
          </a:prstGeom>
          <a:noFill/>
          <a:ln w="34925">
            <a:solidFill>
              <a:schemeClr val="tx1"/>
            </a:solidFill>
            <a:miter lim="800000"/>
            <a:headEnd/>
            <a:tailEnd/>
          </a:ln>
        </p:spPr>
      </p:pic>
      <p:pic>
        <p:nvPicPr>
          <p:cNvPr id="243720" name="Picture 8" descr="CIMG7098"/>
          <p:cNvPicPr>
            <a:picLocks noChangeAspect="1" noChangeArrowheads="1"/>
          </p:cNvPicPr>
          <p:nvPr/>
        </p:nvPicPr>
        <p:blipFill>
          <a:blip r:embed="rId6" cstate="email"/>
          <a:srcRect/>
          <a:stretch>
            <a:fillRect/>
          </a:stretch>
        </p:blipFill>
        <p:spPr bwMode="auto">
          <a:xfrm>
            <a:off x="2933700" y="533400"/>
            <a:ext cx="1866900" cy="1400175"/>
          </a:xfrm>
          <a:prstGeom prst="rect">
            <a:avLst/>
          </a:prstGeom>
          <a:noFill/>
        </p:spPr>
      </p:pic>
      <p:sp>
        <p:nvSpPr>
          <p:cNvPr id="243721" name="Text Box 9"/>
          <p:cNvSpPr txBox="1">
            <a:spLocks noChangeArrowheads="1"/>
          </p:cNvSpPr>
          <p:nvPr/>
        </p:nvSpPr>
        <p:spPr bwMode="auto">
          <a:xfrm>
            <a:off x="266700" y="5943600"/>
            <a:ext cx="2778125" cy="638175"/>
          </a:xfrm>
          <a:prstGeom prst="rect">
            <a:avLst/>
          </a:prstGeom>
          <a:noFill/>
          <a:ln w="9525">
            <a:noFill/>
            <a:miter lim="800000"/>
            <a:headEnd/>
            <a:tailEnd/>
          </a:ln>
          <a:effectLst/>
        </p:spPr>
        <p:txBody>
          <a:bodyPr wrap="none" lIns="90487" tIns="44450" rIns="90487" bIns="44450" anchor="ctr">
            <a:spAutoFit/>
          </a:bodyPr>
          <a:lstStyle/>
          <a:p>
            <a:pPr algn="ctr">
              <a:lnSpc>
                <a:spcPct val="90000"/>
              </a:lnSpc>
            </a:pPr>
            <a:r>
              <a:rPr lang="en-US" sz="4000" b="1">
                <a:solidFill>
                  <a:srgbClr val="FFFF00"/>
                </a:solidFill>
                <a:latin typeface="Arial" pitchFamily="34" charset="0"/>
              </a:rPr>
              <a:t>White Clay</a:t>
            </a:r>
          </a:p>
        </p:txBody>
      </p:sp>
      <p:sp>
        <p:nvSpPr>
          <p:cNvPr id="243722" name="Text Box 10"/>
          <p:cNvSpPr txBox="1">
            <a:spLocks noChangeArrowheads="1"/>
          </p:cNvSpPr>
          <p:nvPr/>
        </p:nvSpPr>
        <p:spPr bwMode="auto">
          <a:xfrm>
            <a:off x="8239125" y="6013450"/>
            <a:ext cx="1901825" cy="638175"/>
          </a:xfrm>
          <a:prstGeom prst="rect">
            <a:avLst/>
          </a:prstGeom>
          <a:noFill/>
          <a:ln w="9525">
            <a:noFill/>
            <a:miter lim="800000"/>
            <a:headEnd/>
            <a:tailEnd/>
          </a:ln>
          <a:effectLst/>
        </p:spPr>
        <p:txBody>
          <a:bodyPr wrap="none" lIns="90487" tIns="44450" rIns="90487" bIns="44450" anchor="ctr">
            <a:spAutoFit/>
          </a:bodyPr>
          <a:lstStyle/>
          <a:p>
            <a:pPr algn="ctr">
              <a:lnSpc>
                <a:spcPct val="90000"/>
              </a:lnSpc>
            </a:pPr>
            <a:r>
              <a:rPr lang="en-US" sz="4000" b="1">
                <a:solidFill>
                  <a:srgbClr val="FFFF00"/>
                </a:solidFill>
                <a:latin typeface="Arial" pitchFamily="34" charset="0"/>
              </a:rPr>
              <a:t>Big Elk</a:t>
            </a:r>
          </a:p>
        </p:txBody>
      </p:sp>
      <p:sp>
        <p:nvSpPr>
          <p:cNvPr id="243724" name="Text Box 12"/>
          <p:cNvSpPr txBox="1">
            <a:spLocks noChangeArrowheads="1"/>
          </p:cNvSpPr>
          <p:nvPr/>
        </p:nvSpPr>
        <p:spPr bwMode="auto">
          <a:xfrm>
            <a:off x="3390900" y="457200"/>
            <a:ext cx="993775" cy="1406525"/>
          </a:xfrm>
          <a:prstGeom prst="rect">
            <a:avLst/>
          </a:prstGeom>
          <a:noFill/>
          <a:ln w="9525">
            <a:noFill/>
            <a:miter lim="800000"/>
            <a:headEnd/>
            <a:tailEnd/>
          </a:ln>
          <a:effectLst/>
        </p:spPr>
        <p:txBody>
          <a:bodyPr wrap="none" lIns="90487" tIns="44450" rIns="90487" bIns="44450" anchor="ctr">
            <a:spAutoFit/>
          </a:bodyPr>
          <a:lstStyle/>
          <a:p>
            <a:pPr algn="ctr">
              <a:lnSpc>
                <a:spcPct val="90000"/>
              </a:lnSpc>
            </a:pPr>
            <a:r>
              <a:rPr lang="en-US" sz="9600" b="1">
                <a:solidFill>
                  <a:srgbClr val="FF3300"/>
                </a:solidFill>
                <a:latin typeface="Arial" pitchFamily="34" charset="0"/>
              </a:rPr>
              <a:t>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3724"/>
                                        </p:tgtEl>
                                        <p:attrNameLst>
                                          <p:attrName>style.visibility</p:attrName>
                                        </p:attrNameLst>
                                      </p:cBhvr>
                                      <p:to>
                                        <p:strVal val="visible"/>
                                      </p:to>
                                    </p:set>
                                    <p:animEffect transition="in" filter="dissolve">
                                      <p:cBhvr>
                                        <p:cTn id="7" dur="500"/>
                                        <p:tgtEl>
                                          <p:spTgt spid="243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66700" y="228600"/>
            <a:ext cx="8382000" cy="838200"/>
          </a:xfrm>
        </p:spPr>
        <p:txBody>
          <a:bodyPr/>
          <a:lstStyle/>
          <a:p>
            <a:r>
              <a:rPr lang="en-US" sz="3600" b="1" dirty="0" smtClean="0">
                <a:solidFill>
                  <a:srgbClr val="FFFF00"/>
                </a:solidFill>
                <a:latin typeface="Calibri" pitchFamily="34" charset="0"/>
                <a:cs typeface="Calibri" pitchFamily="34" charset="0"/>
              </a:rPr>
              <a:t>Freshwater Mussels – What Are They?</a:t>
            </a:r>
          </a:p>
        </p:txBody>
      </p:sp>
      <p:sp>
        <p:nvSpPr>
          <p:cNvPr id="4" name="Rectangle 8"/>
          <p:cNvSpPr>
            <a:spLocks noChangeArrowheads="1"/>
          </p:cNvSpPr>
          <p:nvPr/>
        </p:nvSpPr>
        <p:spPr bwMode="auto">
          <a:xfrm>
            <a:off x="342900" y="1295400"/>
            <a:ext cx="9067800" cy="3886200"/>
          </a:xfrm>
          <a:prstGeom prst="rect">
            <a:avLst/>
          </a:prstGeom>
          <a:noFill/>
          <a:ln w="9525">
            <a:noFill/>
            <a:miter lim="800000"/>
            <a:headEnd/>
            <a:tailEnd/>
          </a:ln>
        </p:spPr>
        <p:txBody>
          <a:bodyPr anchor="ctr"/>
          <a:lstStyle/>
          <a:p>
            <a:endParaRPr lang="en-US" sz="2400" b="1" dirty="0" smtClean="0">
              <a:solidFill>
                <a:schemeClr val="bg1"/>
              </a:solidFill>
              <a:latin typeface="Calibri" pitchFamily="34" charset="0"/>
              <a:cs typeface="Calibri" pitchFamily="34" charset="0"/>
              <a:sym typeface="Symbol" pitchFamily="18" charset="2"/>
            </a:endParaRPr>
          </a:p>
          <a:p>
            <a:r>
              <a:rPr lang="en-US" sz="2400" b="1" dirty="0" smtClean="0">
                <a:solidFill>
                  <a:schemeClr val="bg1"/>
                </a:solidFill>
                <a:latin typeface="Calibri" pitchFamily="34" charset="0"/>
                <a:cs typeface="Calibri" pitchFamily="34" charset="0"/>
                <a:sym typeface="Symbol" pitchFamily="18" charset="2"/>
              </a:rPr>
              <a:t>Filter-feeding Bivalves</a:t>
            </a:r>
          </a:p>
          <a:p>
            <a:endParaRPr lang="en-US" sz="1200" b="1" dirty="0" smtClean="0">
              <a:solidFill>
                <a:schemeClr val="bg1"/>
              </a:solidFill>
              <a:latin typeface="Calibri" pitchFamily="34" charset="0"/>
              <a:cs typeface="Calibri" pitchFamily="34" charset="0"/>
              <a:sym typeface="Symbol" pitchFamily="18" charset="2"/>
            </a:endParaRPr>
          </a:p>
          <a:p>
            <a:r>
              <a:rPr lang="en-US" sz="2400" b="1" dirty="0" smtClean="0">
                <a:solidFill>
                  <a:schemeClr val="bg1"/>
                </a:solidFill>
                <a:latin typeface="Calibri" pitchFamily="34" charset="0"/>
                <a:cs typeface="Calibri" pitchFamily="34" charset="0"/>
                <a:sym typeface="Symbol" pitchFamily="18" charset="2"/>
              </a:rPr>
              <a:t>Diverse </a:t>
            </a:r>
          </a:p>
          <a:p>
            <a:r>
              <a:rPr lang="en-US" sz="2400" b="1" dirty="0" smtClean="0">
                <a:solidFill>
                  <a:schemeClr val="bg1"/>
                </a:solidFill>
                <a:latin typeface="Calibri" pitchFamily="34" charset="0"/>
                <a:cs typeface="Calibri" pitchFamily="34" charset="0"/>
                <a:sym typeface="Symbol" pitchFamily="18" charset="2"/>
              </a:rPr>
              <a:t>	</a:t>
            </a:r>
            <a:r>
              <a:rPr lang="en-US" dirty="0" smtClean="0">
                <a:solidFill>
                  <a:schemeClr val="bg1"/>
                </a:solidFill>
                <a:latin typeface="Calibri" pitchFamily="34" charset="0"/>
                <a:cs typeface="Calibri" pitchFamily="34" charset="0"/>
                <a:sym typeface="Symbol" pitchFamily="18" charset="2"/>
              </a:rPr>
              <a:t>300 species</a:t>
            </a:r>
          </a:p>
          <a:p>
            <a:endParaRPr lang="en-US" sz="1200" b="1" dirty="0" smtClean="0">
              <a:solidFill>
                <a:schemeClr val="bg1"/>
              </a:solidFill>
              <a:latin typeface="Calibri" pitchFamily="34" charset="0"/>
              <a:cs typeface="Calibri" pitchFamily="34" charset="0"/>
              <a:sym typeface="Symbol" pitchFamily="18" charset="2"/>
            </a:endParaRPr>
          </a:p>
          <a:p>
            <a:r>
              <a:rPr lang="en-US" sz="2400" b="1" dirty="0" smtClean="0">
                <a:solidFill>
                  <a:schemeClr val="bg1"/>
                </a:solidFill>
                <a:latin typeface="Calibri" pitchFamily="34" charset="0"/>
                <a:cs typeface="Calibri" pitchFamily="34" charset="0"/>
                <a:sym typeface="Symbol" pitchFamily="18" charset="2"/>
              </a:rPr>
              <a:t>Elegant Life History </a:t>
            </a:r>
          </a:p>
          <a:p>
            <a:r>
              <a:rPr lang="en-US" sz="2400" b="1" dirty="0" smtClean="0">
                <a:solidFill>
                  <a:schemeClr val="bg1"/>
                </a:solidFill>
                <a:latin typeface="Calibri" pitchFamily="34" charset="0"/>
                <a:cs typeface="Calibri" pitchFamily="34" charset="0"/>
                <a:sym typeface="Symbol" pitchFamily="18" charset="2"/>
              </a:rPr>
              <a:t>	</a:t>
            </a:r>
            <a:r>
              <a:rPr lang="en-US" dirty="0" smtClean="0">
                <a:solidFill>
                  <a:schemeClr val="bg1"/>
                </a:solidFill>
                <a:latin typeface="Calibri" pitchFamily="34" charset="0"/>
                <a:cs typeface="Calibri" pitchFamily="34" charset="0"/>
                <a:sym typeface="Symbol" pitchFamily="18" charset="2"/>
              </a:rPr>
              <a:t>use fish to reproduce</a:t>
            </a:r>
          </a:p>
          <a:p>
            <a:endParaRPr lang="en-US" sz="1200" b="1" dirty="0" smtClean="0">
              <a:solidFill>
                <a:schemeClr val="bg1"/>
              </a:solidFill>
              <a:latin typeface="Calibri" pitchFamily="34" charset="0"/>
              <a:cs typeface="Calibri" pitchFamily="34" charset="0"/>
              <a:sym typeface="Symbol" pitchFamily="18" charset="2"/>
            </a:endParaRPr>
          </a:p>
          <a:p>
            <a:r>
              <a:rPr lang="en-US" sz="2400" b="1" dirty="0" smtClean="0">
                <a:solidFill>
                  <a:schemeClr val="bg1"/>
                </a:solidFill>
                <a:latin typeface="Calibri" pitchFamily="34" charset="0"/>
                <a:cs typeface="Calibri" pitchFamily="34" charset="0"/>
                <a:sym typeface="Symbol" pitchFamily="18" charset="2"/>
              </a:rPr>
              <a:t>Long –Lived </a:t>
            </a:r>
          </a:p>
          <a:p>
            <a:r>
              <a:rPr lang="en-US" sz="2400" b="1" dirty="0" smtClean="0">
                <a:solidFill>
                  <a:schemeClr val="bg1"/>
                </a:solidFill>
                <a:latin typeface="Calibri" pitchFamily="34" charset="0"/>
                <a:cs typeface="Calibri" pitchFamily="34" charset="0"/>
                <a:sym typeface="Symbol" pitchFamily="18" charset="2"/>
              </a:rPr>
              <a:t>	</a:t>
            </a:r>
            <a:r>
              <a:rPr lang="en-US" dirty="0" smtClean="0">
                <a:solidFill>
                  <a:schemeClr val="bg1"/>
                </a:solidFill>
                <a:latin typeface="Calibri" pitchFamily="34" charset="0"/>
                <a:cs typeface="Calibri" pitchFamily="34" charset="0"/>
                <a:sym typeface="Symbol" pitchFamily="18" charset="2"/>
              </a:rPr>
              <a:t>up to 100 years</a:t>
            </a:r>
          </a:p>
          <a:p>
            <a:r>
              <a:rPr lang="en-US" dirty="0" smtClean="0">
                <a:solidFill>
                  <a:schemeClr val="bg1"/>
                </a:solidFill>
                <a:latin typeface="Calibri" pitchFamily="34" charset="0"/>
                <a:cs typeface="Calibri" pitchFamily="34" charset="0"/>
                <a:sym typeface="Symbol" pitchFamily="18" charset="2"/>
              </a:rPr>
              <a:t>	</a:t>
            </a:r>
          </a:p>
          <a:p>
            <a:endParaRPr lang="en-US" sz="2400" b="1" i="1" dirty="0" smtClean="0">
              <a:solidFill>
                <a:schemeClr val="bg1"/>
              </a:solidFill>
              <a:latin typeface="Calibri" pitchFamily="34" charset="0"/>
              <a:cs typeface="Calibri" pitchFamily="34" charset="0"/>
              <a:sym typeface="Symbol" pitchFamily="18" charset="2"/>
            </a:endParaRPr>
          </a:p>
        </p:txBody>
      </p:sp>
      <p:pic>
        <p:nvPicPr>
          <p:cNvPr id="7" name="Picture 6"/>
          <p:cNvPicPr/>
          <p:nvPr/>
        </p:nvPicPr>
        <p:blipFill>
          <a:blip r:embed="rId3" cstate="screen"/>
          <a:srcRect/>
          <a:stretch>
            <a:fillRect/>
          </a:stretch>
        </p:blipFill>
        <p:spPr bwMode="auto">
          <a:xfrm>
            <a:off x="3924300" y="1371600"/>
            <a:ext cx="6134100" cy="5262249"/>
          </a:xfrm>
          <a:prstGeom prst="rect">
            <a:avLst/>
          </a:prstGeom>
          <a:noFill/>
          <a:ln w="9525">
            <a:noFill/>
            <a:miter lim="800000"/>
            <a:headEnd/>
            <a:tailEnd/>
          </a:ln>
        </p:spPr>
      </p:pic>
      <p:pic>
        <p:nvPicPr>
          <p:cNvPr id="6" name="Picture 8"/>
          <p:cNvPicPr>
            <a:picLocks noChangeAspect="1" noChangeArrowheads="1"/>
          </p:cNvPicPr>
          <p:nvPr/>
        </p:nvPicPr>
        <p:blipFill>
          <a:blip r:embed="rId4" cstate="email"/>
          <a:srcRect/>
          <a:stretch>
            <a:fillRect/>
          </a:stretch>
        </p:blipFill>
        <p:spPr bwMode="auto">
          <a:xfrm>
            <a:off x="876300" y="4876800"/>
            <a:ext cx="2560238"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srcRect/>
          <a:stretch>
            <a:fillRect/>
          </a:stretch>
        </a:blipFill>
        <a:effectLst/>
      </p:bgPr>
    </p:bg>
    <p:spTree>
      <p:nvGrpSpPr>
        <p:cNvPr id="1" name=""/>
        <p:cNvGrpSpPr/>
        <p:nvPr/>
      </p:nvGrpSpPr>
      <p:grpSpPr>
        <a:xfrm>
          <a:off x="0" y="0"/>
          <a:ext cx="0" cy="0"/>
          <a:chOff x="0" y="0"/>
          <a:chExt cx="0" cy="0"/>
        </a:xfrm>
      </p:grpSpPr>
      <p:sp>
        <p:nvSpPr>
          <p:cNvPr id="22533" name="Rectangle 8"/>
          <p:cNvSpPr>
            <a:spLocks noChangeArrowheads="1"/>
          </p:cNvSpPr>
          <p:nvPr/>
        </p:nvSpPr>
        <p:spPr bwMode="auto">
          <a:xfrm>
            <a:off x="419100" y="1676400"/>
            <a:ext cx="3429000" cy="457200"/>
          </a:xfrm>
          <a:prstGeom prst="rect">
            <a:avLst/>
          </a:prstGeom>
          <a:noFill/>
          <a:ln w="9525">
            <a:noFill/>
            <a:miter lim="800000"/>
            <a:headEnd/>
            <a:tailEnd/>
          </a:ln>
        </p:spPr>
        <p:txBody>
          <a:bodyPr anchor="ctr"/>
          <a:lstStyle/>
          <a:p>
            <a:r>
              <a:rPr lang="en-US" sz="2800" b="1" u="sng" dirty="0" smtClean="0">
                <a:solidFill>
                  <a:schemeClr val="bg1"/>
                </a:solidFill>
                <a:latin typeface="Calibri" pitchFamily="34" charset="0"/>
                <a:sym typeface="Symbol" pitchFamily="18" charset="2"/>
              </a:rPr>
              <a:t>Biodiversity</a:t>
            </a:r>
            <a:endParaRPr lang="en-US" sz="2800" u="sng" dirty="0">
              <a:solidFill>
                <a:schemeClr val="bg1"/>
              </a:solidFill>
              <a:latin typeface="Calibri" pitchFamily="34" charset="0"/>
            </a:endParaRPr>
          </a:p>
        </p:txBody>
      </p:sp>
      <p:grpSp>
        <p:nvGrpSpPr>
          <p:cNvPr id="2" name="Group 18"/>
          <p:cNvGrpSpPr>
            <a:grpSpLocks/>
          </p:cNvGrpSpPr>
          <p:nvPr/>
        </p:nvGrpSpPr>
        <p:grpSpPr bwMode="auto">
          <a:xfrm>
            <a:off x="9334500" y="5791200"/>
            <a:ext cx="952500" cy="1066800"/>
            <a:chOff x="4397703" y="4679961"/>
            <a:chExt cx="896471" cy="1067174"/>
          </a:xfrm>
        </p:grpSpPr>
        <p:pic>
          <p:nvPicPr>
            <p:cNvPr id="22547" name="Picture 3"/>
            <p:cNvPicPr>
              <a:picLocks noChangeAspect="1" noChangeArrowheads="1"/>
            </p:cNvPicPr>
            <p:nvPr/>
          </p:nvPicPr>
          <p:blipFill>
            <a:blip r:embed="rId4" cstate="email"/>
            <a:srcRect/>
            <a:stretch>
              <a:fillRect/>
            </a:stretch>
          </p:blipFill>
          <p:spPr bwMode="auto">
            <a:xfrm>
              <a:off x="4397703" y="4679961"/>
              <a:ext cx="617855" cy="854670"/>
            </a:xfrm>
            <a:prstGeom prst="rect">
              <a:avLst/>
            </a:prstGeom>
            <a:noFill/>
            <a:ln w="9525">
              <a:noFill/>
              <a:miter lim="800000"/>
              <a:headEnd/>
              <a:tailEnd/>
            </a:ln>
          </p:spPr>
        </p:pic>
        <p:sp>
          <p:nvSpPr>
            <p:cNvPr id="22548" name="Rectangle 6"/>
            <p:cNvSpPr>
              <a:spLocks noChangeArrowheads="1"/>
            </p:cNvSpPr>
            <p:nvPr/>
          </p:nvSpPr>
          <p:spPr bwMode="auto">
            <a:xfrm>
              <a:off x="4532174" y="5500914"/>
              <a:ext cx="762000" cy="246221"/>
            </a:xfrm>
            <a:prstGeom prst="rect">
              <a:avLst/>
            </a:prstGeom>
            <a:noFill/>
            <a:ln w="9525">
              <a:noFill/>
              <a:miter lim="800000"/>
              <a:headEnd/>
              <a:tailEnd/>
            </a:ln>
          </p:spPr>
          <p:txBody>
            <a:bodyPr>
              <a:spAutoFit/>
            </a:bodyPr>
            <a:lstStyle/>
            <a:p>
              <a:pPr algn="ctr"/>
              <a:endParaRPr lang="en-US" sz="1000">
                <a:solidFill>
                  <a:schemeClr val="bg1"/>
                </a:solidFill>
                <a:latin typeface="Lucida Sans Unicode" pitchFamily="34" charset="0"/>
              </a:endParaRPr>
            </a:p>
          </p:txBody>
        </p:sp>
      </p:grpSp>
      <p:sp>
        <p:nvSpPr>
          <p:cNvPr id="22" name="Rectangle 2"/>
          <p:cNvSpPr txBox="1">
            <a:spLocks noChangeArrowheads="1"/>
          </p:cNvSpPr>
          <p:nvPr/>
        </p:nvSpPr>
        <p:spPr>
          <a:xfrm>
            <a:off x="342900" y="228600"/>
            <a:ext cx="9220200" cy="8382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3600" b="1" i="0" u="none" strike="noStrike" kern="0" cap="none" spc="0" normalizeH="0" baseline="0" noProof="0" smtClean="0">
                <a:ln>
                  <a:noFill/>
                </a:ln>
                <a:solidFill>
                  <a:srgbClr val="FFFF00"/>
                </a:solidFill>
                <a:effectLst/>
                <a:uLnTx/>
                <a:uFillTx/>
                <a:latin typeface="Calibri" pitchFamily="34" charset="0"/>
                <a:ea typeface="+mj-ea"/>
                <a:cs typeface="Calibri" pitchFamily="34" charset="0"/>
              </a:rPr>
              <a:t>Freshwater Mussels – Why Important?</a:t>
            </a:r>
            <a:endParaRPr kumimoji="1" lang="en-US" sz="3600" b="1" i="0" u="none" strike="noStrike" kern="0" cap="none" spc="0" normalizeH="0" baseline="0" noProof="0" dirty="0" smtClean="0">
              <a:ln>
                <a:noFill/>
              </a:ln>
              <a:solidFill>
                <a:srgbClr val="FFFF00"/>
              </a:solidFill>
              <a:effectLst/>
              <a:uLnTx/>
              <a:uFillTx/>
              <a:latin typeface="Calibri" pitchFamily="34" charset="0"/>
              <a:ea typeface="+mj-ea"/>
              <a:cs typeface="Calibri" pitchFamily="34" charset="0"/>
            </a:endParaRPr>
          </a:p>
        </p:txBody>
      </p:sp>
      <p:sp>
        <p:nvSpPr>
          <p:cNvPr id="23" name="Rectangle 22"/>
          <p:cNvSpPr/>
          <p:nvPr/>
        </p:nvSpPr>
        <p:spPr>
          <a:xfrm>
            <a:off x="495300" y="1981200"/>
            <a:ext cx="2667000" cy="1754326"/>
          </a:xfrm>
          <a:prstGeom prst="rect">
            <a:avLst/>
          </a:prstGeom>
        </p:spPr>
        <p:txBody>
          <a:bodyPr wrap="square">
            <a:spAutoFit/>
          </a:bodyPr>
          <a:lstStyle/>
          <a:p>
            <a:r>
              <a:rPr lang="en-US" sz="3200" b="1" dirty="0" smtClean="0">
                <a:solidFill>
                  <a:schemeClr val="bg1"/>
                </a:solidFill>
                <a:latin typeface="Lucida Sans Unicode" pitchFamily="34" charset="0"/>
              </a:rPr>
              <a:t/>
            </a:r>
            <a:br>
              <a:rPr lang="en-US" sz="3200" b="1" dirty="0" smtClean="0">
                <a:solidFill>
                  <a:schemeClr val="bg1"/>
                </a:solidFill>
                <a:latin typeface="Lucida Sans Unicode" pitchFamily="34" charset="0"/>
              </a:rPr>
            </a:br>
            <a:r>
              <a:rPr lang="en-US" sz="3200" b="1" dirty="0" smtClean="0">
                <a:solidFill>
                  <a:schemeClr val="bg1"/>
                </a:solidFill>
                <a:latin typeface="Lucida Sans Unicode" pitchFamily="34" charset="0"/>
              </a:rPr>
              <a:t> </a:t>
            </a:r>
            <a:r>
              <a:rPr lang="en-US" sz="2800" b="1" dirty="0" smtClean="0">
                <a:solidFill>
                  <a:schemeClr val="bg1"/>
                </a:solidFill>
                <a:cs typeface="Arial" charset="0"/>
              </a:rPr>
              <a:t>↓ </a:t>
            </a:r>
            <a:r>
              <a:rPr lang="en-US" b="1" dirty="0" smtClean="0">
                <a:solidFill>
                  <a:schemeClr val="bg1"/>
                </a:solidFill>
                <a:cs typeface="Arial" charset="0"/>
              </a:rPr>
              <a:t>Intrinsic Losses</a:t>
            </a:r>
            <a:br>
              <a:rPr lang="en-US" b="1" dirty="0" smtClean="0">
                <a:solidFill>
                  <a:schemeClr val="bg1"/>
                </a:solidFill>
                <a:cs typeface="Arial" charset="0"/>
              </a:rPr>
            </a:br>
            <a:r>
              <a:rPr lang="en-US" sz="2400" b="1" dirty="0" smtClean="0">
                <a:solidFill>
                  <a:schemeClr val="bg1"/>
                </a:solidFill>
                <a:cs typeface="Arial" charset="0"/>
              </a:rPr>
              <a:t> </a:t>
            </a:r>
            <a:r>
              <a:rPr lang="en-US" sz="2400" b="1" dirty="0" smtClean="0">
                <a:solidFill>
                  <a:schemeClr val="bg1"/>
                </a:solidFill>
                <a:latin typeface="Lucida Sans Unicode" pitchFamily="34" charset="0"/>
                <a:cs typeface="Arial" charset="0"/>
              </a:rPr>
              <a:t>↓ </a:t>
            </a:r>
            <a:r>
              <a:rPr lang="en-US" b="1" dirty="0" smtClean="0">
                <a:solidFill>
                  <a:schemeClr val="bg1"/>
                </a:solidFill>
                <a:cs typeface="Arial" charset="0"/>
              </a:rPr>
              <a:t>Niches Filled</a:t>
            </a:r>
            <a:br>
              <a:rPr lang="en-US" b="1" dirty="0" smtClean="0">
                <a:solidFill>
                  <a:schemeClr val="bg1"/>
                </a:solidFill>
                <a:cs typeface="Arial" charset="0"/>
              </a:rPr>
            </a:br>
            <a:r>
              <a:rPr lang="en-US" b="1" dirty="0" smtClean="0">
                <a:solidFill>
                  <a:schemeClr val="bg1"/>
                </a:solidFill>
                <a:cs typeface="Arial" charset="0"/>
              </a:rPr>
              <a:t> ↓  Human Health </a:t>
            </a:r>
            <a:endParaRPr lang="en-US" dirty="0"/>
          </a:p>
        </p:txBody>
      </p:sp>
      <p:pic>
        <p:nvPicPr>
          <p:cNvPr id="24" name="Picture 6"/>
          <p:cNvPicPr>
            <a:picLocks noChangeAspect="1" noChangeArrowheads="1"/>
          </p:cNvPicPr>
          <p:nvPr/>
        </p:nvPicPr>
        <p:blipFill>
          <a:blip r:embed="rId5" cstate="email">
            <a:lum bright="20000" contrast="20000"/>
          </a:blip>
          <a:srcRect/>
          <a:stretch>
            <a:fillRect/>
          </a:stretch>
        </p:blipFill>
        <p:spPr bwMode="auto">
          <a:xfrm>
            <a:off x="3467100" y="1447800"/>
            <a:ext cx="6553200" cy="4914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srcRect/>
          <a:stretch>
            <a:fillRect/>
          </a:stretch>
        </a:blipFill>
        <a:effectLst/>
      </p:bgPr>
    </p:bg>
    <p:spTree>
      <p:nvGrpSpPr>
        <p:cNvPr id="1" name=""/>
        <p:cNvGrpSpPr/>
        <p:nvPr/>
      </p:nvGrpSpPr>
      <p:grpSpPr>
        <a:xfrm>
          <a:off x="0" y="0"/>
          <a:ext cx="0" cy="0"/>
          <a:chOff x="0" y="0"/>
          <a:chExt cx="0" cy="0"/>
        </a:xfrm>
      </p:grpSpPr>
      <p:grpSp>
        <p:nvGrpSpPr>
          <p:cNvPr id="2" name="Group 18"/>
          <p:cNvGrpSpPr>
            <a:grpSpLocks/>
          </p:cNvGrpSpPr>
          <p:nvPr/>
        </p:nvGrpSpPr>
        <p:grpSpPr bwMode="auto">
          <a:xfrm>
            <a:off x="9334500" y="5791200"/>
            <a:ext cx="952500" cy="1066800"/>
            <a:chOff x="4397703" y="4679961"/>
            <a:chExt cx="896471" cy="1067174"/>
          </a:xfrm>
        </p:grpSpPr>
        <p:pic>
          <p:nvPicPr>
            <p:cNvPr id="22547" name="Picture 3"/>
            <p:cNvPicPr>
              <a:picLocks noChangeAspect="1" noChangeArrowheads="1"/>
            </p:cNvPicPr>
            <p:nvPr/>
          </p:nvPicPr>
          <p:blipFill>
            <a:blip r:embed="rId4" cstate="email"/>
            <a:srcRect/>
            <a:stretch>
              <a:fillRect/>
            </a:stretch>
          </p:blipFill>
          <p:spPr bwMode="auto">
            <a:xfrm>
              <a:off x="4397703" y="4679961"/>
              <a:ext cx="617855" cy="854670"/>
            </a:xfrm>
            <a:prstGeom prst="rect">
              <a:avLst/>
            </a:prstGeom>
            <a:noFill/>
            <a:ln w="9525">
              <a:noFill/>
              <a:miter lim="800000"/>
              <a:headEnd/>
              <a:tailEnd/>
            </a:ln>
          </p:spPr>
        </p:pic>
        <p:sp>
          <p:nvSpPr>
            <p:cNvPr id="22548" name="Rectangle 6"/>
            <p:cNvSpPr>
              <a:spLocks noChangeArrowheads="1"/>
            </p:cNvSpPr>
            <p:nvPr/>
          </p:nvSpPr>
          <p:spPr bwMode="auto">
            <a:xfrm>
              <a:off x="4532174" y="5500914"/>
              <a:ext cx="762000" cy="246221"/>
            </a:xfrm>
            <a:prstGeom prst="rect">
              <a:avLst/>
            </a:prstGeom>
            <a:noFill/>
            <a:ln w="9525">
              <a:noFill/>
              <a:miter lim="800000"/>
              <a:headEnd/>
              <a:tailEnd/>
            </a:ln>
          </p:spPr>
          <p:txBody>
            <a:bodyPr>
              <a:spAutoFit/>
            </a:bodyPr>
            <a:lstStyle/>
            <a:p>
              <a:pPr algn="ctr"/>
              <a:endParaRPr lang="en-US" sz="1000">
                <a:solidFill>
                  <a:schemeClr val="bg1"/>
                </a:solidFill>
                <a:latin typeface="Lucida Sans Unicode" pitchFamily="34" charset="0"/>
              </a:endParaRPr>
            </a:p>
          </p:txBody>
        </p:sp>
      </p:grpSp>
      <p:sp>
        <p:nvSpPr>
          <p:cNvPr id="22" name="Rectangle 2"/>
          <p:cNvSpPr txBox="1">
            <a:spLocks noChangeArrowheads="1"/>
          </p:cNvSpPr>
          <p:nvPr/>
        </p:nvSpPr>
        <p:spPr>
          <a:xfrm>
            <a:off x="342900" y="228600"/>
            <a:ext cx="9220200" cy="8382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3600" b="1" i="0" u="none" strike="noStrike" kern="0" cap="none" spc="0" normalizeH="0" baseline="0" noProof="0" smtClean="0">
                <a:ln>
                  <a:noFill/>
                </a:ln>
                <a:solidFill>
                  <a:srgbClr val="FFFF00"/>
                </a:solidFill>
                <a:effectLst/>
                <a:uLnTx/>
                <a:uFillTx/>
                <a:latin typeface="Calibri" pitchFamily="34" charset="0"/>
                <a:ea typeface="+mj-ea"/>
                <a:cs typeface="Calibri" pitchFamily="34" charset="0"/>
              </a:rPr>
              <a:t>Freshwater Mussels – Why Important?</a:t>
            </a:r>
            <a:endParaRPr kumimoji="1" lang="en-US" sz="3600" b="1" i="0" u="none" strike="noStrike" kern="0" cap="none" spc="0" normalizeH="0" baseline="0" noProof="0" dirty="0" smtClean="0">
              <a:ln>
                <a:noFill/>
              </a:ln>
              <a:solidFill>
                <a:srgbClr val="FFFF00"/>
              </a:solidFill>
              <a:effectLst/>
              <a:uLnTx/>
              <a:uFillTx/>
              <a:latin typeface="Calibri" pitchFamily="34" charset="0"/>
              <a:ea typeface="+mj-ea"/>
              <a:cs typeface="Calibri" pitchFamily="34" charset="0"/>
            </a:endParaRPr>
          </a:p>
        </p:txBody>
      </p:sp>
      <p:grpSp>
        <p:nvGrpSpPr>
          <p:cNvPr id="13" name="Group 12"/>
          <p:cNvGrpSpPr/>
          <p:nvPr/>
        </p:nvGrpSpPr>
        <p:grpSpPr>
          <a:xfrm>
            <a:off x="495300" y="1447800"/>
            <a:ext cx="3429000" cy="1475839"/>
            <a:chOff x="266700" y="1676400"/>
            <a:chExt cx="3429000" cy="1475839"/>
          </a:xfrm>
        </p:grpSpPr>
        <p:sp>
          <p:nvSpPr>
            <p:cNvPr id="22533" name="Rectangle 8"/>
            <p:cNvSpPr>
              <a:spLocks noChangeArrowheads="1"/>
            </p:cNvSpPr>
            <p:nvPr/>
          </p:nvSpPr>
          <p:spPr bwMode="auto">
            <a:xfrm>
              <a:off x="266700" y="1676400"/>
              <a:ext cx="3429000" cy="457200"/>
            </a:xfrm>
            <a:prstGeom prst="rect">
              <a:avLst/>
            </a:prstGeom>
            <a:noFill/>
            <a:ln w="9525">
              <a:noFill/>
              <a:miter lim="800000"/>
              <a:headEnd/>
              <a:tailEnd/>
            </a:ln>
          </p:spPr>
          <p:txBody>
            <a:bodyPr anchor="ctr"/>
            <a:lstStyle/>
            <a:p>
              <a:r>
                <a:rPr lang="en-US" sz="2800" b="1" u="sng" dirty="0" smtClean="0">
                  <a:solidFill>
                    <a:schemeClr val="bg1"/>
                  </a:solidFill>
                  <a:latin typeface="Calibri" pitchFamily="34" charset="0"/>
                  <a:sym typeface="Symbol" pitchFamily="18" charset="2"/>
                </a:rPr>
                <a:t>Cultural-Historical</a:t>
              </a:r>
              <a:endParaRPr lang="en-US" sz="2800" u="sng" dirty="0">
                <a:solidFill>
                  <a:schemeClr val="bg1"/>
                </a:solidFill>
                <a:latin typeface="Calibri" pitchFamily="34" charset="0"/>
              </a:endParaRPr>
            </a:p>
          </p:txBody>
        </p:sp>
        <p:sp>
          <p:nvSpPr>
            <p:cNvPr id="23" name="Rectangle 22"/>
            <p:cNvSpPr/>
            <p:nvPr/>
          </p:nvSpPr>
          <p:spPr>
            <a:xfrm>
              <a:off x="266700" y="1828800"/>
              <a:ext cx="3124200" cy="1323439"/>
            </a:xfrm>
            <a:prstGeom prst="rect">
              <a:avLst/>
            </a:prstGeom>
          </p:spPr>
          <p:txBody>
            <a:bodyPr wrap="square">
              <a:spAutoFit/>
            </a:bodyPr>
            <a:lstStyle/>
            <a:p>
              <a:r>
                <a:rPr lang="en-US" sz="3200" b="1" dirty="0" smtClean="0">
                  <a:solidFill>
                    <a:schemeClr val="bg1"/>
                  </a:solidFill>
                  <a:latin typeface="Lucida Sans Unicode" pitchFamily="34" charset="0"/>
                </a:rPr>
                <a:t/>
              </a:r>
              <a:br>
                <a:rPr lang="en-US" sz="3200" b="1" dirty="0" smtClean="0">
                  <a:solidFill>
                    <a:schemeClr val="bg1"/>
                  </a:solidFill>
                  <a:latin typeface="Lucida Sans Unicode" pitchFamily="34" charset="0"/>
                </a:rPr>
              </a:br>
              <a:r>
                <a:rPr lang="en-US" sz="2400" b="1" dirty="0" smtClean="0">
                  <a:solidFill>
                    <a:schemeClr val="bg1"/>
                  </a:solidFill>
                  <a:latin typeface="Calibri" pitchFamily="34" charset="0"/>
                  <a:cs typeface="Calibri" pitchFamily="34" charset="0"/>
                </a:rPr>
                <a:t> Native American Uses</a:t>
              </a:r>
            </a:p>
            <a:p>
              <a:r>
                <a:rPr lang="en-US" sz="2400" b="1" dirty="0" smtClean="0">
                  <a:solidFill>
                    <a:schemeClr val="bg1"/>
                  </a:solidFill>
                  <a:latin typeface="Calibri" pitchFamily="34" charset="0"/>
                  <a:cs typeface="Calibri" pitchFamily="34" charset="0"/>
                </a:rPr>
                <a:t>Pearl button history </a:t>
              </a:r>
              <a:endParaRPr lang="en-US" sz="2400" dirty="0">
                <a:latin typeface="Calibri" pitchFamily="34" charset="0"/>
                <a:cs typeface="Calibri" pitchFamily="34" charset="0"/>
              </a:endParaRPr>
            </a:p>
          </p:txBody>
        </p:sp>
      </p:grpSp>
      <p:pic>
        <p:nvPicPr>
          <p:cNvPr id="9" name="Picture 4" descr="SH1-3 Shellfish History - Pacific NW Native American from CJL Jan 1992 DK"/>
          <p:cNvPicPr>
            <a:picLocks noChangeAspect="1" noChangeArrowheads="1"/>
          </p:cNvPicPr>
          <p:nvPr/>
        </p:nvPicPr>
        <p:blipFill>
          <a:blip r:embed="rId5" cstate="email"/>
          <a:srcRect/>
          <a:stretch>
            <a:fillRect/>
          </a:stretch>
        </p:blipFill>
        <p:spPr bwMode="auto">
          <a:xfrm>
            <a:off x="6286500" y="1752600"/>
            <a:ext cx="3371850" cy="4495800"/>
          </a:xfrm>
          <a:prstGeom prst="rect">
            <a:avLst/>
          </a:prstGeom>
          <a:noFill/>
          <a:ln w="9525">
            <a:noFill/>
            <a:miter lim="800000"/>
            <a:headEnd/>
            <a:tailEnd/>
          </a:ln>
        </p:spPr>
      </p:pic>
      <p:pic>
        <p:nvPicPr>
          <p:cNvPr id="10" name="Picture 8" descr="See full size image">
            <a:hlinkClick r:id="rId6"/>
          </p:cNvPr>
          <p:cNvPicPr>
            <a:picLocks noChangeAspect="1" noChangeArrowheads="1"/>
          </p:cNvPicPr>
          <p:nvPr/>
        </p:nvPicPr>
        <p:blipFill>
          <a:blip r:embed="rId7" cstate="email"/>
          <a:srcRect/>
          <a:stretch>
            <a:fillRect/>
          </a:stretch>
        </p:blipFill>
        <p:spPr bwMode="auto">
          <a:xfrm>
            <a:off x="4686300" y="2057400"/>
            <a:ext cx="1189038" cy="1981200"/>
          </a:xfrm>
          <a:prstGeom prst="rect">
            <a:avLst/>
          </a:prstGeom>
          <a:noFill/>
          <a:ln w="9525">
            <a:noFill/>
            <a:miter lim="800000"/>
            <a:headEnd/>
            <a:tailEnd/>
          </a:ln>
        </p:spPr>
      </p:pic>
      <p:pic>
        <p:nvPicPr>
          <p:cNvPr id="11" name="Picture 6" descr="cg1"/>
          <p:cNvPicPr>
            <a:picLocks noChangeAspect="1" noChangeArrowheads="1"/>
          </p:cNvPicPr>
          <p:nvPr/>
        </p:nvPicPr>
        <p:blipFill>
          <a:blip r:embed="rId8" cstate="email"/>
          <a:srcRect/>
          <a:stretch>
            <a:fillRect/>
          </a:stretch>
        </p:blipFill>
        <p:spPr bwMode="auto">
          <a:xfrm>
            <a:off x="3390900" y="4267200"/>
            <a:ext cx="3686175" cy="2395538"/>
          </a:xfrm>
          <a:prstGeom prst="rect">
            <a:avLst/>
          </a:prstGeom>
          <a:noFill/>
          <a:ln w="9525">
            <a:noFill/>
            <a:miter lim="800000"/>
            <a:headEnd/>
            <a:tailEnd/>
          </a:ln>
        </p:spPr>
      </p:pic>
      <p:pic>
        <p:nvPicPr>
          <p:cNvPr id="12" name="Picture 7" descr="cg2"/>
          <p:cNvPicPr>
            <a:picLocks noChangeAspect="1" noChangeArrowheads="1"/>
          </p:cNvPicPr>
          <p:nvPr/>
        </p:nvPicPr>
        <p:blipFill>
          <a:blip r:embed="rId9" cstate="email"/>
          <a:srcRect l="4444" r="4444"/>
          <a:stretch>
            <a:fillRect/>
          </a:stretch>
        </p:blipFill>
        <p:spPr bwMode="auto">
          <a:xfrm>
            <a:off x="800100" y="3429000"/>
            <a:ext cx="3124200" cy="322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srcRect/>
          <a:stretch>
            <a:fillRect/>
          </a:stretch>
        </a:blipFill>
        <a:effectLst/>
      </p:bgPr>
    </p:bg>
    <p:spTree>
      <p:nvGrpSpPr>
        <p:cNvPr id="1" name=""/>
        <p:cNvGrpSpPr/>
        <p:nvPr/>
      </p:nvGrpSpPr>
      <p:grpSpPr>
        <a:xfrm>
          <a:off x="0" y="0"/>
          <a:ext cx="0" cy="0"/>
          <a:chOff x="0" y="0"/>
          <a:chExt cx="0" cy="0"/>
        </a:xfrm>
      </p:grpSpPr>
      <p:sp>
        <p:nvSpPr>
          <p:cNvPr id="22533" name="Rectangle 8"/>
          <p:cNvSpPr>
            <a:spLocks noChangeArrowheads="1"/>
          </p:cNvSpPr>
          <p:nvPr/>
        </p:nvSpPr>
        <p:spPr bwMode="auto">
          <a:xfrm>
            <a:off x="419100" y="1676400"/>
            <a:ext cx="3429000" cy="457200"/>
          </a:xfrm>
          <a:prstGeom prst="rect">
            <a:avLst/>
          </a:prstGeom>
          <a:noFill/>
          <a:ln w="9525">
            <a:noFill/>
            <a:miter lim="800000"/>
            <a:headEnd/>
            <a:tailEnd/>
          </a:ln>
        </p:spPr>
        <p:txBody>
          <a:bodyPr anchor="ctr"/>
          <a:lstStyle/>
          <a:p>
            <a:r>
              <a:rPr lang="en-US" sz="2800" b="1" u="sng" dirty="0" err="1" smtClean="0">
                <a:solidFill>
                  <a:schemeClr val="bg1"/>
                </a:solidFill>
                <a:latin typeface="Calibri" pitchFamily="34" charset="0"/>
                <a:sym typeface="Symbol" pitchFamily="18" charset="2"/>
              </a:rPr>
              <a:t>Bioassessment</a:t>
            </a:r>
            <a:r>
              <a:rPr lang="en-US" sz="2800" b="1" u="sng" dirty="0" smtClean="0">
                <a:solidFill>
                  <a:schemeClr val="bg1"/>
                </a:solidFill>
                <a:latin typeface="Calibri" pitchFamily="34" charset="0"/>
                <a:sym typeface="Symbol" pitchFamily="18" charset="2"/>
              </a:rPr>
              <a:t> Value</a:t>
            </a:r>
            <a:endParaRPr lang="en-US" sz="2800" u="sng" dirty="0">
              <a:solidFill>
                <a:schemeClr val="bg1"/>
              </a:solidFill>
              <a:latin typeface="Calibri" pitchFamily="34" charset="0"/>
            </a:endParaRPr>
          </a:p>
        </p:txBody>
      </p:sp>
      <p:sp>
        <p:nvSpPr>
          <p:cNvPr id="22" name="Rectangle 2"/>
          <p:cNvSpPr txBox="1">
            <a:spLocks noChangeArrowheads="1"/>
          </p:cNvSpPr>
          <p:nvPr/>
        </p:nvSpPr>
        <p:spPr>
          <a:xfrm>
            <a:off x="342900" y="228600"/>
            <a:ext cx="9220200" cy="8382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3600" b="1" i="0" u="none" strike="noStrike" kern="0" cap="none" spc="0" normalizeH="0" baseline="0" noProof="0" smtClean="0">
                <a:ln>
                  <a:noFill/>
                </a:ln>
                <a:solidFill>
                  <a:srgbClr val="FFFF00"/>
                </a:solidFill>
                <a:effectLst/>
                <a:uLnTx/>
                <a:uFillTx/>
                <a:latin typeface="Calibri" pitchFamily="34" charset="0"/>
                <a:ea typeface="+mj-ea"/>
                <a:cs typeface="Calibri" pitchFamily="34" charset="0"/>
              </a:rPr>
              <a:t>Freshwater Mussels – Why Important?</a:t>
            </a:r>
            <a:endParaRPr kumimoji="1" lang="en-US" sz="3600" b="1" i="0" u="none" strike="noStrike" kern="0" cap="none" spc="0" normalizeH="0" baseline="0" noProof="0" dirty="0" smtClean="0">
              <a:ln>
                <a:noFill/>
              </a:ln>
              <a:solidFill>
                <a:srgbClr val="FFFF00"/>
              </a:solidFill>
              <a:effectLst/>
              <a:uLnTx/>
              <a:uFillTx/>
              <a:latin typeface="Calibri" pitchFamily="34" charset="0"/>
              <a:ea typeface="+mj-ea"/>
              <a:cs typeface="Calibri" pitchFamily="34" charset="0"/>
            </a:endParaRPr>
          </a:p>
        </p:txBody>
      </p:sp>
      <p:sp>
        <p:nvSpPr>
          <p:cNvPr id="23" name="Rectangle 22"/>
          <p:cNvSpPr/>
          <p:nvPr/>
        </p:nvSpPr>
        <p:spPr>
          <a:xfrm>
            <a:off x="495300" y="2133600"/>
            <a:ext cx="3429000" cy="3908762"/>
          </a:xfrm>
          <a:prstGeom prst="rect">
            <a:avLst/>
          </a:prstGeom>
        </p:spPr>
        <p:txBody>
          <a:bodyPr wrap="square">
            <a:spAutoFit/>
          </a:bodyPr>
          <a:lstStyle/>
          <a:p>
            <a:r>
              <a:rPr lang="en-US" sz="3200" b="1" dirty="0" smtClean="0">
                <a:solidFill>
                  <a:schemeClr val="bg1"/>
                </a:solidFill>
                <a:latin typeface="Lucida Sans Unicode" pitchFamily="34" charset="0"/>
              </a:rPr>
              <a:t/>
            </a:r>
            <a:br>
              <a:rPr lang="en-US" sz="3200" b="1" dirty="0" smtClean="0">
                <a:solidFill>
                  <a:schemeClr val="bg1"/>
                </a:solidFill>
                <a:latin typeface="Lucida Sans Unicode" pitchFamily="34" charset="0"/>
              </a:rPr>
            </a:br>
            <a:r>
              <a:rPr lang="en-US" b="1" dirty="0" smtClean="0">
                <a:solidFill>
                  <a:schemeClr val="bg1"/>
                </a:solidFill>
                <a:latin typeface="Calibri" pitchFamily="34" charset="0"/>
                <a:cs typeface="Calibri" pitchFamily="34" charset="0"/>
              </a:rPr>
              <a:t>International Mussel Watch</a:t>
            </a:r>
            <a:br>
              <a:rPr lang="en-US" b="1" dirty="0" smtClean="0">
                <a:solidFill>
                  <a:schemeClr val="bg1"/>
                </a:solidFill>
                <a:latin typeface="Calibri" pitchFamily="34" charset="0"/>
                <a:cs typeface="Calibri" pitchFamily="34" charset="0"/>
              </a:rPr>
            </a:br>
            <a:r>
              <a:rPr lang="en-US" b="1" dirty="0" smtClean="0">
                <a:solidFill>
                  <a:schemeClr val="bg1"/>
                </a:solidFill>
                <a:latin typeface="Calibri" pitchFamily="34" charset="0"/>
                <a:cs typeface="Calibri" pitchFamily="34" charset="0"/>
              </a:rPr>
              <a:t/>
            </a:r>
            <a:br>
              <a:rPr lang="en-US" b="1" dirty="0" smtClean="0">
                <a:solidFill>
                  <a:schemeClr val="bg1"/>
                </a:solidFill>
                <a:latin typeface="Calibri" pitchFamily="34" charset="0"/>
                <a:cs typeface="Calibri" pitchFamily="34" charset="0"/>
              </a:rPr>
            </a:br>
            <a:r>
              <a:rPr lang="en-US" b="1" dirty="0" smtClean="0">
                <a:solidFill>
                  <a:schemeClr val="bg1"/>
                </a:solidFill>
                <a:latin typeface="Calibri" pitchFamily="34" charset="0"/>
                <a:cs typeface="Calibri" pitchFamily="34" charset="0"/>
              </a:rPr>
              <a:t>Effluent Testing, Contaminant Monitoring</a:t>
            </a:r>
            <a:br>
              <a:rPr lang="en-US" b="1" dirty="0" smtClean="0">
                <a:solidFill>
                  <a:schemeClr val="bg1"/>
                </a:solidFill>
                <a:latin typeface="Calibri" pitchFamily="34" charset="0"/>
                <a:cs typeface="Calibri" pitchFamily="34" charset="0"/>
              </a:rPr>
            </a:br>
            <a:endParaRPr lang="en-US" b="1" dirty="0" smtClean="0">
              <a:solidFill>
                <a:schemeClr val="bg1"/>
              </a:solidFill>
              <a:latin typeface="Calibri" pitchFamily="34" charset="0"/>
              <a:cs typeface="Calibri" pitchFamily="34" charset="0"/>
            </a:endParaRPr>
          </a:p>
          <a:p>
            <a:r>
              <a:rPr lang="en-US" b="1" dirty="0" smtClean="0">
                <a:solidFill>
                  <a:schemeClr val="bg1"/>
                </a:solidFill>
                <a:latin typeface="Calibri" pitchFamily="34" charset="0"/>
                <a:cs typeface="Calibri" pitchFamily="34" charset="0"/>
              </a:rPr>
              <a:t>Natural Resource Damage Assessment</a:t>
            </a:r>
          </a:p>
          <a:p>
            <a:r>
              <a:rPr lang="en-US" b="1" dirty="0" smtClean="0">
                <a:solidFill>
                  <a:schemeClr val="bg1"/>
                </a:solidFill>
                <a:latin typeface="Calibri" pitchFamily="34" charset="0"/>
                <a:cs typeface="Calibri" pitchFamily="34" charset="0"/>
              </a:rPr>
              <a:t/>
            </a:r>
            <a:br>
              <a:rPr lang="en-US" b="1" dirty="0" smtClean="0">
                <a:solidFill>
                  <a:schemeClr val="bg1"/>
                </a:solidFill>
                <a:latin typeface="Calibri" pitchFamily="34" charset="0"/>
                <a:cs typeface="Calibri" pitchFamily="34" charset="0"/>
              </a:rPr>
            </a:br>
            <a:r>
              <a:rPr lang="en-US" b="1" dirty="0" smtClean="0">
                <a:solidFill>
                  <a:schemeClr val="bg1"/>
                </a:solidFill>
                <a:latin typeface="Calibri" pitchFamily="34" charset="0"/>
                <a:cs typeface="Calibri" pitchFamily="34" charset="0"/>
              </a:rPr>
              <a:t>Tributary and Regional </a:t>
            </a:r>
            <a:r>
              <a:rPr lang="en-US" b="1" dirty="0" err="1" smtClean="0">
                <a:solidFill>
                  <a:schemeClr val="bg1"/>
                </a:solidFill>
                <a:latin typeface="Calibri" pitchFamily="34" charset="0"/>
                <a:cs typeface="Calibri" pitchFamily="34" charset="0"/>
              </a:rPr>
              <a:t>Bioassessment</a:t>
            </a:r>
            <a:endParaRPr lang="en-US" b="1" dirty="0" smtClean="0">
              <a:solidFill>
                <a:schemeClr val="bg1"/>
              </a:solidFill>
              <a:latin typeface="Calibri" pitchFamily="34" charset="0"/>
              <a:cs typeface="Calibri" pitchFamily="34" charset="0"/>
            </a:endParaRPr>
          </a:p>
          <a:p>
            <a:endParaRPr lang="en-US" sz="1600" dirty="0"/>
          </a:p>
        </p:txBody>
      </p:sp>
      <p:pic>
        <p:nvPicPr>
          <p:cNvPr id="278530" name="Picture 2" descr="&quot;State of the Estuary Report&quot; cover">
            <a:hlinkClick r:id="rId4"/>
          </p:cNvPr>
          <p:cNvPicPr>
            <a:picLocks noChangeAspect="1" noChangeArrowheads="1"/>
          </p:cNvPicPr>
          <p:nvPr/>
        </p:nvPicPr>
        <p:blipFill>
          <a:blip r:embed="rId5" cstate="screen"/>
          <a:srcRect/>
          <a:stretch>
            <a:fillRect/>
          </a:stretch>
        </p:blipFill>
        <p:spPr bwMode="auto">
          <a:xfrm>
            <a:off x="5664200" y="990600"/>
            <a:ext cx="4356100" cy="5681870"/>
          </a:xfrm>
          <a:prstGeom prst="rect">
            <a:avLst/>
          </a:prstGeom>
          <a:noFill/>
        </p:spPr>
      </p:pic>
      <p:grpSp>
        <p:nvGrpSpPr>
          <p:cNvPr id="25" name="Group 10"/>
          <p:cNvGrpSpPr>
            <a:grpSpLocks/>
          </p:cNvGrpSpPr>
          <p:nvPr/>
        </p:nvGrpSpPr>
        <p:grpSpPr bwMode="auto">
          <a:xfrm>
            <a:off x="4152900" y="3276600"/>
            <a:ext cx="2649450" cy="3429000"/>
            <a:chOff x="495300" y="1981200"/>
            <a:chExt cx="2476500" cy="3205258"/>
          </a:xfrm>
        </p:grpSpPr>
        <p:pic>
          <p:nvPicPr>
            <p:cNvPr id="26" name="Picture 3" descr="Coverpage_v5.jpg"/>
            <p:cNvPicPr>
              <a:picLocks noChangeAspect="1"/>
            </p:cNvPicPr>
            <p:nvPr/>
          </p:nvPicPr>
          <p:blipFill>
            <a:blip r:embed="rId6" cstate="screen"/>
            <a:srcRect/>
            <a:stretch>
              <a:fillRect/>
            </a:stretch>
          </p:blipFill>
          <p:spPr bwMode="auto">
            <a:xfrm>
              <a:off x="495300" y="1981200"/>
              <a:ext cx="2476500" cy="3205163"/>
            </a:xfrm>
            <a:prstGeom prst="rect">
              <a:avLst/>
            </a:prstGeom>
            <a:noFill/>
            <a:ln w="9525">
              <a:solidFill>
                <a:srgbClr val="000000"/>
              </a:solidFill>
              <a:miter lim="800000"/>
              <a:headEnd/>
              <a:tailEnd/>
            </a:ln>
          </p:spPr>
        </p:pic>
        <p:sp>
          <p:nvSpPr>
            <p:cNvPr id="27" name="TextBox 26"/>
            <p:cNvSpPr txBox="1"/>
            <p:nvPr/>
          </p:nvSpPr>
          <p:spPr>
            <a:xfrm>
              <a:off x="2095500" y="4910225"/>
              <a:ext cx="582613" cy="276233"/>
            </a:xfrm>
            <a:prstGeom prst="rect">
              <a:avLst/>
            </a:prstGeom>
            <a:solidFill>
              <a:schemeClr val="accent5">
                <a:lumMod val="60000"/>
                <a:lumOff val="40000"/>
              </a:schemeClr>
            </a:solidFill>
          </p:spPr>
          <p:txBody>
            <a:bodyPr>
              <a:spAutoFit/>
            </a:bodyPr>
            <a:lstStyle/>
            <a:p>
              <a:pPr>
                <a:defRPr/>
              </a:pPr>
              <a:r>
                <a:rPr lang="en-US" sz="1200" b="1" dirty="0">
                  <a:solidFill>
                    <a:schemeClr val="bg1"/>
                  </a:solidFill>
                  <a:latin typeface="Arial" charset="0"/>
                </a:rPr>
                <a:t>2012</a:t>
              </a: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srcRect/>
          <a:stretch>
            <a:fillRect/>
          </a:stretch>
        </a:blipFill>
        <a:effectLst/>
      </p:bgPr>
    </p:bg>
    <p:spTree>
      <p:nvGrpSpPr>
        <p:cNvPr id="1" name=""/>
        <p:cNvGrpSpPr/>
        <p:nvPr/>
      </p:nvGrpSpPr>
      <p:grpSpPr>
        <a:xfrm>
          <a:off x="0" y="0"/>
          <a:ext cx="0" cy="0"/>
          <a:chOff x="0" y="0"/>
          <a:chExt cx="0" cy="0"/>
        </a:xfrm>
      </p:grpSpPr>
      <p:sp>
        <p:nvSpPr>
          <p:cNvPr id="22533" name="Rectangle 8"/>
          <p:cNvSpPr>
            <a:spLocks noChangeArrowheads="1"/>
          </p:cNvSpPr>
          <p:nvPr/>
        </p:nvSpPr>
        <p:spPr bwMode="auto">
          <a:xfrm>
            <a:off x="419100" y="1676400"/>
            <a:ext cx="3429000" cy="457200"/>
          </a:xfrm>
          <a:prstGeom prst="rect">
            <a:avLst/>
          </a:prstGeom>
          <a:noFill/>
          <a:ln w="9525">
            <a:noFill/>
            <a:miter lim="800000"/>
            <a:headEnd/>
            <a:tailEnd/>
          </a:ln>
        </p:spPr>
        <p:txBody>
          <a:bodyPr anchor="ctr"/>
          <a:lstStyle/>
          <a:p>
            <a:r>
              <a:rPr lang="en-US" sz="2800" b="1" u="sng" dirty="0" smtClean="0">
                <a:solidFill>
                  <a:schemeClr val="bg1"/>
                </a:solidFill>
                <a:latin typeface="Calibri" pitchFamily="34" charset="0"/>
                <a:sym typeface="Symbol" pitchFamily="18" charset="2"/>
              </a:rPr>
              <a:t>Ecosystem Services</a:t>
            </a:r>
          </a:p>
          <a:p>
            <a:r>
              <a:rPr lang="en-US" sz="2400" dirty="0" smtClean="0">
                <a:solidFill>
                  <a:schemeClr val="bg1"/>
                </a:solidFill>
                <a:latin typeface="Calibri" pitchFamily="34" charset="0"/>
                <a:sym typeface="Symbol" pitchFamily="18" charset="2"/>
              </a:rPr>
              <a:t>(Benefits to People And the Environment)</a:t>
            </a:r>
            <a:endParaRPr lang="en-US" sz="2400" dirty="0">
              <a:solidFill>
                <a:schemeClr val="bg1"/>
              </a:solidFill>
              <a:latin typeface="Calibri" pitchFamily="34" charset="0"/>
            </a:endParaRPr>
          </a:p>
        </p:txBody>
      </p:sp>
      <p:sp>
        <p:nvSpPr>
          <p:cNvPr id="22" name="Rectangle 2"/>
          <p:cNvSpPr txBox="1">
            <a:spLocks noChangeArrowheads="1"/>
          </p:cNvSpPr>
          <p:nvPr/>
        </p:nvSpPr>
        <p:spPr>
          <a:xfrm>
            <a:off x="297744" y="214488"/>
            <a:ext cx="9220200" cy="8382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3600" b="1" i="0" u="none" strike="noStrike" kern="0" cap="none" spc="0" normalizeH="0" baseline="0" noProof="0" dirty="0" smtClean="0">
                <a:ln>
                  <a:noFill/>
                </a:ln>
                <a:solidFill>
                  <a:srgbClr val="FFFF00"/>
                </a:solidFill>
                <a:effectLst/>
                <a:uLnTx/>
                <a:uFillTx/>
                <a:latin typeface="Calibri" pitchFamily="34" charset="0"/>
                <a:ea typeface="+mj-ea"/>
                <a:cs typeface="Calibri" pitchFamily="34" charset="0"/>
              </a:rPr>
              <a:t>Freshwater Mussels – Why Important?</a:t>
            </a:r>
          </a:p>
        </p:txBody>
      </p:sp>
      <p:sp>
        <p:nvSpPr>
          <p:cNvPr id="23" name="Rectangle 22"/>
          <p:cNvSpPr/>
          <p:nvPr/>
        </p:nvSpPr>
        <p:spPr>
          <a:xfrm>
            <a:off x="571500" y="2438400"/>
            <a:ext cx="3429000" cy="830997"/>
          </a:xfrm>
          <a:prstGeom prst="rect">
            <a:avLst/>
          </a:prstGeom>
        </p:spPr>
        <p:txBody>
          <a:bodyPr wrap="square">
            <a:spAutoFit/>
          </a:bodyPr>
          <a:lstStyle/>
          <a:p>
            <a:r>
              <a:rPr lang="en-US" sz="3200" b="1" dirty="0" smtClean="0">
                <a:solidFill>
                  <a:schemeClr val="bg1"/>
                </a:solidFill>
                <a:latin typeface="Lucida Sans Unicode" pitchFamily="34" charset="0"/>
              </a:rPr>
              <a:t/>
            </a:r>
            <a:br>
              <a:rPr lang="en-US" sz="3200" b="1" dirty="0" smtClean="0">
                <a:solidFill>
                  <a:schemeClr val="bg1"/>
                </a:solidFill>
                <a:latin typeface="Lucida Sans Unicode" pitchFamily="34" charset="0"/>
              </a:rPr>
            </a:br>
            <a:endParaRPr lang="en-US" sz="1600" dirty="0"/>
          </a:p>
        </p:txBody>
      </p:sp>
      <p:sp>
        <p:nvSpPr>
          <p:cNvPr id="9" name="Rectangle 3"/>
          <p:cNvSpPr>
            <a:spLocks noChangeArrowheads="1"/>
          </p:cNvSpPr>
          <p:nvPr/>
        </p:nvSpPr>
        <p:spPr bwMode="auto">
          <a:xfrm>
            <a:off x="495300" y="2590800"/>
            <a:ext cx="9601200" cy="3886200"/>
          </a:xfrm>
          <a:prstGeom prst="rect">
            <a:avLst/>
          </a:prstGeom>
          <a:noFill/>
          <a:ln w="9525">
            <a:noFill/>
            <a:miter lim="800000"/>
            <a:headEnd/>
            <a:tailEnd/>
          </a:ln>
        </p:spPr>
        <p:txBody>
          <a:bodyPr anchor="ctr"/>
          <a:lstStyle/>
          <a:p>
            <a:pPr eaLnBrk="0" hangingPunct="0"/>
            <a:endParaRPr lang="en-US" sz="2800" b="1" u="sng" dirty="0">
              <a:solidFill>
                <a:schemeClr val="bg1"/>
              </a:solidFill>
              <a:latin typeface="Lucida Sans Unicode" pitchFamily="34" charset="0"/>
            </a:endParaRPr>
          </a:p>
          <a:p>
            <a:pPr eaLnBrk="0" hangingPunct="0"/>
            <a:r>
              <a:rPr lang="en-US" sz="2400" b="1" u="sng" dirty="0" smtClean="0">
                <a:solidFill>
                  <a:srgbClr val="FFFF00"/>
                </a:solidFill>
                <a:latin typeface="Calibri" pitchFamily="34" charset="0"/>
                <a:cs typeface="Calibri" pitchFamily="34" charset="0"/>
              </a:rPr>
              <a:t>Examples: </a:t>
            </a:r>
          </a:p>
          <a:p>
            <a:pPr eaLnBrk="0" hangingPunct="0"/>
            <a:endParaRPr lang="en-US" sz="2400" b="1" u="sng" dirty="0" smtClean="0">
              <a:solidFill>
                <a:schemeClr val="bg1"/>
              </a:solidFill>
              <a:latin typeface="Calibri" pitchFamily="34" charset="0"/>
              <a:cs typeface="Calibri" pitchFamily="34" charset="0"/>
            </a:endParaRPr>
          </a:p>
          <a:p>
            <a:pPr eaLnBrk="0" hangingPunct="0"/>
            <a:r>
              <a:rPr lang="en-US" sz="2400" b="1" dirty="0" smtClean="0">
                <a:solidFill>
                  <a:schemeClr val="bg1"/>
                </a:solidFill>
                <a:latin typeface="Calibri" pitchFamily="34" charset="0"/>
                <a:cs typeface="Calibri" pitchFamily="34" charset="0"/>
              </a:rPr>
              <a:t>Pathogen Removal - may </a:t>
            </a:r>
            <a:r>
              <a:rPr lang="en-US" sz="2400" b="1" dirty="0">
                <a:solidFill>
                  <a:schemeClr val="bg1"/>
                </a:solidFill>
                <a:latin typeface="Calibri" pitchFamily="34" charset="0"/>
                <a:cs typeface="Calibri" pitchFamily="34" charset="0"/>
              </a:rPr>
              <a:t>filter and </a:t>
            </a:r>
            <a:r>
              <a:rPr lang="en-US" sz="2400" b="1" dirty="0" smtClean="0">
                <a:solidFill>
                  <a:schemeClr val="bg1"/>
                </a:solidFill>
                <a:latin typeface="Calibri" pitchFamily="34" charset="0"/>
                <a:cs typeface="Calibri" pitchFamily="34" charset="0"/>
              </a:rPr>
              <a:t>digest harmful bacteria </a:t>
            </a:r>
            <a:r>
              <a:rPr lang="en-US" sz="2400" b="1" dirty="0">
                <a:solidFill>
                  <a:schemeClr val="bg1"/>
                </a:solidFill>
                <a:latin typeface="Calibri" pitchFamily="34" charset="0"/>
                <a:cs typeface="Calibri" pitchFamily="34" charset="0"/>
              </a:rPr>
              <a:t>and </a:t>
            </a:r>
            <a:r>
              <a:rPr lang="en-US" sz="2400" b="1" dirty="0" err="1">
                <a:solidFill>
                  <a:schemeClr val="bg1"/>
                </a:solidFill>
                <a:latin typeface="Calibri" pitchFamily="34" charset="0"/>
                <a:cs typeface="Calibri" pitchFamily="34" charset="0"/>
              </a:rPr>
              <a:t>protists</a:t>
            </a:r>
            <a:r>
              <a:rPr lang="en-US" sz="2400" b="1" dirty="0">
                <a:solidFill>
                  <a:schemeClr val="bg1"/>
                </a:solidFill>
                <a:latin typeface="Calibri" pitchFamily="34" charset="0"/>
                <a:cs typeface="Calibri" pitchFamily="34" charset="0"/>
              </a:rPr>
              <a:t> </a:t>
            </a:r>
          </a:p>
          <a:p>
            <a:pPr eaLnBrk="0" hangingPunct="0"/>
            <a:r>
              <a:rPr lang="en-US" sz="2400" b="1" dirty="0">
                <a:solidFill>
                  <a:schemeClr val="bg1"/>
                </a:solidFill>
                <a:latin typeface="Calibri" pitchFamily="34" charset="0"/>
                <a:cs typeface="Calibri" pitchFamily="34" charset="0"/>
              </a:rPr>
              <a:t> </a:t>
            </a:r>
            <a:br>
              <a:rPr lang="en-US" sz="2400" b="1" dirty="0">
                <a:solidFill>
                  <a:schemeClr val="bg1"/>
                </a:solidFill>
                <a:latin typeface="Calibri" pitchFamily="34" charset="0"/>
                <a:cs typeface="Calibri" pitchFamily="34" charset="0"/>
              </a:rPr>
            </a:br>
            <a:r>
              <a:rPr lang="en-US" sz="2400" b="1" dirty="0">
                <a:solidFill>
                  <a:schemeClr val="bg1"/>
                </a:solidFill>
                <a:latin typeface="Calibri" pitchFamily="34" charset="0"/>
                <a:cs typeface="Calibri" pitchFamily="34" charset="0"/>
              </a:rPr>
              <a:t>Model Organisms </a:t>
            </a:r>
            <a:r>
              <a:rPr lang="en-US" sz="2400" b="1" dirty="0" smtClean="0">
                <a:solidFill>
                  <a:schemeClr val="bg1"/>
                </a:solidFill>
                <a:latin typeface="Calibri" pitchFamily="34" charset="0"/>
                <a:cs typeface="Calibri" pitchFamily="34" charset="0"/>
              </a:rPr>
              <a:t> for </a:t>
            </a:r>
            <a:r>
              <a:rPr lang="en-US" sz="2400" b="1" dirty="0">
                <a:solidFill>
                  <a:schemeClr val="bg1"/>
                </a:solidFill>
                <a:latin typeface="Calibri" pitchFamily="34" charset="0"/>
                <a:cs typeface="Calibri" pitchFamily="34" charset="0"/>
              </a:rPr>
              <a:t>medical sciences (e.g. cancer research</a:t>
            </a:r>
            <a:r>
              <a:rPr lang="en-US" sz="2400" b="1" dirty="0" smtClean="0">
                <a:solidFill>
                  <a:schemeClr val="bg1"/>
                </a:solidFill>
                <a:latin typeface="Calibri" pitchFamily="34" charset="0"/>
                <a:cs typeface="Calibri" pitchFamily="34" charset="0"/>
              </a:rPr>
              <a:t>)</a:t>
            </a:r>
          </a:p>
          <a:p>
            <a:pPr eaLnBrk="0" hangingPunct="0"/>
            <a:endParaRPr lang="en-US" sz="2400" b="1" dirty="0" smtClean="0">
              <a:solidFill>
                <a:schemeClr val="bg1"/>
              </a:solidFill>
              <a:latin typeface="Calibri" pitchFamily="34" charset="0"/>
              <a:cs typeface="Calibri" pitchFamily="34" charset="0"/>
            </a:endParaRPr>
          </a:p>
          <a:p>
            <a:pPr eaLnBrk="0" hangingPunct="0"/>
            <a:r>
              <a:rPr lang="en-US" sz="2400" b="1" dirty="0" smtClean="0">
                <a:solidFill>
                  <a:schemeClr val="bg1"/>
                </a:solidFill>
                <a:latin typeface="Calibri" pitchFamily="34" charset="0"/>
                <a:cs typeface="Calibri" pitchFamily="34" charset="0"/>
              </a:rPr>
              <a:t>Bed Stabilization</a:t>
            </a:r>
            <a:r>
              <a:rPr lang="en-US" sz="2400" b="1" dirty="0">
                <a:solidFill>
                  <a:schemeClr val="bg1"/>
                </a:solidFill>
                <a:latin typeface="Calibri" pitchFamily="34" charset="0"/>
                <a:cs typeface="Calibri" pitchFamily="34" charset="0"/>
              </a:rPr>
              <a:t/>
            </a:r>
            <a:br>
              <a:rPr lang="en-US" sz="2400" b="1" dirty="0">
                <a:solidFill>
                  <a:schemeClr val="bg1"/>
                </a:solidFill>
                <a:latin typeface="Calibri" pitchFamily="34" charset="0"/>
                <a:cs typeface="Calibri" pitchFamily="34" charset="0"/>
              </a:rPr>
            </a:br>
            <a:r>
              <a:rPr lang="en-US" sz="2400" b="1" dirty="0">
                <a:solidFill>
                  <a:schemeClr val="bg1"/>
                </a:solidFill>
                <a:latin typeface="Calibri" pitchFamily="34" charset="0"/>
                <a:cs typeface="Calibri" pitchFamily="34" charset="0"/>
              </a:rPr>
              <a:t/>
            </a:r>
            <a:br>
              <a:rPr lang="en-US" sz="2400" b="1" dirty="0">
                <a:solidFill>
                  <a:schemeClr val="bg1"/>
                </a:solidFill>
                <a:latin typeface="Calibri" pitchFamily="34" charset="0"/>
                <a:cs typeface="Calibri" pitchFamily="34" charset="0"/>
              </a:rPr>
            </a:br>
            <a:r>
              <a:rPr lang="en-US" sz="2400" b="1" dirty="0" smtClean="0">
                <a:solidFill>
                  <a:schemeClr val="bg1"/>
                </a:solidFill>
                <a:latin typeface="Calibri" pitchFamily="34" charset="0"/>
                <a:cs typeface="Calibri" pitchFamily="34" charset="0"/>
              </a:rPr>
              <a:t>Water Quality -  potential TMDL applications</a:t>
            </a:r>
            <a:endParaRPr lang="en-US" sz="2400" b="1" dirty="0">
              <a:solidFill>
                <a:schemeClr val="bg1"/>
              </a:solidFill>
              <a:latin typeface="Calibri" pitchFamily="34" charset="0"/>
              <a:cs typeface="Calibri" pitchFamily="34" charset="0"/>
            </a:endParaRPr>
          </a:p>
        </p:txBody>
      </p:sp>
      <p:pic>
        <p:nvPicPr>
          <p:cNvPr id="10" name="Picture 4" descr="pmdoy5"/>
          <p:cNvPicPr>
            <a:picLocks noChangeAspect="1" noChangeArrowheads="1"/>
          </p:cNvPicPr>
          <p:nvPr/>
        </p:nvPicPr>
        <p:blipFill>
          <a:blip r:embed="rId4" cstate="email"/>
          <a:srcRect/>
          <a:stretch>
            <a:fillRect/>
          </a:stretch>
        </p:blipFill>
        <p:spPr bwMode="auto">
          <a:xfrm>
            <a:off x="3771900" y="1219200"/>
            <a:ext cx="2813050" cy="2133600"/>
          </a:xfrm>
          <a:prstGeom prst="rect">
            <a:avLst/>
          </a:prstGeom>
          <a:noFill/>
          <a:ln w="9525">
            <a:noFill/>
            <a:miter lim="800000"/>
            <a:headEnd/>
            <a:tailEnd/>
          </a:ln>
        </p:spPr>
      </p:pic>
      <p:pic>
        <p:nvPicPr>
          <p:cNvPr id="11" name="Picture 6" descr="M"/>
          <p:cNvPicPr>
            <a:picLocks noChangeAspect="1" noChangeArrowheads="1"/>
          </p:cNvPicPr>
          <p:nvPr/>
        </p:nvPicPr>
        <p:blipFill>
          <a:blip r:embed="rId5" cstate="email"/>
          <a:srcRect/>
          <a:stretch>
            <a:fillRect/>
          </a:stretch>
        </p:blipFill>
        <p:spPr bwMode="auto">
          <a:xfrm>
            <a:off x="5855206" y="914400"/>
            <a:ext cx="4185732" cy="2445790"/>
          </a:xfrm>
          <a:prstGeom prst="rect">
            <a:avLst/>
          </a:prstGeom>
          <a:noFill/>
          <a:ln w="15875">
            <a:solidFill>
              <a:schemeClr val="tx1"/>
            </a:solidFill>
            <a:miter lim="800000"/>
            <a:headEnd/>
            <a:tailEnd/>
          </a:ln>
        </p:spPr>
      </p:pic>
      <p:sp>
        <p:nvSpPr>
          <p:cNvPr id="12" name="Rectangle 7"/>
          <p:cNvSpPr>
            <a:spLocks noChangeArrowheads="1"/>
          </p:cNvSpPr>
          <p:nvPr/>
        </p:nvSpPr>
        <p:spPr bwMode="auto">
          <a:xfrm>
            <a:off x="6972300" y="3124200"/>
            <a:ext cx="3014663" cy="276999"/>
          </a:xfrm>
          <a:prstGeom prst="rect">
            <a:avLst/>
          </a:prstGeom>
          <a:noFill/>
          <a:ln w="9525">
            <a:noFill/>
            <a:miter lim="800000"/>
            <a:headEnd/>
            <a:tailEnd/>
          </a:ln>
        </p:spPr>
        <p:txBody>
          <a:bodyPr wrap="square">
            <a:spAutoFit/>
          </a:bodyPr>
          <a:lstStyle/>
          <a:p>
            <a:r>
              <a:rPr lang="en-US" sz="1200" b="1" i="1" dirty="0">
                <a:solidFill>
                  <a:schemeClr val="bg1"/>
                </a:solidFill>
                <a:latin typeface="+mn-lt"/>
              </a:rPr>
              <a:t>CTUIR Freshwater Mussel Project</a:t>
            </a:r>
          </a:p>
        </p:txBody>
      </p:sp>
      <p:sp>
        <p:nvSpPr>
          <p:cNvPr id="13" name="U-Turn Arrow 12"/>
          <p:cNvSpPr/>
          <p:nvPr/>
        </p:nvSpPr>
        <p:spPr bwMode="auto">
          <a:xfrm>
            <a:off x="5372100" y="1219200"/>
            <a:ext cx="2743200" cy="573024"/>
          </a:xfrm>
          <a:prstGeom prst="uturn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4" name="5-Point Star 13"/>
          <p:cNvSpPr/>
          <p:nvPr/>
        </p:nvSpPr>
        <p:spPr bwMode="auto">
          <a:xfrm>
            <a:off x="79023" y="5935134"/>
            <a:ext cx="457200" cy="457200"/>
          </a:xfrm>
          <a:prstGeom prst="star5">
            <a:avLst/>
          </a:prstGeom>
          <a:solidFill>
            <a:srgbClr val="FFFF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dissolve">
                                      <p:cBhvr>
                                        <p:cTn id="12" dur="500"/>
                                        <p:tgtEl>
                                          <p:spTgt spid="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animEffect transition="in" filter="dissolve">
                                      <p:cBhvr>
                                        <p:cTn id="17" dur="500"/>
                                        <p:tgtEl>
                                          <p:spTgt spid="9">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srcRect/>
          <a:stretch>
            <a:fillRect/>
          </a:stretch>
        </a:blipFill>
        <a:effectLst/>
      </p:bgPr>
    </p:bg>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266700" y="1066800"/>
            <a:ext cx="2819400" cy="457200"/>
          </a:xfrm>
          <a:prstGeom prst="rect">
            <a:avLst/>
          </a:prstGeom>
          <a:noFill/>
          <a:ln w="9525">
            <a:noFill/>
            <a:miter lim="800000"/>
            <a:headEnd/>
            <a:tailEnd/>
          </a:ln>
        </p:spPr>
        <p:txBody>
          <a:bodyPr anchor="ctr"/>
          <a:lstStyle/>
          <a:p>
            <a:r>
              <a:rPr lang="en-US" sz="2800" b="1">
                <a:solidFill>
                  <a:srgbClr val="FFFF66"/>
                </a:solidFill>
                <a:latin typeface="Calibri" pitchFamily="34" charset="0"/>
              </a:rPr>
              <a:t>1.  Structure</a:t>
            </a:r>
            <a:endParaRPr lang="en-US" sz="4400">
              <a:solidFill>
                <a:schemeClr val="tx2"/>
              </a:solidFill>
              <a:latin typeface="Calibri" pitchFamily="34" charset="0"/>
            </a:endParaRPr>
          </a:p>
        </p:txBody>
      </p:sp>
      <p:sp>
        <p:nvSpPr>
          <p:cNvPr id="22531" name="Rectangle 5"/>
          <p:cNvSpPr>
            <a:spLocks noChangeArrowheads="1"/>
          </p:cNvSpPr>
          <p:nvPr/>
        </p:nvSpPr>
        <p:spPr bwMode="auto">
          <a:xfrm>
            <a:off x="342900" y="2057400"/>
            <a:ext cx="2971800" cy="381000"/>
          </a:xfrm>
          <a:prstGeom prst="rect">
            <a:avLst/>
          </a:prstGeom>
          <a:noFill/>
          <a:ln w="9525">
            <a:noFill/>
            <a:miter lim="800000"/>
            <a:headEnd/>
            <a:tailEnd/>
          </a:ln>
        </p:spPr>
        <p:txBody>
          <a:bodyPr anchor="ctr"/>
          <a:lstStyle/>
          <a:p>
            <a:r>
              <a:rPr lang="en-US" sz="2800" dirty="0">
                <a:solidFill>
                  <a:schemeClr val="bg1"/>
                </a:solidFill>
                <a:latin typeface="Calibri" pitchFamily="34" charset="0"/>
              </a:rPr>
              <a:t>Bind Bottom</a:t>
            </a:r>
            <a:endParaRPr lang="en-US" sz="2800" dirty="0">
              <a:solidFill>
                <a:schemeClr val="tx2"/>
              </a:solidFill>
              <a:latin typeface="Calibri" pitchFamily="34" charset="0"/>
            </a:endParaRPr>
          </a:p>
        </p:txBody>
      </p:sp>
      <p:pic>
        <p:nvPicPr>
          <p:cNvPr id="22532" name="Picture 7" descr="Mussel in Sed Tank Closeup 1 dk"/>
          <p:cNvPicPr>
            <a:picLocks noChangeAspect="1" noChangeArrowheads="1"/>
          </p:cNvPicPr>
          <p:nvPr/>
        </p:nvPicPr>
        <p:blipFill>
          <a:blip r:embed="rId4" cstate="email"/>
          <a:srcRect/>
          <a:stretch>
            <a:fillRect/>
          </a:stretch>
        </p:blipFill>
        <p:spPr bwMode="auto">
          <a:xfrm>
            <a:off x="5029200" y="3048000"/>
            <a:ext cx="4838700" cy="3529013"/>
          </a:xfrm>
          <a:prstGeom prst="rect">
            <a:avLst/>
          </a:prstGeom>
          <a:noFill/>
          <a:ln w="9525">
            <a:solidFill>
              <a:srgbClr val="FFFF00"/>
            </a:solidFill>
            <a:miter lim="800000"/>
            <a:headEnd/>
            <a:tailEnd/>
          </a:ln>
        </p:spPr>
      </p:pic>
      <p:sp>
        <p:nvSpPr>
          <p:cNvPr id="22533" name="Rectangle 8"/>
          <p:cNvSpPr>
            <a:spLocks noChangeArrowheads="1"/>
          </p:cNvSpPr>
          <p:nvPr/>
        </p:nvSpPr>
        <p:spPr bwMode="auto">
          <a:xfrm>
            <a:off x="342900" y="2971800"/>
            <a:ext cx="3429000" cy="457200"/>
          </a:xfrm>
          <a:prstGeom prst="rect">
            <a:avLst/>
          </a:prstGeom>
          <a:noFill/>
          <a:ln w="9525">
            <a:noFill/>
            <a:miter lim="800000"/>
            <a:headEnd/>
            <a:tailEnd/>
          </a:ln>
        </p:spPr>
        <p:txBody>
          <a:bodyPr anchor="ctr"/>
          <a:lstStyle/>
          <a:p>
            <a:r>
              <a:rPr lang="en-US" sz="2800" b="1" dirty="0">
                <a:solidFill>
                  <a:schemeClr val="bg1"/>
                </a:solidFill>
                <a:latin typeface="Calibri" pitchFamily="34" charset="0"/>
                <a:sym typeface="Symbol" pitchFamily="18" charset="2"/>
              </a:rPr>
              <a:t></a:t>
            </a:r>
            <a:r>
              <a:rPr lang="en-US" sz="2800" dirty="0">
                <a:solidFill>
                  <a:schemeClr val="bg1"/>
                </a:solidFill>
                <a:latin typeface="Calibri" pitchFamily="34" charset="0"/>
              </a:rPr>
              <a:t> Bottom Turbulence</a:t>
            </a:r>
          </a:p>
        </p:txBody>
      </p:sp>
      <p:sp>
        <p:nvSpPr>
          <p:cNvPr id="22534" name="Rectangle 9"/>
          <p:cNvSpPr>
            <a:spLocks noChangeArrowheads="1"/>
          </p:cNvSpPr>
          <p:nvPr/>
        </p:nvSpPr>
        <p:spPr bwMode="auto">
          <a:xfrm>
            <a:off x="342900" y="1600200"/>
            <a:ext cx="4495800" cy="457200"/>
          </a:xfrm>
          <a:prstGeom prst="rect">
            <a:avLst/>
          </a:prstGeom>
          <a:noFill/>
          <a:ln w="9525">
            <a:noFill/>
            <a:miter lim="800000"/>
            <a:headEnd/>
            <a:tailEnd/>
          </a:ln>
        </p:spPr>
        <p:txBody>
          <a:bodyPr anchor="ctr"/>
          <a:lstStyle/>
          <a:p>
            <a:r>
              <a:rPr lang="en-US" sz="2800" b="1">
                <a:solidFill>
                  <a:schemeClr val="bg1"/>
                </a:solidFill>
                <a:latin typeface="Calibri" pitchFamily="34" charset="0"/>
                <a:sym typeface="Symbol" pitchFamily="18" charset="2"/>
              </a:rPr>
              <a:t></a:t>
            </a:r>
            <a:r>
              <a:rPr lang="en-US" sz="2800">
                <a:solidFill>
                  <a:schemeClr val="bg1"/>
                </a:solidFill>
                <a:latin typeface="Calibri" pitchFamily="34" charset="0"/>
              </a:rPr>
              <a:t> Habitat Complexity</a:t>
            </a:r>
          </a:p>
        </p:txBody>
      </p:sp>
      <p:pic>
        <p:nvPicPr>
          <p:cNvPr id="22535" name="Picture 10" descr="BM1_1 Detritus Bacteria dk"/>
          <p:cNvPicPr>
            <a:picLocks noChangeAspect="1" noChangeArrowheads="1"/>
          </p:cNvPicPr>
          <p:nvPr/>
        </p:nvPicPr>
        <p:blipFill>
          <a:blip r:embed="rId5" cstate="email"/>
          <a:srcRect/>
          <a:stretch>
            <a:fillRect/>
          </a:stretch>
        </p:blipFill>
        <p:spPr bwMode="auto">
          <a:xfrm>
            <a:off x="5029200" y="990600"/>
            <a:ext cx="2209800" cy="1752600"/>
          </a:xfrm>
          <a:prstGeom prst="rect">
            <a:avLst/>
          </a:prstGeom>
          <a:noFill/>
          <a:ln w="9525">
            <a:solidFill>
              <a:srgbClr val="FFFF00"/>
            </a:solidFill>
            <a:miter lim="800000"/>
            <a:headEnd/>
            <a:tailEnd/>
          </a:ln>
        </p:spPr>
      </p:pic>
      <p:pic>
        <p:nvPicPr>
          <p:cNvPr id="22536" name="Picture 11" descr="BM12_16 rthomas"/>
          <p:cNvPicPr>
            <a:picLocks noChangeAspect="1" noChangeArrowheads="1"/>
          </p:cNvPicPr>
          <p:nvPr/>
        </p:nvPicPr>
        <p:blipFill>
          <a:blip r:embed="rId6" cstate="email"/>
          <a:srcRect/>
          <a:stretch>
            <a:fillRect/>
          </a:stretch>
        </p:blipFill>
        <p:spPr bwMode="auto">
          <a:xfrm>
            <a:off x="7772400" y="990600"/>
            <a:ext cx="2057400" cy="1752600"/>
          </a:xfrm>
          <a:prstGeom prst="rect">
            <a:avLst/>
          </a:prstGeom>
          <a:noFill/>
          <a:ln w="9525">
            <a:solidFill>
              <a:srgbClr val="FFFF00"/>
            </a:solidFill>
            <a:miter lim="800000"/>
            <a:headEnd/>
            <a:tailEnd/>
          </a:ln>
        </p:spPr>
      </p:pic>
      <p:sp>
        <p:nvSpPr>
          <p:cNvPr id="22537" name="AutoShape 12"/>
          <p:cNvSpPr>
            <a:spLocks noChangeArrowheads="1"/>
          </p:cNvSpPr>
          <p:nvPr/>
        </p:nvSpPr>
        <p:spPr bwMode="auto">
          <a:xfrm>
            <a:off x="5943600" y="2743200"/>
            <a:ext cx="304800" cy="762000"/>
          </a:xfrm>
          <a:prstGeom prst="downArrow">
            <a:avLst>
              <a:gd name="adj1" fmla="val 56861"/>
              <a:gd name="adj2" fmla="val 131806"/>
            </a:avLst>
          </a:prstGeom>
          <a:solidFill>
            <a:schemeClr val="tx2"/>
          </a:solidFill>
          <a:ln w="9525">
            <a:solidFill>
              <a:srgbClr val="FFFF66"/>
            </a:solidFill>
            <a:miter lim="800000"/>
            <a:headEnd/>
            <a:tailEnd/>
          </a:ln>
        </p:spPr>
        <p:txBody>
          <a:bodyPr wrap="none" anchor="ctr"/>
          <a:lstStyle/>
          <a:p>
            <a:pPr algn="ctr"/>
            <a:endParaRPr lang="en-US"/>
          </a:p>
        </p:txBody>
      </p:sp>
      <p:sp>
        <p:nvSpPr>
          <p:cNvPr id="22538" name="AutoShape 13"/>
          <p:cNvSpPr>
            <a:spLocks noChangeArrowheads="1"/>
          </p:cNvSpPr>
          <p:nvPr/>
        </p:nvSpPr>
        <p:spPr bwMode="auto">
          <a:xfrm>
            <a:off x="8686800" y="2743200"/>
            <a:ext cx="304800" cy="762000"/>
          </a:xfrm>
          <a:prstGeom prst="downArrow">
            <a:avLst>
              <a:gd name="adj1" fmla="val 56861"/>
              <a:gd name="adj2" fmla="val 131806"/>
            </a:avLst>
          </a:prstGeom>
          <a:solidFill>
            <a:schemeClr val="tx2"/>
          </a:solidFill>
          <a:ln w="9525">
            <a:solidFill>
              <a:srgbClr val="FFFF66"/>
            </a:solidFill>
            <a:miter lim="800000"/>
            <a:headEnd/>
            <a:tailEnd/>
          </a:ln>
        </p:spPr>
        <p:txBody>
          <a:bodyPr wrap="none" anchor="ctr"/>
          <a:lstStyle/>
          <a:p>
            <a:pPr algn="ctr"/>
            <a:endParaRPr lang="en-US"/>
          </a:p>
        </p:txBody>
      </p:sp>
      <p:sp>
        <p:nvSpPr>
          <p:cNvPr id="22539" name="Rectangle 15"/>
          <p:cNvSpPr>
            <a:spLocks noChangeArrowheads="1"/>
          </p:cNvSpPr>
          <p:nvPr/>
        </p:nvSpPr>
        <p:spPr bwMode="auto">
          <a:xfrm>
            <a:off x="342900" y="3657600"/>
            <a:ext cx="4343400" cy="457200"/>
          </a:xfrm>
          <a:prstGeom prst="rect">
            <a:avLst/>
          </a:prstGeom>
          <a:noFill/>
          <a:ln w="9525">
            <a:noFill/>
            <a:miter lim="800000"/>
            <a:headEnd/>
            <a:tailEnd/>
          </a:ln>
        </p:spPr>
        <p:txBody>
          <a:bodyPr anchor="ctr"/>
          <a:lstStyle/>
          <a:p>
            <a:r>
              <a:rPr lang="en-US" sz="2800" b="1">
                <a:solidFill>
                  <a:srgbClr val="FFFF66"/>
                </a:solidFill>
                <a:latin typeface="Calibri" pitchFamily="34" charset="0"/>
              </a:rPr>
              <a:t>2.  Function</a:t>
            </a:r>
            <a:endParaRPr lang="en-US" sz="4400">
              <a:solidFill>
                <a:schemeClr val="tx2"/>
              </a:solidFill>
              <a:latin typeface="Calibri" pitchFamily="34" charset="0"/>
            </a:endParaRPr>
          </a:p>
        </p:txBody>
      </p:sp>
      <p:sp>
        <p:nvSpPr>
          <p:cNvPr id="22540" name="Rectangle 16"/>
          <p:cNvSpPr>
            <a:spLocks noChangeArrowheads="1"/>
          </p:cNvSpPr>
          <p:nvPr/>
        </p:nvSpPr>
        <p:spPr bwMode="auto">
          <a:xfrm>
            <a:off x="342900" y="4267200"/>
            <a:ext cx="4191000" cy="381000"/>
          </a:xfrm>
          <a:prstGeom prst="rect">
            <a:avLst/>
          </a:prstGeom>
          <a:noFill/>
          <a:ln w="9525">
            <a:noFill/>
            <a:miter lim="800000"/>
            <a:headEnd/>
            <a:tailEnd/>
          </a:ln>
        </p:spPr>
        <p:txBody>
          <a:bodyPr anchor="ctr"/>
          <a:lstStyle/>
          <a:p>
            <a:r>
              <a:rPr lang="en-US" sz="2800" b="1">
                <a:solidFill>
                  <a:schemeClr val="bg1"/>
                </a:solidFill>
                <a:latin typeface="Calibri" pitchFamily="34" charset="0"/>
                <a:sym typeface="Symbol" pitchFamily="18" charset="2"/>
              </a:rPr>
              <a:t></a:t>
            </a:r>
            <a:r>
              <a:rPr lang="en-US" sz="2800">
                <a:solidFill>
                  <a:schemeClr val="bg1"/>
                </a:solidFill>
                <a:latin typeface="Calibri" pitchFamily="34" charset="0"/>
                <a:sym typeface="Symbol" pitchFamily="18" charset="2"/>
              </a:rPr>
              <a:t> </a:t>
            </a:r>
            <a:r>
              <a:rPr lang="en-US" sz="2800">
                <a:solidFill>
                  <a:schemeClr val="bg1"/>
                </a:solidFill>
                <a:latin typeface="Calibri" pitchFamily="34" charset="0"/>
              </a:rPr>
              <a:t>Suspended Particulates</a:t>
            </a:r>
            <a:endParaRPr lang="en-US" sz="2800">
              <a:solidFill>
                <a:schemeClr val="tx2"/>
              </a:solidFill>
              <a:latin typeface="Calibri" pitchFamily="34" charset="0"/>
            </a:endParaRPr>
          </a:p>
        </p:txBody>
      </p:sp>
      <p:sp>
        <p:nvSpPr>
          <p:cNvPr id="22541" name="Rectangle 17"/>
          <p:cNvSpPr>
            <a:spLocks noChangeArrowheads="1"/>
          </p:cNvSpPr>
          <p:nvPr/>
        </p:nvSpPr>
        <p:spPr bwMode="auto">
          <a:xfrm>
            <a:off x="342900" y="4724400"/>
            <a:ext cx="3581400" cy="457200"/>
          </a:xfrm>
          <a:prstGeom prst="rect">
            <a:avLst/>
          </a:prstGeom>
          <a:noFill/>
          <a:ln w="9525">
            <a:noFill/>
            <a:miter lim="800000"/>
            <a:headEnd/>
            <a:tailEnd/>
          </a:ln>
        </p:spPr>
        <p:txBody>
          <a:bodyPr anchor="ctr"/>
          <a:lstStyle/>
          <a:p>
            <a:pPr>
              <a:buFont typeface="Symbol" pitchFamily="18" charset="2"/>
              <a:buNone/>
            </a:pPr>
            <a:r>
              <a:rPr lang="en-US" sz="2800" b="1">
                <a:solidFill>
                  <a:schemeClr val="bg1"/>
                </a:solidFill>
                <a:latin typeface="Calibri" pitchFamily="34" charset="0"/>
                <a:sym typeface="Symbol" pitchFamily="18" charset="2"/>
              </a:rPr>
              <a:t></a:t>
            </a:r>
            <a:r>
              <a:rPr lang="en-US" sz="2800">
                <a:solidFill>
                  <a:schemeClr val="bg1"/>
                </a:solidFill>
                <a:latin typeface="Calibri" pitchFamily="34" charset="0"/>
              </a:rPr>
              <a:t> Particulate N, P</a:t>
            </a:r>
            <a:endParaRPr lang="en-US" sz="2800">
              <a:solidFill>
                <a:schemeClr val="tx2"/>
              </a:solidFill>
              <a:latin typeface="Calibri" pitchFamily="34" charset="0"/>
            </a:endParaRPr>
          </a:p>
        </p:txBody>
      </p:sp>
      <p:sp>
        <p:nvSpPr>
          <p:cNvPr id="22542" name="Rectangle 18"/>
          <p:cNvSpPr>
            <a:spLocks noChangeArrowheads="1"/>
          </p:cNvSpPr>
          <p:nvPr/>
        </p:nvSpPr>
        <p:spPr bwMode="auto">
          <a:xfrm>
            <a:off x="342900" y="5181600"/>
            <a:ext cx="4343400" cy="457200"/>
          </a:xfrm>
          <a:prstGeom prst="rect">
            <a:avLst/>
          </a:prstGeom>
          <a:noFill/>
          <a:ln w="9525">
            <a:noFill/>
            <a:miter lim="800000"/>
            <a:headEnd/>
            <a:tailEnd/>
          </a:ln>
        </p:spPr>
        <p:txBody>
          <a:bodyPr anchor="ctr"/>
          <a:lstStyle/>
          <a:p>
            <a:r>
              <a:rPr lang="en-US" sz="2800" b="1">
                <a:solidFill>
                  <a:schemeClr val="bg1"/>
                </a:solidFill>
                <a:latin typeface="Calibri" pitchFamily="34" charset="0"/>
                <a:sym typeface="Symbol" pitchFamily="18" charset="2"/>
              </a:rPr>
              <a:t> </a:t>
            </a:r>
            <a:r>
              <a:rPr lang="en-US" sz="2800">
                <a:solidFill>
                  <a:schemeClr val="bg1"/>
                </a:solidFill>
                <a:latin typeface="Calibri" pitchFamily="34" charset="0"/>
              </a:rPr>
              <a:t>Light reaching bottom</a:t>
            </a:r>
            <a:endParaRPr lang="en-US" sz="2800">
              <a:solidFill>
                <a:schemeClr val="tx2"/>
              </a:solidFill>
              <a:latin typeface="Calibri" pitchFamily="34" charset="0"/>
            </a:endParaRPr>
          </a:p>
        </p:txBody>
      </p:sp>
      <p:sp>
        <p:nvSpPr>
          <p:cNvPr id="22543" name="Rectangle 19"/>
          <p:cNvSpPr>
            <a:spLocks noChangeArrowheads="1"/>
          </p:cNvSpPr>
          <p:nvPr/>
        </p:nvSpPr>
        <p:spPr bwMode="auto">
          <a:xfrm>
            <a:off x="342900" y="5638800"/>
            <a:ext cx="4038600" cy="533400"/>
          </a:xfrm>
          <a:prstGeom prst="rect">
            <a:avLst/>
          </a:prstGeom>
          <a:noFill/>
          <a:ln w="9525">
            <a:noFill/>
            <a:miter lim="800000"/>
            <a:headEnd/>
            <a:tailEnd/>
          </a:ln>
        </p:spPr>
        <p:txBody>
          <a:bodyPr anchor="ctr"/>
          <a:lstStyle/>
          <a:p>
            <a:pPr>
              <a:buFont typeface="Symbol" pitchFamily="18" charset="2"/>
              <a:buNone/>
            </a:pPr>
            <a:r>
              <a:rPr lang="en-US" sz="2800" b="1">
                <a:solidFill>
                  <a:schemeClr val="bg1"/>
                </a:solidFill>
                <a:latin typeface="Calibri" pitchFamily="34" charset="0"/>
                <a:sym typeface="Symbol" pitchFamily="18" charset="2"/>
              </a:rPr>
              <a:t></a:t>
            </a:r>
            <a:r>
              <a:rPr lang="en-US" sz="2800">
                <a:solidFill>
                  <a:schemeClr val="bg1"/>
                </a:solidFill>
                <a:latin typeface="Calibri" pitchFamily="34" charset="0"/>
              </a:rPr>
              <a:t> Sediment Enrichment</a:t>
            </a:r>
            <a:endParaRPr lang="en-US" sz="2800">
              <a:solidFill>
                <a:schemeClr val="tx2"/>
              </a:solidFill>
              <a:latin typeface="Calibri" pitchFamily="34" charset="0"/>
            </a:endParaRPr>
          </a:p>
        </p:txBody>
      </p:sp>
      <p:sp>
        <p:nvSpPr>
          <p:cNvPr id="22544" name="Rectangle 20"/>
          <p:cNvSpPr>
            <a:spLocks noChangeArrowheads="1"/>
          </p:cNvSpPr>
          <p:nvPr/>
        </p:nvSpPr>
        <p:spPr bwMode="auto">
          <a:xfrm>
            <a:off x="342900" y="6248400"/>
            <a:ext cx="4343400" cy="304800"/>
          </a:xfrm>
          <a:prstGeom prst="rect">
            <a:avLst/>
          </a:prstGeom>
          <a:noFill/>
          <a:ln w="9525">
            <a:noFill/>
            <a:miter lim="800000"/>
            <a:headEnd/>
            <a:tailEnd/>
          </a:ln>
        </p:spPr>
        <p:txBody>
          <a:bodyPr anchor="ctr"/>
          <a:lstStyle/>
          <a:p>
            <a:pPr>
              <a:buFont typeface="Symbol" pitchFamily="18" charset="2"/>
              <a:buNone/>
            </a:pPr>
            <a:r>
              <a:rPr lang="en-US" sz="2800" b="1">
                <a:solidFill>
                  <a:schemeClr val="bg1"/>
                </a:solidFill>
                <a:latin typeface="Calibri" pitchFamily="34" charset="0"/>
                <a:sym typeface="Symbol" pitchFamily="18" charset="2"/>
              </a:rPr>
              <a:t></a:t>
            </a:r>
            <a:r>
              <a:rPr lang="en-US" sz="2800">
                <a:solidFill>
                  <a:schemeClr val="bg1"/>
                </a:solidFill>
                <a:latin typeface="Calibri" pitchFamily="34" charset="0"/>
              </a:rPr>
              <a:t> Dissolved Nutrients</a:t>
            </a:r>
            <a:endParaRPr lang="en-US" sz="2800">
              <a:solidFill>
                <a:schemeClr val="tx2"/>
              </a:solidFill>
              <a:latin typeface="Calibri" pitchFamily="34" charset="0"/>
            </a:endParaRPr>
          </a:p>
        </p:txBody>
      </p:sp>
      <p:sp>
        <p:nvSpPr>
          <p:cNvPr id="22545" name="Rectangle 21"/>
          <p:cNvSpPr>
            <a:spLocks noChangeArrowheads="1"/>
          </p:cNvSpPr>
          <p:nvPr/>
        </p:nvSpPr>
        <p:spPr bwMode="auto">
          <a:xfrm>
            <a:off x="342900" y="2514600"/>
            <a:ext cx="4267200" cy="381000"/>
          </a:xfrm>
          <a:prstGeom prst="rect">
            <a:avLst/>
          </a:prstGeom>
          <a:noFill/>
          <a:ln w="9525">
            <a:noFill/>
            <a:miter lim="800000"/>
            <a:headEnd/>
            <a:tailEnd/>
          </a:ln>
        </p:spPr>
        <p:txBody>
          <a:bodyPr anchor="ctr"/>
          <a:lstStyle/>
          <a:p>
            <a:r>
              <a:rPr lang="en-US" sz="2800">
                <a:solidFill>
                  <a:schemeClr val="bg1"/>
                </a:solidFill>
                <a:latin typeface="Calibri" pitchFamily="34" charset="0"/>
              </a:rPr>
              <a:t>Stabilize Shorelines</a:t>
            </a:r>
            <a:endParaRPr lang="en-US" sz="2800">
              <a:solidFill>
                <a:schemeClr val="tx2"/>
              </a:solidFill>
              <a:latin typeface="Calibri" pitchFamily="34" charset="0"/>
            </a:endParaRPr>
          </a:p>
        </p:txBody>
      </p:sp>
      <p:grpSp>
        <p:nvGrpSpPr>
          <p:cNvPr id="22546" name="Group 18"/>
          <p:cNvGrpSpPr>
            <a:grpSpLocks/>
          </p:cNvGrpSpPr>
          <p:nvPr/>
        </p:nvGrpSpPr>
        <p:grpSpPr bwMode="auto">
          <a:xfrm>
            <a:off x="9334500" y="5791200"/>
            <a:ext cx="952500" cy="1066800"/>
            <a:chOff x="4397703" y="4679961"/>
            <a:chExt cx="896471" cy="1067174"/>
          </a:xfrm>
        </p:grpSpPr>
        <p:pic>
          <p:nvPicPr>
            <p:cNvPr id="22547" name="Picture 3"/>
            <p:cNvPicPr>
              <a:picLocks noChangeAspect="1" noChangeArrowheads="1"/>
            </p:cNvPicPr>
            <p:nvPr/>
          </p:nvPicPr>
          <p:blipFill>
            <a:blip r:embed="rId7" cstate="email"/>
            <a:srcRect/>
            <a:stretch>
              <a:fillRect/>
            </a:stretch>
          </p:blipFill>
          <p:spPr bwMode="auto">
            <a:xfrm>
              <a:off x="4397703" y="4679961"/>
              <a:ext cx="617855" cy="854670"/>
            </a:xfrm>
            <a:prstGeom prst="rect">
              <a:avLst/>
            </a:prstGeom>
            <a:noFill/>
            <a:ln w="9525">
              <a:noFill/>
              <a:miter lim="800000"/>
              <a:headEnd/>
              <a:tailEnd/>
            </a:ln>
          </p:spPr>
        </p:pic>
        <p:sp>
          <p:nvSpPr>
            <p:cNvPr id="22548" name="Rectangle 6"/>
            <p:cNvSpPr>
              <a:spLocks noChangeArrowheads="1"/>
            </p:cNvSpPr>
            <p:nvPr/>
          </p:nvSpPr>
          <p:spPr bwMode="auto">
            <a:xfrm>
              <a:off x="4532174" y="5500914"/>
              <a:ext cx="762000" cy="246221"/>
            </a:xfrm>
            <a:prstGeom prst="rect">
              <a:avLst/>
            </a:prstGeom>
            <a:noFill/>
            <a:ln w="9525">
              <a:noFill/>
              <a:miter lim="800000"/>
              <a:headEnd/>
              <a:tailEnd/>
            </a:ln>
          </p:spPr>
          <p:txBody>
            <a:bodyPr>
              <a:spAutoFit/>
            </a:bodyPr>
            <a:lstStyle/>
            <a:p>
              <a:pPr algn="ctr"/>
              <a:endParaRPr lang="en-US" sz="1000">
                <a:solidFill>
                  <a:schemeClr val="bg1"/>
                </a:solidFill>
                <a:latin typeface="Lucida Sans Unicode" pitchFamily="34" charset="0"/>
              </a:endParaRPr>
            </a:p>
          </p:txBody>
        </p:sp>
      </p:grpSp>
      <p:sp>
        <p:nvSpPr>
          <p:cNvPr id="22" name="Rectangle 2"/>
          <p:cNvSpPr txBox="1">
            <a:spLocks noChangeArrowheads="1"/>
          </p:cNvSpPr>
          <p:nvPr/>
        </p:nvSpPr>
        <p:spPr>
          <a:xfrm>
            <a:off x="342900" y="228600"/>
            <a:ext cx="9220200" cy="8382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3600" b="1" i="0" u="none" strike="noStrike" kern="0" cap="none" spc="0" normalizeH="0" baseline="0" noProof="0" smtClean="0">
                <a:ln>
                  <a:noFill/>
                </a:ln>
                <a:solidFill>
                  <a:srgbClr val="FFFF00"/>
                </a:solidFill>
                <a:effectLst/>
                <a:uLnTx/>
                <a:uFillTx/>
                <a:latin typeface="Calibri" pitchFamily="34" charset="0"/>
                <a:ea typeface="+mj-ea"/>
                <a:cs typeface="Calibri" pitchFamily="34" charset="0"/>
              </a:rPr>
              <a:t>Freshwater Mussels – Why Important?</a:t>
            </a:r>
            <a:endParaRPr kumimoji="1" lang="en-US" sz="3600" b="1" i="0" u="none" strike="noStrike" kern="0" cap="none" spc="0" normalizeH="0" baseline="0" noProof="0" dirty="0" smtClean="0">
              <a:ln>
                <a:noFill/>
              </a:ln>
              <a:solidFill>
                <a:srgbClr val="FFFF00"/>
              </a:solidFill>
              <a:effectLst/>
              <a:uLnTx/>
              <a:uFillTx/>
              <a:latin typeface="Calibri" pitchFamily="34" charset="0"/>
              <a:ea typeface="+mj-ea"/>
              <a:cs typeface="Calibri"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Picture1"/>
          <p:cNvPicPr>
            <a:picLocks noChangeAspect="1" noChangeArrowheads="1"/>
          </p:cNvPicPr>
          <p:nvPr/>
        </p:nvPicPr>
        <p:blipFill>
          <a:blip r:embed="rId3" cstate="email"/>
          <a:srcRect/>
          <a:stretch>
            <a:fillRect/>
          </a:stretch>
        </p:blipFill>
        <p:spPr bwMode="auto">
          <a:xfrm>
            <a:off x="952500" y="1219200"/>
            <a:ext cx="8239125" cy="5259388"/>
          </a:xfrm>
          <a:prstGeom prst="rect">
            <a:avLst/>
          </a:prstGeom>
          <a:noFill/>
          <a:ln w="15875">
            <a:solidFill>
              <a:schemeClr val="tx1"/>
            </a:solidFill>
            <a:miter lim="800000"/>
            <a:headEnd/>
            <a:tailEnd/>
          </a:ln>
        </p:spPr>
      </p:pic>
      <p:sp>
        <p:nvSpPr>
          <p:cNvPr id="152579" name="Text Box 3"/>
          <p:cNvSpPr txBox="1">
            <a:spLocks noChangeArrowheads="1"/>
          </p:cNvSpPr>
          <p:nvPr/>
        </p:nvSpPr>
        <p:spPr bwMode="auto">
          <a:xfrm>
            <a:off x="1028700" y="1295400"/>
            <a:ext cx="922338" cy="579438"/>
          </a:xfrm>
          <a:prstGeom prst="rect">
            <a:avLst/>
          </a:prstGeom>
          <a:noFill/>
          <a:ln w="9525">
            <a:noFill/>
            <a:miter lim="800000"/>
            <a:headEnd/>
            <a:tailEnd/>
          </a:ln>
          <a:effectLst/>
        </p:spPr>
        <p:txBody>
          <a:bodyPr wrap="none">
            <a:spAutoFit/>
          </a:bodyPr>
          <a:lstStyle/>
          <a:p>
            <a:pPr>
              <a:defRPr/>
            </a:pPr>
            <a:r>
              <a:rPr lang="en-US" sz="3200" b="1">
                <a:effectLst>
                  <a:outerShdw blurRad="38100" dist="38100" dir="2700000" algn="tl">
                    <a:srgbClr val="C0C0C0"/>
                  </a:outerShdw>
                </a:effectLst>
                <a:latin typeface="Baskerville Old Face" pitchFamily="18" charset="0"/>
              </a:rPr>
              <a:t>Start</a:t>
            </a:r>
          </a:p>
        </p:txBody>
      </p:sp>
      <p:sp>
        <p:nvSpPr>
          <p:cNvPr id="152580" name="Text Box 4"/>
          <p:cNvSpPr txBox="1">
            <a:spLocks noChangeArrowheads="1"/>
          </p:cNvSpPr>
          <p:nvPr/>
        </p:nvSpPr>
        <p:spPr bwMode="auto">
          <a:xfrm>
            <a:off x="5743575" y="2133600"/>
            <a:ext cx="2743200" cy="396875"/>
          </a:xfrm>
          <a:prstGeom prst="rect">
            <a:avLst/>
          </a:prstGeom>
          <a:noFill/>
          <a:ln w="9525">
            <a:noFill/>
            <a:miter lim="800000"/>
            <a:headEnd/>
            <a:tailEnd/>
          </a:ln>
          <a:effectLst/>
        </p:spPr>
        <p:txBody>
          <a:bodyPr>
            <a:spAutoFit/>
          </a:bodyPr>
          <a:lstStyle/>
          <a:p>
            <a:pPr>
              <a:defRPr/>
            </a:pPr>
            <a:r>
              <a:rPr lang="en-US" sz="2000" b="1">
                <a:effectLst>
                  <a:outerShdw blurRad="38100" dist="38100" dir="2700000" algn="tl">
                    <a:srgbClr val="C0C0C0"/>
                  </a:outerShdw>
                </a:effectLst>
                <a:latin typeface="Baskerville Old Face" pitchFamily="18" charset="0"/>
              </a:rPr>
              <a:t>8 adult mussels</a:t>
            </a:r>
          </a:p>
        </p:txBody>
      </p:sp>
      <p:sp>
        <p:nvSpPr>
          <p:cNvPr id="152581" name="Text Box 5"/>
          <p:cNvSpPr txBox="1">
            <a:spLocks noChangeArrowheads="1"/>
          </p:cNvSpPr>
          <p:nvPr/>
        </p:nvSpPr>
        <p:spPr bwMode="auto">
          <a:xfrm>
            <a:off x="2228850" y="2117725"/>
            <a:ext cx="1389063" cy="396875"/>
          </a:xfrm>
          <a:prstGeom prst="rect">
            <a:avLst/>
          </a:prstGeom>
          <a:noFill/>
          <a:ln w="9525">
            <a:noFill/>
            <a:miter lim="800000"/>
            <a:headEnd/>
            <a:tailEnd/>
          </a:ln>
          <a:effectLst/>
        </p:spPr>
        <p:txBody>
          <a:bodyPr wrap="none">
            <a:spAutoFit/>
          </a:bodyPr>
          <a:lstStyle/>
          <a:p>
            <a:pPr>
              <a:defRPr/>
            </a:pPr>
            <a:r>
              <a:rPr lang="en-US" sz="2000" b="1">
                <a:effectLst>
                  <a:outerShdw blurRad="38100" dist="38100" dir="2700000" algn="tl">
                    <a:srgbClr val="C0C0C0"/>
                  </a:outerShdw>
                </a:effectLst>
                <a:latin typeface="Baskerville Old Face" pitchFamily="18" charset="0"/>
              </a:rPr>
              <a:t>No mussels</a:t>
            </a:r>
          </a:p>
        </p:txBody>
      </p:sp>
      <p:grpSp>
        <p:nvGrpSpPr>
          <p:cNvPr id="2" name="Group 6"/>
          <p:cNvGrpSpPr>
            <a:grpSpLocks/>
          </p:cNvGrpSpPr>
          <p:nvPr/>
        </p:nvGrpSpPr>
        <p:grpSpPr bwMode="auto">
          <a:xfrm>
            <a:off x="1588" y="0"/>
            <a:ext cx="10285412" cy="1063625"/>
            <a:chOff x="1" y="0"/>
            <a:chExt cx="5759" cy="670"/>
          </a:xfrm>
        </p:grpSpPr>
        <p:pic>
          <p:nvPicPr>
            <p:cNvPr id="21513" name="Picture 7" descr="USFWS logo and USFWS Science Excellence Inititative title bar"/>
            <p:cNvPicPr>
              <a:picLocks noChangeAspect="1" noChangeArrowheads="1"/>
            </p:cNvPicPr>
            <p:nvPr/>
          </p:nvPicPr>
          <p:blipFill>
            <a:blip r:embed="rId4" cstate="email">
              <a:lum bright="-10000"/>
            </a:blip>
            <a:srcRect/>
            <a:stretch>
              <a:fillRect/>
            </a:stretch>
          </p:blipFill>
          <p:spPr bwMode="auto">
            <a:xfrm>
              <a:off x="1" y="0"/>
              <a:ext cx="5759" cy="238"/>
            </a:xfrm>
            <a:prstGeom prst="rect">
              <a:avLst/>
            </a:prstGeom>
            <a:noFill/>
            <a:ln w="9525">
              <a:noFill/>
              <a:miter lim="800000"/>
              <a:headEnd/>
              <a:tailEnd/>
            </a:ln>
          </p:spPr>
        </p:pic>
        <p:pic>
          <p:nvPicPr>
            <p:cNvPr id="21514" name="Picture 8" descr="MAHI Logo"/>
            <p:cNvPicPr>
              <a:picLocks noChangeAspect="1" noChangeArrowheads="1"/>
            </p:cNvPicPr>
            <p:nvPr/>
          </p:nvPicPr>
          <p:blipFill>
            <a:blip r:embed="rId5" cstate="email"/>
            <a:srcRect/>
            <a:stretch>
              <a:fillRect/>
            </a:stretch>
          </p:blipFill>
          <p:spPr bwMode="auto">
            <a:xfrm>
              <a:off x="3648" y="96"/>
              <a:ext cx="1920" cy="574"/>
            </a:xfrm>
            <a:prstGeom prst="rect">
              <a:avLst/>
            </a:prstGeom>
            <a:noFill/>
            <a:ln w="9525">
              <a:noFill/>
              <a:miter lim="800000"/>
              <a:headEnd/>
              <a:tailEnd/>
            </a:ln>
          </p:spPr>
        </p:pic>
      </p:grpSp>
      <p:sp>
        <p:nvSpPr>
          <p:cNvPr id="152586" name="Rectangle 10"/>
          <p:cNvSpPr>
            <a:spLocks noChangeArrowheads="1"/>
          </p:cNvSpPr>
          <p:nvPr/>
        </p:nvSpPr>
        <p:spPr bwMode="auto">
          <a:xfrm>
            <a:off x="266700" y="533400"/>
            <a:ext cx="5791200" cy="641350"/>
          </a:xfrm>
          <a:prstGeom prst="rect">
            <a:avLst/>
          </a:prstGeom>
          <a:noFill/>
          <a:ln w="9525">
            <a:noFill/>
            <a:miter lim="800000"/>
            <a:headEnd/>
            <a:tailEnd/>
          </a:ln>
          <a:effectLst/>
        </p:spPr>
        <p:txBody>
          <a:bodyPr>
            <a:spAutoFit/>
          </a:bodyPr>
          <a:lstStyle/>
          <a:p>
            <a:pPr>
              <a:defRPr/>
            </a:pPr>
            <a:r>
              <a:rPr lang="en-US" sz="3600" b="1">
                <a:solidFill>
                  <a:srgbClr val="006600"/>
                </a:solidFill>
                <a:effectLst>
                  <a:outerShdw blurRad="38100" dist="38100" dir="2700000" algn="tl">
                    <a:srgbClr val="C0C0C0"/>
                  </a:outerShdw>
                </a:effectLst>
                <a:latin typeface="Lucida Sans Unicode" pitchFamily="34" charset="0"/>
              </a:rPr>
              <a:t>Biofiltration Potential</a:t>
            </a:r>
          </a:p>
        </p:txBody>
      </p:sp>
      <p:sp>
        <p:nvSpPr>
          <p:cNvPr id="21512" name="Text Box 8"/>
          <p:cNvSpPr txBox="1">
            <a:spLocks noChangeArrowheads="1"/>
          </p:cNvSpPr>
          <p:nvPr/>
        </p:nvSpPr>
        <p:spPr bwMode="auto">
          <a:xfrm>
            <a:off x="6426200" y="6503988"/>
            <a:ext cx="3505200" cy="284162"/>
          </a:xfrm>
          <a:prstGeom prst="rect">
            <a:avLst/>
          </a:prstGeom>
          <a:noFill/>
          <a:ln w="9525">
            <a:noFill/>
            <a:miter lim="800000"/>
            <a:headEnd/>
            <a:tailEnd/>
          </a:ln>
        </p:spPr>
        <p:txBody>
          <a:bodyPr lIns="90487" tIns="44450" rIns="90487" bIns="44450" anchor="ctr">
            <a:spAutoFit/>
          </a:bodyPr>
          <a:lstStyle/>
          <a:p>
            <a:pPr eaLnBrk="0" hangingPunct="0">
              <a:lnSpc>
                <a:spcPct val="90000"/>
              </a:lnSpc>
            </a:pPr>
            <a:r>
              <a:rPr lang="en-US" sz="1400" i="1">
                <a:latin typeface="Comic Sans MS" pitchFamily="66" charset="0"/>
              </a:rPr>
              <a:t>Slide from Dick Neves, VA Tech</a:t>
            </a:r>
            <a:endParaRPr lang="en-US" sz="1400" b="1" u="sng">
              <a:latin typeface="Comic Sans MS" pitchFamily="66"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2" descr="USFWS logo and USFWS Science Excellence Inititative title bar"/>
          <p:cNvPicPr>
            <a:picLocks noChangeAspect="1" noChangeArrowheads="1"/>
          </p:cNvPicPr>
          <p:nvPr/>
        </p:nvPicPr>
        <p:blipFill>
          <a:blip r:embed="rId3" cstate="email">
            <a:lum bright="-10000"/>
          </a:blip>
          <a:srcRect/>
          <a:stretch>
            <a:fillRect/>
          </a:stretch>
        </p:blipFill>
        <p:spPr bwMode="auto">
          <a:xfrm>
            <a:off x="1588" y="0"/>
            <a:ext cx="10285412" cy="377825"/>
          </a:xfrm>
          <a:prstGeom prst="rect">
            <a:avLst/>
          </a:prstGeom>
          <a:noFill/>
          <a:ln w="9525">
            <a:noFill/>
            <a:miter lim="800000"/>
            <a:headEnd/>
            <a:tailEnd/>
          </a:ln>
        </p:spPr>
      </p:pic>
      <p:pic>
        <p:nvPicPr>
          <p:cNvPr id="22531" name="Picture 3" descr="MAHI Logo"/>
          <p:cNvPicPr>
            <a:picLocks noChangeAspect="1" noChangeArrowheads="1"/>
          </p:cNvPicPr>
          <p:nvPr/>
        </p:nvPicPr>
        <p:blipFill>
          <a:blip r:embed="rId4" cstate="email"/>
          <a:srcRect/>
          <a:stretch>
            <a:fillRect/>
          </a:stretch>
        </p:blipFill>
        <p:spPr bwMode="auto">
          <a:xfrm>
            <a:off x="6515100" y="152400"/>
            <a:ext cx="3429000" cy="911225"/>
          </a:xfrm>
          <a:prstGeom prst="rect">
            <a:avLst/>
          </a:prstGeom>
          <a:noFill/>
          <a:ln w="9525">
            <a:noFill/>
            <a:miter lim="800000"/>
            <a:headEnd/>
            <a:tailEnd/>
          </a:ln>
        </p:spPr>
      </p:pic>
      <p:pic>
        <p:nvPicPr>
          <p:cNvPr id="22532" name="Picture 4" descr="Picture3"/>
          <p:cNvPicPr>
            <a:picLocks noChangeAspect="1" noChangeArrowheads="1"/>
          </p:cNvPicPr>
          <p:nvPr/>
        </p:nvPicPr>
        <p:blipFill>
          <a:blip r:embed="rId5" cstate="email"/>
          <a:srcRect/>
          <a:stretch>
            <a:fillRect/>
          </a:stretch>
        </p:blipFill>
        <p:spPr bwMode="auto">
          <a:xfrm>
            <a:off x="942975" y="1257300"/>
            <a:ext cx="8239125" cy="5181600"/>
          </a:xfrm>
          <a:prstGeom prst="rect">
            <a:avLst/>
          </a:prstGeom>
          <a:noFill/>
          <a:ln w="15875">
            <a:solidFill>
              <a:schemeClr val="tx1"/>
            </a:solidFill>
            <a:miter lim="800000"/>
            <a:headEnd/>
            <a:tailEnd/>
          </a:ln>
        </p:spPr>
      </p:pic>
      <p:sp>
        <p:nvSpPr>
          <p:cNvPr id="153605" name="Text Box 5"/>
          <p:cNvSpPr txBox="1">
            <a:spLocks noChangeArrowheads="1"/>
          </p:cNvSpPr>
          <p:nvPr/>
        </p:nvSpPr>
        <p:spPr bwMode="auto">
          <a:xfrm>
            <a:off x="952500" y="1295400"/>
            <a:ext cx="1036638" cy="579438"/>
          </a:xfrm>
          <a:prstGeom prst="rect">
            <a:avLst/>
          </a:prstGeom>
          <a:noFill/>
          <a:ln w="9525">
            <a:noFill/>
            <a:miter lim="800000"/>
            <a:headEnd/>
            <a:tailEnd/>
          </a:ln>
          <a:effectLst/>
        </p:spPr>
        <p:txBody>
          <a:bodyPr wrap="none">
            <a:spAutoFit/>
          </a:bodyPr>
          <a:lstStyle/>
          <a:p>
            <a:pPr>
              <a:defRPr/>
            </a:pPr>
            <a:r>
              <a:rPr lang="en-US" sz="3200" b="1">
                <a:effectLst>
                  <a:outerShdw blurRad="38100" dist="38100" dir="2700000" algn="tl">
                    <a:srgbClr val="C0C0C0"/>
                  </a:outerShdw>
                </a:effectLst>
                <a:latin typeface="Baskerville Old Face" pitchFamily="18" charset="0"/>
              </a:rPr>
              <a:t>Later</a:t>
            </a:r>
          </a:p>
        </p:txBody>
      </p:sp>
      <p:sp>
        <p:nvSpPr>
          <p:cNvPr id="153606" name="Text Box 6"/>
          <p:cNvSpPr txBox="1">
            <a:spLocks noChangeArrowheads="1"/>
          </p:cNvSpPr>
          <p:nvPr/>
        </p:nvSpPr>
        <p:spPr bwMode="auto">
          <a:xfrm>
            <a:off x="5743575" y="1981200"/>
            <a:ext cx="2743200" cy="396875"/>
          </a:xfrm>
          <a:prstGeom prst="rect">
            <a:avLst/>
          </a:prstGeom>
          <a:noFill/>
          <a:ln w="9525">
            <a:noFill/>
            <a:miter lim="800000"/>
            <a:headEnd/>
            <a:tailEnd/>
          </a:ln>
          <a:effectLst/>
        </p:spPr>
        <p:txBody>
          <a:bodyPr>
            <a:spAutoFit/>
          </a:bodyPr>
          <a:lstStyle/>
          <a:p>
            <a:pPr>
              <a:defRPr/>
            </a:pPr>
            <a:r>
              <a:rPr lang="en-US" sz="2000" b="1">
                <a:effectLst>
                  <a:outerShdw blurRad="38100" dist="38100" dir="2700000" algn="tl">
                    <a:srgbClr val="C0C0C0"/>
                  </a:outerShdw>
                </a:effectLst>
                <a:latin typeface="Baskerville Old Face" pitchFamily="18" charset="0"/>
              </a:rPr>
              <a:t>8 adult mussels</a:t>
            </a:r>
          </a:p>
        </p:txBody>
      </p:sp>
      <p:sp>
        <p:nvSpPr>
          <p:cNvPr id="153607" name="Text Box 7"/>
          <p:cNvSpPr txBox="1">
            <a:spLocks noChangeArrowheads="1"/>
          </p:cNvSpPr>
          <p:nvPr/>
        </p:nvSpPr>
        <p:spPr bwMode="auto">
          <a:xfrm>
            <a:off x="2228850" y="1981200"/>
            <a:ext cx="1389063" cy="396875"/>
          </a:xfrm>
          <a:prstGeom prst="rect">
            <a:avLst/>
          </a:prstGeom>
          <a:noFill/>
          <a:ln w="9525">
            <a:noFill/>
            <a:miter lim="800000"/>
            <a:headEnd/>
            <a:tailEnd/>
          </a:ln>
          <a:effectLst/>
        </p:spPr>
        <p:txBody>
          <a:bodyPr wrap="none">
            <a:spAutoFit/>
          </a:bodyPr>
          <a:lstStyle/>
          <a:p>
            <a:pPr>
              <a:defRPr/>
            </a:pPr>
            <a:r>
              <a:rPr lang="en-US" sz="2000" b="1">
                <a:effectLst>
                  <a:outerShdw blurRad="38100" dist="38100" dir="2700000" algn="tl">
                    <a:srgbClr val="C0C0C0"/>
                  </a:outerShdw>
                </a:effectLst>
                <a:latin typeface="Baskerville Old Face" pitchFamily="18" charset="0"/>
              </a:rPr>
              <a:t>No mussels</a:t>
            </a:r>
          </a:p>
        </p:txBody>
      </p:sp>
      <p:sp>
        <p:nvSpPr>
          <p:cNvPr id="22536" name="Text Box 8"/>
          <p:cNvSpPr txBox="1">
            <a:spLocks noChangeArrowheads="1"/>
          </p:cNvSpPr>
          <p:nvPr/>
        </p:nvSpPr>
        <p:spPr bwMode="auto">
          <a:xfrm>
            <a:off x="6134100" y="6477000"/>
            <a:ext cx="3505200" cy="284163"/>
          </a:xfrm>
          <a:prstGeom prst="rect">
            <a:avLst/>
          </a:prstGeom>
          <a:noFill/>
          <a:ln w="9525">
            <a:noFill/>
            <a:miter lim="800000"/>
            <a:headEnd/>
            <a:tailEnd/>
          </a:ln>
        </p:spPr>
        <p:txBody>
          <a:bodyPr lIns="90487" tIns="44450" rIns="90487" bIns="44450" anchor="ctr">
            <a:spAutoFit/>
          </a:bodyPr>
          <a:lstStyle/>
          <a:p>
            <a:pPr eaLnBrk="0" hangingPunct="0">
              <a:lnSpc>
                <a:spcPct val="90000"/>
              </a:lnSpc>
            </a:pPr>
            <a:r>
              <a:rPr lang="en-US" sz="1400" i="1">
                <a:latin typeface="Comic Sans MS" pitchFamily="66" charset="0"/>
              </a:rPr>
              <a:t>Slide from Dick Neves, VA Tech</a:t>
            </a:r>
            <a:endParaRPr lang="en-US" sz="1400" b="1" u="sng">
              <a:latin typeface="Comic Sans MS" pitchFamily="66" charset="0"/>
            </a:endParaRPr>
          </a:p>
        </p:txBody>
      </p:sp>
      <p:sp>
        <p:nvSpPr>
          <p:cNvPr id="153610" name="Rectangle 10"/>
          <p:cNvSpPr>
            <a:spLocks noChangeArrowheads="1"/>
          </p:cNvSpPr>
          <p:nvPr/>
        </p:nvSpPr>
        <p:spPr bwMode="auto">
          <a:xfrm>
            <a:off x="266700" y="533400"/>
            <a:ext cx="5791200" cy="641350"/>
          </a:xfrm>
          <a:prstGeom prst="rect">
            <a:avLst/>
          </a:prstGeom>
          <a:noFill/>
          <a:ln w="9525">
            <a:noFill/>
            <a:miter lim="800000"/>
            <a:headEnd/>
            <a:tailEnd/>
          </a:ln>
          <a:effectLst/>
        </p:spPr>
        <p:txBody>
          <a:bodyPr>
            <a:spAutoFit/>
          </a:bodyPr>
          <a:lstStyle/>
          <a:p>
            <a:pPr>
              <a:defRPr/>
            </a:pPr>
            <a:r>
              <a:rPr lang="en-US" sz="3600" b="1">
                <a:solidFill>
                  <a:srgbClr val="006600"/>
                </a:solidFill>
                <a:effectLst>
                  <a:outerShdw blurRad="38100" dist="38100" dir="2700000" algn="tl">
                    <a:srgbClr val="C0C0C0"/>
                  </a:outerShdw>
                </a:effectLst>
                <a:latin typeface="Lucida Sans Unicode" pitchFamily="34" charset="0"/>
              </a:rPr>
              <a:t>Biofiltration Potential</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descr="CIMG0565"/>
          <p:cNvPicPr>
            <a:picLocks noChangeAspect="1" noChangeArrowheads="1"/>
          </p:cNvPicPr>
          <p:nvPr/>
        </p:nvPicPr>
        <p:blipFill>
          <a:blip r:embed="rId3" cstate="email">
            <a:lum bright="-20000"/>
          </a:blip>
          <a:srcRect/>
          <a:stretch>
            <a:fillRect/>
          </a:stretch>
        </p:blipFill>
        <p:spPr bwMode="auto">
          <a:xfrm>
            <a:off x="0" y="3276600"/>
            <a:ext cx="10287000" cy="3581400"/>
          </a:xfrm>
          <a:prstGeom prst="rect">
            <a:avLst/>
          </a:prstGeom>
          <a:noFill/>
          <a:ln w="9525">
            <a:solidFill>
              <a:schemeClr val="bg1"/>
            </a:solidFill>
            <a:miter lim="800000"/>
            <a:headEnd/>
            <a:tailEnd/>
          </a:ln>
        </p:spPr>
      </p:pic>
      <p:pic>
        <p:nvPicPr>
          <p:cNvPr id="21507" name="Picture 9" descr="M"/>
          <p:cNvPicPr>
            <a:picLocks noChangeAspect="1" noChangeArrowheads="1"/>
          </p:cNvPicPr>
          <p:nvPr/>
        </p:nvPicPr>
        <p:blipFill>
          <a:blip r:embed="rId4" cstate="email"/>
          <a:srcRect/>
          <a:stretch>
            <a:fillRect/>
          </a:stretch>
        </p:blipFill>
        <p:spPr bwMode="auto">
          <a:xfrm>
            <a:off x="0" y="0"/>
            <a:ext cx="10287000" cy="3429000"/>
          </a:xfrm>
          <a:prstGeom prst="rect">
            <a:avLst/>
          </a:prstGeom>
          <a:noFill/>
          <a:ln w="15875">
            <a:solidFill>
              <a:schemeClr val="bg1"/>
            </a:solidFill>
            <a:miter lim="800000"/>
            <a:headEnd/>
            <a:tailEnd/>
          </a:ln>
        </p:spPr>
      </p:pic>
      <p:sp>
        <p:nvSpPr>
          <p:cNvPr id="21508" name="Rectangle 10"/>
          <p:cNvSpPr>
            <a:spLocks noChangeArrowheads="1"/>
          </p:cNvSpPr>
          <p:nvPr/>
        </p:nvSpPr>
        <p:spPr bwMode="auto">
          <a:xfrm>
            <a:off x="7300913" y="3048000"/>
            <a:ext cx="2986087" cy="336550"/>
          </a:xfrm>
          <a:prstGeom prst="rect">
            <a:avLst/>
          </a:prstGeom>
          <a:noFill/>
          <a:ln w="9525">
            <a:noFill/>
            <a:miter lim="800000"/>
            <a:headEnd/>
            <a:tailEnd/>
          </a:ln>
        </p:spPr>
        <p:txBody>
          <a:bodyPr wrap="none">
            <a:spAutoFit/>
          </a:bodyPr>
          <a:lstStyle/>
          <a:p>
            <a:pPr algn="l"/>
            <a:r>
              <a:rPr lang="en-US" sz="1600" b="1" i="1">
                <a:solidFill>
                  <a:schemeClr val="bg1"/>
                </a:solidFill>
                <a:latin typeface="Calibri" pitchFamily="34" charset="0"/>
              </a:rPr>
              <a:t>CTUIR Freshwater Mussel Project</a:t>
            </a:r>
          </a:p>
        </p:txBody>
      </p:sp>
      <p:sp>
        <p:nvSpPr>
          <p:cNvPr id="2" name="Text Box 3"/>
          <p:cNvSpPr txBox="1">
            <a:spLocks noChangeArrowheads="1"/>
          </p:cNvSpPr>
          <p:nvPr/>
        </p:nvSpPr>
        <p:spPr bwMode="auto">
          <a:xfrm>
            <a:off x="2400300" y="381000"/>
            <a:ext cx="5791200" cy="1890713"/>
          </a:xfrm>
          <a:prstGeom prst="rect">
            <a:avLst/>
          </a:prstGeom>
          <a:noFill/>
          <a:ln w="9525">
            <a:noFill/>
            <a:miter lim="800000"/>
            <a:headEnd/>
            <a:tailEnd/>
          </a:ln>
        </p:spPr>
        <p:txBody>
          <a:bodyPr lIns="90487" tIns="44450" rIns="90487" bIns="44450" anchor="ctr">
            <a:spAutoFit/>
          </a:bodyPr>
          <a:lstStyle/>
          <a:p>
            <a:pPr eaLnBrk="0" hangingPunct="0">
              <a:lnSpc>
                <a:spcPct val="90000"/>
              </a:lnSpc>
              <a:defRPr/>
            </a:pPr>
            <a:r>
              <a:rPr lang="en-US" sz="4800" b="1" i="1" dirty="0">
                <a:solidFill>
                  <a:srgbClr val="FFFF00"/>
                </a:solidFill>
                <a:effectLst>
                  <a:outerShdw blurRad="38100" dist="38100" dir="2700000" algn="tl">
                    <a:srgbClr val="000000">
                      <a:alpha val="43137"/>
                    </a:srgbClr>
                  </a:outerShdw>
                </a:effectLst>
              </a:rPr>
              <a:t>Nature’s Benefits</a:t>
            </a:r>
          </a:p>
          <a:p>
            <a:pPr eaLnBrk="0" hangingPunct="0">
              <a:lnSpc>
                <a:spcPct val="90000"/>
              </a:lnSpc>
              <a:defRPr/>
            </a:pPr>
            <a:endParaRPr lang="en-US" sz="1800" b="1" i="1" u="sng" dirty="0">
              <a:solidFill>
                <a:srgbClr val="FFFF00"/>
              </a:solidFill>
              <a:latin typeface="Comic Sans MS" pitchFamily="66" charset="0"/>
            </a:endParaRPr>
          </a:p>
          <a:p>
            <a:pPr eaLnBrk="0" hangingPunct="0">
              <a:lnSpc>
                <a:spcPct val="90000"/>
              </a:lnSpc>
              <a:defRPr/>
            </a:pPr>
            <a:r>
              <a:rPr lang="en-US" sz="3200" b="1" dirty="0">
                <a:solidFill>
                  <a:srgbClr val="FFFF00"/>
                </a:solidFill>
                <a:effectLst>
                  <a:outerShdw blurRad="38100" dist="38100" dir="2700000" algn="tl">
                    <a:srgbClr val="000000">
                      <a:alpha val="43137"/>
                    </a:srgbClr>
                  </a:outerShdw>
                </a:effectLst>
                <a:latin typeface="Comic Sans MS" pitchFamily="66" charset="0"/>
              </a:rPr>
              <a:t>Bivalve Shellfish are “Ecosystem Engineers</a:t>
            </a:r>
            <a:r>
              <a:rPr lang="en-US" sz="3200" b="1" dirty="0">
                <a:solidFill>
                  <a:srgbClr val="FFFF00"/>
                </a:solidFill>
                <a:latin typeface="Comic Sans MS" pitchFamily="66" charset="0"/>
              </a:rPr>
              <a:t>”</a:t>
            </a:r>
          </a:p>
        </p:txBody>
      </p:sp>
      <p:sp>
        <p:nvSpPr>
          <p:cNvPr id="21510" name="Rectangle 10"/>
          <p:cNvSpPr>
            <a:spLocks noChangeArrowheads="1"/>
          </p:cNvSpPr>
          <p:nvPr/>
        </p:nvSpPr>
        <p:spPr bwMode="auto">
          <a:xfrm>
            <a:off x="9258300" y="6324600"/>
            <a:ext cx="852488" cy="338138"/>
          </a:xfrm>
          <a:prstGeom prst="rect">
            <a:avLst/>
          </a:prstGeom>
          <a:noFill/>
          <a:ln w="9525">
            <a:noFill/>
            <a:miter lim="800000"/>
            <a:headEnd/>
            <a:tailEnd/>
          </a:ln>
        </p:spPr>
        <p:txBody>
          <a:bodyPr wrap="none">
            <a:spAutoFit/>
          </a:bodyPr>
          <a:lstStyle/>
          <a:p>
            <a:pPr algn="l"/>
            <a:r>
              <a:rPr lang="en-US" sz="1600" b="1" i="1">
                <a:solidFill>
                  <a:schemeClr val="bg1"/>
                </a:solidFill>
                <a:latin typeface="Calibri" pitchFamily="34" charset="0"/>
              </a:rPr>
              <a:t>Kreeger</a:t>
            </a:r>
          </a:p>
        </p:txBody>
      </p:sp>
      <p:sp>
        <p:nvSpPr>
          <p:cNvPr id="9" name="Rectangle 10"/>
          <p:cNvSpPr>
            <a:spLocks noChangeArrowheads="1"/>
          </p:cNvSpPr>
          <p:nvPr/>
        </p:nvSpPr>
        <p:spPr bwMode="auto">
          <a:xfrm>
            <a:off x="266700" y="3508375"/>
            <a:ext cx="2586038" cy="646113"/>
          </a:xfrm>
          <a:prstGeom prst="rect">
            <a:avLst/>
          </a:prstGeom>
          <a:noFill/>
          <a:ln w="9525">
            <a:noFill/>
            <a:miter lim="800000"/>
            <a:headEnd/>
            <a:tailEnd/>
          </a:ln>
        </p:spPr>
        <p:txBody>
          <a:bodyPr wrap="none">
            <a:spAutoFit/>
          </a:bodyPr>
          <a:lstStyle/>
          <a:p>
            <a:pPr algn="l">
              <a:defRPr/>
            </a:pPr>
            <a:r>
              <a:rPr lang="en-US" sz="3600" b="1" dirty="0">
                <a:solidFill>
                  <a:srgbClr val="FF0000"/>
                </a:solidFill>
                <a:effectLst>
                  <a:outerShdw blurRad="38100" dist="38100" dir="2700000" algn="tl">
                    <a:srgbClr val="000000">
                      <a:alpha val="43137"/>
                    </a:srgbClr>
                  </a:outerShdw>
                </a:effectLst>
                <a:latin typeface="Calibri" pitchFamily="34" charset="0"/>
              </a:rPr>
              <a:t>Oyster Reefs</a:t>
            </a:r>
          </a:p>
        </p:txBody>
      </p:sp>
      <p:sp>
        <p:nvSpPr>
          <p:cNvPr id="10" name="Rectangle 10"/>
          <p:cNvSpPr>
            <a:spLocks noChangeArrowheads="1"/>
          </p:cNvSpPr>
          <p:nvPr/>
        </p:nvSpPr>
        <p:spPr bwMode="auto">
          <a:xfrm>
            <a:off x="284163" y="2692400"/>
            <a:ext cx="2743200" cy="646113"/>
          </a:xfrm>
          <a:prstGeom prst="rect">
            <a:avLst/>
          </a:prstGeom>
          <a:noFill/>
          <a:ln w="9525">
            <a:noFill/>
            <a:miter lim="800000"/>
            <a:headEnd/>
            <a:tailEnd/>
          </a:ln>
        </p:spPr>
        <p:txBody>
          <a:bodyPr>
            <a:spAutoFit/>
          </a:bodyPr>
          <a:lstStyle/>
          <a:p>
            <a:pPr algn="l">
              <a:defRPr/>
            </a:pPr>
            <a:r>
              <a:rPr lang="en-US" sz="3600" b="1" dirty="0">
                <a:solidFill>
                  <a:srgbClr val="FF0000"/>
                </a:solidFill>
                <a:effectLst>
                  <a:outerShdw blurRad="38100" dist="38100" dir="2700000" algn="tl">
                    <a:srgbClr val="000000">
                      <a:alpha val="43137"/>
                    </a:srgbClr>
                  </a:outerShdw>
                </a:effectLst>
                <a:latin typeface="Calibri" pitchFamily="34" charset="0"/>
              </a:rPr>
              <a:t>Mussel Beds</a:t>
            </a:r>
          </a:p>
        </p:txBody>
      </p:sp>
      <p:pic>
        <p:nvPicPr>
          <p:cNvPr id="21513" name="Picture 3"/>
          <p:cNvPicPr>
            <a:picLocks noChangeAspect="1" noChangeArrowheads="1"/>
          </p:cNvPicPr>
          <p:nvPr/>
        </p:nvPicPr>
        <p:blipFill>
          <a:blip r:embed="rId5" cstate="email"/>
          <a:srcRect/>
          <a:stretch>
            <a:fillRect/>
          </a:stretch>
        </p:blipFill>
        <p:spPr bwMode="auto">
          <a:xfrm>
            <a:off x="9296400" y="228600"/>
            <a:ext cx="765175" cy="1055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descr="bivalvenatcap3"/>
          <p:cNvPicPr>
            <a:picLocks noChangeAspect="1" noChangeArrowheads="1"/>
          </p:cNvPicPr>
          <p:nvPr/>
        </p:nvPicPr>
        <p:blipFill>
          <a:blip r:embed="rId3" cstate="email"/>
          <a:srcRect/>
          <a:stretch>
            <a:fillRect/>
          </a:stretch>
        </p:blipFill>
        <p:spPr bwMode="auto">
          <a:xfrm>
            <a:off x="495300" y="12700"/>
            <a:ext cx="9372600" cy="6872288"/>
          </a:xfrm>
          <a:prstGeom prst="rect">
            <a:avLst/>
          </a:prstGeom>
          <a:noFill/>
          <a:ln w="9525">
            <a:noFill/>
            <a:miter lim="800000"/>
            <a:headEnd/>
            <a:tailEnd/>
          </a:ln>
        </p:spPr>
      </p:pic>
      <p:sp>
        <p:nvSpPr>
          <p:cNvPr id="41987" name="TextBox 3"/>
          <p:cNvSpPr txBox="1">
            <a:spLocks noChangeArrowheads="1"/>
          </p:cNvSpPr>
          <p:nvPr/>
        </p:nvSpPr>
        <p:spPr bwMode="auto">
          <a:xfrm>
            <a:off x="792163" y="87313"/>
            <a:ext cx="4910137" cy="522287"/>
          </a:xfrm>
          <a:prstGeom prst="rect">
            <a:avLst/>
          </a:prstGeom>
          <a:solidFill>
            <a:srgbClr val="FFFFFF"/>
          </a:solidFill>
          <a:ln w="9525">
            <a:noFill/>
            <a:miter lim="800000"/>
            <a:headEnd/>
            <a:tailEnd/>
          </a:ln>
        </p:spPr>
        <p:txBody>
          <a:bodyPr wrap="none">
            <a:spAutoFit/>
          </a:bodyPr>
          <a:lstStyle/>
          <a:p>
            <a:pPr eaLnBrk="0" hangingPunct="0"/>
            <a:r>
              <a:rPr lang="en-US" sz="2800" b="1"/>
              <a:t>Nature’s Benefits </a:t>
            </a:r>
            <a:r>
              <a:rPr lang="en-US" sz="1800"/>
              <a:t>(Natural Capital)</a:t>
            </a:r>
          </a:p>
        </p:txBody>
      </p:sp>
      <p:sp>
        <p:nvSpPr>
          <p:cNvPr id="5" name="TextBox 4"/>
          <p:cNvSpPr txBox="1">
            <a:spLocks noChangeArrowheads="1"/>
          </p:cNvSpPr>
          <p:nvPr/>
        </p:nvSpPr>
        <p:spPr bwMode="auto">
          <a:xfrm>
            <a:off x="5219700" y="2057400"/>
            <a:ext cx="784225" cy="400050"/>
          </a:xfrm>
          <a:prstGeom prst="rect">
            <a:avLst/>
          </a:prstGeom>
          <a:solidFill>
            <a:srgbClr val="000000"/>
          </a:solidFill>
          <a:ln w="9525">
            <a:noFill/>
            <a:miter lim="800000"/>
            <a:headEnd/>
            <a:tailEnd/>
          </a:ln>
        </p:spPr>
        <p:txBody>
          <a:bodyPr wrap="none">
            <a:spAutoFit/>
          </a:bodyPr>
          <a:lstStyle/>
          <a:p>
            <a:pPr eaLnBrk="0" hangingPunct="0"/>
            <a:r>
              <a:rPr lang="en-US">
                <a:solidFill>
                  <a:srgbClr val="FF0000"/>
                </a:solidFill>
              </a:rPr>
              <a:t>Lives</a:t>
            </a:r>
          </a:p>
        </p:txBody>
      </p:sp>
      <p:sp>
        <p:nvSpPr>
          <p:cNvPr id="6" name="TextBox 5"/>
          <p:cNvSpPr txBox="1">
            <a:spLocks noChangeArrowheads="1"/>
          </p:cNvSpPr>
          <p:nvPr/>
        </p:nvSpPr>
        <p:spPr bwMode="auto">
          <a:xfrm>
            <a:off x="4914900" y="1430338"/>
            <a:ext cx="1470025" cy="400050"/>
          </a:xfrm>
          <a:prstGeom prst="rect">
            <a:avLst/>
          </a:prstGeom>
          <a:solidFill>
            <a:srgbClr val="000000"/>
          </a:solidFill>
          <a:ln w="9525">
            <a:noFill/>
            <a:miter lim="800000"/>
            <a:headEnd/>
            <a:tailEnd/>
          </a:ln>
        </p:spPr>
        <p:txBody>
          <a:bodyPr wrap="none">
            <a:spAutoFit/>
          </a:bodyPr>
          <a:lstStyle/>
          <a:p>
            <a:pPr eaLnBrk="0" hangingPunct="0"/>
            <a:r>
              <a:rPr lang="en-US">
                <a:solidFill>
                  <a:srgbClr val="FF0000"/>
                </a:solidFill>
              </a:rPr>
              <a:t>Livelihoods</a:t>
            </a:r>
          </a:p>
        </p:txBody>
      </p:sp>
      <p:sp>
        <p:nvSpPr>
          <p:cNvPr id="7" name="TextBox 6"/>
          <p:cNvSpPr txBox="1">
            <a:spLocks noChangeArrowheads="1"/>
          </p:cNvSpPr>
          <p:nvPr/>
        </p:nvSpPr>
        <p:spPr bwMode="auto">
          <a:xfrm>
            <a:off x="4991100" y="3581400"/>
            <a:ext cx="927100" cy="400050"/>
          </a:xfrm>
          <a:prstGeom prst="rect">
            <a:avLst/>
          </a:prstGeom>
          <a:solidFill>
            <a:srgbClr val="000000"/>
          </a:solidFill>
          <a:ln w="9525">
            <a:noFill/>
            <a:miter lim="800000"/>
            <a:headEnd/>
            <a:tailEnd/>
          </a:ln>
        </p:spPr>
        <p:txBody>
          <a:bodyPr wrap="none">
            <a:spAutoFit/>
          </a:bodyPr>
          <a:lstStyle/>
          <a:p>
            <a:pPr eaLnBrk="0" hangingPunct="0"/>
            <a:r>
              <a:rPr lang="en-US">
                <a:solidFill>
                  <a:srgbClr val="FF0000"/>
                </a:solidFill>
              </a:rPr>
              <a:t>Health</a:t>
            </a:r>
          </a:p>
        </p:txBody>
      </p:sp>
      <p:sp>
        <p:nvSpPr>
          <p:cNvPr id="8" name="TextBox 7"/>
          <p:cNvSpPr txBox="1">
            <a:spLocks noChangeArrowheads="1"/>
          </p:cNvSpPr>
          <p:nvPr/>
        </p:nvSpPr>
        <p:spPr bwMode="auto">
          <a:xfrm>
            <a:off x="4610100" y="5105400"/>
            <a:ext cx="1470025" cy="400050"/>
          </a:xfrm>
          <a:prstGeom prst="rect">
            <a:avLst/>
          </a:prstGeom>
          <a:solidFill>
            <a:srgbClr val="000000"/>
          </a:solidFill>
          <a:ln w="9525">
            <a:noFill/>
            <a:miter lim="800000"/>
            <a:headEnd/>
            <a:tailEnd/>
          </a:ln>
        </p:spPr>
        <p:txBody>
          <a:bodyPr wrap="none">
            <a:spAutoFit/>
          </a:bodyPr>
          <a:lstStyle/>
          <a:p>
            <a:pPr eaLnBrk="0" hangingPunct="0"/>
            <a:r>
              <a:rPr lang="en-US">
                <a:solidFill>
                  <a:srgbClr val="FF0000"/>
                </a:solidFill>
              </a:rPr>
              <a:t>Livelihoods</a:t>
            </a:r>
          </a:p>
        </p:txBody>
      </p:sp>
      <p:sp>
        <p:nvSpPr>
          <p:cNvPr id="9" name="TextBox 8"/>
          <p:cNvSpPr txBox="1">
            <a:spLocks noChangeArrowheads="1"/>
          </p:cNvSpPr>
          <p:nvPr/>
        </p:nvSpPr>
        <p:spPr bwMode="auto">
          <a:xfrm>
            <a:off x="4991100" y="6248400"/>
            <a:ext cx="927100" cy="400050"/>
          </a:xfrm>
          <a:prstGeom prst="rect">
            <a:avLst/>
          </a:prstGeom>
          <a:solidFill>
            <a:srgbClr val="000000"/>
          </a:solidFill>
          <a:ln w="9525">
            <a:noFill/>
            <a:miter lim="800000"/>
            <a:headEnd/>
            <a:tailEnd/>
          </a:ln>
        </p:spPr>
        <p:txBody>
          <a:bodyPr wrap="none">
            <a:spAutoFit/>
          </a:bodyPr>
          <a:lstStyle/>
          <a:p>
            <a:pPr eaLnBrk="0" hangingPunct="0"/>
            <a:r>
              <a:rPr lang="en-US">
                <a:solidFill>
                  <a:srgbClr val="FF0000"/>
                </a:solidFill>
              </a:rPr>
              <a:t>Health</a:t>
            </a:r>
          </a:p>
        </p:txBody>
      </p:sp>
      <p:sp>
        <p:nvSpPr>
          <p:cNvPr id="10" name="Oval 9"/>
          <p:cNvSpPr/>
          <p:nvPr/>
        </p:nvSpPr>
        <p:spPr bwMode="auto">
          <a:xfrm>
            <a:off x="8369067" y="-194345"/>
            <a:ext cx="1524000" cy="7239000"/>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027"/>
          <p:cNvSpPr txBox="1">
            <a:spLocks noChangeArrowheads="1"/>
          </p:cNvSpPr>
          <p:nvPr/>
        </p:nvSpPr>
        <p:spPr bwMode="auto">
          <a:xfrm>
            <a:off x="5067300" y="314325"/>
            <a:ext cx="4800600" cy="1076325"/>
          </a:xfrm>
          <a:prstGeom prst="rect">
            <a:avLst/>
          </a:prstGeom>
          <a:noFill/>
          <a:ln w="9525">
            <a:noFill/>
            <a:miter lim="800000"/>
            <a:headEnd/>
            <a:tailEnd/>
          </a:ln>
        </p:spPr>
        <p:txBody>
          <a:bodyPr lIns="90487" tIns="44450" rIns="90487" bIns="44450" anchor="ctr">
            <a:spAutoFit/>
          </a:bodyPr>
          <a:lstStyle/>
          <a:p>
            <a:pPr eaLnBrk="0" hangingPunct="0">
              <a:lnSpc>
                <a:spcPct val="90000"/>
              </a:lnSpc>
            </a:pPr>
            <a:r>
              <a:rPr lang="en-US" sz="4000" b="1" i="1">
                <a:solidFill>
                  <a:srgbClr val="FFFF00"/>
                </a:solidFill>
                <a:latin typeface="Arial" charset="0"/>
              </a:rPr>
              <a:t>Brandywine River</a:t>
            </a:r>
          </a:p>
          <a:p>
            <a:pPr eaLnBrk="0" hangingPunct="0">
              <a:lnSpc>
                <a:spcPct val="90000"/>
              </a:lnSpc>
            </a:pPr>
            <a:r>
              <a:rPr lang="en-US" sz="3200" b="1" i="1">
                <a:solidFill>
                  <a:schemeClr val="bg1"/>
                </a:solidFill>
                <a:latin typeface="Arial" charset="0"/>
              </a:rPr>
              <a:t>Studied 2000 - present</a:t>
            </a:r>
            <a:endParaRPr lang="en-US" sz="3200" b="1" u="sng">
              <a:solidFill>
                <a:schemeClr val="bg1"/>
              </a:solidFill>
              <a:latin typeface="Comic Sans MS" pitchFamily="66" charset="0"/>
            </a:endParaRPr>
          </a:p>
        </p:txBody>
      </p:sp>
      <p:pic>
        <p:nvPicPr>
          <p:cNvPr id="23555" name="Picture 1030" descr="BWmap"/>
          <p:cNvPicPr>
            <a:picLocks noChangeAspect="1" noChangeArrowheads="1"/>
          </p:cNvPicPr>
          <p:nvPr/>
        </p:nvPicPr>
        <p:blipFill>
          <a:blip r:embed="rId3" cstate="email">
            <a:lum bright="-40000" contrast="58000"/>
          </a:blip>
          <a:srcRect/>
          <a:stretch>
            <a:fillRect/>
          </a:stretch>
        </p:blipFill>
        <p:spPr bwMode="auto">
          <a:xfrm>
            <a:off x="342900" y="457200"/>
            <a:ext cx="4425950" cy="5638800"/>
          </a:xfrm>
          <a:prstGeom prst="rect">
            <a:avLst/>
          </a:prstGeom>
          <a:noFill/>
          <a:ln w="9525">
            <a:noFill/>
            <a:miter lim="800000"/>
            <a:headEnd/>
            <a:tailEnd/>
          </a:ln>
        </p:spPr>
      </p:pic>
      <p:sp>
        <p:nvSpPr>
          <p:cNvPr id="23556" name="Text Box 1031"/>
          <p:cNvSpPr txBox="1">
            <a:spLocks noChangeArrowheads="1"/>
          </p:cNvSpPr>
          <p:nvPr/>
        </p:nvSpPr>
        <p:spPr bwMode="auto">
          <a:xfrm>
            <a:off x="3467100" y="4572000"/>
            <a:ext cx="631825" cy="582613"/>
          </a:xfrm>
          <a:prstGeom prst="rect">
            <a:avLst/>
          </a:prstGeom>
          <a:noFill/>
          <a:ln w="9525">
            <a:noFill/>
            <a:miter lim="800000"/>
            <a:headEnd/>
            <a:tailEnd/>
          </a:ln>
        </p:spPr>
        <p:txBody>
          <a:bodyPr wrap="none" lIns="90487" tIns="44450" rIns="90487" bIns="44450" anchor="ctr">
            <a:spAutoFit/>
          </a:bodyPr>
          <a:lstStyle/>
          <a:p>
            <a:pPr algn="ctr" eaLnBrk="0" hangingPunct="0">
              <a:lnSpc>
                <a:spcPct val="90000"/>
              </a:lnSpc>
            </a:pPr>
            <a:r>
              <a:rPr lang="en-US" sz="3600" b="1">
                <a:solidFill>
                  <a:srgbClr val="FF0000"/>
                </a:solidFill>
                <a:latin typeface="Comic Sans MS" pitchFamily="66" charset="0"/>
                <a:sym typeface="Symbol" pitchFamily="18" charset="2"/>
              </a:rPr>
              <a:t></a:t>
            </a:r>
            <a:endParaRPr lang="en-US" sz="3600" b="1" u="sng">
              <a:solidFill>
                <a:srgbClr val="FFFF00"/>
              </a:solidFill>
              <a:latin typeface="Comic Sans MS" pitchFamily="66" charset="0"/>
            </a:endParaRPr>
          </a:p>
        </p:txBody>
      </p:sp>
      <p:sp>
        <p:nvSpPr>
          <p:cNvPr id="23557" name="Text Box 1032"/>
          <p:cNvSpPr txBox="1">
            <a:spLocks noChangeArrowheads="1"/>
          </p:cNvSpPr>
          <p:nvPr/>
        </p:nvSpPr>
        <p:spPr bwMode="auto">
          <a:xfrm>
            <a:off x="342900" y="6172200"/>
            <a:ext cx="4800600" cy="309563"/>
          </a:xfrm>
          <a:prstGeom prst="rect">
            <a:avLst/>
          </a:prstGeom>
          <a:noFill/>
          <a:ln w="9525">
            <a:noFill/>
            <a:miter lim="800000"/>
            <a:headEnd/>
            <a:tailEnd/>
          </a:ln>
        </p:spPr>
        <p:txBody>
          <a:bodyPr lIns="90487" tIns="44450" rIns="90487" bIns="44450" anchor="ctr">
            <a:spAutoFit/>
          </a:bodyPr>
          <a:lstStyle/>
          <a:p>
            <a:pPr eaLnBrk="0" hangingPunct="0">
              <a:lnSpc>
                <a:spcPct val="90000"/>
              </a:lnSpc>
            </a:pPr>
            <a:r>
              <a:rPr lang="en-US" sz="1600" i="1">
                <a:solidFill>
                  <a:schemeClr val="bg1"/>
                </a:solidFill>
                <a:latin typeface="Comic Sans MS" pitchFamily="66" charset="0"/>
              </a:rPr>
              <a:t>Map from The Brandywine River Conservancy</a:t>
            </a:r>
            <a:endParaRPr lang="en-US" sz="1600" b="1" u="sng">
              <a:solidFill>
                <a:schemeClr val="bg1"/>
              </a:solidFill>
              <a:latin typeface="Comic Sans MS" pitchFamily="66" charset="0"/>
            </a:endParaRPr>
          </a:p>
        </p:txBody>
      </p:sp>
      <p:pic>
        <p:nvPicPr>
          <p:cNvPr id="23558" name="Picture 1035" descr="DKBrandywineBankDebRitaCat2"/>
          <p:cNvPicPr>
            <a:picLocks noChangeAspect="1" noChangeArrowheads="1"/>
          </p:cNvPicPr>
          <p:nvPr/>
        </p:nvPicPr>
        <p:blipFill>
          <a:blip r:embed="rId4" cstate="email"/>
          <a:srcRect/>
          <a:stretch>
            <a:fillRect/>
          </a:stretch>
        </p:blipFill>
        <p:spPr bwMode="auto">
          <a:xfrm>
            <a:off x="5219700" y="3200400"/>
            <a:ext cx="4724400" cy="3109913"/>
          </a:xfrm>
          <a:prstGeom prst="rect">
            <a:avLst/>
          </a:prstGeom>
          <a:noFill/>
          <a:ln w="9525">
            <a:noFill/>
            <a:miter lim="800000"/>
            <a:headEnd/>
            <a:tailEnd/>
          </a:ln>
        </p:spPr>
      </p:pic>
      <p:pic>
        <p:nvPicPr>
          <p:cNvPr id="23559" name="Picture 1036" descr="Elliptio pic"/>
          <p:cNvPicPr>
            <a:picLocks noChangeAspect="1" noChangeArrowheads="1"/>
          </p:cNvPicPr>
          <p:nvPr/>
        </p:nvPicPr>
        <p:blipFill>
          <a:blip r:embed="rId5" cstate="email"/>
          <a:srcRect/>
          <a:stretch>
            <a:fillRect/>
          </a:stretch>
        </p:blipFill>
        <p:spPr bwMode="auto">
          <a:xfrm>
            <a:off x="5219700" y="1600200"/>
            <a:ext cx="2362200" cy="1465263"/>
          </a:xfrm>
          <a:prstGeom prst="rect">
            <a:avLst/>
          </a:prstGeom>
          <a:noFill/>
          <a:ln w="9525">
            <a:solidFill>
              <a:schemeClr val="tx1"/>
            </a:solidFill>
            <a:miter lim="800000"/>
            <a:headEnd/>
            <a:tailEnd/>
          </a:ln>
        </p:spPr>
      </p:pic>
      <p:sp>
        <p:nvSpPr>
          <p:cNvPr id="23560" name="Text Box 1037"/>
          <p:cNvSpPr txBox="1">
            <a:spLocks noChangeArrowheads="1"/>
          </p:cNvSpPr>
          <p:nvPr/>
        </p:nvSpPr>
        <p:spPr bwMode="auto">
          <a:xfrm>
            <a:off x="7581900" y="2743200"/>
            <a:ext cx="2506663" cy="363538"/>
          </a:xfrm>
          <a:prstGeom prst="rect">
            <a:avLst/>
          </a:prstGeom>
          <a:noFill/>
          <a:ln w="9525">
            <a:noFill/>
            <a:miter lim="800000"/>
            <a:headEnd/>
            <a:tailEnd/>
          </a:ln>
        </p:spPr>
        <p:txBody>
          <a:bodyPr wrap="none" lIns="90487" tIns="44450" rIns="90487" bIns="44450" anchor="ctr">
            <a:spAutoFit/>
          </a:bodyPr>
          <a:lstStyle/>
          <a:p>
            <a:pPr algn="ctr" eaLnBrk="0" hangingPunct="0">
              <a:lnSpc>
                <a:spcPct val="90000"/>
              </a:lnSpc>
            </a:pPr>
            <a:r>
              <a:rPr lang="en-US" sz="2000" b="1" i="1">
                <a:solidFill>
                  <a:schemeClr val="bg1"/>
                </a:solidFill>
                <a:latin typeface="Arial" charset="0"/>
              </a:rPr>
              <a:t>Elliptio complanata</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g4"/>
          <p:cNvPicPr>
            <a:picLocks noChangeAspect="1" noChangeArrowheads="1"/>
          </p:cNvPicPr>
          <p:nvPr/>
        </p:nvPicPr>
        <p:blipFill>
          <a:blip r:embed="rId4" cstate="email"/>
          <a:srcRect/>
          <a:stretch>
            <a:fillRect/>
          </a:stretch>
        </p:blipFill>
        <p:spPr bwMode="auto">
          <a:xfrm>
            <a:off x="342900" y="3200400"/>
            <a:ext cx="5591175" cy="3424238"/>
          </a:xfrm>
          <a:prstGeom prst="rect">
            <a:avLst/>
          </a:prstGeom>
          <a:noFill/>
          <a:ln w="9525">
            <a:noFill/>
            <a:miter lim="800000"/>
            <a:headEnd/>
            <a:tailEnd/>
          </a:ln>
        </p:spPr>
      </p:pic>
      <p:graphicFrame>
        <p:nvGraphicFramePr>
          <p:cNvPr id="2050" name="Object 4"/>
          <p:cNvGraphicFramePr>
            <a:graphicFrameLocks noChangeAspect="1"/>
          </p:cNvGraphicFramePr>
          <p:nvPr/>
        </p:nvGraphicFramePr>
        <p:xfrm>
          <a:off x="4838700" y="3200400"/>
          <a:ext cx="5143500" cy="3429000"/>
        </p:xfrm>
        <a:graphic>
          <a:graphicData uri="http://schemas.openxmlformats.org/presentationml/2006/ole">
            <p:oleObj spid="_x0000_s36866" name="Slide" r:id="rId5" imgW="4572000" imgH="3429000" progId="PowerPoint.Slide.8">
              <p:embed/>
            </p:oleObj>
          </a:graphicData>
        </a:graphic>
      </p:graphicFrame>
      <p:sp>
        <p:nvSpPr>
          <p:cNvPr id="2052" name="Text Box 5"/>
          <p:cNvSpPr txBox="1">
            <a:spLocks noChangeArrowheads="1"/>
          </p:cNvSpPr>
          <p:nvPr/>
        </p:nvSpPr>
        <p:spPr bwMode="auto">
          <a:xfrm>
            <a:off x="428625" y="4267200"/>
            <a:ext cx="2057400" cy="457200"/>
          </a:xfrm>
          <a:prstGeom prst="rect">
            <a:avLst/>
          </a:prstGeom>
          <a:noFill/>
          <a:ln w="9525">
            <a:noFill/>
            <a:miter lim="800000"/>
            <a:headEnd/>
            <a:tailEnd/>
          </a:ln>
        </p:spPr>
        <p:txBody>
          <a:bodyPr>
            <a:spAutoFit/>
          </a:bodyPr>
          <a:lstStyle/>
          <a:p>
            <a:endParaRPr lang="en-US">
              <a:solidFill>
                <a:schemeClr val="bg1"/>
              </a:solidFill>
              <a:latin typeface="Arial Unicode MS" pitchFamily="34" charset="-128"/>
            </a:endParaRPr>
          </a:p>
        </p:txBody>
      </p:sp>
      <p:sp>
        <p:nvSpPr>
          <p:cNvPr id="2053" name="Rectangle 7"/>
          <p:cNvSpPr>
            <a:spLocks noChangeArrowheads="1"/>
          </p:cNvSpPr>
          <p:nvPr/>
        </p:nvSpPr>
        <p:spPr bwMode="auto">
          <a:xfrm>
            <a:off x="295275" y="228600"/>
            <a:ext cx="9991725" cy="762000"/>
          </a:xfrm>
          <a:prstGeom prst="rect">
            <a:avLst/>
          </a:prstGeom>
          <a:noFill/>
          <a:ln w="9525">
            <a:noFill/>
            <a:miter lim="800000"/>
            <a:headEnd/>
            <a:tailEnd/>
          </a:ln>
        </p:spPr>
        <p:txBody>
          <a:bodyPr anchor="ctr"/>
          <a:lstStyle/>
          <a:p>
            <a:pPr algn="ctr" eaLnBrk="0" hangingPunct="0"/>
            <a:r>
              <a:rPr lang="en-US" sz="4000" b="1" dirty="0" smtClean="0">
                <a:solidFill>
                  <a:srgbClr val="FFFF00"/>
                </a:solidFill>
                <a:latin typeface="Lucida Sans Unicode" pitchFamily="34" charset="0"/>
              </a:rPr>
              <a:t>Status and Trends – A </a:t>
            </a:r>
            <a:r>
              <a:rPr lang="en-US" sz="4000" b="1" dirty="0" err="1" smtClean="0">
                <a:solidFill>
                  <a:srgbClr val="FFFF00"/>
                </a:solidFill>
                <a:latin typeface="Lucida Sans Unicode" pitchFamily="34" charset="0"/>
              </a:rPr>
              <a:t>Taxa</a:t>
            </a:r>
            <a:r>
              <a:rPr lang="en-US" sz="4000" b="1" dirty="0" smtClean="0">
                <a:solidFill>
                  <a:srgbClr val="FFFF00"/>
                </a:solidFill>
                <a:latin typeface="Lucida Sans Unicode" pitchFamily="34" charset="0"/>
              </a:rPr>
              <a:t> in </a:t>
            </a:r>
            <a:r>
              <a:rPr lang="en-US" sz="4000" b="1" dirty="0">
                <a:solidFill>
                  <a:srgbClr val="FFFF00"/>
                </a:solidFill>
                <a:latin typeface="Lucida Sans Unicode" pitchFamily="34" charset="0"/>
              </a:rPr>
              <a:t>Decline</a:t>
            </a:r>
            <a:endParaRPr lang="en-US" sz="4400" dirty="0">
              <a:solidFill>
                <a:schemeClr val="tx2"/>
              </a:solidFill>
            </a:endParaRPr>
          </a:p>
        </p:txBody>
      </p:sp>
      <p:sp>
        <p:nvSpPr>
          <p:cNvPr id="2054" name="Rectangle 8"/>
          <p:cNvSpPr>
            <a:spLocks noChangeArrowheads="1"/>
          </p:cNvSpPr>
          <p:nvPr/>
        </p:nvSpPr>
        <p:spPr bwMode="auto">
          <a:xfrm>
            <a:off x="6315075" y="2057400"/>
            <a:ext cx="3971925" cy="762000"/>
          </a:xfrm>
          <a:prstGeom prst="rect">
            <a:avLst/>
          </a:prstGeom>
          <a:noFill/>
          <a:ln w="9525">
            <a:noFill/>
            <a:miter lim="800000"/>
            <a:headEnd/>
            <a:tailEnd/>
          </a:ln>
        </p:spPr>
        <p:txBody>
          <a:bodyPr anchor="ctr"/>
          <a:lstStyle/>
          <a:p>
            <a:pPr algn="ctr" eaLnBrk="0" hangingPunct="0"/>
            <a:r>
              <a:rPr lang="en-US" sz="4000" b="1">
                <a:solidFill>
                  <a:schemeClr val="bg1"/>
                </a:solidFill>
                <a:latin typeface="Lucida Sans Unicode" pitchFamily="34" charset="0"/>
              </a:rPr>
              <a:t>Population</a:t>
            </a:r>
            <a:br>
              <a:rPr lang="en-US" sz="4000" b="1">
                <a:solidFill>
                  <a:schemeClr val="bg1"/>
                </a:solidFill>
                <a:latin typeface="Lucida Sans Unicode" pitchFamily="34" charset="0"/>
              </a:rPr>
            </a:br>
            <a:r>
              <a:rPr lang="en-US" sz="4000" b="1">
                <a:solidFill>
                  <a:schemeClr val="bg1"/>
                </a:solidFill>
                <a:latin typeface="Lucida Sans Unicode" pitchFamily="34" charset="0"/>
              </a:rPr>
              <a:t>Biomass</a:t>
            </a:r>
          </a:p>
        </p:txBody>
      </p:sp>
      <p:sp>
        <p:nvSpPr>
          <p:cNvPr id="2055" name="Rectangle 9"/>
          <p:cNvSpPr>
            <a:spLocks noChangeArrowheads="1"/>
          </p:cNvSpPr>
          <p:nvPr/>
        </p:nvSpPr>
        <p:spPr bwMode="auto">
          <a:xfrm>
            <a:off x="266700" y="2057400"/>
            <a:ext cx="3124200" cy="762000"/>
          </a:xfrm>
          <a:prstGeom prst="rect">
            <a:avLst/>
          </a:prstGeom>
          <a:noFill/>
          <a:ln w="9525">
            <a:noFill/>
            <a:miter lim="800000"/>
            <a:headEnd/>
            <a:tailEnd/>
          </a:ln>
        </p:spPr>
        <p:txBody>
          <a:bodyPr anchor="ctr"/>
          <a:lstStyle/>
          <a:p>
            <a:pPr algn="ctr" eaLnBrk="0" hangingPunct="0"/>
            <a:r>
              <a:rPr lang="en-US" sz="4000" b="1">
                <a:solidFill>
                  <a:schemeClr val="bg1"/>
                </a:solidFill>
                <a:latin typeface="Lucida Sans Unicode" pitchFamily="34" charset="0"/>
              </a:rPr>
              <a:t>Biodiversity</a:t>
            </a:r>
          </a:p>
        </p:txBody>
      </p:sp>
      <p:pic>
        <p:nvPicPr>
          <p:cNvPr id="2056" name="Picture 2" descr="cg7"/>
          <p:cNvPicPr>
            <a:picLocks noChangeAspect="1" noChangeArrowheads="1"/>
          </p:cNvPicPr>
          <p:nvPr/>
        </p:nvPicPr>
        <p:blipFill>
          <a:blip r:embed="rId6" cstate="email"/>
          <a:srcRect/>
          <a:stretch>
            <a:fillRect/>
          </a:stretch>
        </p:blipFill>
        <p:spPr bwMode="auto">
          <a:xfrm>
            <a:off x="3619500" y="990600"/>
            <a:ext cx="2743200"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5524500" y="381000"/>
            <a:ext cx="4425950" cy="5957888"/>
            <a:chOff x="342900" y="457200"/>
            <a:chExt cx="4425950" cy="5957118"/>
          </a:xfrm>
        </p:grpSpPr>
        <p:pic>
          <p:nvPicPr>
            <p:cNvPr id="26633" name="Picture 1030" descr="BWmap"/>
            <p:cNvPicPr>
              <a:picLocks noChangeAspect="1" noChangeArrowheads="1"/>
            </p:cNvPicPr>
            <p:nvPr/>
          </p:nvPicPr>
          <p:blipFill>
            <a:blip r:embed="rId3" cstate="email">
              <a:lum bright="-40000" contrast="58000"/>
            </a:blip>
            <a:srcRect/>
            <a:stretch>
              <a:fillRect/>
            </a:stretch>
          </p:blipFill>
          <p:spPr bwMode="auto">
            <a:xfrm>
              <a:off x="342900" y="457200"/>
              <a:ext cx="4425950" cy="5638800"/>
            </a:xfrm>
            <a:prstGeom prst="rect">
              <a:avLst/>
            </a:prstGeom>
            <a:noFill/>
            <a:ln w="9525">
              <a:noFill/>
              <a:miter lim="800000"/>
              <a:headEnd/>
              <a:tailEnd/>
            </a:ln>
          </p:spPr>
        </p:pic>
        <p:sp>
          <p:nvSpPr>
            <p:cNvPr id="26634" name="Text Box 1032"/>
            <p:cNvSpPr txBox="1">
              <a:spLocks noChangeArrowheads="1"/>
            </p:cNvSpPr>
            <p:nvPr/>
          </p:nvSpPr>
          <p:spPr bwMode="auto">
            <a:xfrm>
              <a:off x="1714500" y="6172200"/>
              <a:ext cx="2971800" cy="242118"/>
            </a:xfrm>
            <a:prstGeom prst="rect">
              <a:avLst/>
            </a:prstGeom>
            <a:noFill/>
            <a:ln w="9525">
              <a:noFill/>
              <a:miter lim="800000"/>
              <a:headEnd/>
              <a:tailEnd/>
            </a:ln>
          </p:spPr>
          <p:txBody>
            <a:bodyPr lIns="90487" tIns="44450" rIns="90487" bIns="44450" anchor="ctr">
              <a:spAutoFit/>
            </a:bodyPr>
            <a:lstStyle/>
            <a:p>
              <a:pPr eaLnBrk="0" hangingPunct="0">
                <a:lnSpc>
                  <a:spcPct val="90000"/>
                </a:lnSpc>
              </a:pPr>
              <a:r>
                <a:rPr lang="en-US" sz="1100" i="1">
                  <a:solidFill>
                    <a:schemeClr val="bg1"/>
                  </a:solidFill>
                  <a:latin typeface="Calibri" pitchFamily="34" charset="0"/>
                </a:rPr>
                <a:t>Map from The Brandywine River Conservancy</a:t>
              </a:r>
              <a:endParaRPr lang="en-US" sz="1100" b="1" u="sng">
                <a:solidFill>
                  <a:schemeClr val="bg1"/>
                </a:solidFill>
                <a:latin typeface="Calibri" pitchFamily="34" charset="0"/>
              </a:endParaRPr>
            </a:p>
          </p:txBody>
        </p:sp>
      </p:grpSp>
      <p:sp>
        <p:nvSpPr>
          <p:cNvPr id="26627" name="Text Box 1031"/>
          <p:cNvSpPr txBox="1">
            <a:spLocks noChangeArrowheads="1"/>
          </p:cNvSpPr>
          <p:nvPr/>
        </p:nvSpPr>
        <p:spPr bwMode="auto">
          <a:xfrm>
            <a:off x="7886700" y="3810000"/>
            <a:ext cx="631825" cy="582613"/>
          </a:xfrm>
          <a:prstGeom prst="rect">
            <a:avLst/>
          </a:prstGeom>
          <a:noFill/>
          <a:ln w="9525">
            <a:noFill/>
            <a:miter lim="800000"/>
            <a:headEnd/>
            <a:tailEnd/>
          </a:ln>
        </p:spPr>
        <p:txBody>
          <a:bodyPr wrap="none" lIns="90487" tIns="44450" rIns="90487" bIns="44450" anchor="ctr">
            <a:spAutoFit/>
          </a:bodyPr>
          <a:lstStyle/>
          <a:p>
            <a:pPr algn="ctr" eaLnBrk="0" hangingPunct="0">
              <a:lnSpc>
                <a:spcPct val="90000"/>
              </a:lnSpc>
            </a:pPr>
            <a:r>
              <a:rPr lang="en-US" sz="3600" b="1">
                <a:solidFill>
                  <a:srgbClr val="FF0000"/>
                </a:solidFill>
                <a:latin typeface="Comic Sans MS" pitchFamily="66" charset="0"/>
                <a:sym typeface="Symbol" pitchFamily="18" charset="2"/>
              </a:rPr>
              <a:t></a:t>
            </a:r>
            <a:endParaRPr lang="en-US" sz="3600" b="1" u="sng">
              <a:solidFill>
                <a:srgbClr val="FFFF00"/>
              </a:solidFill>
              <a:latin typeface="Comic Sans MS" pitchFamily="66" charset="0"/>
            </a:endParaRPr>
          </a:p>
        </p:txBody>
      </p:sp>
      <p:pic>
        <p:nvPicPr>
          <p:cNvPr id="26628" name="Picture 1036" descr="Elliptio pic"/>
          <p:cNvPicPr>
            <a:picLocks noChangeAspect="1" noChangeArrowheads="1"/>
          </p:cNvPicPr>
          <p:nvPr/>
        </p:nvPicPr>
        <p:blipFill>
          <a:blip r:embed="rId4" cstate="email"/>
          <a:srcRect/>
          <a:stretch>
            <a:fillRect/>
          </a:stretch>
        </p:blipFill>
        <p:spPr bwMode="auto">
          <a:xfrm>
            <a:off x="6134100" y="3200400"/>
            <a:ext cx="1843088" cy="1143000"/>
          </a:xfrm>
          <a:prstGeom prst="rect">
            <a:avLst/>
          </a:prstGeom>
          <a:noFill/>
          <a:ln w="12700">
            <a:solidFill>
              <a:srgbClr val="FF0000"/>
            </a:solidFill>
            <a:miter lim="800000"/>
            <a:headEnd/>
            <a:tailEnd/>
          </a:ln>
        </p:spPr>
      </p:pic>
      <p:sp>
        <p:nvSpPr>
          <p:cNvPr id="26629" name="Rectangle 5"/>
          <p:cNvSpPr>
            <a:spLocks noChangeArrowheads="1"/>
          </p:cNvSpPr>
          <p:nvPr/>
        </p:nvSpPr>
        <p:spPr bwMode="auto">
          <a:xfrm>
            <a:off x="495300" y="304800"/>
            <a:ext cx="4457700" cy="2133600"/>
          </a:xfrm>
          <a:prstGeom prst="rect">
            <a:avLst/>
          </a:prstGeom>
          <a:noFill/>
          <a:ln w="9525">
            <a:noFill/>
            <a:miter lim="800000"/>
            <a:headEnd/>
            <a:tailEnd/>
          </a:ln>
        </p:spPr>
        <p:txBody>
          <a:bodyPr anchor="ctr"/>
          <a:lstStyle/>
          <a:p>
            <a:pPr eaLnBrk="0" hangingPunct="0"/>
            <a:r>
              <a:rPr lang="en-US" sz="3600" b="1">
                <a:solidFill>
                  <a:srgbClr val="FFFF66"/>
                </a:solidFill>
                <a:latin typeface="Calibri" pitchFamily="34" charset="0"/>
              </a:rPr>
              <a:t>One Mussel Bed in a </a:t>
            </a:r>
          </a:p>
          <a:p>
            <a:pPr eaLnBrk="0" hangingPunct="0"/>
            <a:r>
              <a:rPr lang="en-US" sz="3600" b="1">
                <a:solidFill>
                  <a:srgbClr val="FFFF66"/>
                </a:solidFill>
                <a:latin typeface="Calibri" pitchFamily="34" charset="0"/>
              </a:rPr>
              <a:t>6 mile reach of the Brandywine River</a:t>
            </a:r>
            <a:endParaRPr lang="en-US" sz="3600" baseline="30000">
              <a:solidFill>
                <a:schemeClr val="bg1"/>
              </a:solidFill>
              <a:latin typeface="Calibri" pitchFamily="34" charset="0"/>
            </a:endParaRPr>
          </a:p>
        </p:txBody>
      </p:sp>
      <p:sp>
        <p:nvSpPr>
          <p:cNvPr id="26630" name="Rectangle 7"/>
          <p:cNvSpPr>
            <a:spLocks noChangeArrowheads="1"/>
          </p:cNvSpPr>
          <p:nvPr/>
        </p:nvSpPr>
        <p:spPr bwMode="auto">
          <a:xfrm>
            <a:off x="419100" y="4191000"/>
            <a:ext cx="4876800" cy="914400"/>
          </a:xfrm>
          <a:prstGeom prst="rect">
            <a:avLst/>
          </a:prstGeom>
          <a:noFill/>
          <a:ln w="9525">
            <a:noFill/>
            <a:miter lim="800000"/>
            <a:headEnd/>
            <a:tailEnd/>
          </a:ln>
        </p:spPr>
        <p:txBody>
          <a:bodyPr anchor="ctr"/>
          <a:lstStyle/>
          <a:p>
            <a:pPr eaLnBrk="0" hangingPunct="0"/>
            <a:r>
              <a:rPr lang="en-US" sz="3200" b="1">
                <a:solidFill>
                  <a:schemeClr val="bg1"/>
                </a:solidFill>
                <a:latin typeface="Calibri" pitchFamily="34" charset="0"/>
              </a:rPr>
              <a:t>Estimated Removal = </a:t>
            </a:r>
            <a:r>
              <a:rPr lang="en-US" sz="3200" b="1">
                <a:solidFill>
                  <a:srgbClr val="FF0000"/>
                </a:solidFill>
                <a:latin typeface="Calibri" pitchFamily="34" charset="0"/>
              </a:rPr>
              <a:t>7.1 %</a:t>
            </a:r>
            <a:r>
              <a:rPr lang="en-US" sz="3200" b="1">
                <a:solidFill>
                  <a:schemeClr val="bg1"/>
                </a:solidFill>
                <a:latin typeface="Calibri" pitchFamily="34" charset="0"/>
              </a:rPr>
              <a:t> </a:t>
            </a:r>
          </a:p>
        </p:txBody>
      </p:sp>
      <p:sp>
        <p:nvSpPr>
          <p:cNvPr id="26631" name="Rectangle 9"/>
          <p:cNvSpPr>
            <a:spLocks noChangeArrowheads="1"/>
          </p:cNvSpPr>
          <p:nvPr/>
        </p:nvSpPr>
        <p:spPr bwMode="auto">
          <a:xfrm>
            <a:off x="419100" y="2590800"/>
            <a:ext cx="5143500" cy="1676400"/>
          </a:xfrm>
          <a:prstGeom prst="rect">
            <a:avLst/>
          </a:prstGeom>
          <a:noFill/>
          <a:ln w="9525">
            <a:noFill/>
            <a:miter lim="800000"/>
            <a:headEnd/>
            <a:tailEnd/>
          </a:ln>
        </p:spPr>
        <p:txBody>
          <a:bodyPr anchor="ctr"/>
          <a:lstStyle/>
          <a:p>
            <a:pPr eaLnBrk="0" hangingPunct="0"/>
            <a:r>
              <a:rPr lang="en-US" sz="3200" b="1">
                <a:solidFill>
                  <a:schemeClr val="bg1"/>
                </a:solidFill>
                <a:latin typeface="Calibri" pitchFamily="34" charset="0"/>
              </a:rPr>
              <a:t>Filters</a:t>
            </a:r>
            <a:r>
              <a:rPr lang="en-US" sz="3200" b="1">
                <a:solidFill>
                  <a:srgbClr val="FF0000"/>
                </a:solidFill>
                <a:latin typeface="Calibri" pitchFamily="34" charset="0"/>
              </a:rPr>
              <a:t> &gt;25 metric tons</a:t>
            </a:r>
            <a:r>
              <a:rPr lang="en-US" sz="3200" b="1">
                <a:solidFill>
                  <a:schemeClr val="bg1"/>
                </a:solidFill>
                <a:latin typeface="Calibri" pitchFamily="34" charset="0"/>
              </a:rPr>
              <a:t> </a:t>
            </a:r>
            <a:r>
              <a:rPr lang="en-US" sz="3200">
                <a:solidFill>
                  <a:schemeClr val="bg1"/>
                </a:solidFill>
                <a:latin typeface="Calibri" pitchFamily="34" charset="0"/>
              </a:rPr>
              <a:t>dry suspended solids per year</a:t>
            </a:r>
          </a:p>
        </p:txBody>
      </p:sp>
      <p:sp>
        <p:nvSpPr>
          <p:cNvPr id="26632" name="Rectangle 15"/>
          <p:cNvSpPr>
            <a:spLocks noChangeArrowheads="1"/>
          </p:cNvSpPr>
          <p:nvPr/>
        </p:nvSpPr>
        <p:spPr bwMode="auto">
          <a:xfrm>
            <a:off x="114300" y="6172200"/>
            <a:ext cx="1739900" cy="276225"/>
          </a:xfrm>
          <a:prstGeom prst="rect">
            <a:avLst/>
          </a:prstGeom>
          <a:noFill/>
          <a:ln w="9525">
            <a:noFill/>
            <a:miter lim="800000"/>
            <a:headEnd/>
            <a:tailEnd/>
          </a:ln>
        </p:spPr>
        <p:txBody>
          <a:bodyPr wrap="none">
            <a:spAutoFit/>
          </a:bodyPr>
          <a:lstStyle/>
          <a:p>
            <a:pPr eaLnBrk="0" hangingPunct="0"/>
            <a:r>
              <a:rPr lang="en-US" sz="1200">
                <a:solidFill>
                  <a:schemeClr val="bg1"/>
                </a:solidFill>
                <a:latin typeface="Calibri" pitchFamily="34" charset="0"/>
              </a:rPr>
              <a:t>Data from Kreeger, 2006 </a:t>
            </a:r>
            <a:endParaRPr lang="en-US" sz="1200">
              <a:latin typeface="Calibri"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4" descr="Mussel Blow up"/>
          <p:cNvPicPr>
            <a:picLocks noChangeAspect="1" noChangeArrowheads="1"/>
          </p:cNvPicPr>
          <p:nvPr/>
        </p:nvPicPr>
        <p:blipFill>
          <a:blip r:embed="rId3" cstate="email"/>
          <a:srcRect/>
          <a:stretch>
            <a:fillRect/>
          </a:stretch>
        </p:blipFill>
        <p:spPr bwMode="auto">
          <a:xfrm>
            <a:off x="0" y="4432300"/>
            <a:ext cx="5429250" cy="2425700"/>
          </a:xfrm>
          <a:prstGeom prst="rect">
            <a:avLst/>
          </a:prstGeom>
          <a:noFill/>
          <a:ln w="9525">
            <a:noFill/>
            <a:miter lim="800000"/>
            <a:headEnd/>
            <a:tailEnd/>
          </a:ln>
        </p:spPr>
      </p:pic>
      <p:pic>
        <p:nvPicPr>
          <p:cNvPr id="40962" name="Picture 2" descr="Mussel Blow up"/>
          <p:cNvPicPr>
            <a:picLocks noChangeAspect="1" noChangeArrowheads="1"/>
          </p:cNvPicPr>
          <p:nvPr/>
        </p:nvPicPr>
        <p:blipFill>
          <a:blip r:embed="rId3" cstate="email"/>
          <a:srcRect/>
          <a:stretch>
            <a:fillRect/>
          </a:stretch>
        </p:blipFill>
        <p:spPr bwMode="auto">
          <a:xfrm>
            <a:off x="0" y="0"/>
            <a:ext cx="5486400" cy="2451100"/>
          </a:xfrm>
          <a:prstGeom prst="rect">
            <a:avLst/>
          </a:prstGeom>
          <a:noFill/>
          <a:ln w="9525">
            <a:noFill/>
            <a:miter lim="800000"/>
            <a:headEnd/>
            <a:tailEnd/>
          </a:ln>
        </p:spPr>
      </p:pic>
      <p:pic>
        <p:nvPicPr>
          <p:cNvPr id="40963" name="Picture 3" descr="Mussel Blow up"/>
          <p:cNvPicPr>
            <a:picLocks noChangeAspect="1" noChangeArrowheads="1"/>
          </p:cNvPicPr>
          <p:nvPr/>
        </p:nvPicPr>
        <p:blipFill>
          <a:blip r:embed="rId3" cstate="email"/>
          <a:srcRect/>
          <a:stretch>
            <a:fillRect/>
          </a:stretch>
        </p:blipFill>
        <p:spPr bwMode="auto">
          <a:xfrm>
            <a:off x="0" y="2438400"/>
            <a:ext cx="5429250" cy="2425700"/>
          </a:xfrm>
          <a:prstGeom prst="rect">
            <a:avLst/>
          </a:prstGeom>
          <a:noFill/>
          <a:ln w="9525">
            <a:noFill/>
            <a:miter lim="800000"/>
            <a:headEnd/>
            <a:tailEnd/>
          </a:ln>
        </p:spPr>
      </p:pic>
      <p:pic>
        <p:nvPicPr>
          <p:cNvPr id="40964" name="Picture 5" descr="Mussel Blow up"/>
          <p:cNvPicPr>
            <a:picLocks noChangeAspect="1" noChangeArrowheads="1"/>
          </p:cNvPicPr>
          <p:nvPr/>
        </p:nvPicPr>
        <p:blipFill>
          <a:blip r:embed="rId3" cstate="email"/>
          <a:srcRect/>
          <a:stretch>
            <a:fillRect/>
          </a:stretch>
        </p:blipFill>
        <p:spPr bwMode="auto">
          <a:xfrm>
            <a:off x="4857750" y="0"/>
            <a:ext cx="5429250" cy="2425700"/>
          </a:xfrm>
          <a:prstGeom prst="rect">
            <a:avLst/>
          </a:prstGeom>
          <a:noFill/>
          <a:ln w="9525">
            <a:noFill/>
            <a:miter lim="800000"/>
            <a:headEnd/>
            <a:tailEnd/>
          </a:ln>
        </p:spPr>
      </p:pic>
      <p:pic>
        <p:nvPicPr>
          <p:cNvPr id="40965" name="Picture 6" descr="Mussel Blow up"/>
          <p:cNvPicPr>
            <a:picLocks noChangeAspect="1" noChangeArrowheads="1"/>
          </p:cNvPicPr>
          <p:nvPr/>
        </p:nvPicPr>
        <p:blipFill>
          <a:blip r:embed="rId3" cstate="email"/>
          <a:srcRect/>
          <a:stretch>
            <a:fillRect/>
          </a:stretch>
        </p:blipFill>
        <p:spPr bwMode="auto">
          <a:xfrm>
            <a:off x="4857750" y="2362200"/>
            <a:ext cx="5429250" cy="2425700"/>
          </a:xfrm>
          <a:prstGeom prst="rect">
            <a:avLst/>
          </a:prstGeom>
          <a:noFill/>
          <a:ln w="9525">
            <a:noFill/>
            <a:miter lim="800000"/>
            <a:headEnd/>
            <a:tailEnd/>
          </a:ln>
        </p:spPr>
      </p:pic>
      <p:pic>
        <p:nvPicPr>
          <p:cNvPr id="40966" name="Picture 7" descr="Mussel Blow up"/>
          <p:cNvPicPr>
            <a:picLocks noChangeAspect="1" noChangeArrowheads="1"/>
          </p:cNvPicPr>
          <p:nvPr/>
        </p:nvPicPr>
        <p:blipFill>
          <a:blip r:embed="rId3" cstate="email"/>
          <a:srcRect/>
          <a:stretch>
            <a:fillRect/>
          </a:stretch>
        </p:blipFill>
        <p:spPr bwMode="auto">
          <a:xfrm>
            <a:off x="4857750" y="4432300"/>
            <a:ext cx="5429250" cy="2425700"/>
          </a:xfrm>
          <a:prstGeom prst="rect">
            <a:avLst/>
          </a:prstGeom>
          <a:noFill/>
          <a:ln w="9525">
            <a:noFill/>
            <a:miter lim="800000"/>
            <a:headEnd/>
            <a:tailEnd/>
          </a:ln>
        </p:spPr>
      </p:pic>
      <p:pic>
        <p:nvPicPr>
          <p:cNvPr id="40968" name="Picture 9" descr="Elliptio pic"/>
          <p:cNvPicPr>
            <a:picLocks noChangeAspect="1" noChangeArrowheads="1"/>
          </p:cNvPicPr>
          <p:nvPr/>
        </p:nvPicPr>
        <p:blipFill>
          <a:blip r:embed="rId4" cstate="email"/>
          <a:srcRect/>
          <a:stretch>
            <a:fillRect/>
          </a:stretch>
        </p:blipFill>
        <p:spPr bwMode="auto">
          <a:xfrm>
            <a:off x="647700" y="1676400"/>
            <a:ext cx="3429000" cy="2127250"/>
          </a:xfrm>
          <a:prstGeom prst="rect">
            <a:avLst/>
          </a:prstGeom>
          <a:noFill/>
          <a:ln w="9525">
            <a:solidFill>
              <a:schemeClr val="tx1"/>
            </a:solidFill>
            <a:miter lim="800000"/>
            <a:headEnd/>
            <a:tailEnd/>
          </a:ln>
        </p:spPr>
      </p:pic>
      <p:sp>
        <p:nvSpPr>
          <p:cNvPr id="40969" name="Text Box 10"/>
          <p:cNvSpPr txBox="1">
            <a:spLocks noChangeArrowheads="1"/>
          </p:cNvSpPr>
          <p:nvPr/>
        </p:nvSpPr>
        <p:spPr bwMode="auto">
          <a:xfrm>
            <a:off x="800100" y="3429000"/>
            <a:ext cx="2506663" cy="363538"/>
          </a:xfrm>
          <a:prstGeom prst="rect">
            <a:avLst/>
          </a:prstGeom>
          <a:noFill/>
          <a:ln w="9525">
            <a:noFill/>
            <a:miter lim="800000"/>
            <a:headEnd/>
            <a:tailEnd/>
          </a:ln>
        </p:spPr>
        <p:txBody>
          <a:bodyPr wrap="none" lIns="90487" tIns="44450" rIns="90487" bIns="44450" anchor="ctr">
            <a:spAutoFit/>
          </a:bodyPr>
          <a:lstStyle/>
          <a:p>
            <a:pPr algn="ctr">
              <a:lnSpc>
                <a:spcPct val="90000"/>
              </a:lnSpc>
            </a:pPr>
            <a:r>
              <a:rPr lang="en-US" b="1" i="1"/>
              <a:t>Elliptio complanata</a:t>
            </a:r>
          </a:p>
        </p:txBody>
      </p:sp>
      <p:grpSp>
        <p:nvGrpSpPr>
          <p:cNvPr id="40970" name="Group 15"/>
          <p:cNvGrpSpPr>
            <a:grpSpLocks/>
          </p:cNvGrpSpPr>
          <p:nvPr/>
        </p:nvGrpSpPr>
        <p:grpSpPr bwMode="auto">
          <a:xfrm>
            <a:off x="571500" y="4267200"/>
            <a:ext cx="8686800" cy="2154238"/>
            <a:chOff x="360" y="2544"/>
            <a:chExt cx="5472" cy="1357"/>
          </a:xfrm>
        </p:grpSpPr>
        <p:sp>
          <p:nvSpPr>
            <p:cNvPr id="40975" name="Rectangle 11"/>
            <p:cNvSpPr>
              <a:spLocks noChangeArrowheads="1"/>
            </p:cNvSpPr>
            <p:nvPr/>
          </p:nvSpPr>
          <p:spPr bwMode="auto">
            <a:xfrm>
              <a:off x="360" y="2544"/>
              <a:ext cx="3792" cy="1344"/>
            </a:xfrm>
            <a:prstGeom prst="rect">
              <a:avLst/>
            </a:prstGeom>
            <a:solidFill>
              <a:schemeClr val="bg1"/>
            </a:solidFill>
            <a:ln w="9525">
              <a:solidFill>
                <a:schemeClr val="tx1"/>
              </a:solidFill>
              <a:miter lim="800000"/>
              <a:headEnd/>
              <a:tailEnd/>
            </a:ln>
          </p:spPr>
          <p:txBody>
            <a:bodyPr anchor="ctr"/>
            <a:lstStyle/>
            <a:p>
              <a:r>
                <a:rPr lang="en-US" sz="2400" b="1">
                  <a:latin typeface="Calibri" pitchFamily="34" charset="0"/>
                </a:rPr>
                <a:t>    4.3 Billion </a:t>
              </a:r>
              <a:r>
                <a:rPr lang="en-US" sz="2400" b="1" i="1">
                  <a:latin typeface="Calibri" pitchFamily="34" charset="0"/>
                </a:rPr>
                <a:t>Elliptio </a:t>
              </a:r>
              <a:r>
                <a:rPr lang="en-US" sz="1800" i="1">
                  <a:latin typeface="Calibri" pitchFamily="34" charset="0"/>
                </a:rPr>
                <a:t>(DK estimate)</a:t>
              </a:r>
              <a:r>
                <a:rPr lang="en-US" sz="2400" b="1">
                  <a:latin typeface="Calibri" pitchFamily="34" charset="0"/>
                </a:rPr>
                <a:t/>
              </a:r>
              <a:br>
                <a:rPr lang="en-US" sz="2400" b="1">
                  <a:latin typeface="Calibri" pitchFamily="34" charset="0"/>
                </a:rPr>
              </a:br>
              <a:r>
                <a:rPr lang="en-US" sz="2400" b="1">
                  <a:latin typeface="Calibri" pitchFamily="34" charset="0"/>
                </a:rPr>
                <a:t>    2.9 Million Kilos Dry Tissue Weight </a:t>
              </a:r>
              <a:r>
                <a:rPr lang="en-US" i="1">
                  <a:latin typeface="Calibri" pitchFamily="34" charset="0"/>
                </a:rPr>
                <a:t>(DK)</a:t>
              </a:r>
              <a:r>
                <a:rPr lang="en-US" b="1">
                  <a:latin typeface="Calibri" pitchFamily="34" charset="0"/>
                </a:rPr>
                <a:t/>
              </a:r>
              <a:br>
                <a:rPr lang="en-US" b="1">
                  <a:latin typeface="Calibri" pitchFamily="34" charset="0"/>
                </a:rPr>
              </a:br>
              <a:r>
                <a:rPr lang="en-US" b="1">
                  <a:solidFill>
                    <a:schemeClr val="bg1"/>
                  </a:solidFill>
                  <a:latin typeface="Calibri" pitchFamily="34" charset="0"/>
                </a:rPr>
                <a:t/>
              </a:r>
              <a:br>
                <a:rPr lang="en-US" b="1">
                  <a:solidFill>
                    <a:schemeClr val="bg1"/>
                  </a:solidFill>
                  <a:latin typeface="Calibri" pitchFamily="34" charset="0"/>
                </a:rPr>
              </a:br>
              <a:r>
                <a:rPr lang="en-US" b="1">
                  <a:solidFill>
                    <a:schemeClr val="bg1"/>
                  </a:solidFill>
                  <a:latin typeface="Calibri" pitchFamily="34" charset="0"/>
                </a:rPr>
                <a:t> </a:t>
              </a:r>
              <a:r>
                <a:rPr lang="en-US" sz="3200" b="1">
                  <a:solidFill>
                    <a:srgbClr val="FF0000"/>
                  </a:solidFill>
                  <a:latin typeface="Calibri" pitchFamily="34" charset="0"/>
                </a:rPr>
                <a:t>= 9.8 Billion Liters per Hour</a:t>
              </a:r>
            </a:p>
          </p:txBody>
        </p:sp>
        <p:pic>
          <p:nvPicPr>
            <p:cNvPr id="40976" name="Picture 13" descr="Mussel in Sed Tank Closeup 1 dk"/>
            <p:cNvPicPr>
              <a:picLocks noChangeAspect="1" noChangeArrowheads="1"/>
            </p:cNvPicPr>
            <p:nvPr/>
          </p:nvPicPr>
          <p:blipFill>
            <a:blip r:embed="rId5" cstate="email"/>
            <a:srcRect/>
            <a:stretch>
              <a:fillRect/>
            </a:stretch>
          </p:blipFill>
          <p:spPr bwMode="auto">
            <a:xfrm>
              <a:off x="4152" y="2544"/>
              <a:ext cx="1680" cy="1357"/>
            </a:xfrm>
            <a:prstGeom prst="rect">
              <a:avLst/>
            </a:prstGeom>
            <a:noFill/>
            <a:ln w="9525">
              <a:solidFill>
                <a:schemeClr val="tx1"/>
              </a:solidFill>
              <a:miter lim="800000"/>
              <a:headEnd/>
              <a:tailEnd/>
            </a:ln>
          </p:spPr>
        </p:pic>
      </p:grpSp>
      <p:pic>
        <p:nvPicPr>
          <p:cNvPr id="40971" name="Picture 14" descr="BW June 2002 Canoiests 1 dk"/>
          <p:cNvPicPr>
            <a:picLocks noChangeAspect="1" noChangeArrowheads="1"/>
          </p:cNvPicPr>
          <p:nvPr/>
        </p:nvPicPr>
        <p:blipFill>
          <a:blip r:embed="rId6" cstate="email"/>
          <a:srcRect/>
          <a:stretch>
            <a:fillRect/>
          </a:stretch>
        </p:blipFill>
        <p:spPr bwMode="auto">
          <a:xfrm>
            <a:off x="6210300" y="1676400"/>
            <a:ext cx="3124200" cy="2098675"/>
          </a:xfrm>
          <a:prstGeom prst="rect">
            <a:avLst/>
          </a:prstGeom>
          <a:noFill/>
          <a:ln w="9525">
            <a:solidFill>
              <a:schemeClr val="tx1"/>
            </a:solidFill>
            <a:miter lim="800000"/>
            <a:headEnd/>
            <a:tailEnd/>
          </a:ln>
        </p:spPr>
      </p:pic>
      <p:grpSp>
        <p:nvGrpSpPr>
          <p:cNvPr id="40972" name="Group 14"/>
          <p:cNvGrpSpPr>
            <a:grpSpLocks/>
          </p:cNvGrpSpPr>
          <p:nvPr/>
        </p:nvGrpSpPr>
        <p:grpSpPr bwMode="auto">
          <a:xfrm>
            <a:off x="9477375" y="5759450"/>
            <a:ext cx="809625" cy="1098550"/>
            <a:chOff x="4532174" y="4648200"/>
            <a:chExt cx="762000" cy="1098935"/>
          </a:xfrm>
        </p:grpSpPr>
        <p:pic>
          <p:nvPicPr>
            <p:cNvPr id="40973" name="Picture 3"/>
            <p:cNvPicPr>
              <a:picLocks noChangeAspect="1" noChangeArrowheads="1"/>
            </p:cNvPicPr>
            <p:nvPr/>
          </p:nvPicPr>
          <p:blipFill>
            <a:blip r:embed="rId7" cstate="email"/>
            <a:srcRect/>
            <a:stretch>
              <a:fillRect/>
            </a:stretch>
          </p:blipFill>
          <p:spPr bwMode="auto">
            <a:xfrm>
              <a:off x="4610100" y="4648200"/>
              <a:ext cx="617855" cy="854670"/>
            </a:xfrm>
            <a:prstGeom prst="rect">
              <a:avLst/>
            </a:prstGeom>
            <a:noFill/>
            <a:ln w="9525">
              <a:noFill/>
              <a:miter lim="800000"/>
              <a:headEnd/>
              <a:tailEnd/>
            </a:ln>
          </p:spPr>
        </p:pic>
        <p:sp>
          <p:nvSpPr>
            <p:cNvPr id="40974" name="Rectangle 6"/>
            <p:cNvSpPr>
              <a:spLocks noChangeArrowheads="1"/>
            </p:cNvSpPr>
            <p:nvPr/>
          </p:nvSpPr>
          <p:spPr bwMode="auto">
            <a:xfrm>
              <a:off x="4532174" y="5500914"/>
              <a:ext cx="762000" cy="246221"/>
            </a:xfrm>
            <a:prstGeom prst="rect">
              <a:avLst/>
            </a:prstGeom>
            <a:noFill/>
            <a:ln w="9525">
              <a:noFill/>
              <a:miter lim="800000"/>
              <a:headEnd/>
              <a:tailEnd/>
            </a:ln>
          </p:spPr>
          <p:txBody>
            <a:bodyPr>
              <a:spAutoFit/>
            </a:bodyPr>
            <a:lstStyle/>
            <a:p>
              <a:pPr algn="ctr"/>
              <a:r>
                <a:rPr lang="en-US" sz="1000">
                  <a:solidFill>
                    <a:schemeClr val="bg1"/>
                  </a:solidFill>
                  <a:latin typeface="Lucida Sans Unicode" pitchFamily="34" charset="0"/>
                </a:rPr>
                <a:t>Kreeger</a:t>
              </a:r>
            </a:p>
          </p:txBody>
        </p:sp>
      </p:grpSp>
      <p:sp>
        <p:nvSpPr>
          <p:cNvPr id="18" name="Rectangle 8"/>
          <p:cNvSpPr>
            <a:spLocks noChangeArrowheads="1"/>
          </p:cNvSpPr>
          <p:nvPr/>
        </p:nvSpPr>
        <p:spPr bwMode="auto">
          <a:xfrm>
            <a:off x="1485900" y="457200"/>
            <a:ext cx="7239000" cy="838200"/>
          </a:xfrm>
          <a:prstGeom prst="rect">
            <a:avLst/>
          </a:prstGeom>
          <a:solidFill>
            <a:schemeClr val="bg1"/>
          </a:solidFill>
          <a:ln w="9525">
            <a:solidFill>
              <a:schemeClr val="tx1"/>
            </a:solidFill>
            <a:miter lim="800000"/>
            <a:headEnd/>
            <a:tailEnd/>
          </a:ln>
        </p:spPr>
        <p:txBody>
          <a:bodyPr anchor="ctr"/>
          <a:lstStyle/>
          <a:p>
            <a:pPr algn="ctr" eaLnBrk="0" hangingPunct="0"/>
            <a:r>
              <a:rPr lang="en-US" sz="4000" b="1">
                <a:latin typeface="Lucida Sans Unicode" pitchFamily="34" charset="0"/>
              </a:rPr>
              <a:t>Water Processing Estimate</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2"/>
          <p:cNvSpPr txBox="1">
            <a:spLocks noChangeArrowheads="1"/>
          </p:cNvSpPr>
          <p:nvPr/>
        </p:nvSpPr>
        <p:spPr bwMode="auto">
          <a:xfrm>
            <a:off x="6705600" y="0"/>
            <a:ext cx="2181225" cy="457200"/>
          </a:xfrm>
          <a:prstGeom prst="rect">
            <a:avLst/>
          </a:prstGeom>
          <a:noFill/>
          <a:ln w="9525">
            <a:noFill/>
            <a:miter lim="800000"/>
            <a:headEnd/>
            <a:tailEnd/>
          </a:ln>
        </p:spPr>
        <p:txBody>
          <a:bodyPr wrap="none">
            <a:spAutoFit/>
          </a:bodyPr>
          <a:lstStyle/>
          <a:p>
            <a:pPr algn="ctr"/>
            <a:r>
              <a:rPr lang="en-US" b="1"/>
              <a:t>Susquehanna</a:t>
            </a:r>
            <a:endParaRPr lang="en-US"/>
          </a:p>
        </p:txBody>
      </p:sp>
      <p:pic>
        <p:nvPicPr>
          <p:cNvPr id="34818" name="Picture 6" descr="Delaware River Basin Map."/>
          <p:cNvPicPr>
            <a:picLocks noChangeAspect="1" noChangeArrowheads="1"/>
          </p:cNvPicPr>
          <p:nvPr/>
        </p:nvPicPr>
        <p:blipFill>
          <a:blip r:embed="rId3" cstate="email"/>
          <a:srcRect l="972" r="972" b="304"/>
          <a:stretch>
            <a:fillRect/>
          </a:stretch>
        </p:blipFill>
        <p:spPr bwMode="auto">
          <a:xfrm>
            <a:off x="6438900" y="381000"/>
            <a:ext cx="3679825" cy="6000750"/>
          </a:xfrm>
          <a:prstGeom prst="rect">
            <a:avLst/>
          </a:prstGeom>
          <a:noFill/>
          <a:ln w="9525">
            <a:noFill/>
            <a:miter lim="800000"/>
            <a:headEnd/>
            <a:tailEnd/>
          </a:ln>
        </p:spPr>
      </p:pic>
      <p:grpSp>
        <p:nvGrpSpPr>
          <p:cNvPr id="2" name="Group 24"/>
          <p:cNvGrpSpPr>
            <a:grpSpLocks/>
          </p:cNvGrpSpPr>
          <p:nvPr/>
        </p:nvGrpSpPr>
        <p:grpSpPr bwMode="auto">
          <a:xfrm>
            <a:off x="0" y="4572000"/>
            <a:ext cx="8496300" cy="2719388"/>
            <a:chOff x="0" y="2880"/>
            <a:chExt cx="5352" cy="1713"/>
          </a:xfrm>
        </p:grpSpPr>
        <p:pic>
          <p:nvPicPr>
            <p:cNvPr id="34838" name="Picture 7" descr="Oyster Canary Creek Nov 2001B dk"/>
            <p:cNvPicPr>
              <a:picLocks noChangeAspect="1" noChangeArrowheads="1"/>
            </p:cNvPicPr>
            <p:nvPr/>
          </p:nvPicPr>
          <p:blipFill>
            <a:blip r:embed="rId4" cstate="email"/>
            <a:srcRect/>
            <a:stretch>
              <a:fillRect/>
            </a:stretch>
          </p:blipFill>
          <p:spPr bwMode="auto">
            <a:xfrm>
              <a:off x="2760" y="3024"/>
              <a:ext cx="1104" cy="969"/>
            </a:xfrm>
            <a:prstGeom prst="rect">
              <a:avLst/>
            </a:prstGeom>
            <a:noFill/>
            <a:ln w="9525">
              <a:solidFill>
                <a:schemeClr val="tx1"/>
              </a:solidFill>
              <a:miter lim="800000"/>
              <a:headEnd/>
              <a:tailEnd/>
            </a:ln>
          </p:spPr>
        </p:pic>
        <p:pic>
          <p:nvPicPr>
            <p:cNvPr id="34839" name="Picture 10"/>
            <p:cNvPicPr>
              <a:picLocks noChangeAspect="1" noChangeArrowheads="1"/>
            </p:cNvPicPr>
            <p:nvPr/>
          </p:nvPicPr>
          <p:blipFill>
            <a:blip r:embed="rId5" cstate="email"/>
            <a:srcRect/>
            <a:stretch>
              <a:fillRect/>
            </a:stretch>
          </p:blipFill>
          <p:spPr bwMode="auto">
            <a:xfrm>
              <a:off x="0" y="2880"/>
              <a:ext cx="2520" cy="1713"/>
            </a:xfrm>
            <a:prstGeom prst="rect">
              <a:avLst/>
            </a:prstGeom>
            <a:noFill/>
            <a:ln w="9525">
              <a:noFill/>
              <a:miter lim="800000"/>
              <a:headEnd/>
              <a:tailEnd/>
            </a:ln>
          </p:spPr>
        </p:pic>
        <p:sp>
          <p:nvSpPr>
            <p:cNvPr id="34840" name="Text Box 11"/>
            <p:cNvSpPr txBox="1">
              <a:spLocks noChangeArrowheads="1"/>
            </p:cNvSpPr>
            <p:nvPr/>
          </p:nvSpPr>
          <p:spPr bwMode="auto">
            <a:xfrm>
              <a:off x="120" y="3408"/>
              <a:ext cx="2112" cy="233"/>
            </a:xfrm>
            <a:prstGeom prst="rect">
              <a:avLst/>
            </a:prstGeom>
            <a:noFill/>
            <a:ln w="9525">
              <a:noFill/>
              <a:miter lim="800000"/>
              <a:headEnd/>
              <a:tailEnd/>
            </a:ln>
          </p:spPr>
          <p:txBody>
            <a:bodyPr>
              <a:spAutoFit/>
            </a:bodyPr>
            <a:lstStyle/>
            <a:p>
              <a:pPr algn="ctr"/>
              <a:r>
                <a:rPr lang="en-US" sz="1800" b="1"/>
                <a:t>Delaware Bay Oysters</a:t>
              </a:r>
              <a:endParaRPr lang="en-US" sz="1800"/>
            </a:p>
          </p:txBody>
        </p:sp>
        <p:sp>
          <p:nvSpPr>
            <p:cNvPr id="34841" name="Line 12"/>
            <p:cNvSpPr>
              <a:spLocks noChangeShapeType="1"/>
            </p:cNvSpPr>
            <p:nvPr/>
          </p:nvSpPr>
          <p:spPr bwMode="auto">
            <a:xfrm flipV="1">
              <a:off x="936" y="3648"/>
              <a:ext cx="1776" cy="288"/>
            </a:xfrm>
            <a:prstGeom prst="line">
              <a:avLst/>
            </a:prstGeom>
            <a:noFill/>
            <a:ln w="9525">
              <a:solidFill>
                <a:srgbClr val="FFFF00"/>
              </a:solidFill>
              <a:round/>
              <a:headEnd/>
              <a:tailEnd type="triangle" w="med" len="med"/>
            </a:ln>
          </p:spPr>
          <p:txBody>
            <a:bodyPr/>
            <a:lstStyle/>
            <a:p>
              <a:endParaRPr lang="en-US"/>
            </a:p>
          </p:txBody>
        </p:sp>
        <p:sp>
          <p:nvSpPr>
            <p:cNvPr id="34842" name="Rectangle 13"/>
            <p:cNvSpPr>
              <a:spLocks noChangeArrowheads="1"/>
            </p:cNvSpPr>
            <p:nvPr/>
          </p:nvSpPr>
          <p:spPr bwMode="auto">
            <a:xfrm>
              <a:off x="2568" y="3984"/>
              <a:ext cx="1488" cy="192"/>
            </a:xfrm>
            <a:prstGeom prst="rect">
              <a:avLst/>
            </a:prstGeom>
            <a:noFill/>
            <a:ln w="9525">
              <a:noFill/>
              <a:miter lim="800000"/>
              <a:headEnd/>
              <a:tailEnd/>
            </a:ln>
          </p:spPr>
          <p:txBody>
            <a:bodyPr anchor="ctr"/>
            <a:lstStyle/>
            <a:p>
              <a:pPr algn="ctr"/>
              <a:r>
                <a:rPr lang="en-US" sz="1600" b="1" i="1">
                  <a:solidFill>
                    <a:schemeClr val="bg1"/>
                  </a:solidFill>
                </a:rPr>
                <a:t>Crassostrea virginica</a:t>
              </a:r>
            </a:p>
          </p:txBody>
        </p:sp>
        <p:sp>
          <p:nvSpPr>
            <p:cNvPr id="34843" name="Line 16"/>
            <p:cNvSpPr>
              <a:spLocks noChangeShapeType="1"/>
            </p:cNvSpPr>
            <p:nvPr/>
          </p:nvSpPr>
          <p:spPr bwMode="auto">
            <a:xfrm flipH="1">
              <a:off x="3912" y="3600"/>
              <a:ext cx="1440" cy="0"/>
            </a:xfrm>
            <a:prstGeom prst="line">
              <a:avLst/>
            </a:prstGeom>
            <a:noFill/>
            <a:ln w="9525">
              <a:solidFill>
                <a:srgbClr val="969696"/>
              </a:solidFill>
              <a:round/>
              <a:headEnd type="oval" w="med" len="med"/>
              <a:tailEnd type="triangle" w="med" len="med"/>
            </a:ln>
          </p:spPr>
          <p:txBody>
            <a:bodyPr/>
            <a:lstStyle/>
            <a:p>
              <a:endParaRPr lang="en-US"/>
            </a:p>
          </p:txBody>
        </p:sp>
      </p:grpSp>
      <p:sp>
        <p:nvSpPr>
          <p:cNvPr id="34820" name="Text Box 21"/>
          <p:cNvSpPr txBox="1">
            <a:spLocks noChangeArrowheads="1"/>
          </p:cNvSpPr>
          <p:nvPr/>
        </p:nvSpPr>
        <p:spPr bwMode="auto">
          <a:xfrm>
            <a:off x="342900" y="304800"/>
            <a:ext cx="3124200" cy="396875"/>
          </a:xfrm>
          <a:prstGeom prst="rect">
            <a:avLst/>
          </a:prstGeom>
          <a:noFill/>
          <a:ln w="9525">
            <a:noFill/>
            <a:miter lim="800000"/>
            <a:headEnd/>
            <a:tailEnd/>
          </a:ln>
        </p:spPr>
        <p:txBody>
          <a:bodyPr>
            <a:spAutoFit/>
          </a:bodyPr>
          <a:lstStyle/>
          <a:p>
            <a:pPr algn="ctr"/>
            <a:r>
              <a:rPr lang="en-US" b="1"/>
              <a:t>Brandywine River, PA</a:t>
            </a:r>
            <a:endParaRPr lang="en-US"/>
          </a:p>
        </p:txBody>
      </p:sp>
      <p:grpSp>
        <p:nvGrpSpPr>
          <p:cNvPr id="3" name="Group 22"/>
          <p:cNvGrpSpPr>
            <a:grpSpLocks/>
          </p:cNvGrpSpPr>
          <p:nvPr/>
        </p:nvGrpSpPr>
        <p:grpSpPr bwMode="auto">
          <a:xfrm>
            <a:off x="0" y="2133600"/>
            <a:ext cx="8267700" cy="3200400"/>
            <a:chOff x="0" y="1344"/>
            <a:chExt cx="5208" cy="2016"/>
          </a:xfrm>
        </p:grpSpPr>
        <p:pic>
          <p:nvPicPr>
            <p:cNvPr id="34832" name="Picture 8" descr="Mussel Shell"/>
            <p:cNvPicPr>
              <a:picLocks noChangeAspect="1" noChangeArrowheads="1"/>
            </p:cNvPicPr>
            <p:nvPr/>
          </p:nvPicPr>
          <p:blipFill>
            <a:blip r:embed="rId6" cstate="email">
              <a:lum bright="12000" contrast="16000"/>
            </a:blip>
            <a:srcRect/>
            <a:stretch>
              <a:fillRect/>
            </a:stretch>
          </p:blipFill>
          <p:spPr bwMode="auto">
            <a:xfrm>
              <a:off x="2616" y="1584"/>
              <a:ext cx="1248" cy="827"/>
            </a:xfrm>
            <a:prstGeom prst="rect">
              <a:avLst/>
            </a:prstGeom>
            <a:noFill/>
            <a:ln w="9525">
              <a:noFill/>
              <a:miter lim="800000"/>
              <a:headEnd/>
              <a:tailEnd/>
            </a:ln>
          </p:spPr>
        </p:pic>
        <p:sp>
          <p:nvSpPr>
            <p:cNvPr id="34833" name="Line 14"/>
            <p:cNvSpPr>
              <a:spLocks noChangeShapeType="1"/>
            </p:cNvSpPr>
            <p:nvPr/>
          </p:nvSpPr>
          <p:spPr bwMode="auto">
            <a:xfrm flipH="1" flipV="1">
              <a:off x="3912" y="2064"/>
              <a:ext cx="1296" cy="1296"/>
            </a:xfrm>
            <a:prstGeom prst="line">
              <a:avLst/>
            </a:prstGeom>
            <a:noFill/>
            <a:ln w="9525">
              <a:solidFill>
                <a:srgbClr val="969696"/>
              </a:solidFill>
              <a:round/>
              <a:headEnd type="oval" w="med" len="med"/>
              <a:tailEnd type="triangle" w="med" len="med"/>
            </a:ln>
          </p:spPr>
          <p:txBody>
            <a:bodyPr/>
            <a:lstStyle/>
            <a:p>
              <a:endParaRPr lang="en-US"/>
            </a:p>
          </p:txBody>
        </p:sp>
        <p:sp>
          <p:nvSpPr>
            <p:cNvPr id="34834" name="Rectangle 15"/>
            <p:cNvSpPr>
              <a:spLocks noChangeArrowheads="1"/>
            </p:cNvSpPr>
            <p:nvPr/>
          </p:nvSpPr>
          <p:spPr bwMode="auto">
            <a:xfrm>
              <a:off x="2616" y="2448"/>
              <a:ext cx="1392" cy="192"/>
            </a:xfrm>
            <a:prstGeom prst="rect">
              <a:avLst/>
            </a:prstGeom>
            <a:noFill/>
            <a:ln w="9525">
              <a:noFill/>
              <a:miter lim="800000"/>
              <a:headEnd/>
              <a:tailEnd/>
            </a:ln>
          </p:spPr>
          <p:txBody>
            <a:bodyPr anchor="ctr"/>
            <a:lstStyle/>
            <a:p>
              <a:pPr algn="ctr"/>
              <a:r>
                <a:rPr lang="en-US" sz="1600" b="1" i="1">
                  <a:solidFill>
                    <a:schemeClr val="bg1"/>
                  </a:solidFill>
                </a:rPr>
                <a:t>Geukensia demissa</a:t>
              </a:r>
            </a:p>
          </p:txBody>
        </p:sp>
        <p:pic>
          <p:nvPicPr>
            <p:cNvPr id="34835" name="Picture 18"/>
            <p:cNvPicPr>
              <a:picLocks noChangeAspect="1" noChangeArrowheads="1"/>
            </p:cNvPicPr>
            <p:nvPr/>
          </p:nvPicPr>
          <p:blipFill>
            <a:blip r:embed="rId7" cstate="email"/>
            <a:srcRect/>
            <a:stretch>
              <a:fillRect/>
            </a:stretch>
          </p:blipFill>
          <p:spPr bwMode="auto">
            <a:xfrm>
              <a:off x="0" y="1344"/>
              <a:ext cx="2520" cy="1890"/>
            </a:xfrm>
            <a:prstGeom prst="rect">
              <a:avLst/>
            </a:prstGeom>
            <a:noFill/>
            <a:ln w="9525">
              <a:solidFill>
                <a:schemeClr val="tx1"/>
              </a:solidFill>
              <a:miter lim="800000"/>
              <a:headEnd/>
              <a:tailEnd/>
            </a:ln>
          </p:spPr>
        </p:pic>
        <p:sp>
          <p:nvSpPr>
            <p:cNvPr id="34836" name="Text Box 19"/>
            <p:cNvSpPr txBox="1">
              <a:spLocks noChangeArrowheads="1"/>
            </p:cNvSpPr>
            <p:nvPr/>
          </p:nvSpPr>
          <p:spPr bwMode="auto">
            <a:xfrm>
              <a:off x="0" y="1872"/>
              <a:ext cx="2520" cy="233"/>
            </a:xfrm>
            <a:prstGeom prst="rect">
              <a:avLst/>
            </a:prstGeom>
            <a:noFill/>
            <a:ln w="9525">
              <a:noFill/>
              <a:miter lim="800000"/>
              <a:headEnd/>
              <a:tailEnd/>
            </a:ln>
          </p:spPr>
          <p:txBody>
            <a:bodyPr>
              <a:spAutoFit/>
            </a:bodyPr>
            <a:lstStyle/>
            <a:p>
              <a:pPr algn="ctr"/>
              <a:r>
                <a:rPr lang="en-US" sz="1800" b="1"/>
                <a:t>Delaware Estuary Marsh mussels</a:t>
              </a:r>
              <a:endParaRPr lang="en-US" sz="1800"/>
            </a:p>
          </p:txBody>
        </p:sp>
        <p:sp>
          <p:nvSpPr>
            <p:cNvPr id="34837" name="Line 17"/>
            <p:cNvSpPr>
              <a:spLocks noChangeShapeType="1"/>
            </p:cNvSpPr>
            <p:nvPr/>
          </p:nvSpPr>
          <p:spPr bwMode="auto">
            <a:xfrm flipV="1">
              <a:off x="648" y="2160"/>
              <a:ext cx="1968" cy="576"/>
            </a:xfrm>
            <a:prstGeom prst="line">
              <a:avLst/>
            </a:prstGeom>
            <a:noFill/>
            <a:ln w="9525">
              <a:solidFill>
                <a:srgbClr val="FFFF00"/>
              </a:solidFill>
              <a:round/>
              <a:headEnd/>
              <a:tailEnd type="triangle" w="med" len="med"/>
            </a:ln>
          </p:spPr>
          <p:txBody>
            <a:bodyPr/>
            <a:lstStyle/>
            <a:p>
              <a:endParaRPr lang="en-US"/>
            </a:p>
          </p:txBody>
        </p:sp>
      </p:grpSp>
      <p:grpSp>
        <p:nvGrpSpPr>
          <p:cNvPr id="4" name="Group 25"/>
          <p:cNvGrpSpPr>
            <a:grpSpLocks/>
          </p:cNvGrpSpPr>
          <p:nvPr/>
        </p:nvGrpSpPr>
        <p:grpSpPr bwMode="auto">
          <a:xfrm>
            <a:off x="0" y="0"/>
            <a:ext cx="8115300" cy="4419600"/>
            <a:chOff x="0" y="0"/>
            <a:chExt cx="5112" cy="2784"/>
          </a:xfrm>
        </p:grpSpPr>
        <p:pic>
          <p:nvPicPr>
            <p:cNvPr id="34827" name="Picture 3" descr="Elliptio pic"/>
            <p:cNvPicPr>
              <a:picLocks noChangeAspect="1" noChangeArrowheads="1"/>
            </p:cNvPicPr>
            <p:nvPr/>
          </p:nvPicPr>
          <p:blipFill>
            <a:blip r:embed="rId8" cstate="email"/>
            <a:srcRect/>
            <a:stretch>
              <a:fillRect/>
            </a:stretch>
          </p:blipFill>
          <p:spPr bwMode="auto">
            <a:xfrm>
              <a:off x="2664" y="144"/>
              <a:ext cx="1104" cy="618"/>
            </a:xfrm>
            <a:prstGeom prst="rect">
              <a:avLst/>
            </a:prstGeom>
            <a:noFill/>
            <a:ln w="9525">
              <a:solidFill>
                <a:schemeClr val="tx1"/>
              </a:solidFill>
              <a:miter lim="800000"/>
              <a:headEnd/>
              <a:tailEnd/>
            </a:ln>
          </p:spPr>
        </p:pic>
        <p:sp>
          <p:nvSpPr>
            <p:cNvPr id="34828" name="Rectangle 4"/>
            <p:cNvSpPr>
              <a:spLocks noChangeArrowheads="1"/>
            </p:cNvSpPr>
            <p:nvPr/>
          </p:nvSpPr>
          <p:spPr bwMode="auto">
            <a:xfrm>
              <a:off x="2616" y="816"/>
              <a:ext cx="1296" cy="192"/>
            </a:xfrm>
            <a:prstGeom prst="rect">
              <a:avLst/>
            </a:prstGeom>
            <a:noFill/>
            <a:ln w="9525">
              <a:noFill/>
              <a:miter lim="800000"/>
              <a:headEnd/>
              <a:tailEnd/>
            </a:ln>
          </p:spPr>
          <p:txBody>
            <a:bodyPr anchor="ctr"/>
            <a:lstStyle/>
            <a:p>
              <a:pPr algn="ctr"/>
              <a:r>
                <a:rPr lang="en-US" sz="1600" b="1" i="1">
                  <a:solidFill>
                    <a:schemeClr val="bg1"/>
                  </a:solidFill>
                </a:rPr>
                <a:t>Elliptio complanata</a:t>
              </a:r>
            </a:p>
          </p:txBody>
        </p:sp>
        <p:sp>
          <p:nvSpPr>
            <p:cNvPr id="34829" name="Line 9"/>
            <p:cNvSpPr>
              <a:spLocks noChangeShapeType="1"/>
            </p:cNvSpPr>
            <p:nvPr/>
          </p:nvSpPr>
          <p:spPr bwMode="auto">
            <a:xfrm flipH="1" flipV="1">
              <a:off x="3816" y="624"/>
              <a:ext cx="1296" cy="2160"/>
            </a:xfrm>
            <a:prstGeom prst="line">
              <a:avLst/>
            </a:prstGeom>
            <a:noFill/>
            <a:ln w="9525">
              <a:solidFill>
                <a:srgbClr val="969696"/>
              </a:solidFill>
              <a:round/>
              <a:headEnd type="oval" w="med" len="med"/>
              <a:tailEnd type="triangle" w="med" len="med"/>
            </a:ln>
          </p:spPr>
          <p:txBody>
            <a:bodyPr/>
            <a:lstStyle/>
            <a:p>
              <a:endParaRPr lang="en-US"/>
            </a:p>
          </p:txBody>
        </p:sp>
        <p:pic>
          <p:nvPicPr>
            <p:cNvPr id="34830" name="Picture 20" descr="BW June 2002 Canoiests 1 dk"/>
            <p:cNvPicPr>
              <a:picLocks noChangeAspect="1" noChangeArrowheads="1"/>
            </p:cNvPicPr>
            <p:nvPr/>
          </p:nvPicPr>
          <p:blipFill>
            <a:blip r:embed="rId9" cstate="email"/>
            <a:srcRect/>
            <a:stretch>
              <a:fillRect/>
            </a:stretch>
          </p:blipFill>
          <p:spPr bwMode="auto">
            <a:xfrm>
              <a:off x="0" y="0"/>
              <a:ext cx="2520" cy="1693"/>
            </a:xfrm>
            <a:prstGeom prst="rect">
              <a:avLst/>
            </a:prstGeom>
            <a:noFill/>
            <a:ln w="9525">
              <a:solidFill>
                <a:schemeClr val="tx1"/>
              </a:solidFill>
              <a:miter lim="800000"/>
              <a:headEnd/>
              <a:tailEnd/>
            </a:ln>
          </p:spPr>
        </p:pic>
        <p:sp>
          <p:nvSpPr>
            <p:cNvPr id="34831" name="Line 5"/>
            <p:cNvSpPr>
              <a:spLocks noChangeShapeType="1"/>
            </p:cNvSpPr>
            <p:nvPr/>
          </p:nvSpPr>
          <p:spPr bwMode="auto">
            <a:xfrm flipV="1">
              <a:off x="264" y="672"/>
              <a:ext cx="2400" cy="384"/>
            </a:xfrm>
            <a:prstGeom prst="line">
              <a:avLst/>
            </a:prstGeom>
            <a:noFill/>
            <a:ln w="9525">
              <a:solidFill>
                <a:srgbClr val="FFFF00"/>
              </a:solidFill>
              <a:round/>
              <a:headEnd/>
              <a:tailEnd type="triangle" w="med" len="med"/>
            </a:ln>
          </p:spPr>
          <p:txBody>
            <a:bodyPr/>
            <a:lstStyle/>
            <a:p>
              <a:endParaRPr lang="en-US"/>
            </a:p>
          </p:txBody>
        </p:sp>
      </p:grpSp>
      <p:grpSp>
        <p:nvGrpSpPr>
          <p:cNvPr id="5" name="Group 24"/>
          <p:cNvGrpSpPr>
            <a:grpSpLocks/>
          </p:cNvGrpSpPr>
          <p:nvPr/>
        </p:nvGrpSpPr>
        <p:grpSpPr bwMode="auto">
          <a:xfrm>
            <a:off x="9477375" y="5759450"/>
            <a:ext cx="809625" cy="1098550"/>
            <a:chOff x="4532174" y="4648200"/>
            <a:chExt cx="762000" cy="1098935"/>
          </a:xfrm>
        </p:grpSpPr>
        <p:pic>
          <p:nvPicPr>
            <p:cNvPr id="34825" name="Picture 3"/>
            <p:cNvPicPr>
              <a:picLocks noChangeAspect="1" noChangeArrowheads="1"/>
            </p:cNvPicPr>
            <p:nvPr/>
          </p:nvPicPr>
          <p:blipFill>
            <a:blip r:embed="rId10" cstate="email"/>
            <a:srcRect/>
            <a:stretch>
              <a:fillRect/>
            </a:stretch>
          </p:blipFill>
          <p:spPr bwMode="auto">
            <a:xfrm>
              <a:off x="4610100" y="4648200"/>
              <a:ext cx="617855" cy="854670"/>
            </a:xfrm>
            <a:prstGeom prst="rect">
              <a:avLst/>
            </a:prstGeom>
            <a:noFill/>
            <a:ln w="9525">
              <a:noFill/>
              <a:miter lim="800000"/>
              <a:headEnd/>
              <a:tailEnd/>
            </a:ln>
          </p:spPr>
        </p:pic>
        <p:sp>
          <p:nvSpPr>
            <p:cNvPr id="34826" name="Rectangle 6"/>
            <p:cNvSpPr>
              <a:spLocks noChangeArrowheads="1"/>
            </p:cNvSpPr>
            <p:nvPr/>
          </p:nvSpPr>
          <p:spPr bwMode="auto">
            <a:xfrm>
              <a:off x="4532174" y="5500914"/>
              <a:ext cx="762000" cy="246221"/>
            </a:xfrm>
            <a:prstGeom prst="rect">
              <a:avLst/>
            </a:prstGeom>
            <a:noFill/>
            <a:ln w="9525">
              <a:noFill/>
              <a:miter lim="800000"/>
              <a:headEnd/>
              <a:tailEnd/>
            </a:ln>
          </p:spPr>
          <p:txBody>
            <a:bodyPr>
              <a:spAutoFit/>
            </a:bodyPr>
            <a:lstStyle/>
            <a:p>
              <a:pPr algn="ctr"/>
              <a:r>
                <a:rPr lang="en-US" sz="1000">
                  <a:solidFill>
                    <a:schemeClr val="bg1"/>
                  </a:solidFill>
                  <a:latin typeface="Lucida Sans Unicode" pitchFamily="34" charset="0"/>
                </a:rPr>
                <a:t>Kreeger</a:t>
              </a:r>
            </a:p>
          </p:txBody>
        </p:sp>
      </p:grpSp>
      <p:sp>
        <p:nvSpPr>
          <p:cNvPr id="34824" name="Text Box 19"/>
          <p:cNvSpPr txBox="1">
            <a:spLocks noChangeArrowheads="1"/>
          </p:cNvSpPr>
          <p:nvPr/>
        </p:nvSpPr>
        <p:spPr bwMode="auto">
          <a:xfrm>
            <a:off x="342900" y="0"/>
            <a:ext cx="3581400" cy="369888"/>
          </a:xfrm>
          <a:prstGeom prst="rect">
            <a:avLst/>
          </a:prstGeom>
          <a:noFill/>
          <a:ln w="9525">
            <a:noFill/>
            <a:miter lim="800000"/>
            <a:headEnd/>
            <a:tailEnd/>
          </a:ln>
        </p:spPr>
        <p:txBody>
          <a:bodyPr>
            <a:spAutoFit/>
          </a:bodyPr>
          <a:lstStyle/>
          <a:p>
            <a:pPr algn="ctr"/>
            <a:r>
              <a:rPr lang="en-US" sz="1800" b="1"/>
              <a:t>Delaware Freshwater Mussels</a:t>
            </a:r>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hells Bottom Canary Creek Nov 2001 dk"/>
          <p:cNvPicPr>
            <a:picLocks noChangeAspect="1" noChangeArrowheads="1"/>
          </p:cNvPicPr>
          <p:nvPr/>
        </p:nvPicPr>
        <p:blipFill>
          <a:blip r:embed="rId3" cstate="email"/>
          <a:srcRect/>
          <a:stretch>
            <a:fillRect/>
          </a:stretch>
        </p:blipFill>
        <p:spPr bwMode="auto">
          <a:xfrm>
            <a:off x="0" y="-377825"/>
            <a:ext cx="10287000" cy="7613650"/>
          </a:xfrm>
          <a:prstGeom prst="rect">
            <a:avLst/>
          </a:prstGeom>
          <a:noFill/>
          <a:ln w="9525">
            <a:noFill/>
            <a:miter lim="800000"/>
            <a:headEnd/>
            <a:tailEnd/>
          </a:ln>
        </p:spPr>
      </p:pic>
      <p:grpSp>
        <p:nvGrpSpPr>
          <p:cNvPr id="2" name="Group 4"/>
          <p:cNvGrpSpPr>
            <a:grpSpLocks/>
          </p:cNvGrpSpPr>
          <p:nvPr/>
        </p:nvGrpSpPr>
        <p:grpSpPr bwMode="auto">
          <a:xfrm>
            <a:off x="5524500" y="304800"/>
            <a:ext cx="4457700" cy="2819400"/>
            <a:chOff x="2760" y="768"/>
            <a:chExt cx="2016" cy="1335"/>
          </a:xfrm>
        </p:grpSpPr>
        <p:pic>
          <p:nvPicPr>
            <p:cNvPr id="44040" name="Picture 5" descr="Mussel Shell"/>
            <p:cNvPicPr>
              <a:picLocks noChangeAspect="1" noChangeArrowheads="1"/>
            </p:cNvPicPr>
            <p:nvPr/>
          </p:nvPicPr>
          <p:blipFill>
            <a:blip r:embed="rId4" cstate="email"/>
            <a:srcRect/>
            <a:stretch>
              <a:fillRect/>
            </a:stretch>
          </p:blipFill>
          <p:spPr bwMode="auto">
            <a:xfrm>
              <a:off x="2760" y="768"/>
              <a:ext cx="2016" cy="1335"/>
            </a:xfrm>
            <a:prstGeom prst="rect">
              <a:avLst/>
            </a:prstGeom>
            <a:noFill/>
            <a:ln w="9525">
              <a:solidFill>
                <a:schemeClr val="bg1"/>
              </a:solidFill>
              <a:miter lim="800000"/>
              <a:headEnd/>
              <a:tailEnd/>
            </a:ln>
          </p:spPr>
        </p:pic>
        <p:sp>
          <p:nvSpPr>
            <p:cNvPr id="44041" name="Text Box 6"/>
            <p:cNvSpPr txBox="1">
              <a:spLocks noChangeArrowheads="1"/>
            </p:cNvSpPr>
            <p:nvPr/>
          </p:nvSpPr>
          <p:spPr bwMode="auto">
            <a:xfrm>
              <a:off x="3033" y="845"/>
              <a:ext cx="1154" cy="172"/>
            </a:xfrm>
            <a:prstGeom prst="rect">
              <a:avLst/>
            </a:prstGeom>
            <a:noFill/>
            <a:ln w="9525">
              <a:noFill/>
              <a:miter lim="800000"/>
              <a:headEnd/>
              <a:tailEnd/>
            </a:ln>
          </p:spPr>
          <p:txBody>
            <a:bodyPr wrap="none" lIns="90487" tIns="44450" rIns="90487" bIns="44450" anchor="ctr">
              <a:spAutoFit/>
            </a:bodyPr>
            <a:lstStyle/>
            <a:p>
              <a:pPr>
                <a:lnSpc>
                  <a:spcPct val="90000"/>
                </a:lnSpc>
              </a:pPr>
              <a:r>
                <a:rPr lang="en-US" b="1" i="1">
                  <a:solidFill>
                    <a:prstClr val="white"/>
                  </a:solidFill>
                </a:rPr>
                <a:t>Geukensia demissa</a:t>
              </a:r>
            </a:p>
          </p:txBody>
        </p:sp>
      </p:grpSp>
      <p:pic>
        <p:nvPicPr>
          <p:cNvPr id="44036" name="Picture 8" descr="Marsh"/>
          <p:cNvPicPr>
            <a:picLocks noChangeAspect="1" noChangeArrowheads="1"/>
          </p:cNvPicPr>
          <p:nvPr/>
        </p:nvPicPr>
        <p:blipFill>
          <a:blip r:embed="rId5" cstate="email"/>
          <a:srcRect/>
          <a:stretch>
            <a:fillRect/>
          </a:stretch>
        </p:blipFill>
        <p:spPr bwMode="auto">
          <a:xfrm>
            <a:off x="342900" y="0"/>
            <a:ext cx="4419600" cy="3286125"/>
          </a:xfrm>
          <a:prstGeom prst="rect">
            <a:avLst/>
          </a:prstGeom>
          <a:noFill/>
          <a:ln w="9525">
            <a:solidFill>
              <a:srgbClr val="FFFF66"/>
            </a:solidFill>
            <a:miter lim="800000"/>
            <a:headEnd/>
            <a:tailEnd/>
          </a:ln>
        </p:spPr>
      </p:pic>
      <p:sp>
        <p:nvSpPr>
          <p:cNvPr id="44037" name="Text Box 9"/>
          <p:cNvSpPr txBox="1">
            <a:spLocks noChangeArrowheads="1"/>
          </p:cNvSpPr>
          <p:nvPr/>
        </p:nvSpPr>
        <p:spPr bwMode="auto">
          <a:xfrm>
            <a:off x="419100" y="457200"/>
            <a:ext cx="4800600" cy="1196975"/>
          </a:xfrm>
          <a:prstGeom prst="rect">
            <a:avLst/>
          </a:prstGeom>
          <a:noFill/>
          <a:ln w="9525">
            <a:noFill/>
            <a:miter lim="800000"/>
            <a:headEnd/>
            <a:tailEnd/>
          </a:ln>
        </p:spPr>
        <p:txBody>
          <a:bodyPr lIns="90487" tIns="44450" rIns="90487" bIns="44450" anchor="ctr">
            <a:spAutoFit/>
          </a:bodyPr>
          <a:lstStyle/>
          <a:p>
            <a:pPr>
              <a:lnSpc>
                <a:spcPct val="90000"/>
              </a:lnSpc>
            </a:pPr>
            <a:r>
              <a:rPr lang="en-US" sz="4000" b="1" i="1">
                <a:solidFill>
                  <a:srgbClr val="FFFF00"/>
                </a:solidFill>
                <a:latin typeface="Calibri" pitchFamily="34" charset="0"/>
                <a:cs typeface="Calibri" pitchFamily="34" charset="0"/>
              </a:rPr>
              <a:t>Ribbed Mussels in Salt Marshes</a:t>
            </a:r>
            <a:endParaRPr lang="en-US" sz="4000" b="1" u="sng">
              <a:solidFill>
                <a:srgbClr val="FFFF00"/>
              </a:solidFill>
              <a:latin typeface="Calibri" pitchFamily="34" charset="0"/>
              <a:cs typeface="Calibri" pitchFamily="34" charset="0"/>
            </a:endParaRPr>
          </a:p>
        </p:txBody>
      </p:sp>
      <p:sp>
        <p:nvSpPr>
          <p:cNvPr id="44038" name="Rectangle 11"/>
          <p:cNvSpPr>
            <a:spLocks noChangeArrowheads="1"/>
          </p:cNvSpPr>
          <p:nvPr/>
        </p:nvSpPr>
        <p:spPr bwMode="auto">
          <a:xfrm>
            <a:off x="342900" y="4191000"/>
            <a:ext cx="6230938" cy="2133600"/>
          </a:xfrm>
          <a:prstGeom prst="rect">
            <a:avLst/>
          </a:prstGeom>
          <a:solidFill>
            <a:schemeClr val="bg1"/>
          </a:solidFill>
          <a:ln w="9525">
            <a:solidFill>
              <a:schemeClr val="tx1"/>
            </a:solidFill>
            <a:miter lim="800000"/>
            <a:headEnd/>
            <a:tailEnd/>
          </a:ln>
        </p:spPr>
        <p:txBody>
          <a:bodyPr anchor="ctr"/>
          <a:lstStyle/>
          <a:p>
            <a:r>
              <a:rPr lang="en-US" b="1">
                <a:solidFill>
                  <a:prstClr val="black"/>
                </a:solidFill>
                <a:latin typeface="Lucida Sans Unicode" pitchFamily="34" charset="0"/>
              </a:rPr>
              <a:t>  </a:t>
            </a:r>
            <a:r>
              <a:rPr lang="en-US" b="1">
                <a:solidFill>
                  <a:prstClr val="black"/>
                </a:solidFill>
                <a:latin typeface="Calibri" pitchFamily="34" charset="0"/>
                <a:cs typeface="Calibri" pitchFamily="34" charset="0"/>
              </a:rPr>
              <a:t>208,000 per hectare on average</a:t>
            </a:r>
            <a:br>
              <a:rPr lang="en-US" b="1">
                <a:solidFill>
                  <a:prstClr val="black"/>
                </a:solidFill>
                <a:latin typeface="Calibri" pitchFamily="34" charset="0"/>
                <a:cs typeface="Calibri" pitchFamily="34" charset="0"/>
              </a:rPr>
            </a:br>
            <a:r>
              <a:rPr lang="en-US" b="1">
                <a:solidFill>
                  <a:prstClr val="black"/>
                </a:solidFill>
                <a:latin typeface="Calibri" pitchFamily="34" charset="0"/>
                <a:cs typeface="Calibri" pitchFamily="34" charset="0"/>
              </a:rPr>
              <a:t>   10.5 Billion </a:t>
            </a:r>
            <a:r>
              <a:rPr lang="en-US" b="1" i="1">
                <a:solidFill>
                  <a:prstClr val="black"/>
                </a:solidFill>
                <a:latin typeface="Calibri" pitchFamily="34" charset="0"/>
                <a:cs typeface="Calibri" pitchFamily="34" charset="0"/>
              </a:rPr>
              <a:t>Geukensia</a:t>
            </a:r>
            <a:r>
              <a:rPr lang="en-US" b="1">
                <a:solidFill>
                  <a:prstClr val="black"/>
                </a:solidFill>
                <a:latin typeface="Calibri" pitchFamily="34" charset="0"/>
                <a:cs typeface="Calibri" pitchFamily="34" charset="0"/>
              </a:rPr>
              <a:t/>
            </a:r>
            <a:br>
              <a:rPr lang="en-US" b="1">
                <a:solidFill>
                  <a:prstClr val="black"/>
                </a:solidFill>
                <a:latin typeface="Calibri" pitchFamily="34" charset="0"/>
                <a:cs typeface="Calibri" pitchFamily="34" charset="0"/>
              </a:rPr>
            </a:br>
            <a:r>
              <a:rPr lang="en-US" b="1">
                <a:solidFill>
                  <a:prstClr val="black"/>
                </a:solidFill>
                <a:latin typeface="Calibri" pitchFamily="34" charset="0"/>
                <a:cs typeface="Calibri" pitchFamily="34" charset="0"/>
              </a:rPr>
              <a:t>   Clearance Rate = 5.1 L h-1 g-1 </a:t>
            </a:r>
            <a:r>
              <a:rPr lang="en-US" sz="1600" i="1">
                <a:solidFill>
                  <a:prstClr val="black"/>
                </a:solidFill>
                <a:latin typeface="Calibri" pitchFamily="34" charset="0"/>
                <a:cs typeface="Calibri" pitchFamily="34" charset="0"/>
              </a:rPr>
              <a:t>(DK data)</a:t>
            </a:r>
            <a:r>
              <a:rPr lang="en-US" i="1">
                <a:solidFill>
                  <a:prstClr val="black"/>
                </a:solidFill>
                <a:latin typeface="Calibri" pitchFamily="34" charset="0"/>
                <a:cs typeface="Calibri" pitchFamily="34" charset="0"/>
              </a:rPr>
              <a:t/>
            </a:r>
            <a:br>
              <a:rPr lang="en-US" i="1">
                <a:solidFill>
                  <a:prstClr val="black"/>
                </a:solidFill>
                <a:latin typeface="Calibri" pitchFamily="34" charset="0"/>
                <a:cs typeface="Calibri" pitchFamily="34" charset="0"/>
              </a:rPr>
            </a:br>
            <a:r>
              <a:rPr lang="en-US" i="1">
                <a:solidFill>
                  <a:prstClr val="black"/>
                </a:solidFill>
                <a:latin typeface="Calibri" pitchFamily="34" charset="0"/>
                <a:cs typeface="Calibri" pitchFamily="34" charset="0"/>
              </a:rPr>
              <a:t>   </a:t>
            </a:r>
            <a:r>
              <a:rPr lang="en-US" b="1">
                <a:solidFill>
                  <a:prstClr val="black"/>
                </a:solidFill>
                <a:latin typeface="Calibri" pitchFamily="34" charset="0"/>
                <a:cs typeface="Calibri" pitchFamily="34" charset="0"/>
              </a:rPr>
              <a:t>11.7 Million Kilos Dry Tissue Weight </a:t>
            </a:r>
            <a:r>
              <a:rPr lang="en-US" sz="1600" i="1">
                <a:solidFill>
                  <a:prstClr val="black"/>
                </a:solidFill>
                <a:latin typeface="Calibri" pitchFamily="34" charset="0"/>
                <a:cs typeface="Calibri" pitchFamily="34" charset="0"/>
              </a:rPr>
              <a:t>(DK)</a:t>
            </a:r>
            <a:r>
              <a:rPr lang="en-US" b="1">
                <a:solidFill>
                  <a:prstClr val="black"/>
                </a:solidFill>
                <a:latin typeface="Calibri" pitchFamily="34" charset="0"/>
                <a:cs typeface="Calibri" pitchFamily="34" charset="0"/>
              </a:rPr>
              <a:t/>
            </a:r>
            <a:br>
              <a:rPr lang="en-US" b="1">
                <a:solidFill>
                  <a:prstClr val="black"/>
                </a:solidFill>
                <a:latin typeface="Calibri" pitchFamily="34" charset="0"/>
                <a:cs typeface="Calibri" pitchFamily="34" charset="0"/>
              </a:rPr>
            </a:br>
            <a:r>
              <a:rPr lang="en-US" sz="3200" b="1">
                <a:solidFill>
                  <a:srgbClr val="FF0000"/>
                </a:solidFill>
                <a:latin typeface="Calibri" pitchFamily="34" charset="0"/>
                <a:cs typeface="Calibri" pitchFamily="34" charset="0"/>
              </a:rPr>
              <a:t>= 59.0 Billion Liters per Hour</a:t>
            </a:r>
          </a:p>
        </p:txBody>
      </p:sp>
      <p:pic>
        <p:nvPicPr>
          <p:cNvPr id="44039" name="Picture 14" descr="RS7-3 Geukensia in Plastic Beaker 3-96 DK"/>
          <p:cNvPicPr>
            <a:picLocks noChangeAspect="1" noChangeArrowheads="1"/>
          </p:cNvPicPr>
          <p:nvPr/>
        </p:nvPicPr>
        <p:blipFill>
          <a:blip r:embed="rId6" cstate="email"/>
          <a:srcRect/>
          <a:stretch>
            <a:fillRect/>
          </a:stretch>
        </p:blipFill>
        <p:spPr bwMode="auto">
          <a:xfrm>
            <a:off x="6515100" y="4191000"/>
            <a:ext cx="3048000" cy="211455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p:cNvPicPr>
            <a:picLocks noChangeAspect="1" noChangeArrowheads="1"/>
          </p:cNvPicPr>
          <p:nvPr/>
        </p:nvPicPr>
        <p:blipFill>
          <a:blip r:embed="rId3" cstate="email"/>
          <a:srcRect/>
          <a:stretch>
            <a:fillRect/>
          </a:stretch>
        </p:blipFill>
        <p:spPr bwMode="auto">
          <a:xfrm>
            <a:off x="0" y="-527050"/>
            <a:ext cx="10553700" cy="7385050"/>
          </a:xfrm>
          <a:prstGeom prst="rect">
            <a:avLst/>
          </a:prstGeom>
          <a:noFill/>
          <a:ln w="9525">
            <a:noFill/>
            <a:miter lim="800000"/>
            <a:headEnd/>
            <a:tailEnd/>
          </a:ln>
        </p:spPr>
      </p:pic>
      <p:sp>
        <p:nvSpPr>
          <p:cNvPr id="36866" name="Text Box 3"/>
          <p:cNvSpPr txBox="1">
            <a:spLocks noChangeArrowheads="1"/>
          </p:cNvSpPr>
          <p:nvPr/>
        </p:nvSpPr>
        <p:spPr bwMode="auto">
          <a:xfrm>
            <a:off x="571500" y="304800"/>
            <a:ext cx="8458200" cy="638175"/>
          </a:xfrm>
          <a:prstGeom prst="rect">
            <a:avLst/>
          </a:prstGeom>
          <a:noFill/>
          <a:ln w="9525">
            <a:noFill/>
            <a:miter lim="800000"/>
            <a:headEnd/>
            <a:tailEnd/>
          </a:ln>
        </p:spPr>
        <p:txBody>
          <a:bodyPr lIns="90487" tIns="44450" rIns="90487" bIns="44450" anchor="ctr">
            <a:spAutoFit/>
          </a:bodyPr>
          <a:lstStyle/>
          <a:p>
            <a:pPr algn="ctr">
              <a:lnSpc>
                <a:spcPct val="90000"/>
              </a:lnSpc>
            </a:pPr>
            <a:r>
              <a:rPr lang="en-US" sz="4000" b="1" i="1">
                <a:solidFill>
                  <a:prstClr val="black"/>
                </a:solidFill>
              </a:rPr>
              <a:t>Oysters on Seed Bed Reefs</a:t>
            </a:r>
            <a:endParaRPr lang="en-US" sz="4000" b="1" u="sng">
              <a:solidFill>
                <a:prstClr val="black"/>
              </a:solidFill>
              <a:latin typeface="Comic Sans MS" pitchFamily="66" charset="0"/>
            </a:endParaRPr>
          </a:p>
        </p:txBody>
      </p:sp>
      <p:grpSp>
        <p:nvGrpSpPr>
          <p:cNvPr id="2" name="Group 4"/>
          <p:cNvGrpSpPr>
            <a:grpSpLocks/>
          </p:cNvGrpSpPr>
          <p:nvPr/>
        </p:nvGrpSpPr>
        <p:grpSpPr bwMode="auto">
          <a:xfrm>
            <a:off x="342900" y="4648200"/>
            <a:ext cx="9448800" cy="1752600"/>
            <a:chOff x="216" y="2832"/>
            <a:chExt cx="5952" cy="1104"/>
          </a:xfrm>
        </p:grpSpPr>
        <p:sp>
          <p:nvSpPr>
            <p:cNvPr id="36871" name="Rectangle 5"/>
            <p:cNvSpPr>
              <a:spLocks noChangeArrowheads="1"/>
            </p:cNvSpPr>
            <p:nvPr/>
          </p:nvSpPr>
          <p:spPr bwMode="auto">
            <a:xfrm>
              <a:off x="216" y="2832"/>
              <a:ext cx="4704" cy="1104"/>
            </a:xfrm>
            <a:prstGeom prst="rect">
              <a:avLst/>
            </a:prstGeom>
            <a:solidFill>
              <a:schemeClr val="bg1"/>
            </a:solidFill>
            <a:ln w="9525">
              <a:solidFill>
                <a:schemeClr val="tx1"/>
              </a:solidFill>
              <a:miter lim="800000"/>
              <a:headEnd/>
              <a:tailEnd/>
            </a:ln>
          </p:spPr>
          <p:txBody>
            <a:bodyPr anchor="ctr"/>
            <a:lstStyle/>
            <a:p>
              <a:r>
                <a:rPr lang="en-US" b="1">
                  <a:solidFill>
                    <a:prstClr val="black"/>
                  </a:solidFill>
                  <a:cs typeface="Arial" charset="0"/>
                </a:rPr>
                <a:t>2.0 Billion </a:t>
              </a:r>
              <a:r>
                <a:rPr lang="en-US" b="1" i="1">
                  <a:solidFill>
                    <a:prstClr val="black"/>
                  </a:solidFill>
                  <a:cs typeface="Arial" charset="0"/>
                </a:rPr>
                <a:t>Crassostrea </a:t>
              </a:r>
              <a:r>
                <a:rPr lang="en-US" i="1">
                  <a:solidFill>
                    <a:prstClr val="black"/>
                  </a:solidFill>
                  <a:cs typeface="Arial" charset="0"/>
                </a:rPr>
                <a:t>(</a:t>
              </a:r>
              <a:r>
                <a:rPr lang="en-US" sz="1800" i="1">
                  <a:solidFill>
                    <a:prstClr val="black"/>
                  </a:solidFill>
                  <a:cs typeface="Arial" charset="0"/>
                </a:rPr>
                <a:t>Powell, 2003 data)</a:t>
              </a:r>
              <a:br>
                <a:rPr lang="en-US" sz="1800" i="1">
                  <a:solidFill>
                    <a:prstClr val="black"/>
                  </a:solidFill>
                  <a:cs typeface="Arial" charset="0"/>
                </a:rPr>
              </a:br>
              <a:r>
                <a:rPr lang="en-US" b="1">
                  <a:solidFill>
                    <a:prstClr val="black"/>
                  </a:solidFill>
                  <a:cs typeface="Arial" charset="0"/>
                </a:rPr>
                <a:t>Mean size = 0.87 g dry tissue weight </a:t>
              </a:r>
              <a:r>
                <a:rPr lang="en-US" sz="1800" i="1">
                  <a:solidFill>
                    <a:prstClr val="black"/>
                  </a:solidFill>
                  <a:cs typeface="Arial" charset="0"/>
                </a:rPr>
                <a:t>(DK</a:t>
              </a:r>
              <a:r>
                <a:rPr lang="en-US" sz="1800">
                  <a:solidFill>
                    <a:prstClr val="black"/>
                  </a:solidFill>
                  <a:cs typeface="Arial" charset="0"/>
                </a:rPr>
                <a:t> </a:t>
              </a:r>
              <a:r>
                <a:rPr lang="en-US" sz="1800" i="1">
                  <a:solidFill>
                    <a:prstClr val="black"/>
                  </a:solidFill>
                  <a:cs typeface="Arial" charset="0"/>
                </a:rPr>
                <a:t>data)</a:t>
              </a:r>
              <a:br>
                <a:rPr lang="en-US" sz="1800" i="1">
                  <a:solidFill>
                    <a:prstClr val="black"/>
                  </a:solidFill>
                  <a:cs typeface="Arial" charset="0"/>
                </a:rPr>
              </a:br>
              <a:r>
                <a:rPr lang="en-US" b="1">
                  <a:solidFill>
                    <a:prstClr val="black"/>
                  </a:solidFill>
                  <a:cs typeface="Arial" charset="0"/>
                </a:rPr>
                <a:t>Clearance Rate = 6.5 L h-1 g-1</a:t>
              </a:r>
              <a:r>
                <a:rPr lang="en-US" sz="1800" i="1">
                  <a:solidFill>
                    <a:prstClr val="black"/>
                  </a:solidFill>
                  <a:cs typeface="Arial" charset="0"/>
                </a:rPr>
                <a:t>(Newell et al 2005)</a:t>
              </a:r>
              <a:br>
                <a:rPr lang="en-US" sz="1800" i="1">
                  <a:solidFill>
                    <a:prstClr val="black"/>
                  </a:solidFill>
                  <a:cs typeface="Arial" charset="0"/>
                </a:rPr>
              </a:br>
              <a:r>
                <a:rPr lang="en-US" sz="3200" b="1">
                  <a:solidFill>
                    <a:srgbClr val="FF0000"/>
                  </a:solidFill>
                  <a:cs typeface="Arial" charset="0"/>
                </a:rPr>
                <a:t>= 11.2 Billion Liters per </a:t>
              </a:r>
              <a:r>
                <a:rPr lang="en-US" sz="3200" b="1">
                  <a:solidFill>
                    <a:srgbClr val="FF0000"/>
                  </a:solidFill>
                  <a:latin typeface="Lucida Sans Unicode" pitchFamily="34" charset="0"/>
                </a:rPr>
                <a:t>Hour</a:t>
              </a:r>
            </a:p>
          </p:txBody>
        </p:sp>
        <p:pic>
          <p:nvPicPr>
            <p:cNvPr id="36872" name="Picture 6" descr="Oyster Canary Creek Nov 2001B dk"/>
            <p:cNvPicPr>
              <a:picLocks noChangeAspect="1" noChangeArrowheads="1"/>
            </p:cNvPicPr>
            <p:nvPr/>
          </p:nvPicPr>
          <p:blipFill>
            <a:blip r:embed="rId4" cstate="email"/>
            <a:srcRect/>
            <a:stretch>
              <a:fillRect/>
            </a:stretch>
          </p:blipFill>
          <p:spPr bwMode="auto">
            <a:xfrm>
              <a:off x="4920" y="2832"/>
              <a:ext cx="1248" cy="1096"/>
            </a:xfrm>
            <a:prstGeom prst="rect">
              <a:avLst/>
            </a:prstGeom>
            <a:noFill/>
            <a:ln w="9525">
              <a:solidFill>
                <a:schemeClr val="tx1"/>
              </a:solidFill>
              <a:miter lim="800000"/>
              <a:headEnd/>
              <a:tailEnd/>
            </a:ln>
          </p:spPr>
        </p:pic>
      </p:grpSp>
      <p:grpSp>
        <p:nvGrpSpPr>
          <p:cNvPr id="3" name="Group 6"/>
          <p:cNvGrpSpPr>
            <a:grpSpLocks/>
          </p:cNvGrpSpPr>
          <p:nvPr/>
        </p:nvGrpSpPr>
        <p:grpSpPr bwMode="auto">
          <a:xfrm>
            <a:off x="9477375" y="5759450"/>
            <a:ext cx="809625" cy="1098550"/>
            <a:chOff x="4532174" y="4648200"/>
            <a:chExt cx="762000" cy="1098935"/>
          </a:xfrm>
        </p:grpSpPr>
        <p:pic>
          <p:nvPicPr>
            <p:cNvPr id="36869" name="Picture 3"/>
            <p:cNvPicPr>
              <a:picLocks noChangeAspect="1" noChangeArrowheads="1"/>
            </p:cNvPicPr>
            <p:nvPr/>
          </p:nvPicPr>
          <p:blipFill>
            <a:blip r:embed="rId5" cstate="email"/>
            <a:srcRect/>
            <a:stretch>
              <a:fillRect/>
            </a:stretch>
          </p:blipFill>
          <p:spPr bwMode="auto">
            <a:xfrm>
              <a:off x="4610100" y="4648200"/>
              <a:ext cx="617855" cy="854670"/>
            </a:xfrm>
            <a:prstGeom prst="rect">
              <a:avLst/>
            </a:prstGeom>
            <a:noFill/>
            <a:ln w="9525">
              <a:noFill/>
              <a:miter lim="800000"/>
              <a:headEnd/>
              <a:tailEnd/>
            </a:ln>
          </p:spPr>
        </p:pic>
        <p:sp>
          <p:nvSpPr>
            <p:cNvPr id="36870" name="Rectangle 6"/>
            <p:cNvSpPr>
              <a:spLocks noChangeArrowheads="1"/>
            </p:cNvSpPr>
            <p:nvPr/>
          </p:nvSpPr>
          <p:spPr bwMode="auto">
            <a:xfrm>
              <a:off x="4532174" y="5500914"/>
              <a:ext cx="762000" cy="246221"/>
            </a:xfrm>
            <a:prstGeom prst="rect">
              <a:avLst/>
            </a:prstGeom>
            <a:noFill/>
            <a:ln w="9525">
              <a:noFill/>
              <a:miter lim="800000"/>
              <a:headEnd/>
              <a:tailEnd/>
            </a:ln>
          </p:spPr>
          <p:txBody>
            <a:bodyPr>
              <a:spAutoFit/>
            </a:bodyPr>
            <a:lstStyle/>
            <a:p>
              <a:pPr algn="ctr"/>
              <a:r>
                <a:rPr lang="en-US" sz="1000">
                  <a:solidFill>
                    <a:prstClr val="white"/>
                  </a:solidFill>
                  <a:latin typeface="Lucida Sans Unicode" pitchFamily="34" charset="0"/>
                </a:rPr>
                <a:t>Kreeger</a:t>
              </a:r>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9515475" y="0"/>
            <a:ext cx="771525" cy="6858000"/>
          </a:xfrm>
          <a:prstGeom prst="rect">
            <a:avLst/>
          </a:prstGeom>
          <a:solidFill>
            <a:srgbClr val="774F2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aphicFrame>
        <p:nvGraphicFramePr>
          <p:cNvPr id="12" name="Chart 11"/>
          <p:cNvGraphicFramePr/>
          <p:nvPr/>
        </p:nvGraphicFramePr>
        <p:xfrm>
          <a:off x="1627392" y="737966"/>
          <a:ext cx="6792330" cy="40739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nvGraphicFramePr>
        <p:xfrm>
          <a:off x="3806118" y="725962"/>
          <a:ext cx="6480882" cy="402746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nvGraphicFramePr>
        <p:xfrm>
          <a:off x="1591878" y="432005"/>
          <a:ext cx="6424347" cy="4406547"/>
        </p:xfrm>
        <a:graphic>
          <a:graphicData uri="http://schemas.openxmlformats.org/drawingml/2006/chart">
            <c:chart xmlns:c="http://schemas.openxmlformats.org/drawingml/2006/chart" xmlns:r="http://schemas.openxmlformats.org/officeDocument/2006/relationships" r:id="rId5"/>
          </a:graphicData>
        </a:graphic>
      </p:graphicFrame>
      <p:sp>
        <p:nvSpPr>
          <p:cNvPr id="47110" name="TextBox 5"/>
          <p:cNvSpPr txBox="1">
            <a:spLocks noChangeArrowheads="1"/>
          </p:cNvSpPr>
          <p:nvPr/>
        </p:nvSpPr>
        <p:spPr bwMode="auto">
          <a:xfrm rot="5400000">
            <a:off x="8424863" y="2527300"/>
            <a:ext cx="2895600" cy="584200"/>
          </a:xfrm>
          <a:prstGeom prst="rect">
            <a:avLst/>
          </a:prstGeom>
          <a:noFill/>
          <a:ln w="9525">
            <a:noFill/>
            <a:miter lim="800000"/>
            <a:headEnd/>
            <a:tailEnd/>
          </a:ln>
        </p:spPr>
        <p:txBody>
          <a:bodyPr>
            <a:spAutoFit/>
          </a:bodyPr>
          <a:lstStyle/>
          <a:p>
            <a:pPr algn="ctr"/>
            <a:r>
              <a:rPr lang="en-US" sz="3200" b="1">
                <a:solidFill>
                  <a:prstClr val="white"/>
                </a:solidFill>
                <a:cs typeface="Arial" charset="0"/>
              </a:rPr>
              <a:t>Bio-filtration</a:t>
            </a:r>
          </a:p>
        </p:txBody>
      </p:sp>
      <p:grpSp>
        <p:nvGrpSpPr>
          <p:cNvPr id="2" name="Group 21"/>
          <p:cNvGrpSpPr>
            <a:grpSpLocks/>
          </p:cNvGrpSpPr>
          <p:nvPr/>
        </p:nvGrpSpPr>
        <p:grpSpPr bwMode="auto">
          <a:xfrm>
            <a:off x="495300" y="5373688"/>
            <a:ext cx="3003550" cy="1027112"/>
            <a:chOff x="110" y="2213"/>
            <a:chExt cx="1618" cy="604"/>
          </a:xfrm>
        </p:grpSpPr>
        <p:pic>
          <p:nvPicPr>
            <p:cNvPr id="47126" name="Picture 7" descr="Elliptio pic"/>
            <p:cNvPicPr>
              <a:picLocks noChangeAspect="1" noChangeArrowheads="1"/>
            </p:cNvPicPr>
            <p:nvPr/>
          </p:nvPicPr>
          <p:blipFill>
            <a:blip r:embed="rId6" cstate="email"/>
            <a:srcRect/>
            <a:stretch>
              <a:fillRect/>
            </a:stretch>
          </p:blipFill>
          <p:spPr bwMode="auto">
            <a:xfrm>
              <a:off x="110" y="2213"/>
              <a:ext cx="912" cy="561"/>
            </a:xfrm>
            <a:prstGeom prst="rect">
              <a:avLst/>
            </a:prstGeom>
            <a:noFill/>
            <a:ln w="12700">
              <a:solidFill>
                <a:schemeClr val="tx1"/>
              </a:solidFill>
              <a:miter lim="800000"/>
              <a:headEnd/>
              <a:tailEnd/>
            </a:ln>
          </p:spPr>
        </p:pic>
        <p:sp>
          <p:nvSpPr>
            <p:cNvPr id="15" name="Rectangle 14"/>
            <p:cNvSpPr>
              <a:spLocks noChangeArrowheads="1"/>
            </p:cNvSpPr>
            <p:nvPr/>
          </p:nvSpPr>
          <p:spPr bwMode="auto">
            <a:xfrm>
              <a:off x="1042" y="2213"/>
              <a:ext cx="617" cy="562"/>
            </a:xfrm>
            <a:prstGeom prst="rect">
              <a:avLst/>
            </a:prstGeom>
            <a:solidFill>
              <a:srgbClr val="0000DA"/>
            </a:solidFill>
            <a:ln w="25400" algn="ctr">
              <a:solidFill>
                <a:srgbClr val="0000DA"/>
              </a:solidFill>
              <a:miter lim="800000"/>
              <a:headEnd/>
              <a:tailEnd/>
            </a:ln>
          </p:spPr>
          <p:txBody>
            <a:bodyPr anchor="ctr"/>
            <a:lstStyle/>
            <a:p>
              <a:pPr algn="ctr">
                <a:defRPr/>
              </a:pPr>
              <a:endParaRPr lang="en-US">
                <a:solidFill>
                  <a:prstClr val="white"/>
                </a:solidFill>
                <a:latin typeface="Arial"/>
              </a:endParaRPr>
            </a:p>
          </p:txBody>
        </p:sp>
        <p:sp>
          <p:nvSpPr>
            <p:cNvPr id="47128" name="TextBox 10"/>
            <p:cNvSpPr txBox="1">
              <a:spLocks noChangeArrowheads="1"/>
            </p:cNvSpPr>
            <p:nvPr/>
          </p:nvSpPr>
          <p:spPr bwMode="auto">
            <a:xfrm>
              <a:off x="1027" y="2329"/>
              <a:ext cx="701" cy="488"/>
            </a:xfrm>
            <a:prstGeom prst="rect">
              <a:avLst/>
            </a:prstGeom>
            <a:noFill/>
            <a:ln w="9525">
              <a:noFill/>
              <a:miter lim="800000"/>
              <a:headEnd/>
              <a:tailEnd/>
            </a:ln>
          </p:spPr>
          <p:txBody>
            <a:bodyPr>
              <a:spAutoFit/>
            </a:bodyPr>
            <a:lstStyle/>
            <a:p>
              <a:pPr algn="ctr"/>
              <a:r>
                <a:rPr lang="en-US" sz="1400">
                  <a:solidFill>
                    <a:prstClr val="white"/>
                  </a:solidFill>
                </a:rPr>
                <a:t>Freshwater Mussel</a:t>
              </a:r>
            </a:p>
            <a:p>
              <a:pPr algn="ctr"/>
              <a:endParaRPr lang="en-US">
                <a:solidFill>
                  <a:prstClr val="black"/>
                </a:solidFill>
              </a:endParaRPr>
            </a:p>
          </p:txBody>
        </p:sp>
      </p:grpSp>
      <p:grpSp>
        <p:nvGrpSpPr>
          <p:cNvPr id="3" name="Group 20"/>
          <p:cNvGrpSpPr>
            <a:grpSpLocks/>
          </p:cNvGrpSpPr>
          <p:nvPr/>
        </p:nvGrpSpPr>
        <p:grpSpPr bwMode="auto">
          <a:xfrm>
            <a:off x="3640138" y="5356225"/>
            <a:ext cx="2954337" cy="1066800"/>
            <a:chOff x="107" y="2870"/>
            <a:chExt cx="1654" cy="672"/>
          </a:xfrm>
        </p:grpSpPr>
        <p:pic>
          <p:nvPicPr>
            <p:cNvPr id="47123" name="Picture 9" descr="Mussel Shell"/>
            <p:cNvPicPr>
              <a:picLocks noChangeAspect="1" noChangeArrowheads="1"/>
            </p:cNvPicPr>
            <p:nvPr/>
          </p:nvPicPr>
          <p:blipFill>
            <a:blip r:embed="rId7" cstate="email"/>
            <a:srcRect/>
            <a:stretch>
              <a:fillRect/>
            </a:stretch>
          </p:blipFill>
          <p:spPr bwMode="auto">
            <a:xfrm>
              <a:off x="107" y="2878"/>
              <a:ext cx="919" cy="613"/>
            </a:xfrm>
            <a:prstGeom prst="rect">
              <a:avLst/>
            </a:prstGeom>
            <a:noFill/>
            <a:ln w="12700">
              <a:solidFill>
                <a:schemeClr val="tx1"/>
              </a:solidFill>
              <a:miter lim="800000"/>
              <a:headEnd/>
              <a:tailEnd/>
            </a:ln>
          </p:spPr>
        </p:pic>
        <p:sp>
          <p:nvSpPr>
            <p:cNvPr id="10" name="Rectangle 9"/>
            <p:cNvSpPr/>
            <p:nvPr/>
          </p:nvSpPr>
          <p:spPr>
            <a:xfrm>
              <a:off x="1034" y="2870"/>
              <a:ext cx="607" cy="625"/>
            </a:xfrm>
            <a:prstGeom prst="rect">
              <a:avLst/>
            </a:prstGeom>
            <a:solidFill>
              <a:srgbClr val="B4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7125" name="TextBox 15"/>
            <p:cNvSpPr txBox="1">
              <a:spLocks noChangeArrowheads="1"/>
            </p:cNvSpPr>
            <p:nvPr/>
          </p:nvSpPr>
          <p:spPr bwMode="auto">
            <a:xfrm>
              <a:off x="1060" y="3019"/>
              <a:ext cx="701" cy="523"/>
            </a:xfrm>
            <a:prstGeom prst="rect">
              <a:avLst/>
            </a:prstGeom>
            <a:noFill/>
            <a:ln w="9525">
              <a:noFill/>
              <a:miter lim="800000"/>
              <a:headEnd/>
              <a:tailEnd/>
            </a:ln>
          </p:spPr>
          <p:txBody>
            <a:bodyPr>
              <a:spAutoFit/>
            </a:bodyPr>
            <a:lstStyle/>
            <a:p>
              <a:pPr algn="ctr"/>
              <a:r>
                <a:rPr lang="en-US" sz="1400">
                  <a:solidFill>
                    <a:prstClr val="white"/>
                  </a:solidFill>
                </a:rPr>
                <a:t>Marsh</a:t>
              </a:r>
            </a:p>
            <a:p>
              <a:pPr algn="ctr"/>
              <a:r>
                <a:rPr lang="en-US" sz="1400">
                  <a:solidFill>
                    <a:prstClr val="white"/>
                  </a:solidFill>
                </a:rPr>
                <a:t>Mussel</a:t>
              </a:r>
            </a:p>
            <a:p>
              <a:pPr algn="ctr"/>
              <a:endParaRPr lang="en-US">
                <a:solidFill>
                  <a:prstClr val="white"/>
                </a:solidFill>
              </a:endParaRPr>
            </a:p>
          </p:txBody>
        </p:sp>
      </p:grpSp>
      <p:grpSp>
        <p:nvGrpSpPr>
          <p:cNvPr id="5" name="Group 19"/>
          <p:cNvGrpSpPr>
            <a:grpSpLocks/>
          </p:cNvGrpSpPr>
          <p:nvPr/>
        </p:nvGrpSpPr>
        <p:grpSpPr bwMode="auto">
          <a:xfrm>
            <a:off x="6670675" y="5364163"/>
            <a:ext cx="2568575" cy="977900"/>
            <a:chOff x="174" y="3582"/>
            <a:chExt cx="1500" cy="687"/>
          </a:xfrm>
        </p:grpSpPr>
        <p:pic>
          <p:nvPicPr>
            <p:cNvPr id="47120" name="Picture 8" descr="Oyster Canary Creek Nov 2001B dk"/>
            <p:cNvPicPr>
              <a:picLocks noChangeAspect="1" noChangeArrowheads="1"/>
            </p:cNvPicPr>
            <p:nvPr/>
          </p:nvPicPr>
          <p:blipFill>
            <a:blip r:embed="rId8" cstate="email"/>
            <a:srcRect/>
            <a:stretch>
              <a:fillRect/>
            </a:stretch>
          </p:blipFill>
          <p:spPr bwMode="auto">
            <a:xfrm>
              <a:off x="174" y="3586"/>
              <a:ext cx="768" cy="674"/>
            </a:xfrm>
            <a:prstGeom prst="rect">
              <a:avLst/>
            </a:prstGeom>
            <a:noFill/>
            <a:ln w="9525">
              <a:solidFill>
                <a:schemeClr val="tx1"/>
              </a:solidFill>
              <a:miter lim="800000"/>
              <a:headEnd/>
              <a:tailEnd/>
            </a:ln>
          </p:spPr>
        </p:pic>
        <p:sp>
          <p:nvSpPr>
            <p:cNvPr id="17" name="Rectangle 16"/>
            <p:cNvSpPr/>
            <p:nvPr/>
          </p:nvSpPr>
          <p:spPr>
            <a:xfrm>
              <a:off x="951" y="3582"/>
              <a:ext cx="607" cy="687"/>
            </a:xfrm>
            <a:prstGeom prst="rect">
              <a:avLst/>
            </a:prstGeom>
            <a:solidFill>
              <a:srgbClr val="87CB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7122" name="TextBox 17"/>
            <p:cNvSpPr txBox="1">
              <a:spLocks noChangeArrowheads="1"/>
            </p:cNvSpPr>
            <p:nvPr/>
          </p:nvSpPr>
          <p:spPr bwMode="auto">
            <a:xfrm>
              <a:off x="972" y="3808"/>
              <a:ext cx="702" cy="432"/>
            </a:xfrm>
            <a:prstGeom prst="rect">
              <a:avLst/>
            </a:prstGeom>
            <a:noFill/>
            <a:ln w="9525">
              <a:noFill/>
              <a:miter lim="800000"/>
              <a:headEnd/>
              <a:tailEnd/>
            </a:ln>
          </p:spPr>
          <p:txBody>
            <a:bodyPr>
              <a:spAutoFit/>
            </a:bodyPr>
            <a:lstStyle/>
            <a:p>
              <a:pPr algn="ctr"/>
              <a:r>
                <a:rPr lang="en-US" sz="1400">
                  <a:solidFill>
                    <a:prstClr val="white"/>
                  </a:solidFill>
                </a:rPr>
                <a:t>Oyster</a:t>
              </a:r>
            </a:p>
            <a:p>
              <a:pPr algn="ctr"/>
              <a:endParaRPr lang="en-US">
                <a:solidFill>
                  <a:prstClr val="black"/>
                </a:solidFill>
              </a:endParaRPr>
            </a:p>
          </p:txBody>
        </p:sp>
      </p:grpSp>
      <p:sp>
        <p:nvSpPr>
          <p:cNvPr id="19" name="Rectangle 18"/>
          <p:cNvSpPr/>
          <p:nvPr/>
        </p:nvSpPr>
        <p:spPr>
          <a:xfrm>
            <a:off x="209550" y="5173663"/>
            <a:ext cx="9120188" cy="13795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 name="TextBox 19"/>
          <p:cNvSpPr txBox="1">
            <a:spLocks noChangeArrowheads="1"/>
          </p:cNvSpPr>
          <p:nvPr/>
        </p:nvSpPr>
        <p:spPr bwMode="auto">
          <a:xfrm>
            <a:off x="381000" y="4430713"/>
            <a:ext cx="3362325" cy="554037"/>
          </a:xfrm>
          <a:prstGeom prst="rect">
            <a:avLst/>
          </a:prstGeom>
          <a:noFill/>
          <a:ln w="9525">
            <a:noFill/>
            <a:miter lim="800000"/>
            <a:headEnd/>
            <a:tailEnd/>
          </a:ln>
        </p:spPr>
        <p:txBody>
          <a:bodyPr>
            <a:spAutoFit/>
          </a:bodyPr>
          <a:lstStyle/>
          <a:p>
            <a:pPr algn="ctr"/>
            <a:r>
              <a:rPr lang="en-US" sz="3000" b="1">
                <a:solidFill>
                  <a:srgbClr val="C00000"/>
                </a:solidFill>
              </a:rPr>
              <a:t>= 80 Billion L/h</a:t>
            </a:r>
          </a:p>
        </p:txBody>
      </p:sp>
      <p:sp>
        <p:nvSpPr>
          <p:cNvPr id="21" name="Cross 20"/>
          <p:cNvSpPr/>
          <p:nvPr/>
        </p:nvSpPr>
        <p:spPr>
          <a:xfrm>
            <a:off x="4295775" y="2670175"/>
            <a:ext cx="946150" cy="682625"/>
          </a:xfrm>
          <a:prstGeom prst="plus">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white"/>
              </a:solidFill>
            </a:endParaRPr>
          </a:p>
        </p:txBody>
      </p:sp>
      <p:grpSp>
        <p:nvGrpSpPr>
          <p:cNvPr id="6" name="Group 21"/>
          <p:cNvGrpSpPr>
            <a:grpSpLocks/>
          </p:cNvGrpSpPr>
          <p:nvPr/>
        </p:nvGrpSpPr>
        <p:grpSpPr bwMode="auto">
          <a:xfrm>
            <a:off x="9477375" y="5759450"/>
            <a:ext cx="809625" cy="1098550"/>
            <a:chOff x="4532174" y="4648200"/>
            <a:chExt cx="762000" cy="1098935"/>
          </a:xfrm>
        </p:grpSpPr>
        <p:pic>
          <p:nvPicPr>
            <p:cNvPr id="47118" name="Picture 3"/>
            <p:cNvPicPr>
              <a:picLocks noChangeAspect="1" noChangeArrowheads="1"/>
            </p:cNvPicPr>
            <p:nvPr/>
          </p:nvPicPr>
          <p:blipFill>
            <a:blip r:embed="rId9" cstate="email"/>
            <a:srcRect/>
            <a:stretch>
              <a:fillRect/>
            </a:stretch>
          </p:blipFill>
          <p:spPr bwMode="auto">
            <a:xfrm>
              <a:off x="4610100" y="4648200"/>
              <a:ext cx="617855" cy="854670"/>
            </a:xfrm>
            <a:prstGeom prst="rect">
              <a:avLst/>
            </a:prstGeom>
            <a:noFill/>
            <a:ln w="9525">
              <a:noFill/>
              <a:miter lim="800000"/>
              <a:headEnd/>
              <a:tailEnd/>
            </a:ln>
          </p:spPr>
        </p:pic>
        <p:sp>
          <p:nvSpPr>
            <p:cNvPr id="47119" name="Rectangle 6"/>
            <p:cNvSpPr>
              <a:spLocks noChangeArrowheads="1"/>
            </p:cNvSpPr>
            <p:nvPr/>
          </p:nvSpPr>
          <p:spPr bwMode="auto">
            <a:xfrm>
              <a:off x="4532174" y="5500914"/>
              <a:ext cx="762000" cy="246221"/>
            </a:xfrm>
            <a:prstGeom prst="rect">
              <a:avLst/>
            </a:prstGeom>
            <a:noFill/>
            <a:ln w="9525">
              <a:noFill/>
              <a:miter lim="800000"/>
              <a:headEnd/>
              <a:tailEnd/>
            </a:ln>
          </p:spPr>
          <p:txBody>
            <a:bodyPr>
              <a:spAutoFit/>
            </a:bodyPr>
            <a:lstStyle/>
            <a:p>
              <a:pPr algn="ctr"/>
              <a:endParaRPr lang="en-US" sz="1000">
                <a:solidFill>
                  <a:prstClr val="white"/>
                </a:solidFill>
                <a:latin typeface="Lucida Sans Unicode"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 0  L -0.25 0  E" pathEditMode="relative" ptsTypes="">
                                      <p:cBhvr>
                                        <p:cTn id="6" dur="2000" fill="hold"/>
                                        <p:tgtEl>
                                          <p:spTgt spid="12"/>
                                        </p:tgtEl>
                                        <p:attrNameLst>
                                          <p:attrName>ppt_x</p:attrName>
                                          <p:attrName>ppt_y</p:attrName>
                                        </p:attrNameLst>
                                      </p:cBhvr>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par>
                          <p:cTn id="11" fill="hold">
                            <p:stCondLst>
                              <p:cond delay="3000"/>
                            </p:stCondLst>
                            <p:childTnLst>
                              <p:par>
                                <p:cTn id="12" presetID="10"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20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2000"/>
                                        <p:tgtEl>
                                          <p:spTgt spid="12"/>
                                        </p:tgtEl>
                                      </p:cBhvr>
                                    </p:animEffect>
                                    <p:set>
                                      <p:cBhvr>
                                        <p:cTn id="22" dur="1" fill="hold">
                                          <p:stCondLst>
                                            <p:cond delay="1999"/>
                                          </p:stCondLst>
                                        </p:cTn>
                                        <p:tgtEl>
                                          <p:spTgt spid="12"/>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2000"/>
                                        <p:tgtEl>
                                          <p:spTgt spid="21"/>
                                        </p:tgtEl>
                                      </p:cBhvr>
                                    </p:animEffect>
                                    <p:set>
                                      <p:cBhvr>
                                        <p:cTn id="25" dur="1" fill="hold">
                                          <p:stCondLst>
                                            <p:cond delay="1999"/>
                                          </p:stCondLst>
                                        </p:cTn>
                                        <p:tgtEl>
                                          <p:spTgt spid="21"/>
                                        </p:tgtEl>
                                        <p:attrNameLst>
                                          <p:attrName>style.visibility</p:attrName>
                                        </p:attrNameLst>
                                      </p:cBhvr>
                                      <p:to>
                                        <p:strVal val="hidden"/>
                                      </p:to>
                                    </p:se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1"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srcRect/>
          <a:stretch>
            <a:fillRect/>
          </a:stretch>
        </a:blipFill>
        <a:effectLst/>
      </p:bgPr>
    </p:bg>
    <p:spTree>
      <p:nvGrpSpPr>
        <p:cNvPr id="1" name=""/>
        <p:cNvGrpSpPr/>
        <p:nvPr/>
      </p:nvGrpSpPr>
      <p:grpSpPr>
        <a:xfrm>
          <a:off x="0" y="0"/>
          <a:ext cx="0" cy="0"/>
          <a:chOff x="0" y="0"/>
          <a:chExt cx="0" cy="0"/>
        </a:xfrm>
      </p:grpSpPr>
      <p:sp>
        <p:nvSpPr>
          <p:cNvPr id="49153" name="Title 1"/>
          <p:cNvSpPr>
            <a:spLocks noGrp="1"/>
          </p:cNvSpPr>
          <p:nvPr>
            <p:ph type="title"/>
          </p:nvPr>
        </p:nvSpPr>
        <p:spPr>
          <a:xfrm>
            <a:off x="571500" y="304800"/>
            <a:ext cx="8743950" cy="838200"/>
          </a:xfrm>
        </p:spPr>
        <p:txBody>
          <a:bodyPr/>
          <a:lstStyle/>
          <a:p>
            <a:r>
              <a:rPr lang="en-US" dirty="0" smtClean="0">
                <a:solidFill>
                  <a:srgbClr val="FFFF00"/>
                </a:solidFill>
              </a:rPr>
              <a:t>Considerations</a:t>
            </a:r>
          </a:p>
        </p:txBody>
      </p:sp>
      <p:sp>
        <p:nvSpPr>
          <p:cNvPr id="49154" name="Content Placeholder 2"/>
          <p:cNvSpPr>
            <a:spLocks noGrp="1"/>
          </p:cNvSpPr>
          <p:nvPr>
            <p:ph idx="1"/>
          </p:nvPr>
        </p:nvSpPr>
        <p:spPr>
          <a:xfrm>
            <a:off x="157162" y="1371600"/>
            <a:ext cx="10129837" cy="5105400"/>
          </a:xfrm>
        </p:spPr>
        <p:txBody>
          <a:bodyPr/>
          <a:lstStyle/>
          <a:p>
            <a:pPr marL="857250" lvl="2" indent="-457200">
              <a:spcBef>
                <a:spcPct val="0"/>
              </a:spcBef>
              <a:buFont typeface="Wingdings" pitchFamily="2" charset="2"/>
              <a:buChar char="§"/>
            </a:pPr>
            <a:r>
              <a:rPr lang="en-US" dirty="0" smtClean="0">
                <a:solidFill>
                  <a:schemeClr val="bg1"/>
                </a:solidFill>
              </a:rPr>
              <a:t>Total filtration capacity for one </a:t>
            </a:r>
            <a:r>
              <a:rPr lang="en-US" dirty="0" err="1" smtClean="0">
                <a:solidFill>
                  <a:schemeClr val="bg1"/>
                </a:solidFill>
              </a:rPr>
              <a:t>fw</a:t>
            </a:r>
            <a:r>
              <a:rPr lang="en-US" dirty="0" smtClean="0">
                <a:solidFill>
                  <a:schemeClr val="bg1"/>
                </a:solidFill>
              </a:rPr>
              <a:t> mussel species (~10 billion L/hr) is </a:t>
            </a:r>
            <a:r>
              <a:rPr lang="en-US" dirty="0" smtClean="0">
                <a:solidFill>
                  <a:srgbClr val="FFFF00"/>
                </a:solidFill>
              </a:rPr>
              <a:t>&gt;250X freshwater inflow </a:t>
            </a:r>
            <a:r>
              <a:rPr lang="en-US" dirty="0" smtClean="0">
                <a:solidFill>
                  <a:schemeClr val="bg1"/>
                </a:solidFill>
              </a:rPr>
              <a:t>from the Delaware River and other tributaries </a:t>
            </a:r>
            <a:r>
              <a:rPr lang="en-US" sz="2000" dirty="0" smtClean="0">
                <a:solidFill>
                  <a:schemeClr val="bg1"/>
                </a:solidFill>
              </a:rPr>
              <a:t>(not total volume)</a:t>
            </a:r>
          </a:p>
          <a:p>
            <a:pPr marL="857250" lvl="2" indent="-457200">
              <a:spcBef>
                <a:spcPct val="0"/>
              </a:spcBef>
              <a:buFont typeface="Wingdings" pitchFamily="2" charset="2"/>
              <a:buNone/>
            </a:pPr>
            <a:endParaRPr lang="en-US" sz="2000" dirty="0" smtClean="0">
              <a:solidFill>
                <a:schemeClr val="bg1"/>
              </a:solidFill>
            </a:endParaRPr>
          </a:p>
          <a:p>
            <a:pPr marL="857250" lvl="2" indent="-457200">
              <a:spcBef>
                <a:spcPct val="0"/>
              </a:spcBef>
              <a:buFont typeface="Wingdings" pitchFamily="2" charset="2"/>
              <a:buChar char="§"/>
            </a:pPr>
            <a:r>
              <a:rPr lang="en-US" dirty="0" smtClean="0">
                <a:solidFill>
                  <a:schemeClr val="bg1"/>
                </a:solidFill>
              </a:rPr>
              <a:t>Total filtration capacity of oysters and ribbed mussels in Delaware Bay (~70 billion L/hr) is ~</a:t>
            </a:r>
            <a:r>
              <a:rPr lang="en-US" dirty="0" smtClean="0">
                <a:solidFill>
                  <a:srgbClr val="FFFF00"/>
                </a:solidFill>
              </a:rPr>
              <a:t>8% of tidal volume per day</a:t>
            </a:r>
            <a:r>
              <a:rPr lang="en-US" dirty="0" smtClean="0">
                <a:solidFill>
                  <a:schemeClr val="bg1"/>
                </a:solidFill>
              </a:rPr>
              <a:t> (100% in 11.5 days)</a:t>
            </a:r>
          </a:p>
          <a:p>
            <a:pPr marL="857250" lvl="2" indent="-457200">
              <a:spcBef>
                <a:spcPct val="0"/>
              </a:spcBef>
              <a:buFont typeface="Wingdings" pitchFamily="2" charset="2"/>
              <a:buNone/>
            </a:pPr>
            <a:endParaRPr lang="en-US" sz="1600" dirty="0" smtClean="0">
              <a:solidFill>
                <a:schemeClr val="bg1"/>
              </a:solidFill>
            </a:endParaRPr>
          </a:p>
          <a:p>
            <a:pPr marL="857250" lvl="2" indent="-457200">
              <a:spcBef>
                <a:spcPct val="0"/>
              </a:spcBef>
              <a:buFont typeface="Wingdings" pitchFamily="2" charset="2"/>
              <a:buChar char="§"/>
            </a:pPr>
            <a:r>
              <a:rPr lang="en-US" dirty="0" smtClean="0">
                <a:solidFill>
                  <a:schemeClr val="bg1"/>
                </a:solidFill>
              </a:rPr>
              <a:t>Water processing potential is estimated with current abundances</a:t>
            </a:r>
          </a:p>
          <a:p>
            <a:pPr marL="857250" lvl="2" indent="-457200">
              <a:spcBef>
                <a:spcPct val="0"/>
              </a:spcBef>
              <a:buFont typeface="Wingdings" pitchFamily="2" charset="2"/>
              <a:buChar char="§"/>
            </a:pPr>
            <a:endParaRPr lang="en-US" sz="1600" dirty="0" smtClean="0">
              <a:solidFill>
                <a:schemeClr val="bg1"/>
              </a:solidFill>
            </a:endParaRPr>
          </a:p>
          <a:p>
            <a:pPr marL="857250" lvl="2" indent="-457200">
              <a:spcBef>
                <a:spcPct val="0"/>
              </a:spcBef>
              <a:buFont typeface="Wingdings" pitchFamily="2" charset="2"/>
              <a:buChar char="§"/>
            </a:pPr>
            <a:r>
              <a:rPr lang="en-US" dirty="0" smtClean="0">
                <a:solidFill>
                  <a:schemeClr val="bg1"/>
                </a:solidFill>
              </a:rPr>
              <a:t>Although historical abundances can be informative, current and future carrying capacities are poorly understood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animEffect transition="in" filter="dissolve">
                                      <p:cBhvr>
                                        <p:cTn id="7" dur="500"/>
                                        <p:tgtEl>
                                          <p:spTgt spid="491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9154">
                                            <p:txEl>
                                              <p:pRg st="2" end="2"/>
                                            </p:txEl>
                                          </p:spTgt>
                                        </p:tgtEl>
                                        <p:attrNameLst>
                                          <p:attrName>style.visibility</p:attrName>
                                        </p:attrNameLst>
                                      </p:cBhvr>
                                      <p:to>
                                        <p:strVal val="visible"/>
                                      </p:to>
                                    </p:set>
                                    <p:animEffect transition="in" filter="dissolve">
                                      <p:cBhvr>
                                        <p:cTn id="12" dur="500"/>
                                        <p:tgtEl>
                                          <p:spTgt spid="4915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9154">
                                            <p:txEl>
                                              <p:pRg st="4" end="4"/>
                                            </p:txEl>
                                          </p:spTgt>
                                        </p:tgtEl>
                                        <p:attrNameLst>
                                          <p:attrName>style.visibility</p:attrName>
                                        </p:attrNameLst>
                                      </p:cBhvr>
                                      <p:to>
                                        <p:strVal val="visible"/>
                                      </p:to>
                                    </p:set>
                                    <p:animEffect transition="in" filter="dissolve">
                                      <p:cBhvr>
                                        <p:cTn id="17" dur="500"/>
                                        <p:tgtEl>
                                          <p:spTgt spid="49154">
                                            <p:txEl>
                                              <p:pRg st="4" end="4"/>
                                            </p:txEl>
                                          </p:spTgt>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49154">
                                            <p:txEl>
                                              <p:pRg st="6" end="6"/>
                                            </p:txEl>
                                          </p:spTgt>
                                        </p:tgtEl>
                                        <p:attrNameLst>
                                          <p:attrName>style.visibility</p:attrName>
                                        </p:attrNameLst>
                                      </p:cBhvr>
                                      <p:to>
                                        <p:strVal val="visible"/>
                                      </p:to>
                                    </p:set>
                                    <p:animEffect transition="in" filter="dissolve">
                                      <p:cBhvr>
                                        <p:cTn id="21" dur="500"/>
                                        <p:tgtEl>
                                          <p:spTgt spid="4915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7"/>
          <p:cNvSpPr>
            <a:spLocks noGrp="1"/>
          </p:cNvSpPr>
          <p:nvPr>
            <p:ph idx="1"/>
          </p:nvPr>
        </p:nvSpPr>
        <p:spPr>
          <a:xfrm>
            <a:off x="2019300" y="1600200"/>
            <a:ext cx="7753350" cy="4724400"/>
          </a:xfrm>
        </p:spPr>
        <p:txBody>
          <a:bodyPr/>
          <a:lstStyle/>
          <a:p>
            <a:pPr eaLnBrk="1" hangingPunct="1">
              <a:buFont typeface="Wingdings 2" pitchFamily="18" charset="2"/>
              <a:buNone/>
            </a:pPr>
            <a:endParaRPr lang="en-US" smtClean="0"/>
          </a:p>
          <a:p>
            <a:pPr eaLnBrk="1" hangingPunct="1"/>
            <a:endParaRPr lang="en-US" smtClean="0"/>
          </a:p>
          <a:p>
            <a:pPr eaLnBrk="1" hangingPunct="1"/>
            <a:endParaRPr lang="en-US" smtClean="0"/>
          </a:p>
          <a:p>
            <a:pPr eaLnBrk="1" hangingPunct="1"/>
            <a:endParaRPr lang="en-US" smtClean="0"/>
          </a:p>
        </p:txBody>
      </p:sp>
      <p:grpSp>
        <p:nvGrpSpPr>
          <p:cNvPr id="2" name="Group 31"/>
          <p:cNvGrpSpPr>
            <a:grpSpLocks/>
          </p:cNvGrpSpPr>
          <p:nvPr/>
        </p:nvGrpSpPr>
        <p:grpSpPr bwMode="auto">
          <a:xfrm>
            <a:off x="266700" y="1524000"/>
            <a:ext cx="4343400" cy="2387600"/>
            <a:chOff x="2247900" y="2971800"/>
            <a:chExt cx="6715028" cy="2971800"/>
          </a:xfrm>
        </p:grpSpPr>
        <p:pic>
          <p:nvPicPr>
            <p:cNvPr id="30740" name="Picture 2"/>
            <p:cNvPicPr>
              <a:picLocks noChangeAspect="1" noChangeArrowheads="1"/>
            </p:cNvPicPr>
            <p:nvPr/>
          </p:nvPicPr>
          <p:blipFill>
            <a:blip r:embed="rId3" cstate="email"/>
            <a:srcRect/>
            <a:stretch>
              <a:fillRect/>
            </a:stretch>
          </p:blipFill>
          <p:spPr bwMode="auto">
            <a:xfrm>
              <a:off x="2247900" y="2971800"/>
              <a:ext cx="6583363" cy="2971800"/>
            </a:xfrm>
            <a:prstGeom prst="rect">
              <a:avLst/>
            </a:prstGeom>
            <a:noFill/>
            <a:ln w="9525">
              <a:solidFill>
                <a:srgbClr val="000000"/>
              </a:solidFill>
              <a:miter lim="800000"/>
              <a:headEnd/>
              <a:tailEnd/>
            </a:ln>
          </p:spPr>
        </p:pic>
        <p:sp>
          <p:nvSpPr>
            <p:cNvPr id="32789" name="Rectangle 2"/>
            <p:cNvSpPr>
              <a:spLocks noChangeArrowheads="1"/>
            </p:cNvSpPr>
            <p:nvPr/>
          </p:nvSpPr>
          <p:spPr bwMode="auto">
            <a:xfrm>
              <a:off x="2775580" y="3009343"/>
              <a:ext cx="6187348" cy="989941"/>
            </a:xfrm>
            <a:prstGeom prst="rect">
              <a:avLst/>
            </a:prstGeom>
            <a:noFill/>
            <a:ln w="9525">
              <a:noFill/>
              <a:miter lim="800000"/>
              <a:headEnd/>
              <a:tailEnd/>
            </a:ln>
          </p:spPr>
          <p:txBody>
            <a:bodyPr anchor="ctr"/>
            <a:lstStyle/>
            <a:p>
              <a:pPr algn="l">
                <a:defRPr/>
              </a:pPr>
              <a:r>
                <a:rPr lang="en-US" sz="2400" b="1" i="1" dirty="0" err="1">
                  <a:solidFill>
                    <a:srgbClr val="FFFFFF"/>
                  </a:solidFill>
                  <a:effectLst>
                    <a:outerShdw blurRad="38100" dist="38100" dir="2700000" algn="tl">
                      <a:srgbClr val="000000">
                        <a:alpha val="43137"/>
                      </a:srgbClr>
                    </a:outerShdw>
                  </a:effectLst>
                  <a:latin typeface="Calibri" pitchFamily="34" charset="0"/>
                </a:rPr>
                <a:t>Shellplanting</a:t>
              </a:r>
              <a:r>
                <a:rPr lang="en-US" sz="2400" b="1" i="1" dirty="0">
                  <a:solidFill>
                    <a:srgbClr val="FFFFFF"/>
                  </a:solidFill>
                  <a:effectLst>
                    <a:outerShdw blurRad="38100" dist="38100" dir="2700000" algn="tl">
                      <a:srgbClr val="000000">
                        <a:alpha val="43137"/>
                      </a:srgbClr>
                    </a:outerShdw>
                  </a:effectLst>
                  <a:latin typeface="Calibri" pitchFamily="34" charset="0"/>
                </a:rPr>
                <a:t> for Oysters</a:t>
              </a:r>
              <a:endParaRPr lang="en-US" sz="2400" i="1" dirty="0">
                <a:solidFill>
                  <a:srgbClr val="FFFFFF"/>
                </a:solidFill>
                <a:effectLst>
                  <a:outerShdw blurRad="38100" dist="38100" dir="2700000" algn="tl">
                    <a:srgbClr val="000000">
                      <a:alpha val="43137"/>
                    </a:srgbClr>
                  </a:outerShdw>
                </a:effectLst>
                <a:latin typeface="Calibri" pitchFamily="34" charset="0"/>
              </a:endParaRPr>
            </a:p>
          </p:txBody>
        </p:sp>
      </p:grpSp>
      <p:grpSp>
        <p:nvGrpSpPr>
          <p:cNvPr id="4" name="Group 20"/>
          <p:cNvGrpSpPr>
            <a:grpSpLocks/>
          </p:cNvGrpSpPr>
          <p:nvPr/>
        </p:nvGrpSpPr>
        <p:grpSpPr bwMode="auto">
          <a:xfrm>
            <a:off x="4686300" y="1295400"/>
            <a:ext cx="5105400" cy="2247899"/>
            <a:chOff x="4762500" y="1142997"/>
            <a:chExt cx="5105400" cy="2247911"/>
          </a:xfrm>
        </p:grpSpPr>
        <p:grpSp>
          <p:nvGrpSpPr>
            <p:cNvPr id="5" name="Group 13"/>
            <p:cNvGrpSpPr>
              <a:grpSpLocks/>
            </p:cNvGrpSpPr>
            <p:nvPr/>
          </p:nvGrpSpPr>
          <p:grpSpPr bwMode="auto">
            <a:xfrm>
              <a:off x="4762500" y="1142997"/>
              <a:ext cx="2819400" cy="2187619"/>
              <a:chOff x="4762500" y="1142997"/>
              <a:chExt cx="2819400" cy="2187619"/>
            </a:xfrm>
          </p:grpSpPr>
          <p:pic>
            <p:nvPicPr>
              <p:cNvPr id="30738" name="Picture 5" descr="V_iris_8_month"/>
              <p:cNvPicPr>
                <a:picLocks noChangeAspect="1" noChangeArrowheads="1"/>
              </p:cNvPicPr>
              <p:nvPr/>
            </p:nvPicPr>
            <p:blipFill>
              <a:blip r:embed="rId4" cstate="email"/>
              <a:srcRect/>
              <a:stretch>
                <a:fillRect/>
              </a:stretch>
            </p:blipFill>
            <p:spPr bwMode="auto">
              <a:xfrm>
                <a:off x="4762500" y="1142997"/>
                <a:ext cx="2573017" cy="2187619"/>
              </a:xfrm>
              <a:prstGeom prst="rect">
                <a:avLst/>
              </a:prstGeom>
              <a:noFill/>
              <a:ln w="9525">
                <a:noFill/>
                <a:miter lim="800000"/>
                <a:headEnd/>
                <a:tailEnd/>
              </a:ln>
            </p:spPr>
          </p:pic>
          <p:sp>
            <p:nvSpPr>
              <p:cNvPr id="32787" name="Rectangle 2"/>
              <p:cNvSpPr>
                <a:spLocks noChangeArrowheads="1"/>
              </p:cNvSpPr>
              <p:nvPr/>
            </p:nvSpPr>
            <p:spPr bwMode="auto">
              <a:xfrm>
                <a:off x="4762500" y="1219197"/>
                <a:ext cx="2819400" cy="668342"/>
              </a:xfrm>
              <a:prstGeom prst="rect">
                <a:avLst/>
              </a:prstGeom>
              <a:noFill/>
              <a:ln w="9525">
                <a:noFill/>
                <a:miter lim="800000"/>
                <a:headEnd/>
                <a:tailEnd/>
              </a:ln>
            </p:spPr>
            <p:txBody>
              <a:bodyPr anchor="ctr"/>
              <a:lstStyle/>
              <a:p>
                <a:pPr algn="l">
                  <a:defRPr/>
                </a:pPr>
                <a:r>
                  <a:rPr lang="en-US" sz="2400" b="1" i="1" dirty="0">
                    <a:solidFill>
                      <a:srgbClr val="FFFFFF"/>
                    </a:solidFill>
                    <a:effectLst>
                      <a:outerShdw blurRad="38100" dist="38100" dir="2700000" algn="tl">
                        <a:srgbClr val="000000">
                          <a:alpha val="43137"/>
                        </a:srgbClr>
                      </a:outerShdw>
                    </a:effectLst>
                    <a:latin typeface="Calibri" pitchFamily="34" charset="0"/>
                  </a:rPr>
                  <a:t>Propagate </a:t>
                </a:r>
                <a:r>
                  <a:rPr lang="en-US" sz="2400" b="1" i="1" dirty="0" smtClean="0">
                    <a:solidFill>
                      <a:srgbClr val="FFFFFF"/>
                    </a:solidFill>
                    <a:effectLst>
                      <a:outerShdw blurRad="38100" dist="38100" dir="2700000" algn="tl">
                        <a:srgbClr val="000000">
                          <a:alpha val="43137"/>
                        </a:srgbClr>
                      </a:outerShdw>
                    </a:effectLst>
                    <a:latin typeface="Calibri" pitchFamily="34" charset="0"/>
                  </a:rPr>
                  <a:t>and Reintroduce Mussels</a:t>
                </a:r>
                <a:endParaRPr lang="en-US" sz="2400" i="1" dirty="0">
                  <a:solidFill>
                    <a:srgbClr val="FFFFFF"/>
                  </a:solidFill>
                  <a:effectLst>
                    <a:outerShdw blurRad="38100" dist="38100" dir="2700000" algn="tl">
                      <a:srgbClr val="000000">
                        <a:alpha val="43137"/>
                      </a:srgbClr>
                    </a:outerShdw>
                  </a:effectLst>
                  <a:latin typeface="Calibri" pitchFamily="34" charset="0"/>
                </a:endParaRPr>
              </a:p>
            </p:txBody>
          </p:sp>
        </p:grpSp>
        <p:pic>
          <p:nvPicPr>
            <p:cNvPr id="30737" name="Picture 5"/>
            <p:cNvPicPr>
              <a:picLocks noChangeAspect="1" noChangeArrowheads="1"/>
            </p:cNvPicPr>
            <p:nvPr/>
          </p:nvPicPr>
          <p:blipFill>
            <a:blip r:embed="rId5" cstate="email"/>
            <a:srcRect/>
            <a:stretch>
              <a:fillRect/>
            </a:stretch>
          </p:blipFill>
          <p:spPr bwMode="auto">
            <a:xfrm>
              <a:off x="7581900" y="1676408"/>
              <a:ext cx="2286000" cy="1714500"/>
            </a:xfrm>
            <a:prstGeom prst="rect">
              <a:avLst/>
            </a:prstGeom>
            <a:noFill/>
            <a:ln w="9525">
              <a:solidFill>
                <a:srgbClr val="000000"/>
              </a:solidFill>
              <a:miter lim="800000"/>
              <a:headEnd/>
              <a:tailEnd/>
            </a:ln>
          </p:spPr>
        </p:pic>
      </p:grpSp>
      <p:grpSp>
        <p:nvGrpSpPr>
          <p:cNvPr id="6" name="Group 18"/>
          <p:cNvGrpSpPr>
            <a:grpSpLocks/>
          </p:cNvGrpSpPr>
          <p:nvPr/>
        </p:nvGrpSpPr>
        <p:grpSpPr bwMode="auto">
          <a:xfrm>
            <a:off x="7332663" y="3733800"/>
            <a:ext cx="2781300" cy="2351088"/>
            <a:chOff x="6014059" y="4191017"/>
            <a:chExt cx="3048000" cy="2350576"/>
          </a:xfrm>
        </p:grpSpPr>
        <p:pic>
          <p:nvPicPr>
            <p:cNvPr id="30734" name="Picture 14" descr="S:\Science Stuff\Pictures\Projects\Freshwater Mussels\Freshwater Mussels\Pennsylvania\Brandywine\BW June 2002 Canoiests 1 dk.jpg"/>
            <p:cNvPicPr>
              <a:picLocks noChangeAspect="1" noChangeArrowheads="1"/>
            </p:cNvPicPr>
            <p:nvPr/>
          </p:nvPicPr>
          <p:blipFill>
            <a:blip r:embed="rId6" cstate="email"/>
            <a:srcRect/>
            <a:stretch>
              <a:fillRect/>
            </a:stretch>
          </p:blipFill>
          <p:spPr bwMode="auto">
            <a:xfrm>
              <a:off x="6014059" y="4191017"/>
              <a:ext cx="3048000" cy="2350576"/>
            </a:xfrm>
            <a:prstGeom prst="rect">
              <a:avLst/>
            </a:prstGeom>
            <a:noFill/>
            <a:ln w="9525">
              <a:noFill/>
              <a:miter lim="800000"/>
              <a:headEnd/>
              <a:tailEnd/>
            </a:ln>
          </p:spPr>
        </p:pic>
        <p:sp>
          <p:nvSpPr>
            <p:cNvPr id="32783" name="Rectangle 2"/>
            <p:cNvSpPr>
              <a:spLocks noChangeArrowheads="1"/>
            </p:cNvSpPr>
            <p:nvPr/>
          </p:nvSpPr>
          <p:spPr bwMode="auto">
            <a:xfrm>
              <a:off x="6036675" y="4495751"/>
              <a:ext cx="2818356" cy="668192"/>
            </a:xfrm>
            <a:prstGeom prst="rect">
              <a:avLst/>
            </a:prstGeom>
            <a:noFill/>
            <a:ln w="9525">
              <a:noFill/>
              <a:miter lim="800000"/>
              <a:headEnd/>
              <a:tailEnd/>
            </a:ln>
          </p:spPr>
          <p:txBody>
            <a:bodyPr anchor="ctr"/>
            <a:lstStyle/>
            <a:p>
              <a:pPr algn="l">
                <a:defRPr/>
              </a:pPr>
              <a:r>
                <a:rPr lang="en-US" sz="2400" b="1" i="1" dirty="0">
                  <a:solidFill>
                    <a:srgbClr val="FFFFFF"/>
                  </a:solidFill>
                  <a:effectLst>
                    <a:outerShdw blurRad="38100" dist="38100" dir="2700000" algn="tl">
                      <a:srgbClr val="000000">
                        <a:alpha val="43137"/>
                      </a:srgbClr>
                    </a:outerShdw>
                  </a:effectLst>
                  <a:latin typeface="Calibri" pitchFamily="34" charset="0"/>
                </a:rPr>
                <a:t>Riparian Restoration</a:t>
              </a:r>
              <a:endParaRPr lang="en-US" sz="2400" i="1" dirty="0">
                <a:solidFill>
                  <a:srgbClr val="FFFFFF"/>
                </a:solidFill>
                <a:effectLst>
                  <a:outerShdw blurRad="38100" dist="38100" dir="2700000" algn="tl">
                    <a:srgbClr val="000000">
                      <a:alpha val="43137"/>
                    </a:srgbClr>
                  </a:outerShdw>
                </a:effectLst>
                <a:latin typeface="Calibri" pitchFamily="34" charset="0"/>
              </a:endParaRPr>
            </a:p>
          </p:txBody>
        </p:sp>
      </p:grpSp>
      <p:grpSp>
        <p:nvGrpSpPr>
          <p:cNvPr id="7" name="Group 17"/>
          <p:cNvGrpSpPr>
            <a:grpSpLocks/>
          </p:cNvGrpSpPr>
          <p:nvPr/>
        </p:nvGrpSpPr>
        <p:grpSpPr bwMode="auto">
          <a:xfrm>
            <a:off x="4305300" y="4495800"/>
            <a:ext cx="2847975" cy="2152650"/>
            <a:chOff x="607595" y="4419600"/>
            <a:chExt cx="3523247" cy="2152650"/>
          </a:xfrm>
        </p:grpSpPr>
        <p:pic>
          <p:nvPicPr>
            <p:cNvPr id="30732" name="Picture 8" descr="DK Busting Machinery 5"/>
            <p:cNvPicPr>
              <a:picLocks noChangeAspect="1" noChangeArrowheads="1"/>
            </p:cNvPicPr>
            <p:nvPr/>
          </p:nvPicPr>
          <p:blipFill>
            <a:blip r:embed="rId7" cstate="email"/>
            <a:srcRect/>
            <a:stretch>
              <a:fillRect/>
            </a:stretch>
          </p:blipFill>
          <p:spPr bwMode="auto">
            <a:xfrm>
              <a:off x="607595" y="4419600"/>
              <a:ext cx="3429000" cy="2152650"/>
            </a:xfrm>
            <a:prstGeom prst="rect">
              <a:avLst/>
            </a:prstGeom>
            <a:noFill/>
            <a:ln w="9525">
              <a:noFill/>
              <a:miter lim="800000"/>
              <a:headEnd/>
              <a:tailEnd/>
            </a:ln>
          </p:spPr>
        </p:pic>
        <p:sp>
          <p:nvSpPr>
            <p:cNvPr id="32781" name="Rectangle 2"/>
            <p:cNvSpPr>
              <a:spLocks noChangeArrowheads="1"/>
            </p:cNvSpPr>
            <p:nvPr/>
          </p:nvSpPr>
          <p:spPr bwMode="auto">
            <a:xfrm>
              <a:off x="701862" y="4572000"/>
              <a:ext cx="3428980" cy="668338"/>
            </a:xfrm>
            <a:prstGeom prst="rect">
              <a:avLst/>
            </a:prstGeom>
            <a:noFill/>
            <a:ln w="9525">
              <a:noFill/>
              <a:miter lim="800000"/>
              <a:headEnd/>
              <a:tailEnd/>
            </a:ln>
          </p:spPr>
          <p:txBody>
            <a:bodyPr anchor="ctr"/>
            <a:lstStyle/>
            <a:p>
              <a:pPr algn="l">
                <a:defRPr/>
              </a:pPr>
              <a:r>
                <a:rPr lang="en-US" sz="2400" b="1" i="1" dirty="0">
                  <a:solidFill>
                    <a:srgbClr val="FFFFFF"/>
                  </a:solidFill>
                  <a:effectLst>
                    <a:outerShdw blurRad="38100" dist="38100" dir="2700000" algn="tl">
                      <a:srgbClr val="000000">
                        <a:alpha val="43137"/>
                      </a:srgbClr>
                    </a:outerShdw>
                  </a:effectLst>
                  <a:latin typeface="Calibri" pitchFamily="34" charset="0"/>
                </a:rPr>
                <a:t>Fish Passage Restoration</a:t>
              </a:r>
              <a:endParaRPr lang="en-US" sz="2400" i="1" dirty="0">
                <a:solidFill>
                  <a:srgbClr val="FFFFFF"/>
                </a:solidFill>
                <a:effectLst>
                  <a:outerShdw blurRad="38100" dist="38100" dir="2700000" algn="tl">
                    <a:srgbClr val="000000">
                      <a:alpha val="43137"/>
                    </a:srgbClr>
                  </a:outerShdw>
                </a:effectLst>
                <a:latin typeface="Calibri" pitchFamily="34" charset="0"/>
              </a:endParaRPr>
            </a:p>
          </p:txBody>
        </p:sp>
      </p:grpSp>
      <p:pic>
        <p:nvPicPr>
          <p:cNvPr id="30728" name="Picture 3"/>
          <p:cNvPicPr>
            <a:picLocks noChangeAspect="1" noChangeArrowheads="1"/>
          </p:cNvPicPr>
          <p:nvPr/>
        </p:nvPicPr>
        <p:blipFill>
          <a:blip r:embed="rId8" cstate="email"/>
          <a:srcRect/>
          <a:stretch>
            <a:fillRect/>
          </a:stretch>
        </p:blipFill>
        <p:spPr bwMode="auto">
          <a:xfrm>
            <a:off x="571500" y="4114800"/>
            <a:ext cx="3429000" cy="2251075"/>
          </a:xfrm>
          <a:prstGeom prst="rect">
            <a:avLst/>
          </a:prstGeom>
          <a:noFill/>
          <a:ln w="9525" algn="ctr">
            <a:noFill/>
            <a:miter lim="800000"/>
            <a:headEnd/>
            <a:tailEnd/>
          </a:ln>
        </p:spPr>
      </p:pic>
      <p:sp>
        <p:nvSpPr>
          <p:cNvPr id="19" name="Rectangle 18"/>
          <p:cNvSpPr/>
          <p:nvPr/>
        </p:nvSpPr>
        <p:spPr>
          <a:xfrm>
            <a:off x="4610100" y="3200400"/>
            <a:ext cx="2895600" cy="1754188"/>
          </a:xfrm>
          <a:prstGeom prst="rect">
            <a:avLst/>
          </a:prstGeom>
        </p:spPr>
        <p:txBody>
          <a:bodyPr>
            <a:spAutoFit/>
          </a:bodyPr>
          <a:lstStyle/>
          <a:p>
            <a:pPr algn="l">
              <a:defRPr/>
            </a:pPr>
            <a:endParaRPr lang="en-US" b="1" i="1" dirty="0">
              <a:solidFill>
                <a:schemeClr val="bg1">
                  <a:lumMod val="20000"/>
                  <a:lumOff val="80000"/>
                </a:schemeClr>
              </a:solidFill>
              <a:latin typeface="Calibri" pitchFamily="34" charset="0"/>
            </a:endParaRPr>
          </a:p>
          <a:p>
            <a:pPr algn="l">
              <a:defRPr/>
            </a:pPr>
            <a:r>
              <a:rPr lang="en-US" sz="2400" b="1" i="1" dirty="0">
                <a:solidFill>
                  <a:schemeClr val="bg1"/>
                </a:solidFill>
                <a:effectLst>
                  <a:outerShdw blurRad="38100" dist="38100" dir="2700000" algn="tl">
                    <a:srgbClr val="000000">
                      <a:alpha val="43137"/>
                    </a:srgbClr>
                  </a:outerShdw>
                </a:effectLst>
                <a:latin typeface="Calibri" pitchFamily="34" charset="0"/>
              </a:rPr>
              <a:t>Water Quality &amp; Flow  Management</a:t>
            </a:r>
          </a:p>
          <a:p>
            <a:pPr algn="l">
              <a:buFont typeface="Arial" pitchFamily="34" charset="0"/>
              <a:buChar char="•"/>
              <a:defRPr/>
            </a:pPr>
            <a:endParaRPr lang="en-US" b="1" dirty="0">
              <a:solidFill>
                <a:schemeClr val="bg1">
                  <a:lumMod val="20000"/>
                  <a:lumOff val="80000"/>
                </a:schemeClr>
              </a:solidFill>
              <a:latin typeface="Calibri" pitchFamily="34" charset="0"/>
            </a:endParaRPr>
          </a:p>
          <a:p>
            <a:pPr algn="l">
              <a:buFont typeface="Arial" pitchFamily="34" charset="0"/>
              <a:buChar char="•"/>
              <a:defRPr/>
            </a:pPr>
            <a:r>
              <a:rPr lang="en-US" b="1" dirty="0">
                <a:solidFill>
                  <a:schemeClr val="bg1">
                    <a:lumMod val="20000"/>
                    <a:lumOff val="80000"/>
                  </a:schemeClr>
                </a:solidFill>
                <a:latin typeface="Calibri" pitchFamily="34" charset="0"/>
              </a:rPr>
              <a:t>   </a:t>
            </a:r>
            <a:endParaRPr lang="en-US" dirty="0">
              <a:solidFill>
                <a:schemeClr val="bg1">
                  <a:lumMod val="20000"/>
                  <a:lumOff val="80000"/>
                </a:schemeClr>
              </a:solidFill>
              <a:latin typeface="Calibri" pitchFamily="34" charset="0"/>
            </a:endParaRPr>
          </a:p>
        </p:txBody>
      </p:sp>
      <p:sp>
        <p:nvSpPr>
          <p:cNvPr id="32778" name="Rectangle 2"/>
          <p:cNvSpPr>
            <a:spLocks noChangeArrowheads="1"/>
          </p:cNvSpPr>
          <p:nvPr/>
        </p:nvSpPr>
        <p:spPr bwMode="auto">
          <a:xfrm>
            <a:off x="7581900" y="1828800"/>
            <a:ext cx="2095500" cy="668338"/>
          </a:xfrm>
          <a:prstGeom prst="rect">
            <a:avLst/>
          </a:prstGeom>
          <a:noFill/>
          <a:ln w="9525">
            <a:noFill/>
            <a:miter lim="800000"/>
            <a:headEnd/>
            <a:tailEnd/>
          </a:ln>
        </p:spPr>
        <p:txBody>
          <a:bodyPr anchor="ctr"/>
          <a:lstStyle/>
          <a:p>
            <a:pPr algn="l">
              <a:defRPr/>
            </a:pPr>
            <a:r>
              <a:rPr lang="en-US" sz="2400" b="1" i="1" dirty="0">
                <a:solidFill>
                  <a:srgbClr val="FFFFFF"/>
                </a:solidFill>
                <a:effectLst>
                  <a:outerShdw blurRad="38100" dist="38100" dir="2700000" algn="tl">
                    <a:srgbClr val="000000">
                      <a:alpha val="43137"/>
                    </a:srgbClr>
                  </a:outerShdw>
                </a:effectLst>
                <a:latin typeface="Calibri" pitchFamily="34" charset="0"/>
              </a:rPr>
              <a:t>Monitoring &amp; Research</a:t>
            </a:r>
            <a:endParaRPr lang="en-US" sz="2400" i="1" dirty="0">
              <a:solidFill>
                <a:srgbClr val="FFFFFF"/>
              </a:solidFill>
              <a:effectLst>
                <a:outerShdw blurRad="38100" dist="38100" dir="2700000" algn="tl">
                  <a:srgbClr val="000000">
                    <a:alpha val="43137"/>
                  </a:srgbClr>
                </a:outerShdw>
              </a:effectLst>
              <a:latin typeface="Calibri" pitchFamily="34" charset="0"/>
            </a:endParaRPr>
          </a:p>
        </p:txBody>
      </p:sp>
      <p:sp>
        <p:nvSpPr>
          <p:cNvPr id="32779" name="Rectangle 2"/>
          <p:cNvSpPr>
            <a:spLocks noChangeArrowheads="1"/>
          </p:cNvSpPr>
          <p:nvPr/>
        </p:nvSpPr>
        <p:spPr bwMode="auto">
          <a:xfrm>
            <a:off x="647700" y="4191000"/>
            <a:ext cx="2771775" cy="668338"/>
          </a:xfrm>
          <a:prstGeom prst="rect">
            <a:avLst/>
          </a:prstGeom>
          <a:noFill/>
          <a:ln w="9525">
            <a:noFill/>
            <a:miter lim="800000"/>
            <a:headEnd/>
            <a:tailEnd/>
          </a:ln>
        </p:spPr>
        <p:txBody>
          <a:bodyPr anchor="ctr"/>
          <a:lstStyle/>
          <a:p>
            <a:pPr algn="l">
              <a:defRPr/>
            </a:pPr>
            <a:r>
              <a:rPr lang="en-US" sz="2400" b="1" i="1" dirty="0">
                <a:solidFill>
                  <a:srgbClr val="000000"/>
                </a:solidFill>
                <a:effectLst>
                  <a:outerShdw blurRad="38100" dist="38100" dir="2700000" algn="tl">
                    <a:srgbClr val="000000">
                      <a:alpha val="43137"/>
                    </a:srgbClr>
                  </a:outerShdw>
                </a:effectLst>
                <a:latin typeface="Calibri" pitchFamily="34" charset="0"/>
              </a:rPr>
              <a:t>Living Shorelines</a:t>
            </a:r>
            <a:endParaRPr lang="en-US" sz="2400" i="1" dirty="0">
              <a:solidFill>
                <a:srgbClr val="000000"/>
              </a:solidFill>
              <a:effectLst>
                <a:outerShdw blurRad="38100" dist="38100" dir="2700000" algn="tl">
                  <a:srgbClr val="000000">
                    <a:alpha val="43137"/>
                  </a:srgbClr>
                </a:outerShdw>
              </a:effectLst>
              <a:latin typeface="Calibri" pitchFamily="34" charset="0"/>
            </a:endParaRPr>
          </a:p>
        </p:txBody>
      </p:sp>
      <p:sp>
        <p:nvSpPr>
          <p:cNvPr id="22" name="Rectangle 2"/>
          <p:cNvSpPr>
            <a:spLocks noGrp="1" noChangeArrowheads="1"/>
          </p:cNvSpPr>
          <p:nvPr>
            <p:ph type="title"/>
          </p:nvPr>
        </p:nvSpPr>
        <p:spPr>
          <a:xfrm>
            <a:off x="419100" y="214488"/>
            <a:ext cx="9220200" cy="838200"/>
          </a:xfrm>
        </p:spPr>
        <p:txBody>
          <a:bodyPr/>
          <a:lstStyle/>
          <a:p>
            <a:r>
              <a:rPr lang="en-US" sz="3600" b="1" dirty="0" smtClean="0">
                <a:solidFill>
                  <a:srgbClr val="FFFF00"/>
                </a:solidFill>
                <a:latin typeface="Calibri" pitchFamily="34" charset="0"/>
                <a:cs typeface="Calibri" pitchFamily="34" charset="0"/>
              </a:rPr>
              <a:t>What Can We Do?</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5"/>
          <p:cNvSpPr>
            <a:spLocks noChangeArrowheads="1"/>
          </p:cNvSpPr>
          <p:nvPr/>
        </p:nvSpPr>
        <p:spPr bwMode="auto">
          <a:xfrm>
            <a:off x="495300" y="304800"/>
            <a:ext cx="9448800" cy="762000"/>
          </a:xfrm>
          <a:prstGeom prst="rect">
            <a:avLst/>
          </a:prstGeom>
          <a:noFill/>
          <a:ln w="9525">
            <a:noFill/>
            <a:miter lim="800000"/>
            <a:headEnd/>
            <a:tailEnd/>
          </a:ln>
        </p:spPr>
        <p:txBody>
          <a:bodyPr anchor="ctr"/>
          <a:lstStyle/>
          <a:p>
            <a:pPr eaLnBrk="0" hangingPunct="0"/>
            <a:r>
              <a:rPr lang="en-US" sz="4000" b="1">
                <a:solidFill>
                  <a:srgbClr val="FFFF00"/>
                </a:solidFill>
                <a:latin typeface="Lucida Sans Unicode" pitchFamily="34" charset="0"/>
              </a:rPr>
              <a:t>Freshwater Mussel Recovery Program</a:t>
            </a:r>
            <a:endParaRPr lang="en-US" sz="4400">
              <a:solidFill>
                <a:schemeClr val="tx2"/>
              </a:solidFill>
            </a:endParaRPr>
          </a:p>
        </p:txBody>
      </p:sp>
      <p:sp>
        <p:nvSpPr>
          <p:cNvPr id="4" name="Rectangle 3"/>
          <p:cNvSpPr/>
          <p:nvPr/>
        </p:nvSpPr>
        <p:spPr>
          <a:xfrm>
            <a:off x="1562100" y="6248400"/>
            <a:ext cx="7715250" cy="338554"/>
          </a:xfrm>
          <a:prstGeom prst="rect">
            <a:avLst/>
          </a:prstGeom>
        </p:spPr>
        <p:txBody>
          <a:bodyPr wrap="square">
            <a:spAutoFit/>
          </a:bodyPr>
          <a:lstStyle/>
          <a:p>
            <a:r>
              <a:rPr lang="en-US" sz="1600" i="1" dirty="0" smtClean="0">
                <a:solidFill>
                  <a:schemeClr val="bg1"/>
                </a:solidFill>
              </a:rPr>
              <a:t>http://www.delawareestuary.org/science_projects_mussel_restoration.asp</a:t>
            </a:r>
            <a:endParaRPr lang="en-US" sz="1600" i="1" dirty="0">
              <a:solidFill>
                <a:schemeClr val="bg1"/>
              </a:solidFill>
            </a:endParaRPr>
          </a:p>
        </p:txBody>
      </p:sp>
      <p:pic>
        <p:nvPicPr>
          <p:cNvPr id="37891" name="Picture 3"/>
          <p:cNvPicPr>
            <a:picLocks noChangeAspect="1" noChangeArrowheads="1"/>
          </p:cNvPicPr>
          <p:nvPr/>
        </p:nvPicPr>
        <p:blipFill>
          <a:blip r:embed="rId3" cstate="email"/>
          <a:srcRect/>
          <a:stretch>
            <a:fillRect/>
          </a:stretch>
        </p:blipFill>
        <p:spPr bwMode="auto">
          <a:xfrm>
            <a:off x="2324100" y="1447800"/>
            <a:ext cx="5334000" cy="4513385"/>
          </a:xfrm>
          <a:prstGeom prst="rect">
            <a:avLst/>
          </a:prstGeom>
          <a:noFill/>
          <a:ln w="9525">
            <a:noFill/>
            <a:miter lim="800000"/>
            <a:headEnd/>
            <a:tailEnd/>
          </a:ln>
        </p:spPr>
      </p:pic>
      <p:pic>
        <p:nvPicPr>
          <p:cNvPr id="37893" name="Picture 5" descr="http://www.delawareestuary.org/scienceandresearch/scienceprojects/Mussels/caging%20pic.JPG"/>
          <p:cNvPicPr>
            <a:picLocks noChangeAspect="1" noChangeArrowheads="1"/>
          </p:cNvPicPr>
          <p:nvPr/>
        </p:nvPicPr>
        <p:blipFill>
          <a:blip r:embed="rId4" cstate="email"/>
          <a:srcRect/>
          <a:stretch>
            <a:fillRect/>
          </a:stretch>
        </p:blipFill>
        <p:spPr bwMode="auto">
          <a:xfrm>
            <a:off x="723900" y="4343400"/>
            <a:ext cx="2133600" cy="1845094"/>
          </a:xfrm>
          <a:prstGeom prst="rect">
            <a:avLst/>
          </a:prstGeom>
          <a:noFill/>
        </p:spPr>
      </p:pic>
      <p:pic>
        <p:nvPicPr>
          <p:cNvPr id="37895" name="Picture 7" descr="http://www.delawareestuary.org/images/moimg/musselrestoration1.jpg"/>
          <p:cNvPicPr>
            <a:picLocks noChangeAspect="1" noChangeArrowheads="1"/>
          </p:cNvPicPr>
          <p:nvPr/>
        </p:nvPicPr>
        <p:blipFill>
          <a:blip r:embed="rId5" cstate="email"/>
          <a:srcRect/>
          <a:stretch>
            <a:fillRect/>
          </a:stretch>
        </p:blipFill>
        <p:spPr bwMode="auto">
          <a:xfrm>
            <a:off x="7277100" y="4181475"/>
            <a:ext cx="2667000" cy="2000250"/>
          </a:xfrm>
          <a:prstGeom prst="rect">
            <a:avLst/>
          </a:prstGeom>
          <a:noFill/>
        </p:spPr>
      </p:pic>
      <p:pic>
        <p:nvPicPr>
          <p:cNvPr id="10" name="Picture 5"/>
          <p:cNvPicPr>
            <a:picLocks noChangeAspect="1" noChangeArrowheads="1"/>
          </p:cNvPicPr>
          <p:nvPr/>
        </p:nvPicPr>
        <p:blipFill>
          <a:blip r:embed="rId6" cstate="email"/>
          <a:srcRect/>
          <a:stretch>
            <a:fillRect/>
          </a:stretch>
        </p:blipFill>
        <p:spPr bwMode="auto">
          <a:xfrm>
            <a:off x="647700" y="1752600"/>
            <a:ext cx="1905000" cy="1428750"/>
          </a:xfrm>
          <a:prstGeom prst="rect">
            <a:avLst/>
          </a:prstGeom>
          <a:noFill/>
          <a:ln w="9525">
            <a:noFill/>
            <a:miter lim="800000"/>
            <a:headEnd/>
            <a:tailEnd/>
          </a:ln>
        </p:spPr>
      </p:pic>
      <p:pic>
        <p:nvPicPr>
          <p:cNvPr id="37897" name="Picture 9" descr="http://www.delawareestuary.org/scienceandresearch/scienceprojects/Mussels/taging%20mussels.JPG"/>
          <p:cNvPicPr>
            <a:picLocks noChangeAspect="1" noChangeArrowheads="1"/>
          </p:cNvPicPr>
          <p:nvPr/>
        </p:nvPicPr>
        <p:blipFill>
          <a:blip r:embed="rId7" cstate="email"/>
          <a:srcRect/>
          <a:stretch>
            <a:fillRect/>
          </a:stretch>
        </p:blipFill>
        <p:spPr bwMode="auto">
          <a:xfrm>
            <a:off x="7539567" y="1329267"/>
            <a:ext cx="2018607" cy="2238375"/>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66700" y="-101601"/>
            <a:ext cx="9220200" cy="838200"/>
          </a:xfrm>
        </p:spPr>
        <p:txBody>
          <a:bodyPr/>
          <a:lstStyle/>
          <a:p>
            <a:r>
              <a:rPr lang="en-US" sz="3600" b="1" dirty="0" smtClean="0">
                <a:solidFill>
                  <a:srgbClr val="FFFF00"/>
                </a:solidFill>
                <a:latin typeface="Calibri" pitchFamily="34" charset="0"/>
                <a:cs typeface="Calibri" pitchFamily="34" charset="0"/>
              </a:rPr>
              <a:t>Freshwater Mussel Recovery Program</a:t>
            </a:r>
          </a:p>
        </p:txBody>
      </p:sp>
      <p:sp>
        <p:nvSpPr>
          <p:cNvPr id="4" name="Rectangle 8"/>
          <p:cNvSpPr>
            <a:spLocks noChangeArrowheads="1"/>
          </p:cNvSpPr>
          <p:nvPr/>
        </p:nvSpPr>
        <p:spPr bwMode="auto">
          <a:xfrm>
            <a:off x="342900" y="685800"/>
            <a:ext cx="9067800" cy="5638800"/>
          </a:xfrm>
          <a:prstGeom prst="rect">
            <a:avLst/>
          </a:prstGeom>
          <a:noFill/>
          <a:ln w="9525">
            <a:noFill/>
            <a:miter lim="800000"/>
            <a:headEnd/>
            <a:tailEnd/>
          </a:ln>
        </p:spPr>
        <p:txBody>
          <a:bodyPr anchor="ctr"/>
          <a:lstStyle/>
          <a:p>
            <a:r>
              <a:rPr lang="en-US" sz="2400" b="1" dirty="0" smtClean="0">
                <a:solidFill>
                  <a:schemeClr val="bg1"/>
                </a:solidFill>
                <a:latin typeface="Calibri" pitchFamily="34" charset="0"/>
                <a:cs typeface="Calibri" pitchFamily="34" charset="0"/>
                <a:sym typeface="Symbol" pitchFamily="18" charset="2"/>
              </a:rPr>
              <a:t>	</a:t>
            </a:r>
          </a:p>
          <a:p>
            <a:pPr marL="457200" indent="-457200">
              <a:buAutoNum type="arabicPeriod"/>
            </a:pPr>
            <a:r>
              <a:rPr lang="en-US" sz="2400" b="1" dirty="0" smtClean="0">
                <a:solidFill>
                  <a:schemeClr val="bg1"/>
                </a:solidFill>
                <a:latin typeface="Calibri" pitchFamily="34" charset="0"/>
                <a:cs typeface="Calibri" pitchFamily="34" charset="0"/>
                <a:sym typeface="Symbol" pitchFamily="18" charset="2"/>
              </a:rPr>
              <a:t>Surveys </a:t>
            </a:r>
          </a:p>
          <a:p>
            <a:pPr marL="914400" lvl="1" indent="-457200">
              <a:buFont typeface="Arial" pitchFamily="34" charset="0"/>
              <a:buChar char="•"/>
            </a:pPr>
            <a:r>
              <a:rPr lang="en-US" dirty="0" smtClean="0">
                <a:solidFill>
                  <a:schemeClr val="bg1"/>
                </a:solidFill>
                <a:latin typeface="Calibri" pitchFamily="34" charset="0"/>
                <a:cs typeface="Calibri" pitchFamily="34" charset="0"/>
                <a:sym typeface="Symbol" pitchFamily="18" charset="2"/>
              </a:rPr>
              <a:t>Establish current range and density for historically present species</a:t>
            </a:r>
          </a:p>
          <a:p>
            <a:pPr marL="914400" lvl="1" indent="-457200">
              <a:buFont typeface="Arial" pitchFamily="34" charset="0"/>
              <a:buChar char="•"/>
            </a:pPr>
            <a:r>
              <a:rPr lang="en-US" dirty="0" smtClean="0">
                <a:solidFill>
                  <a:schemeClr val="bg1"/>
                </a:solidFill>
                <a:latin typeface="Calibri" pitchFamily="34" charset="0"/>
                <a:cs typeface="Calibri" pitchFamily="34" charset="0"/>
                <a:sym typeface="Symbol" pitchFamily="18" charset="2"/>
              </a:rPr>
              <a:t>Identify candidate areas to be conserved and/or restored</a:t>
            </a:r>
          </a:p>
          <a:p>
            <a:pPr marL="914400" lvl="1" indent="-457200">
              <a:buFont typeface="Arial" pitchFamily="34" charset="0"/>
              <a:buChar char="•"/>
            </a:pPr>
            <a:r>
              <a:rPr lang="en-US" dirty="0" smtClean="0">
                <a:solidFill>
                  <a:schemeClr val="bg1"/>
                </a:solidFill>
                <a:latin typeface="Calibri" pitchFamily="34" charset="0"/>
                <a:cs typeface="Calibri" pitchFamily="34" charset="0"/>
                <a:sym typeface="Symbol" pitchFamily="18" charset="2"/>
              </a:rPr>
              <a:t>Qualitative (rapid) and Quantitative (intensive)</a:t>
            </a:r>
          </a:p>
          <a:p>
            <a:pPr marL="914400" lvl="1" indent="-457200">
              <a:buFont typeface="Arial" pitchFamily="34" charset="0"/>
              <a:buChar char="•"/>
            </a:pPr>
            <a:r>
              <a:rPr lang="en-US" dirty="0" smtClean="0">
                <a:solidFill>
                  <a:schemeClr val="bg1"/>
                </a:solidFill>
                <a:latin typeface="Calibri" pitchFamily="34" charset="0"/>
                <a:cs typeface="Calibri" pitchFamily="34" charset="0"/>
                <a:sym typeface="Symbol" pitchFamily="18" charset="2"/>
              </a:rPr>
              <a:t>Delineate critical habitat to be protected</a:t>
            </a:r>
          </a:p>
          <a:p>
            <a:pPr marL="457200" indent="-457200">
              <a:buAutoNum type="arabicPeriod"/>
            </a:pPr>
            <a:endParaRPr lang="en-US" sz="1000" b="1" dirty="0" smtClean="0">
              <a:solidFill>
                <a:schemeClr val="bg1"/>
              </a:solidFill>
              <a:latin typeface="Calibri" pitchFamily="34" charset="0"/>
              <a:cs typeface="Calibri" pitchFamily="34" charset="0"/>
              <a:sym typeface="Symbol" pitchFamily="18" charset="2"/>
            </a:endParaRPr>
          </a:p>
          <a:p>
            <a:pPr marL="457200" indent="-457200">
              <a:buAutoNum type="arabicPeriod"/>
            </a:pPr>
            <a:r>
              <a:rPr lang="en-US" sz="2400" b="1" dirty="0" smtClean="0">
                <a:solidFill>
                  <a:schemeClr val="bg1"/>
                </a:solidFill>
                <a:latin typeface="Calibri" pitchFamily="34" charset="0"/>
                <a:cs typeface="Calibri" pitchFamily="34" charset="0"/>
                <a:sym typeface="Symbol" pitchFamily="18" charset="2"/>
              </a:rPr>
              <a:t>Restoration Suitability Tests</a:t>
            </a:r>
          </a:p>
          <a:p>
            <a:pPr marL="914400" lvl="1" indent="-457200">
              <a:buFont typeface="Arial" pitchFamily="34" charset="0"/>
              <a:buChar char="•"/>
            </a:pPr>
            <a:r>
              <a:rPr lang="en-US" dirty="0" smtClean="0">
                <a:solidFill>
                  <a:schemeClr val="bg1"/>
                </a:solidFill>
                <a:latin typeface="Calibri" pitchFamily="34" charset="0"/>
                <a:cs typeface="Calibri" pitchFamily="34" charset="0"/>
                <a:sym typeface="Symbol" pitchFamily="18" charset="2"/>
              </a:rPr>
              <a:t>Assess if candidate restoration sites can sustain healthy mussel assemblages</a:t>
            </a:r>
          </a:p>
          <a:p>
            <a:pPr marL="914400" lvl="1" indent="-457200"/>
            <a:endParaRPr lang="en-US" sz="1000" dirty="0" smtClean="0">
              <a:solidFill>
                <a:schemeClr val="bg1"/>
              </a:solidFill>
              <a:latin typeface="Calibri" pitchFamily="34" charset="0"/>
              <a:cs typeface="Calibri" pitchFamily="34" charset="0"/>
              <a:sym typeface="Symbol" pitchFamily="18" charset="2"/>
            </a:endParaRPr>
          </a:p>
          <a:p>
            <a:pPr marL="457200" indent="-457200">
              <a:buAutoNum type="arabicPeriod"/>
            </a:pPr>
            <a:r>
              <a:rPr lang="en-US" sz="2400" b="1" dirty="0" smtClean="0">
                <a:solidFill>
                  <a:schemeClr val="bg1"/>
                </a:solidFill>
                <a:latin typeface="Calibri" pitchFamily="34" charset="0"/>
                <a:cs typeface="Calibri" pitchFamily="34" charset="0"/>
                <a:sym typeface="Symbol" pitchFamily="18" charset="2"/>
              </a:rPr>
              <a:t>Reintroduction </a:t>
            </a:r>
          </a:p>
          <a:p>
            <a:pPr marL="914400" lvl="1" indent="-457200">
              <a:buFont typeface="Arial" pitchFamily="34" charset="0"/>
              <a:buChar char="•"/>
            </a:pPr>
            <a:r>
              <a:rPr lang="en-US" dirty="0" smtClean="0">
                <a:solidFill>
                  <a:schemeClr val="bg1"/>
                </a:solidFill>
                <a:latin typeface="Calibri" pitchFamily="34" charset="0"/>
                <a:cs typeface="Calibri" pitchFamily="34" charset="0"/>
                <a:sym typeface="Symbol" pitchFamily="18" charset="2"/>
              </a:rPr>
              <a:t>Transplant gravid </a:t>
            </a:r>
            <a:r>
              <a:rPr lang="en-US" dirty="0" err="1" smtClean="0">
                <a:solidFill>
                  <a:schemeClr val="bg1"/>
                </a:solidFill>
                <a:latin typeface="Calibri" pitchFamily="34" charset="0"/>
                <a:cs typeface="Calibri" pitchFamily="34" charset="0"/>
                <a:sym typeface="Symbol" pitchFamily="18" charset="2"/>
              </a:rPr>
              <a:t>broodstock</a:t>
            </a:r>
            <a:r>
              <a:rPr lang="en-US" dirty="0" smtClean="0">
                <a:solidFill>
                  <a:schemeClr val="bg1"/>
                </a:solidFill>
                <a:latin typeface="Calibri" pitchFamily="34" charset="0"/>
                <a:cs typeface="Calibri" pitchFamily="34" charset="0"/>
                <a:sym typeface="Symbol" pitchFamily="18" charset="2"/>
              </a:rPr>
              <a:t> from healthy extant populations nearby</a:t>
            </a:r>
          </a:p>
          <a:p>
            <a:pPr marL="914400" lvl="1" indent="-457200">
              <a:buFont typeface="Arial" pitchFamily="34" charset="0"/>
              <a:buChar char="•"/>
            </a:pPr>
            <a:r>
              <a:rPr lang="en-US" dirty="0" smtClean="0">
                <a:solidFill>
                  <a:schemeClr val="bg1"/>
                </a:solidFill>
                <a:latin typeface="Calibri" pitchFamily="34" charset="0"/>
                <a:cs typeface="Calibri" pitchFamily="34" charset="0"/>
                <a:sym typeface="Symbol" pitchFamily="18" charset="2"/>
              </a:rPr>
              <a:t>Monitor success</a:t>
            </a:r>
          </a:p>
          <a:p>
            <a:pPr marL="914400" lvl="1" indent="-457200">
              <a:buFont typeface="Arial" pitchFamily="34" charset="0"/>
              <a:buChar char="•"/>
            </a:pPr>
            <a:endParaRPr lang="en-US" sz="1000" dirty="0" smtClean="0">
              <a:solidFill>
                <a:schemeClr val="bg1"/>
              </a:solidFill>
              <a:latin typeface="Calibri" pitchFamily="34" charset="0"/>
              <a:cs typeface="Calibri" pitchFamily="34" charset="0"/>
              <a:sym typeface="Symbol" pitchFamily="18" charset="2"/>
            </a:endParaRPr>
          </a:p>
          <a:p>
            <a:pPr marL="457200" indent="-457200">
              <a:buAutoNum type="arabicPeriod"/>
            </a:pPr>
            <a:r>
              <a:rPr lang="en-US" sz="2400" b="1" dirty="0" smtClean="0">
                <a:solidFill>
                  <a:schemeClr val="bg1"/>
                </a:solidFill>
                <a:latin typeface="Calibri" pitchFamily="34" charset="0"/>
                <a:cs typeface="Calibri" pitchFamily="34" charset="0"/>
                <a:sym typeface="Symbol" pitchFamily="18" charset="2"/>
              </a:rPr>
              <a:t>Propagation </a:t>
            </a:r>
          </a:p>
          <a:p>
            <a:pPr marL="914400" lvl="1" indent="-457200">
              <a:buFont typeface="Arial" pitchFamily="34" charset="0"/>
              <a:buChar char="•"/>
            </a:pPr>
            <a:r>
              <a:rPr lang="en-US" dirty="0" smtClean="0">
                <a:solidFill>
                  <a:schemeClr val="bg1"/>
                </a:solidFill>
                <a:latin typeface="Calibri" pitchFamily="34" charset="0"/>
                <a:cs typeface="Calibri" pitchFamily="34" charset="0"/>
                <a:sym typeface="Symbol" pitchFamily="18" charset="2"/>
              </a:rPr>
              <a:t>Produce genetically appropriate seed mussels in hatcheries for restocking</a:t>
            </a:r>
          </a:p>
          <a:p>
            <a:pPr marL="457200" indent="-457200">
              <a:buAutoNum type="arabicPeriod"/>
            </a:pPr>
            <a:endParaRPr lang="en-US" sz="1000" b="1" dirty="0" smtClean="0">
              <a:solidFill>
                <a:schemeClr val="bg1"/>
              </a:solidFill>
              <a:latin typeface="Calibri" pitchFamily="34" charset="0"/>
              <a:cs typeface="Calibri" pitchFamily="34" charset="0"/>
              <a:sym typeface="Symbol" pitchFamily="18" charset="2"/>
            </a:endParaRPr>
          </a:p>
          <a:p>
            <a:pPr marL="457200" indent="-457200">
              <a:buAutoNum type="arabicPeriod"/>
            </a:pPr>
            <a:r>
              <a:rPr lang="en-US" sz="2400" b="1" dirty="0" smtClean="0">
                <a:solidFill>
                  <a:schemeClr val="bg1"/>
                </a:solidFill>
                <a:latin typeface="Calibri" pitchFamily="34" charset="0"/>
                <a:cs typeface="Calibri" pitchFamily="34" charset="0"/>
                <a:sym typeface="Symbol" pitchFamily="18" charset="2"/>
              </a:rPr>
              <a:t>Education </a:t>
            </a:r>
          </a:p>
          <a:p>
            <a:pPr marL="914400" lvl="1" indent="-457200">
              <a:buFont typeface="Arial" pitchFamily="34" charset="0"/>
              <a:buChar char="•"/>
            </a:pPr>
            <a:r>
              <a:rPr lang="en-US" dirty="0" smtClean="0">
                <a:solidFill>
                  <a:schemeClr val="bg1"/>
                </a:solidFill>
                <a:latin typeface="Calibri" pitchFamily="34" charset="0"/>
                <a:cs typeface="Calibri" pitchFamily="34" charset="0"/>
                <a:sym typeface="Symbol" pitchFamily="18" charset="2"/>
              </a:rPr>
              <a:t>Build awareness for mussel conservation and holistic restoration</a:t>
            </a:r>
          </a:p>
          <a:p>
            <a:pPr marL="457200" indent="-457200">
              <a:buAutoNum type="arabicPeriod"/>
            </a:pPr>
            <a:endParaRPr lang="en-US" sz="1000" b="1" dirty="0" smtClean="0">
              <a:solidFill>
                <a:schemeClr val="bg1"/>
              </a:solidFill>
              <a:latin typeface="Calibri" pitchFamily="34" charset="0"/>
              <a:cs typeface="Calibri" pitchFamily="34" charset="0"/>
              <a:sym typeface="Symbol" pitchFamily="18" charset="2"/>
            </a:endParaRPr>
          </a:p>
          <a:p>
            <a:pPr marL="457200" indent="-457200">
              <a:buAutoNum type="arabicPeriod"/>
            </a:pPr>
            <a:r>
              <a:rPr lang="en-US" sz="2400" b="1" dirty="0" smtClean="0">
                <a:solidFill>
                  <a:schemeClr val="bg1"/>
                </a:solidFill>
                <a:latin typeface="Calibri" pitchFamily="34" charset="0"/>
                <a:cs typeface="Calibri" pitchFamily="34" charset="0"/>
                <a:sym typeface="Symbol" pitchFamily="18" charset="2"/>
              </a:rPr>
              <a:t>Promote Habitat and Water Quality Improvement </a:t>
            </a:r>
            <a:r>
              <a:rPr lang="en-US" b="1" dirty="0" smtClean="0">
                <a:solidFill>
                  <a:schemeClr val="bg1"/>
                </a:solidFill>
                <a:latin typeface="Calibri" pitchFamily="34" charset="0"/>
                <a:cs typeface="Calibri" pitchFamily="34" charset="0"/>
                <a:sym typeface="Symbol" pitchFamily="18" charset="2"/>
              </a:rPr>
              <a:t>(e.g. dam removal) </a:t>
            </a:r>
            <a:endParaRPr lang="en-US" dirty="0" smtClean="0">
              <a:solidFill>
                <a:schemeClr val="bg1"/>
              </a:solidFill>
              <a:latin typeface="Calibri" pitchFamily="34" charset="0"/>
              <a:cs typeface="Calibri" pitchFamily="34" charset="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animEffect transition="in" filter="dissolve">
                                      <p:cBhvr>
                                        <p:cTn id="7" dur="500"/>
                                        <p:tgtEl>
                                          <p:spTgt spid="4">
                                            <p:txEl>
                                              <p:pRg st="7" end="7"/>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8" end="8"/>
                                            </p:txEl>
                                          </p:spTgt>
                                        </p:tgtEl>
                                        <p:attrNameLst>
                                          <p:attrName>style.visibility</p:attrName>
                                        </p:attrNameLst>
                                      </p:cBhvr>
                                      <p:to>
                                        <p:strVal val="visible"/>
                                      </p:to>
                                    </p:set>
                                    <p:animEffect transition="in" filter="dissolve">
                                      <p:cBhvr>
                                        <p:cTn id="10" dur="500"/>
                                        <p:tgtEl>
                                          <p:spTgt spid="4">
                                            <p:txEl>
                                              <p:pRg st="8" end="8"/>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
                                            <p:txEl>
                                              <p:pRg st="10" end="10"/>
                                            </p:txEl>
                                          </p:spTgt>
                                        </p:tgtEl>
                                        <p:attrNameLst>
                                          <p:attrName>style.visibility</p:attrName>
                                        </p:attrNameLst>
                                      </p:cBhvr>
                                      <p:to>
                                        <p:strVal val="visible"/>
                                      </p:to>
                                    </p:set>
                                    <p:animEffect transition="in" filter="dissolve">
                                      <p:cBhvr>
                                        <p:cTn id="15" dur="500"/>
                                        <p:tgtEl>
                                          <p:spTgt spid="4">
                                            <p:txEl>
                                              <p:pRg st="10" end="1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4">
                                            <p:txEl>
                                              <p:pRg st="11" end="11"/>
                                            </p:txEl>
                                          </p:spTgt>
                                        </p:tgtEl>
                                        <p:attrNameLst>
                                          <p:attrName>style.visibility</p:attrName>
                                        </p:attrNameLst>
                                      </p:cBhvr>
                                      <p:to>
                                        <p:strVal val="visible"/>
                                      </p:to>
                                    </p:set>
                                    <p:animEffect transition="in" filter="dissolve">
                                      <p:cBhvr>
                                        <p:cTn id="18" dur="500"/>
                                        <p:tgtEl>
                                          <p:spTgt spid="4">
                                            <p:txEl>
                                              <p:pRg st="11" end="11"/>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4">
                                            <p:txEl>
                                              <p:pRg st="12" end="12"/>
                                            </p:txEl>
                                          </p:spTgt>
                                        </p:tgtEl>
                                        <p:attrNameLst>
                                          <p:attrName>style.visibility</p:attrName>
                                        </p:attrNameLst>
                                      </p:cBhvr>
                                      <p:to>
                                        <p:strVal val="visible"/>
                                      </p:to>
                                    </p:set>
                                    <p:animEffect transition="in" filter="dissolve">
                                      <p:cBhvr>
                                        <p:cTn id="21" dur="500"/>
                                        <p:tgtEl>
                                          <p:spTgt spid="4">
                                            <p:txEl>
                                              <p:pRg st="12" end="1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
                                            <p:txEl>
                                              <p:pRg st="14" end="14"/>
                                            </p:txEl>
                                          </p:spTgt>
                                        </p:tgtEl>
                                        <p:attrNameLst>
                                          <p:attrName>style.visibility</p:attrName>
                                        </p:attrNameLst>
                                      </p:cBhvr>
                                      <p:to>
                                        <p:strVal val="visible"/>
                                      </p:to>
                                    </p:set>
                                    <p:animEffect transition="in" filter="dissolve">
                                      <p:cBhvr>
                                        <p:cTn id="26" dur="500"/>
                                        <p:tgtEl>
                                          <p:spTgt spid="4">
                                            <p:txEl>
                                              <p:pRg st="14" end="14"/>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4">
                                            <p:txEl>
                                              <p:pRg st="15" end="15"/>
                                            </p:txEl>
                                          </p:spTgt>
                                        </p:tgtEl>
                                        <p:attrNameLst>
                                          <p:attrName>style.visibility</p:attrName>
                                        </p:attrNameLst>
                                      </p:cBhvr>
                                      <p:to>
                                        <p:strVal val="visible"/>
                                      </p:to>
                                    </p:set>
                                    <p:animEffect transition="in" filter="dissolve">
                                      <p:cBhvr>
                                        <p:cTn id="29" dur="500"/>
                                        <p:tgtEl>
                                          <p:spTgt spid="4">
                                            <p:txEl>
                                              <p:pRg st="15" end="1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
                                            <p:txEl>
                                              <p:pRg st="17" end="17"/>
                                            </p:txEl>
                                          </p:spTgt>
                                        </p:tgtEl>
                                        <p:attrNameLst>
                                          <p:attrName>style.visibility</p:attrName>
                                        </p:attrNameLst>
                                      </p:cBhvr>
                                      <p:to>
                                        <p:strVal val="visible"/>
                                      </p:to>
                                    </p:set>
                                    <p:animEffect transition="in" filter="dissolve">
                                      <p:cBhvr>
                                        <p:cTn id="34" dur="500"/>
                                        <p:tgtEl>
                                          <p:spTgt spid="4">
                                            <p:txEl>
                                              <p:pRg st="17" end="17"/>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4">
                                            <p:txEl>
                                              <p:pRg st="18" end="18"/>
                                            </p:txEl>
                                          </p:spTgt>
                                        </p:tgtEl>
                                        <p:attrNameLst>
                                          <p:attrName>style.visibility</p:attrName>
                                        </p:attrNameLst>
                                      </p:cBhvr>
                                      <p:to>
                                        <p:strVal val="visible"/>
                                      </p:to>
                                    </p:set>
                                    <p:animEffect transition="in" filter="dissolve">
                                      <p:cBhvr>
                                        <p:cTn id="37" dur="500"/>
                                        <p:tgtEl>
                                          <p:spTgt spid="4">
                                            <p:txEl>
                                              <p:pRg st="18" end="1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4">
                                            <p:txEl>
                                              <p:pRg st="20" end="20"/>
                                            </p:txEl>
                                          </p:spTgt>
                                        </p:tgtEl>
                                        <p:attrNameLst>
                                          <p:attrName>style.visibility</p:attrName>
                                        </p:attrNameLst>
                                      </p:cBhvr>
                                      <p:to>
                                        <p:strVal val="visible"/>
                                      </p:to>
                                    </p:set>
                                    <p:animEffect transition="in" filter="dissolve">
                                      <p:cBhvr>
                                        <p:cTn id="42" dur="500"/>
                                        <p:tgtEl>
                                          <p:spTgt spid="4">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onservation"/>
          <p:cNvPicPr>
            <a:picLocks noChangeAspect="1" noChangeArrowheads="1"/>
          </p:cNvPicPr>
          <p:nvPr/>
        </p:nvPicPr>
        <p:blipFill>
          <a:blip r:embed="rId3" cstate="email"/>
          <a:srcRect/>
          <a:stretch>
            <a:fillRect/>
          </a:stretch>
        </p:blipFill>
        <p:spPr bwMode="auto">
          <a:xfrm>
            <a:off x="495300" y="0"/>
            <a:ext cx="9182100" cy="6889750"/>
          </a:xfrm>
          <a:prstGeom prst="rect">
            <a:avLst/>
          </a:prstGeom>
          <a:noFill/>
          <a:ln w="9525">
            <a:solidFill>
              <a:schemeClr val="tx1"/>
            </a:solidFill>
            <a:miter lim="800000"/>
            <a:headEnd/>
            <a:tailEnd/>
          </a:ln>
        </p:spPr>
      </p:pic>
      <p:sp>
        <p:nvSpPr>
          <p:cNvPr id="280579" name="Oval 3"/>
          <p:cNvSpPr>
            <a:spLocks noChangeArrowheads="1"/>
          </p:cNvSpPr>
          <p:nvPr/>
        </p:nvSpPr>
        <p:spPr bwMode="auto">
          <a:xfrm>
            <a:off x="2095500" y="990600"/>
            <a:ext cx="685800" cy="4419600"/>
          </a:xfrm>
          <a:prstGeom prst="ellipse">
            <a:avLst/>
          </a:prstGeom>
          <a:noFill/>
          <a:ln w="38100">
            <a:solidFill>
              <a:srgbClr val="800080"/>
            </a:solidFill>
            <a:round/>
            <a:headEnd/>
            <a:tailEnd/>
          </a:ln>
        </p:spPr>
        <p:txBody>
          <a:bodyPr wrap="none" anchor="ctr"/>
          <a:lstStyle/>
          <a:p>
            <a:pPr eaLnBrk="0" hangingPunct="0"/>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80579"/>
                                        </p:tgtEl>
                                        <p:attrNameLst>
                                          <p:attrName>style.visibility</p:attrName>
                                        </p:attrNameLst>
                                      </p:cBhvr>
                                      <p:to>
                                        <p:strVal val="visible"/>
                                      </p:to>
                                    </p:set>
                                    <p:animEffect transition="in" filter="dissolve">
                                      <p:cBhvr>
                                        <p:cTn id="7" dur="2000"/>
                                        <p:tgtEl>
                                          <p:spTgt spid="280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7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7"/>
          <p:cNvSpPr txBox="1">
            <a:spLocks noChangeArrowheads="1"/>
          </p:cNvSpPr>
          <p:nvPr/>
        </p:nvSpPr>
        <p:spPr bwMode="auto">
          <a:xfrm>
            <a:off x="2095500" y="381000"/>
            <a:ext cx="6368729" cy="643766"/>
          </a:xfrm>
          <a:prstGeom prst="rect">
            <a:avLst/>
          </a:prstGeom>
          <a:noFill/>
          <a:ln w="9525">
            <a:noFill/>
            <a:miter lim="800000"/>
            <a:headEnd/>
            <a:tailEnd/>
          </a:ln>
        </p:spPr>
        <p:txBody>
          <a:bodyPr wrap="none" lIns="90487" tIns="44450" rIns="90487" bIns="44450" anchor="ctr">
            <a:spAutoFit/>
          </a:bodyPr>
          <a:lstStyle/>
          <a:p>
            <a:pPr algn="ctr" eaLnBrk="0" hangingPunct="0">
              <a:lnSpc>
                <a:spcPct val="90000"/>
              </a:lnSpc>
            </a:pPr>
            <a:r>
              <a:rPr lang="en-US" sz="4000" b="1" i="1" dirty="0" smtClean="0">
                <a:solidFill>
                  <a:srgbClr val="FFFF00"/>
                </a:solidFill>
              </a:rPr>
              <a:t>Surveys to Fill Data Gaps</a:t>
            </a:r>
            <a:endParaRPr lang="en-US" sz="4000" b="1" u="sng" dirty="0">
              <a:solidFill>
                <a:srgbClr val="FFFF00"/>
              </a:solidFill>
              <a:latin typeface="Arial Unicode MS" pitchFamily="34" charset="-128"/>
            </a:endParaRPr>
          </a:p>
        </p:txBody>
      </p:sp>
      <p:sp>
        <p:nvSpPr>
          <p:cNvPr id="54276" name="Text Box 12"/>
          <p:cNvSpPr txBox="1">
            <a:spLocks noChangeArrowheads="1"/>
          </p:cNvSpPr>
          <p:nvPr/>
        </p:nvSpPr>
        <p:spPr bwMode="auto">
          <a:xfrm>
            <a:off x="419100" y="1066800"/>
            <a:ext cx="2724143" cy="477567"/>
          </a:xfrm>
          <a:prstGeom prst="rect">
            <a:avLst/>
          </a:prstGeom>
          <a:noFill/>
          <a:ln w="9525">
            <a:noFill/>
            <a:miter lim="800000"/>
            <a:headEnd/>
            <a:tailEnd/>
          </a:ln>
        </p:spPr>
        <p:txBody>
          <a:bodyPr wrap="none" lIns="90487" tIns="44450" rIns="90487" bIns="44450" anchor="ctr">
            <a:spAutoFit/>
          </a:bodyPr>
          <a:lstStyle/>
          <a:p>
            <a:pPr algn="ctr" eaLnBrk="0" hangingPunct="0">
              <a:lnSpc>
                <a:spcPct val="90000"/>
              </a:lnSpc>
            </a:pPr>
            <a:r>
              <a:rPr lang="en-US" sz="2800" b="1" dirty="0" smtClean="0">
                <a:solidFill>
                  <a:schemeClr val="bg1"/>
                </a:solidFill>
                <a:latin typeface="Calibri" pitchFamily="34" charset="0"/>
                <a:cs typeface="Calibri" pitchFamily="34" charset="0"/>
              </a:rPr>
              <a:t>PDE, ANSP, PWD </a:t>
            </a:r>
            <a:endParaRPr lang="en-US" sz="2800" b="1" dirty="0">
              <a:solidFill>
                <a:schemeClr val="bg1"/>
              </a:solidFill>
              <a:latin typeface="Calibri" pitchFamily="34" charset="0"/>
              <a:cs typeface="Calibri" pitchFamily="34" charset="0"/>
            </a:endParaRPr>
          </a:p>
        </p:txBody>
      </p:sp>
      <p:pic>
        <p:nvPicPr>
          <p:cNvPr id="73730" name="Picture 2"/>
          <p:cNvPicPr>
            <a:picLocks noChangeAspect="1" noChangeArrowheads="1"/>
          </p:cNvPicPr>
          <p:nvPr/>
        </p:nvPicPr>
        <p:blipFill>
          <a:blip r:embed="rId3" cstate="email"/>
          <a:srcRect/>
          <a:stretch>
            <a:fillRect/>
          </a:stretch>
        </p:blipFill>
        <p:spPr bwMode="auto">
          <a:xfrm>
            <a:off x="6134100" y="1295400"/>
            <a:ext cx="3810000" cy="5181600"/>
          </a:xfrm>
          <a:prstGeom prst="rect">
            <a:avLst/>
          </a:prstGeom>
          <a:noFill/>
          <a:ln w="9525">
            <a:solidFill>
              <a:schemeClr val="bg1"/>
            </a:solidFill>
            <a:miter lim="800000"/>
            <a:headEnd/>
            <a:tailEnd/>
          </a:ln>
        </p:spPr>
      </p:pic>
      <p:pic>
        <p:nvPicPr>
          <p:cNvPr id="73731" name="Picture 3"/>
          <p:cNvPicPr>
            <a:picLocks noChangeAspect="1" noChangeArrowheads="1"/>
          </p:cNvPicPr>
          <p:nvPr/>
        </p:nvPicPr>
        <p:blipFill>
          <a:blip r:embed="rId4" cstate="email"/>
          <a:srcRect/>
          <a:stretch>
            <a:fillRect/>
          </a:stretch>
        </p:blipFill>
        <p:spPr bwMode="auto">
          <a:xfrm>
            <a:off x="419100" y="2819400"/>
            <a:ext cx="5181600" cy="3886200"/>
          </a:xfrm>
          <a:prstGeom prst="rect">
            <a:avLst/>
          </a:prstGeom>
          <a:noFill/>
          <a:ln w="9525">
            <a:noFill/>
            <a:miter lim="800000"/>
            <a:headEnd/>
            <a:tailEnd/>
          </a:ln>
          <a:effectLst/>
        </p:spPr>
      </p:pic>
      <p:pic>
        <p:nvPicPr>
          <p:cNvPr id="73732" name="Picture 4"/>
          <p:cNvPicPr>
            <a:picLocks noChangeAspect="1" noChangeArrowheads="1"/>
          </p:cNvPicPr>
          <p:nvPr/>
        </p:nvPicPr>
        <p:blipFill>
          <a:blip r:embed="rId5" cstate="email"/>
          <a:srcRect/>
          <a:stretch>
            <a:fillRect/>
          </a:stretch>
        </p:blipFill>
        <p:spPr bwMode="auto">
          <a:xfrm>
            <a:off x="3314700" y="1524000"/>
            <a:ext cx="2438400" cy="1828800"/>
          </a:xfrm>
          <a:prstGeom prst="rect">
            <a:avLst/>
          </a:prstGeom>
          <a:noFill/>
          <a:ln w="9525">
            <a:noFill/>
            <a:miter lim="800000"/>
            <a:headEnd/>
            <a:tailEnd/>
          </a:ln>
          <a:effectLst/>
        </p:spPr>
      </p:pic>
      <p:pic>
        <p:nvPicPr>
          <p:cNvPr id="73733" name="Picture 5"/>
          <p:cNvPicPr>
            <a:picLocks noChangeAspect="1" noChangeArrowheads="1"/>
          </p:cNvPicPr>
          <p:nvPr/>
        </p:nvPicPr>
        <p:blipFill>
          <a:blip r:embed="rId6" cstate="email"/>
          <a:srcRect/>
          <a:stretch>
            <a:fillRect/>
          </a:stretch>
        </p:blipFill>
        <p:spPr bwMode="auto">
          <a:xfrm>
            <a:off x="419100" y="1524000"/>
            <a:ext cx="2750344" cy="1828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19100" y="304800"/>
            <a:ext cx="9220200" cy="838200"/>
          </a:xfrm>
        </p:spPr>
        <p:txBody>
          <a:bodyPr/>
          <a:lstStyle/>
          <a:p>
            <a:r>
              <a:rPr lang="en-US" sz="3600" b="1" dirty="0" smtClean="0">
                <a:solidFill>
                  <a:srgbClr val="FFFF00"/>
                </a:solidFill>
                <a:latin typeface="Calibri" pitchFamily="34" charset="0"/>
                <a:cs typeface="Calibri" pitchFamily="34" charset="0"/>
              </a:rPr>
              <a:t>Freshwater Mussel Discoveries</a:t>
            </a:r>
          </a:p>
        </p:txBody>
      </p:sp>
      <p:pic>
        <p:nvPicPr>
          <p:cNvPr id="141315" name="Picture 3" descr="C:\Users\dkreeger\Pictures\Career\Research Projects\FMRP\2012\DE River Surveys - Betsy Ross July 23-25 2012 dk and others\P7230127.JPG"/>
          <p:cNvPicPr>
            <a:picLocks noChangeAspect="1" noChangeArrowheads="1"/>
          </p:cNvPicPr>
          <p:nvPr/>
        </p:nvPicPr>
        <p:blipFill>
          <a:blip r:embed="rId3" cstate="email"/>
          <a:srcRect/>
          <a:stretch>
            <a:fillRect/>
          </a:stretch>
        </p:blipFill>
        <p:spPr bwMode="auto">
          <a:xfrm>
            <a:off x="4038600" y="1676400"/>
            <a:ext cx="6248400" cy="4686300"/>
          </a:xfrm>
          <a:prstGeom prst="rect">
            <a:avLst/>
          </a:prstGeom>
          <a:noFill/>
        </p:spPr>
      </p:pic>
      <p:pic>
        <p:nvPicPr>
          <p:cNvPr id="141316" name="Picture 4" descr="C:\Users\dkreeger\Pictures\Career\Research Projects\FMRP\2012\DE River Surveys - Betsy Ross July 23-25 2012 dk and others\P7250182.JPG"/>
          <p:cNvPicPr>
            <a:picLocks noChangeAspect="1" noChangeArrowheads="1"/>
          </p:cNvPicPr>
          <p:nvPr/>
        </p:nvPicPr>
        <p:blipFill>
          <a:blip r:embed="rId4" cstate="email"/>
          <a:srcRect/>
          <a:stretch>
            <a:fillRect/>
          </a:stretch>
        </p:blipFill>
        <p:spPr bwMode="auto">
          <a:xfrm>
            <a:off x="266700" y="3733800"/>
            <a:ext cx="3556000" cy="2667000"/>
          </a:xfrm>
          <a:prstGeom prst="rect">
            <a:avLst/>
          </a:prstGeom>
          <a:noFill/>
        </p:spPr>
      </p:pic>
      <p:sp>
        <p:nvSpPr>
          <p:cNvPr id="7" name="Rectangle 8"/>
          <p:cNvSpPr>
            <a:spLocks noChangeArrowheads="1"/>
          </p:cNvSpPr>
          <p:nvPr/>
        </p:nvSpPr>
        <p:spPr bwMode="auto">
          <a:xfrm>
            <a:off x="419100" y="1371600"/>
            <a:ext cx="3505200" cy="2057400"/>
          </a:xfrm>
          <a:prstGeom prst="rect">
            <a:avLst/>
          </a:prstGeom>
          <a:noFill/>
          <a:ln w="9525">
            <a:noFill/>
            <a:miter lim="800000"/>
            <a:headEnd/>
            <a:tailEnd/>
          </a:ln>
        </p:spPr>
        <p:txBody>
          <a:bodyPr anchor="ctr"/>
          <a:lstStyle/>
          <a:p>
            <a:r>
              <a:rPr lang="en-US" sz="2400" b="1" u="sng" dirty="0" smtClean="0">
                <a:solidFill>
                  <a:schemeClr val="bg1"/>
                </a:solidFill>
                <a:latin typeface="Calibri" pitchFamily="34" charset="0"/>
                <a:cs typeface="Calibri" pitchFamily="34" charset="0"/>
                <a:sym typeface="Symbol" pitchFamily="18" charset="2"/>
              </a:rPr>
              <a:t>Tidal Delaware River</a:t>
            </a:r>
            <a:r>
              <a:rPr lang="en-US" sz="2400" b="1" dirty="0" smtClean="0">
                <a:solidFill>
                  <a:schemeClr val="bg1"/>
                </a:solidFill>
                <a:latin typeface="Calibri" pitchFamily="34" charset="0"/>
                <a:cs typeface="Calibri" pitchFamily="34" charset="0"/>
                <a:sym typeface="Symbol" pitchFamily="18" charset="2"/>
              </a:rPr>
              <a:t>:</a:t>
            </a:r>
          </a:p>
          <a:p>
            <a:endParaRPr lang="en-US" sz="2400" b="1" dirty="0" smtClean="0">
              <a:solidFill>
                <a:schemeClr val="bg1"/>
              </a:solidFill>
              <a:latin typeface="Calibri" pitchFamily="34" charset="0"/>
              <a:cs typeface="Calibri" pitchFamily="34" charset="0"/>
              <a:sym typeface="Symbol" pitchFamily="18" charset="2"/>
            </a:endParaRPr>
          </a:p>
          <a:p>
            <a:r>
              <a:rPr lang="en-US" sz="2400" b="1" dirty="0" smtClean="0">
                <a:solidFill>
                  <a:schemeClr val="bg1"/>
                </a:solidFill>
                <a:latin typeface="Calibri" pitchFamily="34" charset="0"/>
                <a:cs typeface="Calibri" pitchFamily="34" charset="0"/>
                <a:sym typeface="Symbol" pitchFamily="18" charset="2"/>
              </a:rPr>
              <a:t>Millions of animals</a:t>
            </a:r>
          </a:p>
          <a:p>
            <a:r>
              <a:rPr lang="en-US" sz="2400" b="1" dirty="0" smtClean="0">
                <a:solidFill>
                  <a:schemeClr val="bg1"/>
                </a:solidFill>
                <a:latin typeface="Calibri" pitchFamily="34" charset="0"/>
                <a:cs typeface="Calibri" pitchFamily="34" charset="0"/>
                <a:sym typeface="Symbol" pitchFamily="18" charset="2"/>
              </a:rPr>
              <a:t>7 Species</a:t>
            </a:r>
          </a:p>
          <a:p>
            <a:endParaRPr lang="en-US" sz="2400" b="1" dirty="0" smtClean="0">
              <a:solidFill>
                <a:schemeClr val="bg1"/>
              </a:solidFill>
              <a:latin typeface="Calibri" pitchFamily="34" charset="0"/>
              <a:cs typeface="Calibri" pitchFamily="34" charset="0"/>
              <a:sym typeface="Symbol" pitchFamily="18" charset="2"/>
            </a:endParaRPr>
          </a:p>
          <a:p>
            <a:r>
              <a:rPr lang="en-US" sz="2400" b="1" dirty="0" smtClean="0">
                <a:solidFill>
                  <a:schemeClr val="bg1"/>
                </a:solidFill>
                <a:latin typeface="Calibri" pitchFamily="34" charset="0"/>
                <a:cs typeface="Calibri" pitchFamily="34" charset="0"/>
                <a:sym typeface="Symbol" pitchFamily="18" charset="2"/>
              </a:rPr>
              <a:t>Genetically Appropriate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19100" y="304800"/>
            <a:ext cx="9220200" cy="838200"/>
          </a:xfrm>
        </p:spPr>
        <p:txBody>
          <a:bodyPr/>
          <a:lstStyle/>
          <a:p>
            <a:r>
              <a:rPr lang="en-US" sz="3600" b="1" dirty="0" smtClean="0">
                <a:solidFill>
                  <a:srgbClr val="FFFF00"/>
                </a:solidFill>
                <a:latin typeface="Calibri" pitchFamily="34" charset="0"/>
                <a:cs typeface="Calibri" pitchFamily="34" charset="0"/>
              </a:rPr>
              <a:t>Freshwater Mussel Discoveries</a:t>
            </a:r>
          </a:p>
        </p:txBody>
      </p:sp>
      <p:sp>
        <p:nvSpPr>
          <p:cNvPr id="7" name="Rectangle 8"/>
          <p:cNvSpPr>
            <a:spLocks noChangeArrowheads="1"/>
          </p:cNvSpPr>
          <p:nvPr/>
        </p:nvSpPr>
        <p:spPr bwMode="auto">
          <a:xfrm>
            <a:off x="495300" y="1447800"/>
            <a:ext cx="3505200" cy="1676400"/>
          </a:xfrm>
          <a:prstGeom prst="rect">
            <a:avLst/>
          </a:prstGeom>
          <a:noFill/>
          <a:ln w="9525">
            <a:noFill/>
            <a:miter lim="800000"/>
            <a:headEnd/>
            <a:tailEnd/>
          </a:ln>
        </p:spPr>
        <p:txBody>
          <a:bodyPr anchor="ctr"/>
          <a:lstStyle/>
          <a:p>
            <a:r>
              <a:rPr lang="en-US" sz="2400" b="1" dirty="0" smtClean="0">
                <a:solidFill>
                  <a:schemeClr val="bg1"/>
                </a:solidFill>
                <a:latin typeface="Calibri" pitchFamily="34" charset="0"/>
                <a:cs typeface="Calibri" pitchFamily="34" charset="0"/>
                <a:sym typeface="Symbol" pitchFamily="18" charset="2"/>
              </a:rPr>
              <a:t>Tidal Christina – 9/20/12</a:t>
            </a:r>
          </a:p>
          <a:p>
            <a:endParaRPr lang="en-US" sz="2400" b="1" dirty="0" smtClean="0">
              <a:solidFill>
                <a:schemeClr val="bg1"/>
              </a:solidFill>
              <a:latin typeface="Calibri" pitchFamily="34" charset="0"/>
              <a:cs typeface="Calibri" pitchFamily="34" charset="0"/>
              <a:sym typeface="Symbol" pitchFamily="18" charset="2"/>
            </a:endParaRPr>
          </a:p>
          <a:p>
            <a:r>
              <a:rPr lang="en-US" sz="2400" b="1" i="1" dirty="0" err="1" smtClean="0">
                <a:solidFill>
                  <a:schemeClr val="bg1"/>
                </a:solidFill>
                <a:latin typeface="Calibri" pitchFamily="34" charset="0"/>
                <a:cs typeface="Calibri" pitchFamily="34" charset="0"/>
                <a:sym typeface="Symbol" pitchFamily="18" charset="2"/>
              </a:rPr>
              <a:t>Pyganodon</a:t>
            </a:r>
            <a:r>
              <a:rPr lang="en-US" sz="2400" b="1" i="1" dirty="0" smtClean="0">
                <a:solidFill>
                  <a:schemeClr val="bg1"/>
                </a:solidFill>
                <a:latin typeface="Calibri" pitchFamily="34" charset="0"/>
                <a:cs typeface="Calibri" pitchFamily="34" charset="0"/>
                <a:sym typeface="Symbol" pitchFamily="18" charset="2"/>
              </a:rPr>
              <a:t> </a:t>
            </a:r>
            <a:r>
              <a:rPr lang="en-US" sz="2400" b="1" i="1" dirty="0" err="1" smtClean="0">
                <a:solidFill>
                  <a:schemeClr val="bg1"/>
                </a:solidFill>
                <a:latin typeface="Calibri" pitchFamily="34" charset="0"/>
                <a:cs typeface="Calibri" pitchFamily="34" charset="0"/>
                <a:sym typeface="Symbol" pitchFamily="18" charset="2"/>
              </a:rPr>
              <a:t>cataracta</a:t>
            </a:r>
            <a:endParaRPr lang="en-US" sz="2400" b="1" i="1" dirty="0" smtClean="0">
              <a:solidFill>
                <a:schemeClr val="bg1"/>
              </a:solidFill>
              <a:latin typeface="Calibri" pitchFamily="34" charset="0"/>
              <a:cs typeface="Calibri" pitchFamily="34" charset="0"/>
              <a:sym typeface="Symbol" pitchFamily="18" charset="2"/>
            </a:endParaRPr>
          </a:p>
        </p:txBody>
      </p:sp>
      <p:pic>
        <p:nvPicPr>
          <p:cNvPr id="142338" name="Picture 2" descr="Photo: For instance, this creek is where Laura and I were ambushed by a giant beaver last year. No beaver today, but did discover some very large eastern floaters (species of fw mussel) that we thought was extirpated in northern DE. Now we have a potential source of mussels to perhaps use to restore the species elsewhere."/>
          <p:cNvPicPr>
            <a:picLocks noChangeAspect="1" noChangeArrowheads="1"/>
          </p:cNvPicPr>
          <p:nvPr/>
        </p:nvPicPr>
        <p:blipFill>
          <a:blip r:embed="rId3" cstate="email"/>
          <a:srcRect/>
          <a:stretch>
            <a:fillRect/>
          </a:stretch>
        </p:blipFill>
        <p:spPr bwMode="auto">
          <a:xfrm>
            <a:off x="93663" y="-5264150"/>
            <a:ext cx="3838575" cy="3838575"/>
          </a:xfrm>
          <a:prstGeom prst="rect">
            <a:avLst/>
          </a:prstGeom>
          <a:noFill/>
        </p:spPr>
      </p:pic>
      <p:pic>
        <p:nvPicPr>
          <p:cNvPr id="142340" name="Picture 4" descr="Photo: For instance, this creek is where Laura and I were ambushed by a giant beaver last year. No beaver today, but did discover some very large eastern floaters (species of fw mussel) that we thought was extirpated in northern DE. Now we have a potential source of mussels to perhaps use to restore the species elsewhere."/>
          <p:cNvPicPr>
            <a:picLocks noChangeAspect="1" noChangeArrowheads="1"/>
          </p:cNvPicPr>
          <p:nvPr/>
        </p:nvPicPr>
        <p:blipFill>
          <a:blip r:embed="rId3" cstate="email"/>
          <a:srcRect/>
          <a:stretch>
            <a:fillRect/>
          </a:stretch>
        </p:blipFill>
        <p:spPr bwMode="auto">
          <a:xfrm>
            <a:off x="93663" y="-5264150"/>
            <a:ext cx="3838575" cy="3838575"/>
          </a:xfrm>
          <a:prstGeom prst="rect">
            <a:avLst/>
          </a:prstGeom>
          <a:noFill/>
        </p:spPr>
      </p:pic>
      <p:pic>
        <p:nvPicPr>
          <p:cNvPr id="8" name="Picture 7" descr="Photo: For instance, this creek is where Laura and I were ambushed by a giant beaver last year. No beaver today, but did discover some very large eastern floaters (species of fw mussel) that we thought was extirpated in northern DE. Now we have a potential source of mussels to perhaps use to restore the species elsewhere.">
            <a:hlinkClick r:id="rId4"/>
          </p:cNvPr>
          <p:cNvPicPr/>
          <p:nvPr/>
        </p:nvPicPr>
        <p:blipFill>
          <a:blip r:embed="rId5" cstate="screen"/>
          <a:srcRect/>
          <a:stretch>
            <a:fillRect/>
          </a:stretch>
        </p:blipFill>
        <p:spPr bwMode="auto">
          <a:xfrm>
            <a:off x="4686300" y="1371600"/>
            <a:ext cx="5286375" cy="5286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95300" y="0"/>
            <a:ext cx="9220200" cy="838200"/>
          </a:xfrm>
        </p:spPr>
        <p:txBody>
          <a:bodyPr/>
          <a:lstStyle/>
          <a:p>
            <a:r>
              <a:rPr lang="en-US" sz="3600" b="1" dirty="0" smtClean="0">
                <a:solidFill>
                  <a:srgbClr val="FFFF00"/>
                </a:solidFill>
                <a:latin typeface="Calibri" pitchFamily="34" charset="0"/>
                <a:cs typeface="Calibri" pitchFamily="34" charset="0"/>
              </a:rPr>
              <a:t>Freshwater Mussels – Restoration Suitability?</a:t>
            </a:r>
          </a:p>
        </p:txBody>
      </p:sp>
      <p:sp>
        <p:nvSpPr>
          <p:cNvPr id="4" name="Rectangle 8"/>
          <p:cNvSpPr>
            <a:spLocks noChangeArrowheads="1"/>
          </p:cNvSpPr>
          <p:nvPr/>
        </p:nvSpPr>
        <p:spPr bwMode="auto">
          <a:xfrm>
            <a:off x="800100" y="1600200"/>
            <a:ext cx="3429000" cy="3657600"/>
          </a:xfrm>
          <a:prstGeom prst="rect">
            <a:avLst/>
          </a:prstGeom>
          <a:noFill/>
          <a:ln w="9525">
            <a:noFill/>
            <a:miter lim="800000"/>
            <a:headEnd/>
            <a:tailEnd/>
          </a:ln>
        </p:spPr>
        <p:txBody>
          <a:bodyPr anchor="ctr"/>
          <a:lstStyle/>
          <a:p>
            <a:r>
              <a:rPr lang="en-US" sz="2400" b="1" dirty="0" smtClean="0">
                <a:solidFill>
                  <a:schemeClr val="bg1"/>
                </a:solidFill>
                <a:latin typeface="Calibri" pitchFamily="34" charset="0"/>
                <a:cs typeface="Calibri" pitchFamily="34" charset="0"/>
                <a:sym typeface="Symbol" pitchFamily="18" charset="2"/>
              </a:rPr>
              <a:t>Mussels Held in Cages in Stream Bottom 1 Year</a:t>
            </a:r>
          </a:p>
          <a:p>
            <a:endParaRPr lang="en-US" sz="2400" b="1" i="1" dirty="0" smtClean="0">
              <a:solidFill>
                <a:schemeClr val="bg1"/>
              </a:solidFill>
              <a:latin typeface="Calibri" pitchFamily="34" charset="0"/>
              <a:cs typeface="Calibri" pitchFamily="34" charset="0"/>
              <a:sym typeface="Symbol" pitchFamily="18" charset="2"/>
            </a:endParaRPr>
          </a:p>
          <a:p>
            <a:r>
              <a:rPr lang="en-US" sz="2400" b="1" dirty="0" smtClean="0">
                <a:solidFill>
                  <a:schemeClr val="bg1"/>
                </a:solidFill>
                <a:latin typeface="Calibri" pitchFamily="34" charset="0"/>
                <a:cs typeface="Calibri" pitchFamily="34" charset="0"/>
                <a:sym typeface="Symbol" pitchFamily="18" charset="2"/>
              </a:rPr>
              <a:t>Monitor Fitness Compared to  Controls in Source Streams </a:t>
            </a:r>
            <a:endParaRPr lang="en-US" sz="1800" dirty="0" smtClean="0">
              <a:solidFill>
                <a:schemeClr val="bg1"/>
              </a:solidFill>
              <a:latin typeface="Calibri" pitchFamily="34" charset="0"/>
              <a:cs typeface="Calibri" pitchFamily="34" charset="0"/>
              <a:sym typeface="Symbol" pitchFamily="18" charset="2"/>
            </a:endParaRPr>
          </a:p>
          <a:p>
            <a:r>
              <a:rPr lang="en-US" sz="1800" dirty="0" smtClean="0">
                <a:solidFill>
                  <a:schemeClr val="bg1"/>
                </a:solidFill>
                <a:latin typeface="Calibri" pitchFamily="34" charset="0"/>
                <a:cs typeface="Calibri" pitchFamily="34" charset="0"/>
                <a:sym typeface="Symbol" pitchFamily="18" charset="2"/>
              </a:rPr>
              <a:t>(Brandywine and Ridley Creeks)</a:t>
            </a:r>
          </a:p>
          <a:p>
            <a:endParaRPr lang="en-US" sz="2400" b="1" dirty="0" smtClean="0">
              <a:solidFill>
                <a:schemeClr val="bg1"/>
              </a:solidFill>
              <a:latin typeface="Calibri" pitchFamily="34" charset="0"/>
              <a:cs typeface="Calibri" pitchFamily="34" charset="0"/>
              <a:sym typeface="Symbol" pitchFamily="18" charset="2"/>
            </a:endParaRPr>
          </a:p>
          <a:p>
            <a:r>
              <a:rPr lang="en-US" sz="2400" b="1" dirty="0" smtClean="0">
                <a:solidFill>
                  <a:schemeClr val="bg1"/>
                </a:solidFill>
                <a:latin typeface="Calibri" pitchFamily="34" charset="0"/>
                <a:cs typeface="Calibri" pitchFamily="34" charset="0"/>
                <a:sym typeface="Symbol" pitchFamily="18" charset="2"/>
              </a:rPr>
              <a:t>2007-2008</a:t>
            </a:r>
          </a:p>
          <a:p>
            <a:endParaRPr lang="en-US" sz="2400" b="1" dirty="0" smtClean="0">
              <a:solidFill>
                <a:schemeClr val="bg1"/>
              </a:solidFill>
              <a:latin typeface="Calibri" pitchFamily="34" charset="0"/>
              <a:cs typeface="Calibri" pitchFamily="34" charset="0"/>
              <a:sym typeface="Symbol" pitchFamily="18" charset="2"/>
            </a:endParaRPr>
          </a:p>
          <a:p>
            <a:r>
              <a:rPr lang="en-US" sz="2400" b="1" i="1" dirty="0" smtClean="0">
                <a:solidFill>
                  <a:schemeClr val="bg1"/>
                </a:solidFill>
                <a:latin typeface="Calibri" pitchFamily="34" charset="0"/>
                <a:cs typeface="Calibri" pitchFamily="34" charset="0"/>
                <a:sym typeface="Symbol" pitchFamily="18" charset="2"/>
              </a:rPr>
              <a:t>Elliptio </a:t>
            </a:r>
            <a:r>
              <a:rPr lang="en-US" sz="2400" b="1" i="1" dirty="0" err="1" smtClean="0">
                <a:solidFill>
                  <a:schemeClr val="bg1"/>
                </a:solidFill>
                <a:latin typeface="Calibri" pitchFamily="34" charset="0"/>
                <a:cs typeface="Calibri" pitchFamily="34" charset="0"/>
                <a:sym typeface="Symbol" pitchFamily="18" charset="2"/>
              </a:rPr>
              <a:t>complanata</a:t>
            </a:r>
            <a:endParaRPr lang="en-US" sz="2400" b="1" i="1" dirty="0" smtClean="0">
              <a:solidFill>
                <a:schemeClr val="bg1"/>
              </a:solidFill>
              <a:latin typeface="Calibri" pitchFamily="34" charset="0"/>
              <a:cs typeface="Calibri" pitchFamily="34" charset="0"/>
              <a:sym typeface="Symbol" pitchFamily="18" charset="2"/>
            </a:endParaRPr>
          </a:p>
        </p:txBody>
      </p:sp>
      <p:pic>
        <p:nvPicPr>
          <p:cNvPr id="270338" name="Picture 2" descr="C:\Users\dkreeger\Pictures\Career\Research Projects\FMRP\2011\Mussel Caging 2011 - PA Streams\P5100019.JPG"/>
          <p:cNvPicPr>
            <a:picLocks noChangeAspect="1" noChangeArrowheads="1"/>
          </p:cNvPicPr>
          <p:nvPr/>
        </p:nvPicPr>
        <p:blipFill>
          <a:blip r:embed="rId3" cstate="email"/>
          <a:srcRect/>
          <a:stretch>
            <a:fillRect/>
          </a:stretch>
        </p:blipFill>
        <p:spPr bwMode="auto">
          <a:xfrm rot="5400000">
            <a:off x="5121275" y="1851025"/>
            <a:ext cx="5664200" cy="4248150"/>
          </a:xfrm>
          <a:prstGeom prst="rect">
            <a:avLst/>
          </a:prstGeom>
          <a:noFill/>
        </p:spPr>
      </p:pic>
      <p:pic>
        <p:nvPicPr>
          <p:cNvPr id="270339" name="Picture 3" descr="C:\Users\dkreeger\Pictures\Career\Research Projects\FMRP\2011\Mussel Cage Checking after Hurricane 9-14-11\P9140018.JPG"/>
          <p:cNvPicPr>
            <a:picLocks noChangeAspect="1" noChangeArrowheads="1"/>
          </p:cNvPicPr>
          <p:nvPr/>
        </p:nvPicPr>
        <p:blipFill>
          <a:blip r:embed="rId4" cstate="email"/>
          <a:srcRect/>
          <a:stretch>
            <a:fillRect/>
          </a:stretch>
        </p:blipFill>
        <p:spPr bwMode="auto">
          <a:xfrm>
            <a:off x="4991100" y="2971800"/>
            <a:ext cx="4775200" cy="3581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0339"/>
                                        </p:tgtEl>
                                        <p:attrNameLst>
                                          <p:attrName>style.visibility</p:attrName>
                                        </p:attrNameLst>
                                      </p:cBhvr>
                                      <p:to>
                                        <p:strVal val="visible"/>
                                      </p:to>
                                    </p:set>
                                    <p:animEffect transition="in" filter="dissolve">
                                      <p:cBhvr>
                                        <p:cTn id="7" dur="500"/>
                                        <p:tgtEl>
                                          <p:spTgt spid="270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9620" name="Picture 4"/>
          <p:cNvPicPr>
            <a:picLocks noChangeAspect="1" noChangeArrowheads="1"/>
          </p:cNvPicPr>
          <p:nvPr/>
        </p:nvPicPr>
        <p:blipFill>
          <a:blip r:embed="rId3" cstate="screen"/>
          <a:srcRect/>
          <a:stretch>
            <a:fillRect/>
          </a:stretch>
        </p:blipFill>
        <p:spPr bwMode="auto">
          <a:xfrm>
            <a:off x="495300" y="228600"/>
            <a:ext cx="9296400" cy="6248400"/>
          </a:xfrm>
          <a:prstGeom prst="rect">
            <a:avLst/>
          </a:prstGeom>
          <a:noFill/>
          <a:ln w="9525">
            <a:noFill/>
            <a:miter lim="800000"/>
            <a:headEnd/>
            <a:tailEnd/>
          </a:ln>
          <a:effectLst/>
        </p:spPr>
      </p:pic>
      <p:sp>
        <p:nvSpPr>
          <p:cNvPr id="239621" name="Text Box 5"/>
          <p:cNvSpPr txBox="1">
            <a:spLocks noChangeArrowheads="1"/>
          </p:cNvSpPr>
          <p:nvPr/>
        </p:nvSpPr>
        <p:spPr bwMode="auto">
          <a:xfrm>
            <a:off x="6988175" y="6548438"/>
            <a:ext cx="3298825" cy="309562"/>
          </a:xfrm>
          <a:prstGeom prst="rect">
            <a:avLst/>
          </a:prstGeom>
          <a:noFill/>
          <a:ln w="9525">
            <a:noFill/>
            <a:miter lim="800000"/>
            <a:headEnd/>
            <a:tailEnd/>
          </a:ln>
          <a:effectLst/>
        </p:spPr>
        <p:txBody>
          <a:bodyPr lIns="90487" tIns="44450" rIns="90487" bIns="44450" anchor="ctr">
            <a:spAutoFit/>
          </a:bodyPr>
          <a:lstStyle/>
          <a:p>
            <a:pPr eaLnBrk="0" hangingPunct="0">
              <a:lnSpc>
                <a:spcPct val="90000"/>
              </a:lnSpc>
            </a:pPr>
            <a:r>
              <a:rPr lang="en-US" sz="1600" b="1" i="1" smtClean="0">
                <a:solidFill>
                  <a:srgbClr val="663300"/>
                </a:solidFill>
                <a:latin typeface="Arial Unicode MS" pitchFamily="34" charset="-128"/>
              </a:rPr>
              <a:t>Matt Gray thesis research (Drexel)</a:t>
            </a:r>
            <a:endParaRPr lang="en-US" sz="1600" b="1" i="1" u="sng" smtClean="0">
              <a:solidFill>
                <a:srgbClr val="663300"/>
              </a:solidFill>
              <a:latin typeface="Arial Unicode MS" pitchFamily="34" charset="-128"/>
            </a:endParaRPr>
          </a:p>
        </p:txBody>
      </p:sp>
      <p:grpSp>
        <p:nvGrpSpPr>
          <p:cNvPr id="2" name="Group 9"/>
          <p:cNvGrpSpPr>
            <a:grpSpLocks/>
          </p:cNvGrpSpPr>
          <p:nvPr/>
        </p:nvGrpSpPr>
        <p:grpSpPr bwMode="auto">
          <a:xfrm>
            <a:off x="6057900" y="914400"/>
            <a:ext cx="3352800" cy="4572000"/>
            <a:chOff x="3816" y="576"/>
            <a:chExt cx="2112" cy="2880"/>
          </a:xfrm>
        </p:grpSpPr>
        <p:sp>
          <p:nvSpPr>
            <p:cNvPr id="239623" name="Oval 7"/>
            <p:cNvSpPr>
              <a:spLocks noChangeArrowheads="1"/>
            </p:cNvSpPr>
            <p:nvPr/>
          </p:nvSpPr>
          <p:spPr bwMode="auto">
            <a:xfrm>
              <a:off x="5544" y="576"/>
              <a:ext cx="384" cy="2880"/>
            </a:xfrm>
            <a:prstGeom prst="ellipse">
              <a:avLst/>
            </a:prstGeom>
            <a:noFill/>
            <a:ln w="38100">
              <a:solidFill>
                <a:srgbClr val="663300"/>
              </a:solidFill>
              <a:round/>
              <a:headEnd/>
              <a:tailEnd/>
            </a:ln>
            <a:effectLst/>
          </p:spPr>
          <p:txBody>
            <a:bodyPr wrap="none" anchor="ctr"/>
            <a:lstStyle/>
            <a:p>
              <a:pPr eaLnBrk="0" hangingPunct="0"/>
              <a:endParaRPr lang="en-US" sz="2400" smtClean="0">
                <a:solidFill>
                  <a:srgbClr val="000000"/>
                </a:solidFill>
                <a:latin typeface="Times New Roman" pitchFamily="18" charset="0"/>
              </a:endParaRPr>
            </a:p>
          </p:txBody>
        </p:sp>
        <p:sp>
          <p:nvSpPr>
            <p:cNvPr id="239624" name="Text Box 8"/>
            <p:cNvSpPr txBox="1">
              <a:spLocks noChangeArrowheads="1"/>
            </p:cNvSpPr>
            <p:nvPr/>
          </p:nvSpPr>
          <p:spPr bwMode="auto">
            <a:xfrm>
              <a:off x="3816" y="672"/>
              <a:ext cx="1920" cy="195"/>
            </a:xfrm>
            <a:prstGeom prst="rect">
              <a:avLst/>
            </a:prstGeom>
            <a:noFill/>
            <a:ln w="9525">
              <a:noFill/>
              <a:miter lim="800000"/>
              <a:headEnd/>
              <a:tailEnd/>
            </a:ln>
            <a:effectLst/>
          </p:spPr>
          <p:txBody>
            <a:bodyPr lIns="90487" tIns="44450" rIns="90487" bIns="44450" anchor="ctr">
              <a:spAutoFit/>
            </a:bodyPr>
            <a:lstStyle/>
            <a:p>
              <a:pPr eaLnBrk="0" hangingPunct="0">
                <a:lnSpc>
                  <a:spcPct val="90000"/>
                </a:lnSpc>
              </a:pPr>
              <a:r>
                <a:rPr lang="en-US" sz="1600" b="1" smtClean="0">
                  <a:solidFill>
                    <a:srgbClr val="663300"/>
                  </a:solidFill>
                  <a:latin typeface="Arial Unicode MS" pitchFamily="34" charset="-128"/>
                </a:rPr>
                <a:t>Important for Overwintering </a:t>
              </a:r>
              <a:r>
                <a:rPr lang="en-US" sz="1600" b="1" smtClean="0">
                  <a:solidFill>
                    <a:srgbClr val="663300"/>
                  </a:solidFill>
                  <a:latin typeface="Arial Unicode MS" pitchFamily="34" charset="-128"/>
                  <a:sym typeface="Wingdings" pitchFamily="2" charset="2"/>
                </a:rPr>
                <a:t></a:t>
              </a:r>
              <a:endParaRPr lang="en-US" sz="1600" b="1" u="sng" smtClean="0">
                <a:solidFill>
                  <a:srgbClr val="663300"/>
                </a:solidFill>
                <a:latin typeface="Arial Unicode MS" pitchFamily="34" charset="-12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0642" name="Text Box 2"/>
          <p:cNvSpPr txBox="1">
            <a:spLocks noChangeArrowheads="1"/>
          </p:cNvSpPr>
          <p:nvPr/>
        </p:nvSpPr>
        <p:spPr bwMode="auto">
          <a:xfrm>
            <a:off x="6743700" y="6548438"/>
            <a:ext cx="3298825" cy="309562"/>
          </a:xfrm>
          <a:prstGeom prst="rect">
            <a:avLst/>
          </a:prstGeom>
          <a:noFill/>
          <a:ln w="9525">
            <a:noFill/>
            <a:miter lim="800000"/>
            <a:headEnd/>
            <a:tailEnd/>
          </a:ln>
          <a:effectLst/>
        </p:spPr>
        <p:txBody>
          <a:bodyPr lIns="90487" tIns="44450" rIns="90487" bIns="44450" anchor="ctr">
            <a:spAutoFit/>
          </a:bodyPr>
          <a:lstStyle/>
          <a:p>
            <a:pPr eaLnBrk="0" hangingPunct="0">
              <a:lnSpc>
                <a:spcPct val="90000"/>
              </a:lnSpc>
            </a:pPr>
            <a:r>
              <a:rPr lang="en-US" sz="1600" b="1" i="1" smtClean="0">
                <a:solidFill>
                  <a:srgbClr val="663300"/>
                </a:solidFill>
                <a:latin typeface="Arial Unicode MS" pitchFamily="34" charset="-128"/>
              </a:rPr>
              <a:t>Matt Gray thesis research (Drexel)</a:t>
            </a:r>
            <a:endParaRPr lang="en-US" sz="1600" b="1" i="1" u="sng" smtClean="0">
              <a:solidFill>
                <a:srgbClr val="663300"/>
              </a:solidFill>
              <a:latin typeface="Arial Unicode MS" pitchFamily="34" charset="-128"/>
            </a:endParaRPr>
          </a:p>
        </p:txBody>
      </p:sp>
      <p:pic>
        <p:nvPicPr>
          <p:cNvPr id="240643" name="Picture 3"/>
          <p:cNvPicPr>
            <a:picLocks noChangeAspect="1" noChangeArrowheads="1"/>
          </p:cNvPicPr>
          <p:nvPr/>
        </p:nvPicPr>
        <p:blipFill>
          <a:blip r:embed="rId3" cstate="screen"/>
          <a:srcRect/>
          <a:stretch>
            <a:fillRect/>
          </a:stretch>
        </p:blipFill>
        <p:spPr bwMode="auto">
          <a:xfrm>
            <a:off x="342900" y="0"/>
            <a:ext cx="9944100" cy="6496050"/>
          </a:xfrm>
          <a:prstGeom prst="rect">
            <a:avLst/>
          </a:prstGeom>
          <a:noFill/>
          <a:ln w="9525">
            <a:noFill/>
            <a:miter lim="800000"/>
            <a:headEnd/>
            <a:tailEnd/>
          </a:ln>
          <a:effectLst/>
        </p:spPr>
      </p:pic>
      <p:grpSp>
        <p:nvGrpSpPr>
          <p:cNvPr id="2" name="Group 7"/>
          <p:cNvGrpSpPr>
            <a:grpSpLocks/>
          </p:cNvGrpSpPr>
          <p:nvPr/>
        </p:nvGrpSpPr>
        <p:grpSpPr bwMode="auto">
          <a:xfrm>
            <a:off x="4991100" y="2286000"/>
            <a:ext cx="3984625" cy="2743200"/>
            <a:chOff x="3144" y="1440"/>
            <a:chExt cx="2510" cy="1728"/>
          </a:xfrm>
        </p:grpSpPr>
        <p:sp>
          <p:nvSpPr>
            <p:cNvPr id="240644" name="Oval 4"/>
            <p:cNvSpPr>
              <a:spLocks noChangeArrowheads="1"/>
            </p:cNvSpPr>
            <p:nvPr/>
          </p:nvSpPr>
          <p:spPr bwMode="auto">
            <a:xfrm>
              <a:off x="3144" y="1440"/>
              <a:ext cx="480" cy="1728"/>
            </a:xfrm>
            <a:prstGeom prst="ellipse">
              <a:avLst/>
            </a:prstGeom>
            <a:noFill/>
            <a:ln w="38100">
              <a:solidFill>
                <a:srgbClr val="663300"/>
              </a:solidFill>
              <a:round/>
              <a:headEnd/>
              <a:tailEnd/>
            </a:ln>
            <a:effectLst/>
          </p:spPr>
          <p:txBody>
            <a:bodyPr wrap="none" anchor="ctr"/>
            <a:lstStyle/>
            <a:p>
              <a:pPr eaLnBrk="0" hangingPunct="0"/>
              <a:endParaRPr lang="en-US" sz="2400" smtClean="0">
                <a:solidFill>
                  <a:srgbClr val="000000"/>
                </a:solidFill>
                <a:latin typeface="Times New Roman" pitchFamily="18" charset="0"/>
              </a:endParaRPr>
            </a:p>
          </p:txBody>
        </p:sp>
        <p:sp>
          <p:nvSpPr>
            <p:cNvPr id="240645" name="Text Box 5"/>
            <p:cNvSpPr txBox="1">
              <a:spLocks noChangeArrowheads="1"/>
            </p:cNvSpPr>
            <p:nvPr/>
          </p:nvSpPr>
          <p:spPr bwMode="auto">
            <a:xfrm>
              <a:off x="3576" y="2832"/>
              <a:ext cx="2078" cy="195"/>
            </a:xfrm>
            <a:prstGeom prst="rect">
              <a:avLst/>
            </a:prstGeom>
            <a:noFill/>
            <a:ln w="9525">
              <a:noFill/>
              <a:miter lim="800000"/>
              <a:headEnd/>
              <a:tailEnd/>
            </a:ln>
            <a:effectLst/>
          </p:spPr>
          <p:txBody>
            <a:bodyPr lIns="90487" tIns="44450" rIns="90487" bIns="44450" anchor="ctr">
              <a:spAutoFit/>
            </a:bodyPr>
            <a:lstStyle/>
            <a:p>
              <a:pPr eaLnBrk="0" hangingPunct="0">
                <a:lnSpc>
                  <a:spcPct val="90000"/>
                </a:lnSpc>
              </a:pPr>
              <a:r>
                <a:rPr lang="en-US" sz="1600" b="1" smtClean="0">
                  <a:solidFill>
                    <a:srgbClr val="663300"/>
                  </a:solidFill>
                  <a:latin typeface="Arial Unicode MS" pitchFamily="34" charset="-128"/>
                  <a:sym typeface="Wingdings" pitchFamily="2" charset="2"/>
                </a:rPr>
                <a:t> </a:t>
              </a:r>
              <a:r>
                <a:rPr lang="en-US" sz="1600" b="1" smtClean="0">
                  <a:solidFill>
                    <a:srgbClr val="663300"/>
                  </a:solidFill>
                  <a:latin typeface="Arial Unicode MS" pitchFamily="34" charset="-128"/>
                </a:rPr>
                <a:t>Important for Reproduction</a:t>
              </a:r>
              <a:endParaRPr lang="en-US" sz="1600" b="1" u="sng" smtClean="0">
                <a:solidFill>
                  <a:srgbClr val="663300"/>
                </a:solidFill>
                <a:latin typeface="Arial Unicode MS" pitchFamily="34" charset="-12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1184994" y="381000"/>
            <a:ext cx="8254053" cy="643766"/>
          </a:xfrm>
          <a:prstGeom prst="rect">
            <a:avLst/>
          </a:prstGeom>
          <a:noFill/>
          <a:ln w="9525">
            <a:noFill/>
            <a:miter lim="800000"/>
            <a:headEnd/>
            <a:tailEnd/>
          </a:ln>
        </p:spPr>
        <p:txBody>
          <a:bodyPr wrap="none" lIns="90487" tIns="44450" rIns="90487" bIns="44450" anchor="ctr">
            <a:spAutoFit/>
          </a:bodyPr>
          <a:lstStyle/>
          <a:p>
            <a:pPr algn="ctr" eaLnBrk="0" hangingPunct="0">
              <a:lnSpc>
                <a:spcPct val="90000"/>
              </a:lnSpc>
            </a:pPr>
            <a:r>
              <a:rPr lang="en-US" sz="4000" b="1" i="1" dirty="0" smtClean="0">
                <a:solidFill>
                  <a:srgbClr val="FFFF00"/>
                </a:solidFill>
                <a:latin typeface="Arial" charset="0"/>
              </a:rPr>
              <a:t>Reintroduction - Tagged Mussels</a:t>
            </a:r>
            <a:endParaRPr lang="en-US" sz="4000" b="1" u="sng" dirty="0">
              <a:solidFill>
                <a:srgbClr val="FFFF00"/>
              </a:solidFill>
              <a:latin typeface="Arial Unicode MS" pitchFamily="34" charset="-128"/>
            </a:endParaRPr>
          </a:p>
        </p:txBody>
      </p:sp>
      <p:pic>
        <p:nvPicPr>
          <p:cNvPr id="105474" name="Picture 2" descr="C:\Documents and Settings\Danielle\My Documents\Photos\Career\Projects\FMRP\2011\Mussel Reintroduction 6-16-11\P6160031.JPG"/>
          <p:cNvPicPr>
            <a:picLocks noChangeAspect="1" noChangeArrowheads="1"/>
          </p:cNvPicPr>
          <p:nvPr/>
        </p:nvPicPr>
        <p:blipFill>
          <a:blip r:embed="rId3" cstate="email"/>
          <a:srcRect t="-5226"/>
          <a:stretch>
            <a:fillRect/>
          </a:stretch>
        </p:blipFill>
        <p:spPr bwMode="auto">
          <a:xfrm>
            <a:off x="7200900" y="1143000"/>
            <a:ext cx="2667000" cy="2617377"/>
          </a:xfrm>
          <a:prstGeom prst="rect">
            <a:avLst/>
          </a:prstGeom>
          <a:noFill/>
        </p:spPr>
      </p:pic>
      <p:pic>
        <p:nvPicPr>
          <p:cNvPr id="105475" name="Picture 3" descr="C:\Documents and Settings\Danielle\My Documents\Photos\Career\Projects\FMRP\2011\Mussel Surveys\Thomas Pix\_DSC0103.JPG"/>
          <p:cNvPicPr>
            <a:picLocks noChangeAspect="1" noChangeArrowheads="1"/>
          </p:cNvPicPr>
          <p:nvPr/>
        </p:nvPicPr>
        <p:blipFill>
          <a:blip r:embed="rId4" cstate="email"/>
          <a:srcRect/>
          <a:stretch>
            <a:fillRect/>
          </a:stretch>
        </p:blipFill>
        <p:spPr bwMode="auto">
          <a:xfrm>
            <a:off x="419100" y="1600200"/>
            <a:ext cx="2895600" cy="1925386"/>
          </a:xfrm>
          <a:prstGeom prst="rect">
            <a:avLst/>
          </a:prstGeom>
          <a:noFill/>
        </p:spPr>
      </p:pic>
      <p:pic>
        <p:nvPicPr>
          <p:cNvPr id="105476" name="Picture 4" descr="C:\Documents and Settings\Danielle\My Documents\Photos\Career\Projects\FMRP\2011\Mussel Reintroduction 6-16-11\P6160043.JPG"/>
          <p:cNvPicPr>
            <a:picLocks noChangeAspect="1" noChangeArrowheads="1"/>
          </p:cNvPicPr>
          <p:nvPr/>
        </p:nvPicPr>
        <p:blipFill>
          <a:blip r:embed="rId5" cstate="email"/>
          <a:srcRect/>
          <a:stretch>
            <a:fillRect/>
          </a:stretch>
        </p:blipFill>
        <p:spPr bwMode="auto">
          <a:xfrm>
            <a:off x="266700" y="4038600"/>
            <a:ext cx="3251200" cy="2438400"/>
          </a:xfrm>
          <a:prstGeom prst="rect">
            <a:avLst/>
          </a:prstGeom>
          <a:noFill/>
        </p:spPr>
      </p:pic>
      <p:pic>
        <p:nvPicPr>
          <p:cNvPr id="105477" name="Picture 5"/>
          <p:cNvPicPr>
            <a:picLocks noChangeAspect="1" noChangeArrowheads="1"/>
          </p:cNvPicPr>
          <p:nvPr/>
        </p:nvPicPr>
        <p:blipFill>
          <a:blip r:embed="rId6" cstate="email"/>
          <a:srcRect/>
          <a:stretch>
            <a:fillRect/>
          </a:stretch>
        </p:blipFill>
        <p:spPr bwMode="auto">
          <a:xfrm>
            <a:off x="6362700" y="3962400"/>
            <a:ext cx="3498850" cy="2624138"/>
          </a:xfrm>
          <a:prstGeom prst="rect">
            <a:avLst/>
          </a:prstGeom>
          <a:noFill/>
          <a:ln w="9525">
            <a:noFill/>
            <a:miter lim="800000"/>
            <a:headEnd/>
            <a:tailEnd/>
          </a:ln>
          <a:effectLst/>
        </p:spPr>
      </p:pic>
      <p:pic>
        <p:nvPicPr>
          <p:cNvPr id="229378" name="Picture 2" descr="C:\Users\dkreeger\Pictures\Career\Research Projects\FMRP\2011\Mussel Reintroduction 6-16-11\P6160037.JPG"/>
          <p:cNvPicPr>
            <a:picLocks noChangeAspect="1" noChangeArrowheads="1"/>
          </p:cNvPicPr>
          <p:nvPr/>
        </p:nvPicPr>
        <p:blipFill>
          <a:blip r:embed="rId7" cstate="email"/>
          <a:srcRect/>
          <a:stretch>
            <a:fillRect/>
          </a:stretch>
        </p:blipFill>
        <p:spPr bwMode="auto">
          <a:xfrm rot="5400000">
            <a:off x="2828925" y="2085975"/>
            <a:ext cx="5105400" cy="3829050"/>
          </a:xfrm>
          <a:prstGeom prst="rect">
            <a:avLst/>
          </a:prstGeom>
          <a:noFill/>
        </p:spPr>
      </p:pic>
      <p:sp>
        <p:nvSpPr>
          <p:cNvPr id="10" name="TextBox 9"/>
          <p:cNvSpPr txBox="1"/>
          <p:nvPr/>
        </p:nvSpPr>
        <p:spPr>
          <a:xfrm>
            <a:off x="495300" y="1752600"/>
            <a:ext cx="1039067" cy="400110"/>
          </a:xfrm>
          <a:prstGeom prst="rect">
            <a:avLst/>
          </a:prstGeom>
          <a:noFill/>
        </p:spPr>
        <p:txBody>
          <a:bodyPr wrap="none" rtlCol="0">
            <a:spAutoFit/>
          </a:bodyPr>
          <a:lstStyle/>
          <a:p>
            <a:r>
              <a:rPr lang="en-US" b="1" dirty="0" smtClean="0">
                <a:solidFill>
                  <a:schemeClr val="accent1"/>
                </a:solidFill>
                <a:effectLst>
                  <a:outerShdw blurRad="38100" dist="38100" dir="2700000" algn="tl">
                    <a:srgbClr val="000000">
                      <a:alpha val="43137"/>
                    </a:srgbClr>
                  </a:outerShdw>
                </a:effectLst>
              </a:rPr>
              <a:t>Collect</a:t>
            </a:r>
            <a:endParaRPr lang="en-US" b="1" dirty="0">
              <a:solidFill>
                <a:schemeClr val="accent1"/>
              </a:solidFill>
              <a:effectLst>
                <a:outerShdw blurRad="38100" dist="38100" dir="2700000" algn="tl">
                  <a:srgbClr val="000000">
                    <a:alpha val="43137"/>
                  </a:srgbClr>
                </a:outerShdw>
              </a:effectLst>
            </a:endParaRPr>
          </a:p>
        </p:txBody>
      </p:sp>
      <p:sp>
        <p:nvSpPr>
          <p:cNvPr id="11" name="TextBox 10"/>
          <p:cNvSpPr txBox="1"/>
          <p:nvPr/>
        </p:nvSpPr>
        <p:spPr>
          <a:xfrm>
            <a:off x="3695700" y="1600200"/>
            <a:ext cx="1633973" cy="400110"/>
          </a:xfrm>
          <a:prstGeom prst="rect">
            <a:avLst/>
          </a:prstGeom>
          <a:noFill/>
        </p:spPr>
        <p:txBody>
          <a:bodyPr wrap="none" rtlCol="0">
            <a:spAutoFit/>
          </a:bodyPr>
          <a:lstStyle/>
          <a:p>
            <a:r>
              <a:rPr lang="en-US" b="1" dirty="0" smtClean="0">
                <a:solidFill>
                  <a:schemeClr val="accent1"/>
                </a:solidFill>
                <a:effectLst>
                  <a:outerShdw blurRad="38100" dist="38100" dir="2700000" algn="tl">
                    <a:srgbClr val="000000">
                      <a:alpha val="43137"/>
                    </a:srgbClr>
                  </a:outerShdw>
                </a:effectLst>
              </a:rPr>
              <a:t>PIT Tagging</a:t>
            </a:r>
            <a:endParaRPr lang="en-US" b="1" dirty="0">
              <a:solidFill>
                <a:schemeClr val="accent1"/>
              </a:solidFill>
              <a:effectLst>
                <a:outerShdw blurRad="38100" dist="38100" dir="2700000" algn="tl">
                  <a:srgbClr val="000000">
                    <a:alpha val="43137"/>
                  </a:srgbClr>
                </a:outerShdw>
              </a:effectLst>
            </a:endParaRPr>
          </a:p>
        </p:txBody>
      </p:sp>
      <p:sp>
        <p:nvSpPr>
          <p:cNvPr id="12" name="TextBox 11"/>
          <p:cNvSpPr txBox="1"/>
          <p:nvPr/>
        </p:nvSpPr>
        <p:spPr>
          <a:xfrm>
            <a:off x="342900" y="4114800"/>
            <a:ext cx="2018694" cy="400110"/>
          </a:xfrm>
          <a:prstGeom prst="rect">
            <a:avLst/>
          </a:prstGeom>
          <a:noFill/>
        </p:spPr>
        <p:txBody>
          <a:bodyPr wrap="none" rtlCol="0">
            <a:spAutoFit/>
          </a:bodyPr>
          <a:lstStyle/>
          <a:p>
            <a:r>
              <a:rPr lang="en-US" b="1" dirty="0" smtClean="0">
                <a:solidFill>
                  <a:schemeClr val="accent1"/>
                </a:solidFill>
                <a:effectLst>
                  <a:outerShdw blurRad="38100" dist="38100" dir="2700000" algn="tl">
                    <a:srgbClr val="000000">
                      <a:alpha val="43137"/>
                    </a:srgbClr>
                  </a:outerShdw>
                </a:effectLst>
              </a:rPr>
              <a:t>Tagged Mussel</a:t>
            </a:r>
            <a:endParaRPr lang="en-US" b="1" dirty="0">
              <a:solidFill>
                <a:schemeClr val="accent1"/>
              </a:solidFill>
              <a:effectLst>
                <a:outerShdw blurRad="38100" dist="38100" dir="2700000" algn="tl">
                  <a:srgbClr val="000000">
                    <a:alpha val="43137"/>
                  </a:srgbClr>
                </a:outerShdw>
              </a:effectLst>
            </a:endParaRPr>
          </a:p>
        </p:txBody>
      </p:sp>
      <p:sp>
        <p:nvSpPr>
          <p:cNvPr id="13" name="TextBox 12"/>
          <p:cNvSpPr txBox="1"/>
          <p:nvPr/>
        </p:nvSpPr>
        <p:spPr>
          <a:xfrm>
            <a:off x="7581900" y="3124200"/>
            <a:ext cx="1665841" cy="400110"/>
          </a:xfrm>
          <a:prstGeom prst="rect">
            <a:avLst/>
          </a:prstGeom>
          <a:noFill/>
        </p:spPr>
        <p:txBody>
          <a:bodyPr wrap="none" rtlCol="0">
            <a:spAutoFit/>
          </a:bodyPr>
          <a:lstStyle/>
          <a:p>
            <a:r>
              <a:rPr lang="en-US" b="1" dirty="0" smtClean="0">
                <a:solidFill>
                  <a:schemeClr val="accent1"/>
                </a:solidFill>
                <a:effectLst>
                  <a:outerShdw blurRad="38100" dist="38100" dir="2700000" algn="tl">
                    <a:srgbClr val="000000">
                      <a:alpha val="43137"/>
                    </a:srgbClr>
                  </a:outerShdw>
                </a:effectLst>
              </a:rPr>
              <a:t>Size Sorting</a:t>
            </a:r>
            <a:endParaRPr lang="en-US" b="1" dirty="0">
              <a:solidFill>
                <a:schemeClr val="accent1"/>
              </a:solidFill>
              <a:effectLst>
                <a:outerShdw blurRad="38100" dist="38100" dir="2700000" algn="tl">
                  <a:srgbClr val="000000">
                    <a:alpha val="43137"/>
                  </a:srgbClr>
                </a:outerShdw>
              </a:effectLst>
            </a:endParaRPr>
          </a:p>
        </p:txBody>
      </p:sp>
      <p:sp>
        <p:nvSpPr>
          <p:cNvPr id="14" name="TextBox 13"/>
          <p:cNvSpPr txBox="1"/>
          <p:nvPr/>
        </p:nvSpPr>
        <p:spPr>
          <a:xfrm>
            <a:off x="8191500" y="6019800"/>
            <a:ext cx="1154483" cy="400110"/>
          </a:xfrm>
          <a:prstGeom prst="rect">
            <a:avLst/>
          </a:prstGeom>
          <a:noFill/>
        </p:spPr>
        <p:txBody>
          <a:bodyPr wrap="none" rtlCol="0">
            <a:spAutoFit/>
          </a:bodyPr>
          <a:lstStyle/>
          <a:p>
            <a:r>
              <a:rPr lang="en-US" b="1" dirty="0" smtClean="0">
                <a:solidFill>
                  <a:schemeClr val="accent1"/>
                </a:solidFill>
                <a:effectLst>
                  <a:outerShdw blurRad="38100" dist="38100" dir="2700000" algn="tl">
                    <a:srgbClr val="000000">
                      <a:alpha val="43137"/>
                    </a:srgbClr>
                  </a:outerShdw>
                </a:effectLst>
              </a:rPr>
              <a:t>Release</a:t>
            </a:r>
            <a:endParaRPr lang="en-US" b="1" dirty="0">
              <a:solidFill>
                <a:schemeClr val="accent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p:cNvPicPr>
            <a:picLocks noChangeAspect="1" noChangeArrowheads="1"/>
          </p:cNvPicPr>
          <p:nvPr/>
        </p:nvPicPr>
        <p:blipFill>
          <a:blip r:embed="rId3" cstate="email"/>
          <a:srcRect/>
          <a:stretch>
            <a:fillRect/>
          </a:stretch>
        </p:blipFill>
        <p:spPr bwMode="auto">
          <a:xfrm>
            <a:off x="4000500" y="228599"/>
            <a:ext cx="6096000" cy="6503263"/>
          </a:xfrm>
          <a:prstGeom prst="rect">
            <a:avLst/>
          </a:prstGeom>
          <a:noFill/>
          <a:ln w="9525">
            <a:noFill/>
            <a:miter lim="800000"/>
            <a:headEnd/>
            <a:tailEnd/>
          </a:ln>
        </p:spPr>
      </p:pic>
      <p:cxnSp>
        <p:nvCxnSpPr>
          <p:cNvPr id="9" name="Curved Connector 8"/>
          <p:cNvCxnSpPr/>
          <p:nvPr/>
        </p:nvCxnSpPr>
        <p:spPr bwMode="auto">
          <a:xfrm rot="10800000" flipV="1">
            <a:off x="6134100" y="3810000"/>
            <a:ext cx="2057400" cy="381000"/>
          </a:xfrm>
          <a:prstGeom prst="curvedConnector3">
            <a:avLst>
              <a:gd name="adj1" fmla="val 50000"/>
            </a:avLst>
          </a:prstGeom>
          <a:solidFill>
            <a:schemeClr val="accent1"/>
          </a:solidFill>
          <a:ln w="44450" cap="flat" cmpd="sng" algn="ctr">
            <a:solidFill>
              <a:schemeClr val="tx1"/>
            </a:solidFill>
            <a:prstDash val="solid"/>
            <a:miter lim="800000"/>
            <a:headEnd type="none" w="med" len="med"/>
            <a:tailEnd type="arrow"/>
          </a:ln>
          <a:effectLst/>
        </p:spPr>
      </p:cxnSp>
      <p:cxnSp>
        <p:nvCxnSpPr>
          <p:cNvPr id="10" name="Curved Connector 9"/>
          <p:cNvCxnSpPr/>
          <p:nvPr/>
        </p:nvCxnSpPr>
        <p:spPr bwMode="auto">
          <a:xfrm rot="10800000" flipV="1">
            <a:off x="6286500" y="3810000"/>
            <a:ext cx="1981200" cy="152400"/>
          </a:xfrm>
          <a:prstGeom prst="curvedConnector3">
            <a:avLst>
              <a:gd name="adj1" fmla="val 50000"/>
            </a:avLst>
          </a:prstGeom>
          <a:solidFill>
            <a:schemeClr val="accent1"/>
          </a:solidFill>
          <a:ln w="44450" cap="flat" cmpd="sng" algn="ctr">
            <a:solidFill>
              <a:schemeClr val="tx1"/>
            </a:solidFill>
            <a:prstDash val="solid"/>
            <a:miter lim="800000"/>
            <a:headEnd type="none" w="med" len="med"/>
            <a:tailEnd type="arrow"/>
          </a:ln>
          <a:effectLst/>
        </p:spPr>
      </p:cxnSp>
      <p:pic>
        <p:nvPicPr>
          <p:cNvPr id="106498" name="Picture 2" descr="C:\Documents and Settings\Danielle\My Documents\Photos\Career\Projects\FMRP\2011\Mussel Reintroduction 6-16-11\P6160034.JPG"/>
          <p:cNvPicPr>
            <a:picLocks noChangeAspect="1" noChangeArrowheads="1"/>
          </p:cNvPicPr>
          <p:nvPr/>
        </p:nvPicPr>
        <p:blipFill>
          <a:blip r:embed="rId4" cstate="email"/>
          <a:srcRect/>
          <a:stretch>
            <a:fillRect/>
          </a:stretch>
        </p:blipFill>
        <p:spPr bwMode="auto">
          <a:xfrm>
            <a:off x="419100" y="1066800"/>
            <a:ext cx="3048000" cy="2286000"/>
          </a:xfrm>
          <a:prstGeom prst="rect">
            <a:avLst/>
          </a:prstGeom>
          <a:noFill/>
        </p:spPr>
      </p:pic>
      <p:sp>
        <p:nvSpPr>
          <p:cNvPr id="15" name="TextBox 14"/>
          <p:cNvSpPr txBox="1"/>
          <p:nvPr/>
        </p:nvSpPr>
        <p:spPr>
          <a:xfrm>
            <a:off x="571500" y="609600"/>
            <a:ext cx="3200400" cy="400110"/>
          </a:xfrm>
          <a:prstGeom prst="rect">
            <a:avLst/>
          </a:prstGeom>
          <a:noFill/>
        </p:spPr>
        <p:txBody>
          <a:bodyPr wrap="square" rtlCol="0">
            <a:spAutoFit/>
          </a:bodyPr>
          <a:lstStyle/>
          <a:p>
            <a:r>
              <a:rPr lang="en-US" b="1" i="1" dirty="0" err="1" smtClean="0">
                <a:solidFill>
                  <a:schemeClr val="bg1"/>
                </a:solidFill>
              </a:rPr>
              <a:t>Pyganodon</a:t>
            </a:r>
            <a:r>
              <a:rPr lang="en-US" b="1" i="1" dirty="0" smtClean="0">
                <a:solidFill>
                  <a:schemeClr val="bg1"/>
                </a:solidFill>
              </a:rPr>
              <a:t> </a:t>
            </a:r>
            <a:r>
              <a:rPr lang="en-US" b="1" i="1" dirty="0" err="1" smtClean="0">
                <a:solidFill>
                  <a:schemeClr val="bg1"/>
                </a:solidFill>
              </a:rPr>
              <a:t>cataracta</a:t>
            </a:r>
            <a:endParaRPr lang="en-US" b="1" i="1" dirty="0">
              <a:solidFill>
                <a:schemeClr val="bg1"/>
              </a:solidFill>
            </a:endParaRPr>
          </a:p>
        </p:txBody>
      </p:sp>
      <p:pic>
        <p:nvPicPr>
          <p:cNvPr id="106499" name="Picture 3"/>
          <p:cNvPicPr>
            <a:picLocks noChangeAspect="1" noChangeArrowheads="1"/>
          </p:cNvPicPr>
          <p:nvPr/>
        </p:nvPicPr>
        <p:blipFill>
          <a:blip r:embed="rId5" cstate="email"/>
          <a:srcRect/>
          <a:stretch>
            <a:fillRect/>
          </a:stretch>
        </p:blipFill>
        <p:spPr bwMode="auto">
          <a:xfrm rot="5400000">
            <a:off x="1003300" y="3683000"/>
            <a:ext cx="2032000" cy="3048000"/>
          </a:xfrm>
          <a:prstGeom prst="rect">
            <a:avLst/>
          </a:prstGeom>
          <a:noFill/>
          <a:ln w="9525">
            <a:noFill/>
            <a:miter lim="800000"/>
            <a:headEnd/>
            <a:tailEnd/>
          </a:ln>
          <a:effectLst/>
        </p:spPr>
      </p:pic>
      <p:sp>
        <p:nvSpPr>
          <p:cNvPr id="16" name="TextBox 15"/>
          <p:cNvSpPr txBox="1"/>
          <p:nvPr/>
        </p:nvSpPr>
        <p:spPr>
          <a:xfrm>
            <a:off x="647700" y="3733800"/>
            <a:ext cx="2743200" cy="400110"/>
          </a:xfrm>
          <a:prstGeom prst="rect">
            <a:avLst/>
          </a:prstGeom>
          <a:noFill/>
        </p:spPr>
        <p:txBody>
          <a:bodyPr wrap="square" rtlCol="0">
            <a:spAutoFit/>
          </a:bodyPr>
          <a:lstStyle/>
          <a:p>
            <a:r>
              <a:rPr lang="en-US" b="1" i="1" dirty="0" err="1" smtClean="0">
                <a:solidFill>
                  <a:schemeClr val="bg1"/>
                </a:solidFill>
              </a:rPr>
              <a:t>Elliptio</a:t>
            </a:r>
            <a:r>
              <a:rPr lang="en-US" b="1" i="1" dirty="0" smtClean="0">
                <a:solidFill>
                  <a:schemeClr val="bg1"/>
                </a:solidFill>
              </a:rPr>
              <a:t> </a:t>
            </a:r>
            <a:r>
              <a:rPr lang="en-US" b="1" i="1" dirty="0" err="1" smtClean="0">
                <a:solidFill>
                  <a:schemeClr val="bg1"/>
                </a:solidFill>
              </a:rPr>
              <a:t>complanata</a:t>
            </a:r>
            <a:endParaRPr lang="en-US" b="1" i="1" dirty="0">
              <a:solidFill>
                <a:schemeClr val="bg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1257300" y="304800"/>
            <a:ext cx="8254053" cy="643766"/>
          </a:xfrm>
          <a:prstGeom prst="rect">
            <a:avLst/>
          </a:prstGeom>
          <a:noFill/>
          <a:ln w="9525">
            <a:noFill/>
            <a:miter lim="800000"/>
            <a:headEnd/>
            <a:tailEnd/>
          </a:ln>
        </p:spPr>
        <p:txBody>
          <a:bodyPr wrap="none" lIns="90487" tIns="44450" rIns="90487" bIns="44450" anchor="ctr">
            <a:spAutoFit/>
          </a:bodyPr>
          <a:lstStyle/>
          <a:p>
            <a:pPr algn="ctr" eaLnBrk="0" hangingPunct="0">
              <a:lnSpc>
                <a:spcPct val="90000"/>
              </a:lnSpc>
            </a:pPr>
            <a:r>
              <a:rPr lang="en-US" sz="4000" b="1" i="1" dirty="0" smtClean="0">
                <a:solidFill>
                  <a:srgbClr val="FFFF00"/>
                </a:solidFill>
                <a:latin typeface="Arial" charset="0"/>
              </a:rPr>
              <a:t>Reintroduction - Tagged Mussels</a:t>
            </a:r>
            <a:endParaRPr lang="en-US" sz="4000" b="1" u="sng" dirty="0">
              <a:solidFill>
                <a:srgbClr val="FFFF00"/>
              </a:solidFill>
              <a:latin typeface="Arial Unicode MS" pitchFamily="34" charset="-128"/>
            </a:endParaRPr>
          </a:p>
        </p:txBody>
      </p:sp>
      <p:sp>
        <p:nvSpPr>
          <p:cNvPr id="12" name="TextBox 11"/>
          <p:cNvSpPr txBox="1"/>
          <p:nvPr/>
        </p:nvSpPr>
        <p:spPr>
          <a:xfrm>
            <a:off x="342900" y="1371600"/>
            <a:ext cx="2362200" cy="3477875"/>
          </a:xfrm>
          <a:prstGeom prst="rect">
            <a:avLst/>
          </a:prstGeom>
          <a:noFill/>
        </p:spPr>
        <p:txBody>
          <a:bodyPr wrap="square" rtlCol="0">
            <a:spAutoFit/>
          </a:bodyPr>
          <a:lstStyle/>
          <a:p>
            <a:r>
              <a:rPr lang="en-US" b="1" dirty="0" smtClean="0">
                <a:solidFill>
                  <a:schemeClr val="bg1"/>
                </a:solidFill>
              </a:rPr>
              <a:t>Mussels of two species transplanted in June 2011</a:t>
            </a:r>
          </a:p>
          <a:p>
            <a:endParaRPr lang="en-US" b="1" dirty="0" smtClean="0">
              <a:solidFill>
                <a:schemeClr val="bg1"/>
              </a:solidFill>
            </a:endParaRPr>
          </a:p>
          <a:p>
            <a:r>
              <a:rPr lang="en-US" b="1" dirty="0" smtClean="0">
                <a:solidFill>
                  <a:schemeClr val="bg1"/>
                </a:solidFill>
              </a:rPr>
              <a:t>Retention of live mussels within immediate</a:t>
            </a:r>
          </a:p>
          <a:p>
            <a:r>
              <a:rPr lang="en-US" b="1" dirty="0" smtClean="0">
                <a:solidFill>
                  <a:schemeClr val="bg1"/>
                </a:solidFill>
              </a:rPr>
              <a:t>release locations in Chester and Ridley Creeks</a:t>
            </a:r>
            <a:endParaRPr lang="en-US" b="1" dirty="0">
              <a:solidFill>
                <a:schemeClr val="bg1"/>
              </a:solidFill>
            </a:endParaRPr>
          </a:p>
        </p:txBody>
      </p:sp>
      <p:pic>
        <p:nvPicPr>
          <p:cNvPr id="15" name="Picture 14"/>
          <p:cNvPicPr/>
          <p:nvPr/>
        </p:nvPicPr>
        <p:blipFill>
          <a:blip r:embed="rId3" cstate="screen"/>
          <a:srcRect t="10127" r="4332"/>
          <a:stretch>
            <a:fillRect/>
          </a:stretch>
        </p:blipFill>
        <p:spPr bwMode="auto">
          <a:xfrm>
            <a:off x="3009900" y="1219200"/>
            <a:ext cx="7061770" cy="5113461"/>
          </a:xfrm>
          <a:prstGeom prst="rect">
            <a:avLst/>
          </a:prstGeom>
          <a:noFill/>
          <a:ln w="9525">
            <a:noFill/>
            <a:miter lim="800000"/>
            <a:headEnd/>
            <a:tailEnd/>
          </a:ln>
        </p:spPr>
      </p:pic>
      <p:grpSp>
        <p:nvGrpSpPr>
          <p:cNvPr id="18" name="Group 17"/>
          <p:cNvGrpSpPr/>
          <p:nvPr/>
        </p:nvGrpSpPr>
        <p:grpSpPr>
          <a:xfrm>
            <a:off x="4610100" y="1524000"/>
            <a:ext cx="2217389" cy="1385973"/>
            <a:chOff x="4610100" y="1524000"/>
            <a:chExt cx="2217389" cy="1385973"/>
          </a:xfrm>
        </p:grpSpPr>
        <p:sp>
          <p:nvSpPr>
            <p:cNvPr id="16" name="Up Arrow 15"/>
            <p:cNvSpPr/>
            <p:nvPr/>
          </p:nvSpPr>
          <p:spPr bwMode="auto">
            <a:xfrm rot="10800000">
              <a:off x="4610100" y="1600200"/>
              <a:ext cx="228600" cy="1309773"/>
            </a:xfrm>
            <a:prstGeom prst="upArrow">
              <a:avLst/>
            </a:prstGeom>
            <a:solidFill>
              <a:srgbClr val="FFC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7" name="TextBox 16"/>
            <p:cNvSpPr txBox="1"/>
            <p:nvPr/>
          </p:nvSpPr>
          <p:spPr>
            <a:xfrm>
              <a:off x="4762500" y="1524000"/>
              <a:ext cx="2064989" cy="707886"/>
            </a:xfrm>
            <a:prstGeom prst="rect">
              <a:avLst/>
            </a:prstGeom>
            <a:noFill/>
          </p:spPr>
          <p:txBody>
            <a:bodyPr wrap="none" rtlCol="0">
              <a:spAutoFit/>
            </a:bodyPr>
            <a:lstStyle/>
            <a:p>
              <a:r>
                <a:rPr lang="en-US" b="1" dirty="0" smtClean="0">
                  <a:solidFill>
                    <a:schemeClr val="accent1"/>
                  </a:solidFill>
                  <a:effectLst>
                    <a:outerShdw blurRad="38100" dist="38100" dir="2700000" algn="tl">
                      <a:srgbClr val="000000">
                        <a:alpha val="43137"/>
                      </a:srgbClr>
                    </a:outerShdw>
                  </a:effectLst>
                </a:rPr>
                <a:t>Hurricane Irene</a:t>
              </a:r>
            </a:p>
            <a:p>
              <a:r>
                <a:rPr lang="en-US" b="1" dirty="0" smtClean="0">
                  <a:solidFill>
                    <a:schemeClr val="accent1"/>
                  </a:solidFill>
                  <a:effectLst>
                    <a:outerShdw blurRad="38100" dist="38100" dir="2700000" algn="tl">
                      <a:srgbClr val="000000">
                        <a:alpha val="43137"/>
                      </a:srgbClr>
                    </a:outerShdw>
                  </a:effectLst>
                </a:rPr>
                <a:t>T.S. Lee</a:t>
              </a:r>
              <a:endParaRPr lang="en-US" b="1" dirty="0">
                <a:solidFill>
                  <a:schemeClr val="accent1"/>
                </a:solidFill>
                <a:effectLst>
                  <a:outerShdw blurRad="38100" dist="38100" dir="2700000" algn="tl">
                    <a:srgbClr val="000000">
                      <a:alpha val="43137"/>
                    </a:srgbClr>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1257300" y="304800"/>
            <a:ext cx="8254053" cy="643766"/>
          </a:xfrm>
          <a:prstGeom prst="rect">
            <a:avLst/>
          </a:prstGeom>
          <a:noFill/>
          <a:ln w="9525">
            <a:noFill/>
            <a:miter lim="800000"/>
            <a:headEnd/>
            <a:tailEnd/>
          </a:ln>
        </p:spPr>
        <p:txBody>
          <a:bodyPr wrap="none" lIns="90487" tIns="44450" rIns="90487" bIns="44450" anchor="ctr">
            <a:spAutoFit/>
          </a:bodyPr>
          <a:lstStyle/>
          <a:p>
            <a:pPr algn="ctr" eaLnBrk="0" hangingPunct="0">
              <a:lnSpc>
                <a:spcPct val="90000"/>
              </a:lnSpc>
            </a:pPr>
            <a:r>
              <a:rPr lang="en-US" sz="4000" b="1" i="1" dirty="0" smtClean="0">
                <a:solidFill>
                  <a:srgbClr val="FFFF00"/>
                </a:solidFill>
                <a:latin typeface="Arial" charset="0"/>
              </a:rPr>
              <a:t>Reintroduction - Tagged Mussels</a:t>
            </a:r>
            <a:endParaRPr lang="en-US" sz="4000" b="1" u="sng" dirty="0">
              <a:solidFill>
                <a:srgbClr val="FFFF00"/>
              </a:solidFill>
              <a:latin typeface="Arial Unicode MS" pitchFamily="34" charset="-128"/>
            </a:endParaRPr>
          </a:p>
        </p:txBody>
      </p:sp>
      <p:sp>
        <p:nvSpPr>
          <p:cNvPr id="12" name="TextBox 11"/>
          <p:cNvSpPr txBox="1"/>
          <p:nvPr/>
        </p:nvSpPr>
        <p:spPr>
          <a:xfrm>
            <a:off x="342900" y="1600200"/>
            <a:ext cx="2362200" cy="3477875"/>
          </a:xfrm>
          <a:prstGeom prst="rect">
            <a:avLst/>
          </a:prstGeom>
          <a:noFill/>
        </p:spPr>
        <p:txBody>
          <a:bodyPr wrap="square" rtlCol="0">
            <a:spAutoFit/>
          </a:bodyPr>
          <a:lstStyle/>
          <a:p>
            <a:r>
              <a:rPr lang="en-US" b="1" dirty="0" smtClean="0">
                <a:solidFill>
                  <a:schemeClr val="bg1"/>
                </a:solidFill>
              </a:rPr>
              <a:t>Change in Shell Length over 15 months </a:t>
            </a:r>
          </a:p>
          <a:p>
            <a:r>
              <a:rPr lang="en-US" sz="1400" dirty="0" smtClean="0">
                <a:solidFill>
                  <a:schemeClr val="bg1"/>
                </a:solidFill>
              </a:rPr>
              <a:t>(June 2011 – Sept. 2012)</a:t>
            </a:r>
          </a:p>
          <a:p>
            <a:endParaRPr lang="en-US" b="1" dirty="0" smtClean="0">
              <a:solidFill>
                <a:schemeClr val="bg1"/>
              </a:solidFill>
            </a:endParaRPr>
          </a:p>
          <a:p>
            <a:r>
              <a:rPr lang="en-US" b="1" dirty="0" smtClean="0">
                <a:solidFill>
                  <a:schemeClr val="bg1"/>
                </a:solidFill>
              </a:rPr>
              <a:t>Mussel source may affect  “hardiness”  of transplanted mussels</a:t>
            </a:r>
          </a:p>
          <a:p>
            <a:endParaRPr lang="en-US" b="1" dirty="0" smtClean="0">
              <a:solidFill>
                <a:schemeClr val="bg1"/>
              </a:solidFill>
            </a:endParaRPr>
          </a:p>
        </p:txBody>
      </p:sp>
      <p:pic>
        <p:nvPicPr>
          <p:cNvPr id="11" name="Picture 10"/>
          <p:cNvPicPr/>
          <p:nvPr/>
        </p:nvPicPr>
        <p:blipFill>
          <a:blip r:embed="rId3" cstate="screen"/>
          <a:srcRect t="9254" r="2087"/>
          <a:stretch>
            <a:fillRect/>
          </a:stretch>
        </p:blipFill>
        <p:spPr bwMode="auto">
          <a:xfrm>
            <a:off x="3086099" y="1371600"/>
            <a:ext cx="7093899"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elaware River Basin Map."/>
          <p:cNvPicPr>
            <a:picLocks noChangeAspect="1" noChangeArrowheads="1"/>
          </p:cNvPicPr>
          <p:nvPr/>
        </p:nvPicPr>
        <p:blipFill>
          <a:blip r:embed="rId3" cstate="email"/>
          <a:srcRect/>
          <a:stretch>
            <a:fillRect/>
          </a:stretch>
        </p:blipFill>
        <p:spPr bwMode="auto">
          <a:xfrm>
            <a:off x="2705101" y="838200"/>
            <a:ext cx="3586163" cy="5848350"/>
          </a:xfrm>
          <a:prstGeom prst="rect">
            <a:avLst/>
          </a:prstGeom>
          <a:noFill/>
          <a:ln w="9525">
            <a:noFill/>
            <a:miter lim="800000"/>
            <a:headEnd/>
            <a:tailEnd/>
          </a:ln>
        </p:spPr>
      </p:pic>
      <p:sp>
        <p:nvSpPr>
          <p:cNvPr id="5123" name="Rectangle 3"/>
          <p:cNvSpPr>
            <a:spLocks noChangeArrowheads="1"/>
          </p:cNvSpPr>
          <p:nvPr/>
        </p:nvSpPr>
        <p:spPr bwMode="auto">
          <a:xfrm>
            <a:off x="342900" y="0"/>
            <a:ext cx="9753600" cy="685800"/>
          </a:xfrm>
          <a:prstGeom prst="rect">
            <a:avLst/>
          </a:prstGeom>
          <a:noFill/>
          <a:ln w="9525">
            <a:noFill/>
            <a:miter lim="800000"/>
            <a:headEnd/>
            <a:tailEnd/>
          </a:ln>
        </p:spPr>
        <p:txBody>
          <a:bodyPr anchor="ctr"/>
          <a:lstStyle/>
          <a:p>
            <a:pPr algn="l" eaLnBrk="0" hangingPunct="0"/>
            <a:r>
              <a:rPr kumimoji="1" lang="en-US" sz="3000" b="1" dirty="0">
                <a:solidFill>
                  <a:srgbClr val="FFFF00"/>
                </a:solidFill>
                <a:latin typeface="Calibri" pitchFamily="34" charset="0"/>
              </a:rPr>
              <a:t>&gt;60 Species of Bivalves in the Delaware Estuary Watershed</a:t>
            </a:r>
            <a:endParaRPr kumimoji="1" lang="en-US" sz="3000" dirty="0">
              <a:solidFill>
                <a:schemeClr val="tx2"/>
              </a:solidFill>
              <a:latin typeface="Calibri" pitchFamily="34" charset="0"/>
            </a:endParaRPr>
          </a:p>
        </p:txBody>
      </p:sp>
      <p:sp>
        <p:nvSpPr>
          <p:cNvPr id="5124" name="Text Box 4"/>
          <p:cNvSpPr txBox="1">
            <a:spLocks noChangeArrowheads="1"/>
          </p:cNvSpPr>
          <p:nvPr/>
        </p:nvSpPr>
        <p:spPr bwMode="auto">
          <a:xfrm>
            <a:off x="5448300" y="6171299"/>
            <a:ext cx="838200" cy="311367"/>
          </a:xfrm>
          <a:prstGeom prst="rect">
            <a:avLst/>
          </a:prstGeom>
          <a:noFill/>
          <a:ln w="9525">
            <a:noFill/>
            <a:miter lim="800000"/>
            <a:headEnd/>
            <a:tailEnd/>
          </a:ln>
        </p:spPr>
        <p:txBody>
          <a:bodyPr lIns="90487" tIns="44450" rIns="90487" bIns="44450" anchor="ctr">
            <a:spAutoFit/>
          </a:bodyPr>
          <a:lstStyle/>
          <a:p>
            <a:pPr algn="l" eaLnBrk="0" hangingPunct="0">
              <a:lnSpc>
                <a:spcPct val="90000"/>
              </a:lnSpc>
            </a:pPr>
            <a:r>
              <a:rPr lang="en-US" sz="1600" i="1">
                <a:latin typeface="Comic Sans MS" pitchFamily="66" charset="0"/>
              </a:rPr>
              <a:t>DRBC</a:t>
            </a:r>
            <a:endParaRPr lang="en-US" sz="1600" b="1" u="sng">
              <a:solidFill>
                <a:schemeClr val="bg1"/>
              </a:solidFill>
              <a:latin typeface="Comic Sans MS" pitchFamily="66" charset="0"/>
            </a:endParaRPr>
          </a:p>
        </p:txBody>
      </p:sp>
      <p:grpSp>
        <p:nvGrpSpPr>
          <p:cNvPr id="2" name="Group 5"/>
          <p:cNvGrpSpPr>
            <a:grpSpLocks/>
          </p:cNvGrpSpPr>
          <p:nvPr/>
        </p:nvGrpSpPr>
        <p:grpSpPr bwMode="auto">
          <a:xfrm>
            <a:off x="342901" y="4724401"/>
            <a:ext cx="2895600" cy="2135188"/>
            <a:chOff x="216" y="2976"/>
            <a:chExt cx="1824" cy="1345"/>
          </a:xfrm>
        </p:grpSpPr>
        <p:pic>
          <p:nvPicPr>
            <p:cNvPr id="5155" name="Picture 6" descr="Oyster Canary Creek Nov 2001B dk"/>
            <p:cNvPicPr>
              <a:picLocks noChangeAspect="1" noChangeArrowheads="1"/>
            </p:cNvPicPr>
            <p:nvPr/>
          </p:nvPicPr>
          <p:blipFill>
            <a:blip r:embed="rId4" cstate="email"/>
            <a:srcRect/>
            <a:stretch>
              <a:fillRect/>
            </a:stretch>
          </p:blipFill>
          <p:spPr bwMode="auto">
            <a:xfrm>
              <a:off x="360" y="2976"/>
              <a:ext cx="1200" cy="1053"/>
            </a:xfrm>
            <a:prstGeom prst="rect">
              <a:avLst/>
            </a:prstGeom>
            <a:noFill/>
            <a:ln w="9525">
              <a:solidFill>
                <a:schemeClr val="tx1"/>
              </a:solidFill>
              <a:miter lim="800000"/>
              <a:headEnd/>
              <a:tailEnd/>
            </a:ln>
          </p:spPr>
        </p:pic>
        <p:sp>
          <p:nvSpPr>
            <p:cNvPr id="5156" name="Text Box 7"/>
            <p:cNvSpPr txBox="1">
              <a:spLocks noChangeArrowheads="1"/>
            </p:cNvSpPr>
            <p:nvPr/>
          </p:nvSpPr>
          <p:spPr bwMode="auto">
            <a:xfrm>
              <a:off x="216" y="4107"/>
              <a:ext cx="1824" cy="214"/>
            </a:xfrm>
            <a:prstGeom prst="rect">
              <a:avLst/>
            </a:prstGeom>
            <a:noFill/>
            <a:ln w="9525">
              <a:noFill/>
              <a:miter lim="800000"/>
              <a:headEnd/>
              <a:tailEnd/>
            </a:ln>
          </p:spPr>
          <p:txBody>
            <a:bodyPr lIns="90487" tIns="44450" rIns="90487" bIns="44450" anchor="ctr">
              <a:spAutoFit/>
            </a:bodyPr>
            <a:lstStyle/>
            <a:p>
              <a:pPr algn="l" eaLnBrk="0" hangingPunct="0">
                <a:lnSpc>
                  <a:spcPct val="90000"/>
                </a:lnSpc>
              </a:pPr>
              <a:r>
                <a:rPr lang="en-US" sz="1800" i="1">
                  <a:solidFill>
                    <a:srgbClr val="FFFFFF"/>
                  </a:solidFill>
                </a:rPr>
                <a:t>Crassostrea virginica</a:t>
              </a:r>
            </a:p>
          </p:txBody>
        </p:sp>
      </p:grpSp>
      <p:grpSp>
        <p:nvGrpSpPr>
          <p:cNvPr id="3" name="Group 8"/>
          <p:cNvGrpSpPr>
            <a:grpSpLocks/>
          </p:cNvGrpSpPr>
          <p:nvPr/>
        </p:nvGrpSpPr>
        <p:grpSpPr bwMode="auto">
          <a:xfrm>
            <a:off x="342901" y="1066801"/>
            <a:ext cx="2895600" cy="1557338"/>
            <a:chOff x="216" y="672"/>
            <a:chExt cx="1824" cy="981"/>
          </a:xfrm>
        </p:grpSpPr>
        <p:pic>
          <p:nvPicPr>
            <p:cNvPr id="5153" name="Picture 9" descr="Elliptio pic"/>
            <p:cNvPicPr>
              <a:picLocks noChangeAspect="1" noChangeArrowheads="1"/>
            </p:cNvPicPr>
            <p:nvPr/>
          </p:nvPicPr>
          <p:blipFill>
            <a:blip r:embed="rId5" cstate="email"/>
            <a:srcRect/>
            <a:stretch>
              <a:fillRect/>
            </a:stretch>
          </p:blipFill>
          <p:spPr bwMode="auto">
            <a:xfrm>
              <a:off x="312" y="672"/>
              <a:ext cx="1152" cy="709"/>
            </a:xfrm>
            <a:prstGeom prst="rect">
              <a:avLst/>
            </a:prstGeom>
            <a:noFill/>
            <a:ln w="9525">
              <a:solidFill>
                <a:schemeClr val="tx1"/>
              </a:solidFill>
              <a:miter lim="800000"/>
              <a:headEnd/>
              <a:tailEnd/>
            </a:ln>
          </p:spPr>
        </p:pic>
        <p:sp>
          <p:nvSpPr>
            <p:cNvPr id="5154" name="Text Box 10"/>
            <p:cNvSpPr txBox="1">
              <a:spLocks noChangeArrowheads="1"/>
            </p:cNvSpPr>
            <p:nvPr/>
          </p:nvSpPr>
          <p:spPr bwMode="auto">
            <a:xfrm>
              <a:off x="216" y="1439"/>
              <a:ext cx="1824" cy="214"/>
            </a:xfrm>
            <a:prstGeom prst="rect">
              <a:avLst/>
            </a:prstGeom>
            <a:noFill/>
            <a:ln w="9525">
              <a:noFill/>
              <a:miter lim="800000"/>
              <a:headEnd/>
              <a:tailEnd/>
            </a:ln>
          </p:spPr>
          <p:txBody>
            <a:bodyPr lIns="90487" tIns="44450" rIns="90487" bIns="44450" anchor="ctr">
              <a:spAutoFit/>
            </a:bodyPr>
            <a:lstStyle/>
            <a:p>
              <a:pPr algn="l" eaLnBrk="0" hangingPunct="0">
                <a:lnSpc>
                  <a:spcPct val="90000"/>
                </a:lnSpc>
              </a:pPr>
              <a:r>
                <a:rPr lang="en-US" sz="1800" i="1">
                  <a:solidFill>
                    <a:srgbClr val="FFFFFF"/>
                  </a:solidFill>
                </a:rPr>
                <a:t>Elliptio complanata</a:t>
              </a:r>
            </a:p>
          </p:txBody>
        </p:sp>
      </p:grpSp>
      <p:grpSp>
        <p:nvGrpSpPr>
          <p:cNvPr id="4" name="Group 11"/>
          <p:cNvGrpSpPr>
            <a:grpSpLocks/>
          </p:cNvGrpSpPr>
          <p:nvPr/>
        </p:nvGrpSpPr>
        <p:grpSpPr bwMode="auto">
          <a:xfrm>
            <a:off x="419100" y="2819400"/>
            <a:ext cx="2895600" cy="1709738"/>
            <a:chOff x="264" y="1776"/>
            <a:chExt cx="1824" cy="1077"/>
          </a:xfrm>
        </p:grpSpPr>
        <p:pic>
          <p:nvPicPr>
            <p:cNvPr id="5151" name="Picture 12" descr="Mussel Shell"/>
            <p:cNvPicPr>
              <a:picLocks noChangeAspect="1" noChangeArrowheads="1"/>
            </p:cNvPicPr>
            <p:nvPr/>
          </p:nvPicPr>
          <p:blipFill>
            <a:blip r:embed="rId6" cstate="email"/>
            <a:srcRect/>
            <a:stretch>
              <a:fillRect/>
            </a:stretch>
          </p:blipFill>
          <p:spPr bwMode="auto">
            <a:xfrm>
              <a:off x="264" y="1776"/>
              <a:ext cx="1296" cy="859"/>
            </a:xfrm>
            <a:prstGeom prst="rect">
              <a:avLst/>
            </a:prstGeom>
            <a:noFill/>
            <a:ln w="9525">
              <a:noFill/>
              <a:miter lim="800000"/>
              <a:headEnd/>
              <a:tailEnd/>
            </a:ln>
          </p:spPr>
        </p:pic>
        <p:sp>
          <p:nvSpPr>
            <p:cNvPr id="5152" name="Text Box 13"/>
            <p:cNvSpPr txBox="1">
              <a:spLocks noChangeArrowheads="1"/>
            </p:cNvSpPr>
            <p:nvPr/>
          </p:nvSpPr>
          <p:spPr bwMode="auto">
            <a:xfrm>
              <a:off x="264" y="2639"/>
              <a:ext cx="1824" cy="214"/>
            </a:xfrm>
            <a:prstGeom prst="rect">
              <a:avLst/>
            </a:prstGeom>
            <a:noFill/>
            <a:ln w="9525">
              <a:noFill/>
              <a:miter lim="800000"/>
              <a:headEnd/>
              <a:tailEnd/>
            </a:ln>
          </p:spPr>
          <p:txBody>
            <a:bodyPr lIns="90487" tIns="44450" rIns="90487" bIns="44450" anchor="ctr">
              <a:spAutoFit/>
            </a:bodyPr>
            <a:lstStyle/>
            <a:p>
              <a:pPr algn="l" eaLnBrk="0" hangingPunct="0">
                <a:lnSpc>
                  <a:spcPct val="90000"/>
                </a:lnSpc>
              </a:pPr>
              <a:r>
                <a:rPr lang="en-US" sz="1800" i="1">
                  <a:solidFill>
                    <a:srgbClr val="FFFFFF"/>
                  </a:solidFill>
                </a:rPr>
                <a:t>Geukensia demissa</a:t>
              </a:r>
            </a:p>
          </p:txBody>
        </p:sp>
      </p:grpSp>
      <p:grpSp>
        <p:nvGrpSpPr>
          <p:cNvPr id="5" name="Group 14"/>
          <p:cNvGrpSpPr>
            <a:grpSpLocks/>
          </p:cNvGrpSpPr>
          <p:nvPr/>
        </p:nvGrpSpPr>
        <p:grpSpPr bwMode="auto">
          <a:xfrm>
            <a:off x="6438900" y="836612"/>
            <a:ext cx="3848100" cy="838201"/>
            <a:chOff x="4056" y="143"/>
            <a:chExt cx="2424" cy="528"/>
          </a:xfrm>
        </p:grpSpPr>
        <p:pic>
          <p:nvPicPr>
            <p:cNvPr id="5149" name="Picture 15" descr="Dwwm1"/>
            <p:cNvPicPr>
              <a:picLocks noChangeAspect="1" noChangeArrowheads="1"/>
            </p:cNvPicPr>
            <p:nvPr/>
          </p:nvPicPr>
          <p:blipFill>
            <a:blip r:embed="rId7" cstate="email"/>
            <a:srcRect/>
            <a:stretch>
              <a:fillRect/>
            </a:stretch>
          </p:blipFill>
          <p:spPr bwMode="auto">
            <a:xfrm>
              <a:off x="4056" y="192"/>
              <a:ext cx="816" cy="462"/>
            </a:xfrm>
            <a:prstGeom prst="rect">
              <a:avLst/>
            </a:prstGeom>
            <a:noFill/>
            <a:ln w="9525">
              <a:solidFill>
                <a:schemeClr val="tx1"/>
              </a:solidFill>
              <a:miter lim="800000"/>
              <a:headEnd/>
              <a:tailEnd/>
            </a:ln>
          </p:spPr>
        </p:pic>
        <p:sp>
          <p:nvSpPr>
            <p:cNvPr id="5150" name="Text Box 16"/>
            <p:cNvSpPr txBox="1">
              <a:spLocks noChangeArrowheads="1"/>
            </p:cNvSpPr>
            <p:nvPr/>
          </p:nvSpPr>
          <p:spPr bwMode="auto">
            <a:xfrm>
              <a:off x="4872" y="143"/>
              <a:ext cx="1608" cy="528"/>
            </a:xfrm>
            <a:prstGeom prst="rect">
              <a:avLst/>
            </a:prstGeom>
            <a:noFill/>
            <a:ln w="9525">
              <a:noFill/>
              <a:miter lim="800000"/>
              <a:headEnd/>
              <a:tailEnd/>
            </a:ln>
          </p:spPr>
          <p:txBody>
            <a:bodyPr lIns="90487" tIns="44450" rIns="90487" bIns="44450" anchor="ctr">
              <a:spAutoFit/>
            </a:bodyPr>
            <a:lstStyle/>
            <a:p>
              <a:pPr algn="l" eaLnBrk="0" hangingPunct="0">
                <a:lnSpc>
                  <a:spcPct val="90000"/>
                </a:lnSpc>
              </a:pPr>
              <a:r>
                <a:rPr lang="en-US" sz="1800" i="1">
                  <a:solidFill>
                    <a:srgbClr val="FFFFFF"/>
                  </a:solidFill>
                </a:rPr>
                <a:t>11 Other Species of Freshwater Unionid Mussels</a:t>
              </a:r>
            </a:p>
          </p:txBody>
        </p:sp>
      </p:grpSp>
      <p:grpSp>
        <p:nvGrpSpPr>
          <p:cNvPr id="6" name="Group 17"/>
          <p:cNvGrpSpPr>
            <a:grpSpLocks/>
          </p:cNvGrpSpPr>
          <p:nvPr/>
        </p:nvGrpSpPr>
        <p:grpSpPr bwMode="auto">
          <a:xfrm>
            <a:off x="6972301" y="3048000"/>
            <a:ext cx="2895600" cy="944563"/>
            <a:chOff x="4392" y="1872"/>
            <a:chExt cx="1824" cy="595"/>
          </a:xfrm>
        </p:grpSpPr>
        <p:pic>
          <p:nvPicPr>
            <p:cNvPr id="5147" name="Picture 18" descr="1a18">
              <a:hlinkClick r:id="rId8"/>
            </p:cNvPr>
            <p:cNvPicPr>
              <a:picLocks noChangeAspect="1" noChangeArrowheads="1"/>
            </p:cNvPicPr>
            <p:nvPr/>
          </p:nvPicPr>
          <p:blipFill>
            <a:blip r:embed="rId9" cstate="email"/>
            <a:srcRect/>
            <a:stretch>
              <a:fillRect/>
            </a:stretch>
          </p:blipFill>
          <p:spPr bwMode="auto">
            <a:xfrm>
              <a:off x="5400" y="1872"/>
              <a:ext cx="816" cy="595"/>
            </a:xfrm>
            <a:prstGeom prst="rect">
              <a:avLst/>
            </a:prstGeom>
            <a:noFill/>
            <a:ln w="9525">
              <a:noFill/>
              <a:miter lim="800000"/>
              <a:headEnd/>
              <a:tailEnd/>
            </a:ln>
          </p:spPr>
        </p:pic>
        <p:sp>
          <p:nvSpPr>
            <p:cNvPr id="5148" name="Text Box 19"/>
            <p:cNvSpPr txBox="1">
              <a:spLocks noChangeArrowheads="1"/>
            </p:cNvSpPr>
            <p:nvPr/>
          </p:nvSpPr>
          <p:spPr bwMode="auto">
            <a:xfrm>
              <a:off x="4392" y="2063"/>
              <a:ext cx="1008" cy="214"/>
            </a:xfrm>
            <a:prstGeom prst="rect">
              <a:avLst/>
            </a:prstGeom>
            <a:noFill/>
            <a:ln w="9525">
              <a:noFill/>
              <a:miter lim="800000"/>
              <a:headEnd/>
              <a:tailEnd/>
            </a:ln>
          </p:spPr>
          <p:txBody>
            <a:bodyPr lIns="90487" tIns="44450" rIns="90487" bIns="44450" anchor="ctr">
              <a:spAutoFit/>
            </a:bodyPr>
            <a:lstStyle/>
            <a:p>
              <a:pPr algn="r" eaLnBrk="0" hangingPunct="0">
                <a:lnSpc>
                  <a:spcPct val="90000"/>
                </a:lnSpc>
              </a:pPr>
              <a:r>
                <a:rPr lang="en-US" sz="1800" i="1">
                  <a:solidFill>
                    <a:srgbClr val="FFFFFF"/>
                  </a:solidFill>
                </a:rPr>
                <a:t>Mya arenaria</a:t>
              </a:r>
            </a:p>
          </p:txBody>
        </p:sp>
      </p:grpSp>
      <p:grpSp>
        <p:nvGrpSpPr>
          <p:cNvPr id="7" name="Group 20"/>
          <p:cNvGrpSpPr>
            <a:grpSpLocks/>
          </p:cNvGrpSpPr>
          <p:nvPr/>
        </p:nvGrpSpPr>
        <p:grpSpPr bwMode="auto">
          <a:xfrm>
            <a:off x="6743701" y="2362200"/>
            <a:ext cx="3124200" cy="1066800"/>
            <a:chOff x="4248" y="1344"/>
            <a:chExt cx="1968" cy="672"/>
          </a:xfrm>
        </p:grpSpPr>
        <p:sp>
          <p:nvSpPr>
            <p:cNvPr id="5145" name="Text Box 21"/>
            <p:cNvSpPr txBox="1">
              <a:spLocks noChangeArrowheads="1"/>
            </p:cNvSpPr>
            <p:nvPr/>
          </p:nvSpPr>
          <p:spPr bwMode="auto">
            <a:xfrm>
              <a:off x="4872" y="1535"/>
              <a:ext cx="1344" cy="214"/>
            </a:xfrm>
            <a:prstGeom prst="rect">
              <a:avLst/>
            </a:prstGeom>
            <a:noFill/>
            <a:ln w="9525">
              <a:noFill/>
              <a:miter lim="800000"/>
              <a:headEnd/>
              <a:tailEnd/>
            </a:ln>
          </p:spPr>
          <p:txBody>
            <a:bodyPr lIns="90487" tIns="44450" rIns="90487" bIns="44450" anchor="ctr">
              <a:spAutoFit/>
            </a:bodyPr>
            <a:lstStyle/>
            <a:p>
              <a:pPr algn="l" eaLnBrk="0" hangingPunct="0">
                <a:lnSpc>
                  <a:spcPct val="90000"/>
                </a:lnSpc>
              </a:pPr>
              <a:r>
                <a:rPr lang="en-US" sz="1800" i="1">
                  <a:solidFill>
                    <a:srgbClr val="FF3300"/>
                  </a:solidFill>
                </a:rPr>
                <a:t>Rangia cuneata</a:t>
              </a:r>
            </a:p>
          </p:txBody>
        </p:sp>
        <p:pic>
          <p:nvPicPr>
            <p:cNvPr id="5146" name="Picture 22" descr="20051116105410">
              <a:hlinkClick r:id="rId10"/>
            </p:cNvPr>
            <p:cNvPicPr>
              <a:picLocks noChangeAspect="1" noChangeArrowheads="1"/>
            </p:cNvPicPr>
            <p:nvPr/>
          </p:nvPicPr>
          <p:blipFill>
            <a:blip r:embed="rId11" cstate="email"/>
            <a:srcRect/>
            <a:stretch>
              <a:fillRect/>
            </a:stretch>
          </p:blipFill>
          <p:spPr bwMode="auto">
            <a:xfrm>
              <a:off x="4248" y="1344"/>
              <a:ext cx="624" cy="672"/>
            </a:xfrm>
            <a:prstGeom prst="rect">
              <a:avLst/>
            </a:prstGeom>
            <a:noFill/>
            <a:ln w="9525">
              <a:noFill/>
              <a:miter lim="800000"/>
              <a:headEnd/>
              <a:tailEnd/>
            </a:ln>
          </p:spPr>
        </p:pic>
      </p:grpSp>
      <p:grpSp>
        <p:nvGrpSpPr>
          <p:cNvPr id="8" name="Group 23"/>
          <p:cNvGrpSpPr>
            <a:grpSpLocks/>
          </p:cNvGrpSpPr>
          <p:nvPr/>
        </p:nvGrpSpPr>
        <p:grpSpPr bwMode="auto">
          <a:xfrm>
            <a:off x="6362700" y="1676400"/>
            <a:ext cx="3594100" cy="890588"/>
            <a:chOff x="3960" y="864"/>
            <a:chExt cx="2264" cy="561"/>
          </a:xfrm>
        </p:grpSpPr>
        <p:sp>
          <p:nvSpPr>
            <p:cNvPr id="5143" name="Text Box 24"/>
            <p:cNvSpPr txBox="1">
              <a:spLocks noChangeArrowheads="1"/>
            </p:cNvSpPr>
            <p:nvPr/>
          </p:nvSpPr>
          <p:spPr bwMode="auto">
            <a:xfrm>
              <a:off x="3960" y="1055"/>
              <a:ext cx="1560" cy="214"/>
            </a:xfrm>
            <a:prstGeom prst="rect">
              <a:avLst/>
            </a:prstGeom>
            <a:noFill/>
            <a:ln w="9525">
              <a:noFill/>
              <a:miter lim="800000"/>
              <a:headEnd/>
              <a:tailEnd/>
            </a:ln>
          </p:spPr>
          <p:txBody>
            <a:bodyPr lIns="90487" tIns="44450" rIns="90487" bIns="44450" anchor="ctr">
              <a:spAutoFit/>
            </a:bodyPr>
            <a:lstStyle/>
            <a:p>
              <a:pPr algn="r" eaLnBrk="0" hangingPunct="0">
                <a:lnSpc>
                  <a:spcPct val="90000"/>
                </a:lnSpc>
              </a:pPr>
              <a:r>
                <a:rPr lang="en-US" sz="1800" i="1">
                  <a:solidFill>
                    <a:srgbClr val="FF3300"/>
                  </a:solidFill>
                </a:rPr>
                <a:t>Corbicula fluminea</a:t>
              </a:r>
            </a:p>
          </p:txBody>
        </p:sp>
        <p:pic>
          <p:nvPicPr>
            <p:cNvPr id="5144" name="Picture 25" descr="corbicula"/>
            <p:cNvPicPr>
              <a:picLocks noChangeAspect="1" noChangeArrowheads="1"/>
            </p:cNvPicPr>
            <p:nvPr/>
          </p:nvPicPr>
          <p:blipFill>
            <a:blip r:embed="rId12" cstate="email"/>
            <a:srcRect/>
            <a:stretch>
              <a:fillRect/>
            </a:stretch>
          </p:blipFill>
          <p:spPr bwMode="auto">
            <a:xfrm>
              <a:off x="5544" y="864"/>
              <a:ext cx="680" cy="561"/>
            </a:xfrm>
            <a:prstGeom prst="rect">
              <a:avLst/>
            </a:prstGeom>
            <a:noFill/>
            <a:ln w="9525">
              <a:noFill/>
              <a:miter lim="800000"/>
              <a:headEnd/>
              <a:tailEnd/>
            </a:ln>
          </p:spPr>
        </p:pic>
      </p:grpSp>
      <p:grpSp>
        <p:nvGrpSpPr>
          <p:cNvPr id="9" name="Group 26"/>
          <p:cNvGrpSpPr>
            <a:grpSpLocks/>
          </p:cNvGrpSpPr>
          <p:nvPr/>
        </p:nvGrpSpPr>
        <p:grpSpPr bwMode="auto">
          <a:xfrm>
            <a:off x="6743700" y="4038600"/>
            <a:ext cx="2819400" cy="711200"/>
            <a:chOff x="4248" y="2544"/>
            <a:chExt cx="1776" cy="448"/>
          </a:xfrm>
        </p:grpSpPr>
        <p:sp>
          <p:nvSpPr>
            <p:cNvPr id="5141" name="Text Box 27"/>
            <p:cNvSpPr txBox="1">
              <a:spLocks noChangeArrowheads="1"/>
            </p:cNvSpPr>
            <p:nvPr/>
          </p:nvSpPr>
          <p:spPr bwMode="auto">
            <a:xfrm>
              <a:off x="5016" y="2687"/>
              <a:ext cx="1008" cy="214"/>
            </a:xfrm>
            <a:prstGeom prst="rect">
              <a:avLst/>
            </a:prstGeom>
            <a:noFill/>
            <a:ln w="9525">
              <a:noFill/>
              <a:miter lim="800000"/>
              <a:headEnd/>
              <a:tailEnd/>
            </a:ln>
          </p:spPr>
          <p:txBody>
            <a:bodyPr lIns="90487" tIns="44450" rIns="90487" bIns="44450" anchor="ctr">
              <a:spAutoFit/>
            </a:bodyPr>
            <a:lstStyle/>
            <a:p>
              <a:pPr algn="l" eaLnBrk="0" hangingPunct="0">
                <a:lnSpc>
                  <a:spcPct val="90000"/>
                </a:lnSpc>
              </a:pPr>
              <a:r>
                <a:rPr lang="en-US" sz="1800" i="1">
                  <a:solidFill>
                    <a:srgbClr val="FFFFFF"/>
                  </a:solidFill>
                </a:rPr>
                <a:t>Mytilus edulis</a:t>
              </a:r>
            </a:p>
          </p:txBody>
        </p:sp>
        <p:pic>
          <p:nvPicPr>
            <p:cNvPr id="5142" name="Picture 28" descr="23220001">
              <a:hlinkClick r:id="rId13"/>
            </p:cNvPr>
            <p:cNvPicPr>
              <a:picLocks noChangeAspect="1" noChangeArrowheads="1"/>
            </p:cNvPicPr>
            <p:nvPr/>
          </p:nvPicPr>
          <p:blipFill>
            <a:blip r:embed="rId14" cstate="email"/>
            <a:srcRect/>
            <a:stretch>
              <a:fillRect/>
            </a:stretch>
          </p:blipFill>
          <p:spPr bwMode="auto">
            <a:xfrm>
              <a:off x="4248" y="2544"/>
              <a:ext cx="768" cy="448"/>
            </a:xfrm>
            <a:prstGeom prst="rect">
              <a:avLst/>
            </a:prstGeom>
            <a:noFill/>
            <a:ln w="9525">
              <a:noFill/>
              <a:miter lim="800000"/>
              <a:headEnd/>
              <a:tailEnd/>
            </a:ln>
          </p:spPr>
        </p:pic>
      </p:grpSp>
      <p:grpSp>
        <p:nvGrpSpPr>
          <p:cNvPr id="10" name="Group 29"/>
          <p:cNvGrpSpPr>
            <a:grpSpLocks/>
          </p:cNvGrpSpPr>
          <p:nvPr/>
        </p:nvGrpSpPr>
        <p:grpSpPr bwMode="auto">
          <a:xfrm>
            <a:off x="6210300" y="4724401"/>
            <a:ext cx="4076700" cy="1031875"/>
            <a:chOff x="3912" y="2976"/>
            <a:chExt cx="2568" cy="650"/>
          </a:xfrm>
        </p:grpSpPr>
        <p:sp>
          <p:nvSpPr>
            <p:cNvPr id="5139" name="Text Box 30"/>
            <p:cNvSpPr txBox="1">
              <a:spLocks noChangeArrowheads="1"/>
            </p:cNvSpPr>
            <p:nvPr/>
          </p:nvSpPr>
          <p:spPr bwMode="auto">
            <a:xfrm>
              <a:off x="3912" y="3167"/>
              <a:ext cx="1200" cy="214"/>
            </a:xfrm>
            <a:prstGeom prst="rect">
              <a:avLst/>
            </a:prstGeom>
            <a:noFill/>
            <a:ln w="9525">
              <a:noFill/>
              <a:miter lim="800000"/>
              <a:headEnd/>
              <a:tailEnd/>
            </a:ln>
          </p:spPr>
          <p:txBody>
            <a:bodyPr lIns="90487" tIns="44450" rIns="90487" bIns="44450" anchor="ctr">
              <a:spAutoFit/>
            </a:bodyPr>
            <a:lstStyle/>
            <a:p>
              <a:pPr algn="r" eaLnBrk="0" hangingPunct="0">
                <a:lnSpc>
                  <a:spcPct val="90000"/>
                </a:lnSpc>
              </a:pPr>
              <a:r>
                <a:rPr lang="en-US" sz="1800" i="1">
                  <a:solidFill>
                    <a:srgbClr val="FFFFFF"/>
                  </a:solidFill>
                </a:rPr>
                <a:t>Ensis directus</a:t>
              </a:r>
            </a:p>
          </p:txBody>
        </p:sp>
        <p:pic>
          <p:nvPicPr>
            <p:cNvPr id="5140" name="Picture 31" descr="335149">
              <a:hlinkClick r:id="rId15"/>
            </p:cNvPr>
            <p:cNvPicPr>
              <a:picLocks noChangeAspect="1" noChangeArrowheads="1"/>
            </p:cNvPicPr>
            <p:nvPr/>
          </p:nvPicPr>
          <p:blipFill>
            <a:blip r:embed="rId16" cstate="email"/>
            <a:srcRect/>
            <a:stretch>
              <a:fillRect/>
            </a:stretch>
          </p:blipFill>
          <p:spPr bwMode="auto">
            <a:xfrm>
              <a:off x="5064" y="2976"/>
              <a:ext cx="1416" cy="650"/>
            </a:xfrm>
            <a:prstGeom prst="rect">
              <a:avLst/>
            </a:prstGeom>
            <a:noFill/>
            <a:ln w="9525">
              <a:noFill/>
              <a:miter lim="800000"/>
              <a:headEnd/>
              <a:tailEnd/>
            </a:ln>
          </p:spPr>
        </p:pic>
      </p:grpSp>
      <p:grpSp>
        <p:nvGrpSpPr>
          <p:cNvPr id="11" name="Group 32"/>
          <p:cNvGrpSpPr>
            <a:grpSpLocks/>
          </p:cNvGrpSpPr>
          <p:nvPr/>
        </p:nvGrpSpPr>
        <p:grpSpPr bwMode="auto">
          <a:xfrm>
            <a:off x="6896100" y="5562601"/>
            <a:ext cx="2971800" cy="1096963"/>
            <a:chOff x="4344" y="3504"/>
            <a:chExt cx="1872" cy="691"/>
          </a:xfrm>
        </p:grpSpPr>
        <p:sp>
          <p:nvSpPr>
            <p:cNvPr id="5137" name="Text Box 33"/>
            <p:cNvSpPr txBox="1">
              <a:spLocks noChangeArrowheads="1"/>
            </p:cNvSpPr>
            <p:nvPr/>
          </p:nvSpPr>
          <p:spPr bwMode="auto">
            <a:xfrm>
              <a:off x="5208" y="3695"/>
              <a:ext cx="1008" cy="371"/>
            </a:xfrm>
            <a:prstGeom prst="rect">
              <a:avLst/>
            </a:prstGeom>
            <a:noFill/>
            <a:ln w="9525">
              <a:noFill/>
              <a:miter lim="800000"/>
              <a:headEnd/>
              <a:tailEnd/>
            </a:ln>
          </p:spPr>
          <p:txBody>
            <a:bodyPr lIns="90487" tIns="44450" rIns="90487" bIns="44450" anchor="ctr">
              <a:spAutoFit/>
            </a:bodyPr>
            <a:lstStyle/>
            <a:p>
              <a:pPr algn="l" eaLnBrk="0" hangingPunct="0">
                <a:lnSpc>
                  <a:spcPct val="90000"/>
                </a:lnSpc>
              </a:pPr>
              <a:r>
                <a:rPr lang="en-US" sz="1800" i="1">
                  <a:solidFill>
                    <a:srgbClr val="FFFFFF"/>
                  </a:solidFill>
                </a:rPr>
                <a:t>Mercenaria mercenaria</a:t>
              </a:r>
            </a:p>
          </p:txBody>
        </p:sp>
        <p:pic>
          <p:nvPicPr>
            <p:cNvPr id="5138" name="Picture 34" descr="clam-top"/>
            <p:cNvPicPr>
              <a:picLocks noChangeAspect="1" noChangeArrowheads="1"/>
            </p:cNvPicPr>
            <p:nvPr/>
          </p:nvPicPr>
          <p:blipFill>
            <a:blip r:embed="rId17" cstate="email"/>
            <a:srcRect/>
            <a:stretch>
              <a:fillRect/>
            </a:stretch>
          </p:blipFill>
          <p:spPr bwMode="auto">
            <a:xfrm>
              <a:off x="4344" y="3504"/>
              <a:ext cx="768" cy="691"/>
            </a:xfrm>
            <a:prstGeom prst="rect">
              <a:avLst/>
            </a:prstGeom>
            <a:noFill/>
            <a:ln w="9525">
              <a:noFill/>
              <a:miter lim="800000"/>
              <a:headEnd/>
              <a:tailEnd/>
            </a:ln>
          </p:spPr>
        </p:pic>
      </p:grpSp>
      <p:sp>
        <p:nvSpPr>
          <p:cNvPr id="5135" name="Oval 35"/>
          <p:cNvSpPr>
            <a:spLocks noChangeArrowheads="1"/>
          </p:cNvSpPr>
          <p:nvPr/>
        </p:nvSpPr>
        <p:spPr bwMode="auto">
          <a:xfrm rot="1142509">
            <a:off x="3733801" y="1060451"/>
            <a:ext cx="1828800" cy="4038600"/>
          </a:xfrm>
          <a:prstGeom prst="ellipse">
            <a:avLst/>
          </a:prstGeom>
          <a:noFill/>
          <a:ln w="38100">
            <a:solidFill>
              <a:srgbClr val="0000FF"/>
            </a:solidFill>
            <a:round/>
            <a:headEnd/>
            <a:tailEnd/>
          </a:ln>
        </p:spPr>
        <p:txBody>
          <a:bodyPr wrap="none" anchor="ctr"/>
          <a:lstStyle/>
          <a:p>
            <a:endParaRPr lang="en-US"/>
          </a:p>
        </p:txBody>
      </p:sp>
      <p:sp>
        <p:nvSpPr>
          <p:cNvPr id="5136" name="Oval 36"/>
          <p:cNvSpPr>
            <a:spLocks noChangeArrowheads="1"/>
          </p:cNvSpPr>
          <p:nvPr/>
        </p:nvSpPr>
        <p:spPr bwMode="auto">
          <a:xfrm rot="-1594257">
            <a:off x="4076701" y="4953000"/>
            <a:ext cx="1147763" cy="1524000"/>
          </a:xfrm>
          <a:prstGeom prst="ellipse">
            <a:avLst/>
          </a:prstGeom>
          <a:noFill/>
          <a:ln w="38100">
            <a:solidFill>
              <a:srgbClr val="0000FF"/>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7"/>
          <p:cNvSpPr txBox="1">
            <a:spLocks noChangeArrowheads="1"/>
          </p:cNvSpPr>
          <p:nvPr/>
        </p:nvSpPr>
        <p:spPr bwMode="auto">
          <a:xfrm>
            <a:off x="1294751" y="500442"/>
            <a:ext cx="8013411" cy="643766"/>
          </a:xfrm>
          <a:prstGeom prst="rect">
            <a:avLst/>
          </a:prstGeom>
          <a:noFill/>
          <a:ln w="9525">
            <a:noFill/>
            <a:miter lim="800000"/>
            <a:headEnd/>
            <a:tailEnd/>
          </a:ln>
        </p:spPr>
        <p:txBody>
          <a:bodyPr wrap="none" lIns="90487" tIns="44450" rIns="90487" bIns="44450" anchor="ctr">
            <a:spAutoFit/>
          </a:bodyPr>
          <a:lstStyle/>
          <a:p>
            <a:pPr algn="ctr" eaLnBrk="0" hangingPunct="0">
              <a:lnSpc>
                <a:spcPct val="90000"/>
              </a:lnSpc>
            </a:pPr>
            <a:r>
              <a:rPr lang="en-US" sz="4000" b="1" i="1" dirty="0" smtClean="0">
                <a:solidFill>
                  <a:srgbClr val="FFFF00"/>
                </a:solidFill>
                <a:latin typeface="Arial" charset="0"/>
              </a:rPr>
              <a:t>Propagation </a:t>
            </a:r>
            <a:r>
              <a:rPr lang="en-US" sz="4000" b="1" i="1" dirty="0">
                <a:solidFill>
                  <a:srgbClr val="FFFF00"/>
                </a:solidFill>
                <a:latin typeface="Arial" charset="0"/>
              </a:rPr>
              <a:t>and Reintroduction</a:t>
            </a:r>
            <a:endParaRPr lang="en-US" sz="4000" b="1" u="sng" dirty="0">
              <a:solidFill>
                <a:srgbClr val="FFFF00"/>
              </a:solidFill>
              <a:latin typeface="Arial Unicode MS" pitchFamily="34" charset="-128"/>
            </a:endParaRPr>
          </a:p>
        </p:txBody>
      </p:sp>
      <p:pic>
        <p:nvPicPr>
          <p:cNvPr id="54275" name="Picture 8"/>
          <p:cNvPicPr>
            <a:picLocks noChangeAspect="1" noChangeArrowheads="1"/>
          </p:cNvPicPr>
          <p:nvPr/>
        </p:nvPicPr>
        <p:blipFill>
          <a:blip r:embed="rId3" cstate="email"/>
          <a:srcRect/>
          <a:stretch>
            <a:fillRect/>
          </a:stretch>
        </p:blipFill>
        <p:spPr bwMode="auto">
          <a:xfrm>
            <a:off x="7048500" y="3657600"/>
            <a:ext cx="2690813" cy="2936875"/>
          </a:xfrm>
          <a:prstGeom prst="rect">
            <a:avLst/>
          </a:prstGeom>
          <a:noFill/>
          <a:ln w="9525">
            <a:noFill/>
            <a:miter lim="800000"/>
            <a:headEnd/>
            <a:tailEnd/>
          </a:ln>
        </p:spPr>
      </p:pic>
      <p:sp>
        <p:nvSpPr>
          <p:cNvPr id="54276" name="Text Box 12"/>
          <p:cNvSpPr txBox="1">
            <a:spLocks noChangeArrowheads="1"/>
          </p:cNvSpPr>
          <p:nvPr/>
        </p:nvSpPr>
        <p:spPr bwMode="auto">
          <a:xfrm>
            <a:off x="495300" y="1828800"/>
            <a:ext cx="4600168" cy="477567"/>
          </a:xfrm>
          <a:prstGeom prst="rect">
            <a:avLst/>
          </a:prstGeom>
          <a:noFill/>
          <a:ln w="9525">
            <a:noFill/>
            <a:miter lim="800000"/>
            <a:headEnd/>
            <a:tailEnd/>
          </a:ln>
        </p:spPr>
        <p:txBody>
          <a:bodyPr wrap="none" lIns="90487" tIns="44450" rIns="90487" bIns="44450" anchor="ctr">
            <a:spAutoFit/>
          </a:bodyPr>
          <a:lstStyle/>
          <a:p>
            <a:pPr algn="ctr" eaLnBrk="0" hangingPunct="0">
              <a:lnSpc>
                <a:spcPct val="90000"/>
              </a:lnSpc>
            </a:pPr>
            <a:r>
              <a:rPr lang="en-US" sz="2800" b="1" dirty="0" smtClean="0">
                <a:solidFill>
                  <a:schemeClr val="bg1"/>
                </a:solidFill>
                <a:latin typeface="Calibri" pitchFamily="34" charset="0"/>
                <a:cs typeface="Calibri" pitchFamily="34" charset="0"/>
              </a:rPr>
              <a:t>USFWS &amp; </a:t>
            </a:r>
            <a:r>
              <a:rPr lang="en-US" sz="2800" b="1" dirty="0" err="1" smtClean="0">
                <a:solidFill>
                  <a:schemeClr val="bg1"/>
                </a:solidFill>
                <a:latin typeface="Calibri" pitchFamily="34" charset="0"/>
                <a:cs typeface="Calibri" pitchFamily="34" charset="0"/>
              </a:rPr>
              <a:t>Cheyney</a:t>
            </a:r>
            <a:r>
              <a:rPr lang="en-US" sz="2800" b="1" dirty="0" smtClean="0">
                <a:solidFill>
                  <a:schemeClr val="bg1"/>
                </a:solidFill>
                <a:latin typeface="Calibri" pitchFamily="34" charset="0"/>
                <a:cs typeface="Calibri" pitchFamily="34" charset="0"/>
              </a:rPr>
              <a:t> Hatcheries</a:t>
            </a:r>
            <a:endParaRPr lang="en-US" sz="2800" b="1" dirty="0">
              <a:solidFill>
                <a:schemeClr val="bg1"/>
              </a:solidFill>
              <a:latin typeface="Calibri" pitchFamily="34" charset="0"/>
              <a:cs typeface="Calibri" pitchFamily="34" charset="0"/>
            </a:endParaRPr>
          </a:p>
        </p:txBody>
      </p:sp>
      <p:pic>
        <p:nvPicPr>
          <p:cNvPr id="54277" name="Picture 13"/>
          <p:cNvPicPr>
            <a:picLocks noChangeAspect="1" noChangeArrowheads="1"/>
          </p:cNvPicPr>
          <p:nvPr/>
        </p:nvPicPr>
        <p:blipFill>
          <a:blip r:embed="rId4" cstate="email"/>
          <a:srcRect/>
          <a:stretch>
            <a:fillRect/>
          </a:stretch>
        </p:blipFill>
        <p:spPr bwMode="auto">
          <a:xfrm>
            <a:off x="723900" y="2438400"/>
            <a:ext cx="5416550" cy="4062413"/>
          </a:xfrm>
          <a:prstGeom prst="rect">
            <a:avLst/>
          </a:prstGeom>
          <a:noFill/>
          <a:ln w="9525">
            <a:noFill/>
            <a:miter lim="800000"/>
            <a:headEnd/>
            <a:tailEnd/>
          </a:ln>
        </p:spPr>
      </p:pic>
      <p:pic>
        <p:nvPicPr>
          <p:cNvPr id="54278" name="Picture 9"/>
          <p:cNvPicPr>
            <a:picLocks noChangeAspect="1" noChangeArrowheads="1"/>
          </p:cNvPicPr>
          <p:nvPr/>
        </p:nvPicPr>
        <p:blipFill>
          <a:blip r:embed="rId5" cstate="email"/>
          <a:srcRect/>
          <a:stretch>
            <a:fillRect/>
          </a:stretch>
        </p:blipFill>
        <p:spPr bwMode="auto">
          <a:xfrm>
            <a:off x="5295900" y="1828800"/>
            <a:ext cx="3124200" cy="217805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p:cNvPicPr>
            <a:picLocks noChangeAspect="1" noChangeArrowheads="1"/>
          </p:cNvPicPr>
          <p:nvPr/>
        </p:nvPicPr>
        <p:blipFill>
          <a:blip r:embed="rId3" cstate="email"/>
          <a:srcRect/>
          <a:stretch>
            <a:fillRect/>
          </a:stretch>
        </p:blipFill>
        <p:spPr bwMode="auto">
          <a:xfrm>
            <a:off x="571500" y="685800"/>
            <a:ext cx="4457700" cy="5943600"/>
          </a:xfrm>
          <a:prstGeom prst="rect">
            <a:avLst/>
          </a:prstGeom>
          <a:noFill/>
          <a:ln w="9525">
            <a:noFill/>
            <a:miter lim="800000"/>
            <a:headEnd/>
            <a:tailEnd/>
          </a:ln>
        </p:spPr>
      </p:pic>
      <p:pic>
        <p:nvPicPr>
          <p:cNvPr id="55299" name="Picture 5"/>
          <p:cNvPicPr>
            <a:picLocks noChangeAspect="1" noChangeArrowheads="1"/>
          </p:cNvPicPr>
          <p:nvPr/>
        </p:nvPicPr>
        <p:blipFill>
          <a:blip r:embed="rId4" cstate="email"/>
          <a:srcRect/>
          <a:stretch>
            <a:fillRect/>
          </a:stretch>
        </p:blipFill>
        <p:spPr bwMode="auto">
          <a:xfrm>
            <a:off x="5448300" y="228600"/>
            <a:ext cx="4648200" cy="3486150"/>
          </a:xfrm>
          <a:prstGeom prst="rect">
            <a:avLst/>
          </a:prstGeom>
          <a:noFill/>
          <a:ln w="9525">
            <a:noFill/>
            <a:miter lim="800000"/>
            <a:headEnd/>
            <a:tailEnd/>
          </a:ln>
        </p:spPr>
      </p:pic>
      <p:pic>
        <p:nvPicPr>
          <p:cNvPr id="55300" name="Picture 6"/>
          <p:cNvPicPr>
            <a:picLocks noChangeAspect="1" noChangeArrowheads="1"/>
          </p:cNvPicPr>
          <p:nvPr/>
        </p:nvPicPr>
        <p:blipFill>
          <a:blip r:embed="rId5" cstate="email"/>
          <a:srcRect/>
          <a:stretch>
            <a:fillRect/>
          </a:stretch>
        </p:blipFill>
        <p:spPr bwMode="auto">
          <a:xfrm>
            <a:off x="5372100" y="3886200"/>
            <a:ext cx="2133600" cy="1600200"/>
          </a:xfrm>
          <a:prstGeom prst="rect">
            <a:avLst/>
          </a:prstGeom>
          <a:noFill/>
          <a:ln w="9525">
            <a:noFill/>
            <a:miter lim="800000"/>
            <a:headEnd/>
            <a:tailEnd/>
          </a:ln>
        </p:spPr>
      </p:pic>
      <p:sp>
        <p:nvSpPr>
          <p:cNvPr id="55301" name="Text Box 7"/>
          <p:cNvSpPr txBox="1">
            <a:spLocks noChangeArrowheads="1"/>
          </p:cNvSpPr>
          <p:nvPr/>
        </p:nvSpPr>
        <p:spPr bwMode="auto">
          <a:xfrm>
            <a:off x="571500" y="228600"/>
            <a:ext cx="2813050" cy="473075"/>
          </a:xfrm>
          <a:prstGeom prst="rect">
            <a:avLst/>
          </a:prstGeom>
          <a:noFill/>
          <a:ln w="9525">
            <a:noFill/>
            <a:miter lim="800000"/>
            <a:headEnd/>
            <a:tailEnd/>
          </a:ln>
        </p:spPr>
        <p:txBody>
          <a:bodyPr wrap="none" lIns="90487" tIns="44450" rIns="90487" bIns="44450" anchor="ctr">
            <a:spAutoFit/>
          </a:bodyPr>
          <a:lstStyle/>
          <a:p>
            <a:pPr algn="ctr" eaLnBrk="0" hangingPunct="0">
              <a:lnSpc>
                <a:spcPct val="90000"/>
              </a:lnSpc>
            </a:pPr>
            <a:r>
              <a:rPr lang="en-US" sz="2800" b="1">
                <a:solidFill>
                  <a:schemeClr val="bg1"/>
                </a:solidFill>
                <a:latin typeface="Arial" charset="0"/>
              </a:rPr>
              <a:t>Fish Infestation</a:t>
            </a:r>
          </a:p>
        </p:txBody>
      </p:sp>
      <p:pic>
        <p:nvPicPr>
          <p:cNvPr id="55302" name="Picture 8"/>
          <p:cNvPicPr>
            <a:picLocks noChangeAspect="1" noChangeArrowheads="1"/>
          </p:cNvPicPr>
          <p:nvPr/>
        </p:nvPicPr>
        <p:blipFill>
          <a:blip r:embed="rId6" cstate="email"/>
          <a:srcRect/>
          <a:stretch>
            <a:fillRect/>
          </a:stretch>
        </p:blipFill>
        <p:spPr bwMode="auto">
          <a:xfrm>
            <a:off x="7581900" y="4114800"/>
            <a:ext cx="2513013" cy="2743200"/>
          </a:xfrm>
          <a:prstGeom prst="rect">
            <a:avLst/>
          </a:prstGeom>
          <a:noFill/>
          <a:ln w="9525">
            <a:noFill/>
            <a:miter lim="800000"/>
            <a:headEnd/>
            <a:tailEnd/>
          </a:ln>
        </p:spPr>
      </p:pic>
      <p:sp>
        <p:nvSpPr>
          <p:cNvPr id="55303" name="Text Box 7"/>
          <p:cNvSpPr txBox="1">
            <a:spLocks noChangeArrowheads="1"/>
          </p:cNvSpPr>
          <p:nvPr/>
        </p:nvSpPr>
        <p:spPr bwMode="auto">
          <a:xfrm>
            <a:off x="5056011" y="5548391"/>
            <a:ext cx="2667000" cy="1253164"/>
          </a:xfrm>
          <a:prstGeom prst="rect">
            <a:avLst/>
          </a:prstGeom>
          <a:noFill/>
          <a:ln w="9525">
            <a:noFill/>
            <a:miter lim="800000"/>
            <a:headEnd/>
            <a:tailEnd/>
          </a:ln>
        </p:spPr>
        <p:txBody>
          <a:bodyPr lIns="90487" tIns="44450" rIns="90487" bIns="44450" anchor="ctr">
            <a:spAutoFit/>
          </a:bodyPr>
          <a:lstStyle/>
          <a:p>
            <a:pPr algn="ctr" eaLnBrk="0" hangingPunct="0">
              <a:lnSpc>
                <a:spcPct val="90000"/>
              </a:lnSpc>
            </a:pPr>
            <a:r>
              <a:rPr lang="en-US" sz="2800" b="1" dirty="0">
                <a:solidFill>
                  <a:schemeClr val="bg1"/>
                </a:solidFill>
                <a:latin typeface="Calibri" pitchFamily="34" charset="0"/>
                <a:cs typeface="Calibri" pitchFamily="34" charset="0"/>
              </a:rPr>
              <a:t>Fish from </a:t>
            </a:r>
            <a:r>
              <a:rPr lang="en-US" sz="2800" b="1" dirty="0" smtClean="0">
                <a:solidFill>
                  <a:schemeClr val="bg1"/>
                </a:solidFill>
                <a:latin typeface="Calibri" pitchFamily="34" charset="0"/>
                <a:cs typeface="Calibri" pitchFamily="34" charset="0"/>
              </a:rPr>
              <a:t>USGS, Academy </a:t>
            </a:r>
            <a:r>
              <a:rPr lang="en-US" sz="2800" b="1" dirty="0">
                <a:solidFill>
                  <a:schemeClr val="bg1"/>
                </a:solidFill>
                <a:latin typeface="Calibri" pitchFamily="34" charset="0"/>
                <a:cs typeface="Calibri" pitchFamily="34" charset="0"/>
              </a:rPr>
              <a:t>of Natural Sciences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6"/>
          <p:cNvPicPr>
            <a:picLocks noChangeAspect="1" noChangeArrowheads="1"/>
          </p:cNvPicPr>
          <p:nvPr/>
        </p:nvPicPr>
        <p:blipFill>
          <a:blip r:embed="rId3" cstate="email"/>
          <a:srcRect/>
          <a:stretch>
            <a:fillRect/>
          </a:stretch>
        </p:blipFill>
        <p:spPr bwMode="auto">
          <a:xfrm>
            <a:off x="571500" y="990600"/>
            <a:ext cx="2540000" cy="1905000"/>
          </a:xfrm>
          <a:prstGeom prst="rect">
            <a:avLst/>
          </a:prstGeom>
          <a:noFill/>
          <a:ln w="9525">
            <a:noFill/>
            <a:miter lim="800000"/>
            <a:headEnd/>
            <a:tailEnd/>
          </a:ln>
        </p:spPr>
      </p:pic>
      <p:sp>
        <p:nvSpPr>
          <p:cNvPr id="56323" name="Text Box 7"/>
          <p:cNvSpPr txBox="1">
            <a:spLocks noChangeArrowheads="1"/>
          </p:cNvSpPr>
          <p:nvPr/>
        </p:nvSpPr>
        <p:spPr bwMode="auto">
          <a:xfrm>
            <a:off x="342900" y="228600"/>
            <a:ext cx="6456363" cy="477838"/>
          </a:xfrm>
          <a:prstGeom prst="rect">
            <a:avLst/>
          </a:prstGeom>
          <a:noFill/>
          <a:ln w="9525">
            <a:noFill/>
            <a:miter lim="800000"/>
            <a:headEnd/>
            <a:tailEnd/>
          </a:ln>
        </p:spPr>
        <p:txBody>
          <a:bodyPr wrap="none" lIns="90487" tIns="44450" rIns="90487" bIns="44450" anchor="ctr">
            <a:spAutoFit/>
          </a:bodyPr>
          <a:lstStyle/>
          <a:p>
            <a:pPr algn="ctr" eaLnBrk="0" hangingPunct="0">
              <a:lnSpc>
                <a:spcPct val="90000"/>
              </a:lnSpc>
            </a:pPr>
            <a:r>
              <a:rPr lang="en-US" sz="2800" b="1">
                <a:solidFill>
                  <a:schemeClr val="bg1"/>
                </a:solidFill>
                <a:latin typeface="Arial" charset="0"/>
              </a:rPr>
              <a:t>Larval Transformation Into Juveniles</a:t>
            </a:r>
          </a:p>
        </p:txBody>
      </p:sp>
      <p:pic>
        <p:nvPicPr>
          <p:cNvPr id="56324" name="Picture 8"/>
          <p:cNvPicPr>
            <a:picLocks noChangeAspect="1" noChangeArrowheads="1"/>
          </p:cNvPicPr>
          <p:nvPr/>
        </p:nvPicPr>
        <p:blipFill>
          <a:blip r:embed="rId4" cstate="email"/>
          <a:srcRect/>
          <a:stretch>
            <a:fillRect/>
          </a:stretch>
        </p:blipFill>
        <p:spPr bwMode="auto">
          <a:xfrm>
            <a:off x="7200900" y="3865563"/>
            <a:ext cx="2741613" cy="2992437"/>
          </a:xfrm>
          <a:prstGeom prst="rect">
            <a:avLst/>
          </a:prstGeom>
          <a:noFill/>
          <a:ln w="9525">
            <a:noFill/>
            <a:miter lim="800000"/>
            <a:headEnd/>
            <a:tailEnd/>
          </a:ln>
        </p:spPr>
      </p:pic>
      <p:pic>
        <p:nvPicPr>
          <p:cNvPr id="56325" name="Picture 8" descr="Mussel Project 104.jpg"/>
          <p:cNvPicPr>
            <a:picLocks noChangeAspect="1"/>
          </p:cNvPicPr>
          <p:nvPr/>
        </p:nvPicPr>
        <p:blipFill>
          <a:blip r:embed="rId5" cstate="email"/>
          <a:srcRect/>
          <a:stretch>
            <a:fillRect/>
          </a:stretch>
        </p:blipFill>
        <p:spPr bwMode="auto">
          <a:xfrm>
            <a:off x="1257300" y="3003550"/>
            <a:ext cx="5138738" cy="3854450"/>
          </a:xfrm>
          <a:prstGeom prst="rect">
            <a:avLst/>
          </a:prstGeom>
          <a:noFill/>
          <a:ln w="9525">
            <a:noFill/>
            <a:miter lim="800000"/>
            <a:headEnd/>
            <a:tailEnd/>
          </a:ln>
        </p:spPr>
      </p:pic>
      <p:pic>
        <p:nvPicPr>
          <p:cNvPr id="56326" name="Picture 6" descr="Transformed Juvenile.jpg"/>
          <p:cNvPicPr>
            <a:picLocks noChangeAspect="1"/>
          </p:cNvPicPr>
          <p:nvPr/>
        </p:nvPicPr>
        <p:blipFill>
          <a:blip r:embed="rId6" cstate="email"/>
          <a:srcRect/>
          <a:stretch>
            <a:fillRect/>
          </a:stretch>
        </p:blipFill>
        <p:spPr bwMode="auto">
          <a:xfrm>
            <a:off x="6134100" y="914400"/>
            <a:ext cx="2187575" cy="2093913"/>
          </a:xfrm>
          <a:prstGeom prst="rect">
            <a:avLst/>
          </a:prstGeom>
          <a:noFill/>
          <a:ln w="9525">
            <a:noFill/>
            <a:miter lim="800000"/>
            <a:headEnd/>
            <a:tailEnd/>
          </a:ln>
        </p:spPr>
      </p:pic>
      <p:sp>
        <p:nvSpPr>
          <p:cNvPr id="56327" name="Down Arrow 9"/>
          <p:cNvSpPr>
            <a:spLocks noChangeArrowheads="1"/>
          </p:cNvSpPr>
          <p:nvPr/>
        </p:nvSpPr>
        <p:spPr bwMode="auto">
          <a:xfrm rot="-2626800">
            <a:off x="1820863" y="2943225"/>
            <a:ext cx="258762" cy="850900"/>
          </a:xfrm>
          <a:prstGeom prst="downArrow">
            <a:avLst>
              <a:gd name="adj1" fmla="val 50000"/>
              <a:gd name="adj2" fmla="val 50010"/>
            </a:avLst>
          </a:prstGeom>
          <a:solidFill>
            <a:srgbClr val="FFFF00"/>
          </a:solidFill>
          <a:ln w="9525" algn="ctr">
            <a:solidFill>
              <a:schemeClr val="tx1"/>
            </a:solidFill>
            <a:round/>
            <a:headEnd/>
            <a:tailEnd/>
          </a:ln>
        </p:spPr>
        <p:txBody>
          <a:bodyPr/>
          <a:lstStyle/>
          <a:p>
            <a:pPr eaLnBrk="0" hangingPunct="0"/>
            <a:endParaRPr lang="en-US"/>
          </a:p>
        </p:txBody>
      </p:sp>
      <p:sp>
        <p:nvSpPr>
          <p:cNvPr id="56328" name="Down Arrow 10"/>
          <p:cNvSpPr>
            <a:spLocks noChangeArrowheads="1"/>
          </p:cNvSpPr>
          <p:nvPr/>
        </p:nvSpPr>
        <p:spPr bwMode="auto">
          <a:xfrm rot="-2626800">
            <a:off x="7612063" y="3019425"/>
            <a:ext cx="258762" cy="850900"/>
          </a:xfrm>
          <a:prstGeom prst="downArrow">
            <a:avLst>
              <a:gd name="adj1" fmla="val 50000"/>
              <a:gd name="adj2" fmla="val 50010"/>
            </a:avLst>
          </a:prstGeom>
          <a:solidFill>
            <a:srgbClr val="FFFF00"/>
          </a:solidFill>
          <a:ln w="9525" algn="ctr">
            <a:solidFill>
              <a:schemeClr val="tx1"/>
            </a:solidFill>
            <a:round/>
            <a:headEnd/>
            <a:tailEnd/>
          </a:ln>
        </p:spPr>
        <p:txBody>
          <a:bodyPr/>
          <a:lstStyle/>
          <a:p>
            <a:pPr eaLnBrk="0" hangingPunct="0"/>
            <a:endParaRPr lang="en-US"/>
          </a:p>
        </p:txBody>
      </p:sp>
      <p:sp>
        <p:nvSpPr>
          <p:cNvPr id="56329" name="Down Arrow 11"/>
          <p:cNvSpPr>
            <a:spLocks noChangeArrowheads="1"/>
          </p:cNvSpPr>
          <p:nvPr/>
        </p:nvSpPr>
        <p:spPr bwMode="auto">
          <a:xfrm rot="-7443223">
            <a:off x="5285581" y="2818607"/>
            <a:ext cx="265113" cy="850900"/>
          </a:xfrm>
          <a:prstGeom prst="downArrow">
            <a:avLst>
              <a:gd name="adj1" fmla="val 50000"/>
              <a:gd name="adj2" fmla="val 50090"/>
            </a:avLst>
          </a:prstGeom>
          <a:solidFill>
            <a:srgbClr val="FFFF00"/>
          </a:solidFill>
          <a:ln w="9525" algn="ctr">
            <a:solidFill>
              <a:schemeClr val="tx1"/>
            </a:solidFill>
            <a:round/>
            <a:headEnd/>
            <a:tailEnd/>
          </a:ln>
        </p:spPr>
        <p:txBody>
          <a:bodyPr/>
          <a:lstStyle/>
          <a:p>
            <a:pPr eaLnBrk="0" hangingPunct="0"/>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1294751" y="500442"/>
            <a:ext cx="8013411" cy="643766"/>
          </a:xfrm>
          <a:prstGeom prst="rect">
            <a:avLst/>
          </a:prstGeom>
          <a:noFill/>
          <a:ln w="9525">
            <a:noFill/>
            <a:miter lim="800000"/>
            <a:headEnd/>
            <a:tailEnd/>
          </a:ln>
        </p:spPr>
        <p:txBody>
          <a:bodyPr wrap="none" lIns="90487" tIns="44450" rIns="90487" bIns="44450" anchor="ctr">
            <a:spAutoFit/>
          </a:bodyPr>
          <a:lstStyle/>
          <a:p>
            <a:pPr algn="ctr" eaLnBrk="0" hangingPunct="0">
              <a:lnSpc>
                <a:spcPct val="90000"/>
              </a:lnSpc>
            </a:pPr>
            <a:r>
              <a:rPr lang="en-US" sz="4000" b="1" i="1" dirty="0" smtClean="0">
                <a:solidFill>
                  <a:srgbClr val="FFFF00"/>
                </a:solidFill>
                <a:latin typeface="Arial" charset="0"/>
              </a:rPr>
              <a:t>Propagation </a:t>
            </a:r>
            <a:r>
              <a:rPr lang="en-US" sz="4000" b="1" i="1" dirty="0">
                <a:solidFill>
                  <a:srgbClr val="FFFF00"/>
                </a:solidFill>
                <a:latin typeface="Arial" charset="0"/>
              </a:rPr>
              <a:t>and Reintroduction</a:t>
            </a:r>
            <a:endParaRPr lang="en-US" sz="4000" b="1" u="sng" dirty="0">
              <a:solidFill>
                <a:srgbClr val="FFFF00"/>
              </a:solidFill>
              <a:latin typeface="Arial Unicode MS" pitchFamily="34" charset="-128"/>
            </a:endParaRPr>
          </a:p>
        </p:txBody>
      </p:sp>
      <p:pic>
        <p:nvPicPr>
          <p:cNvPr id="57347" name="Picture 5" descr="V_iris_8_month"/>
          <p:cNvPicPr>
            <a:picLocks noChangeAspect="1" noChangeArrowheads="1"/>
          </p:cNvPicPr>
          <p:nvPr/>
        </p:nvPicPr>
        <p:blipFill>
          <a:blip r:embed="rId3" cstate="email"/>
          <a:srcRect/>
          <a:stretch>
            <a:fillRect/>
          </a:stretch>
        </p:blipFill>
        <p:spPr bwMode="auto">
          <a:xfrm>
            <a:off x="342900" y="2514600"/>
            <a:ext cx="4419600" cy="3757613"/>
          </a:xfrm>
          <a:prstGeom prst="rect">
            <a:avLst/>
          </a:prstGeom>
          <a:noFill/>
          <a:ln w="9525">
            <a:noFill/>
            <a:miter lim="800000"/>
            <a:headEnd/>
            <a:tailEnd/>
          </a:ln>
        </p:spPr>
      </p:pic>
      <p:pic>
        <p:nvPicPr>
          <p:cNvPr id="57348" name="Picture 7" descr="V_iris_9_month"/>
          <p:cNvPicPr>
            <a:picLocks noChangeAspect="1" noChangeArrowheads="1"/>
          </p:cNvPicPr>
          <p:nvPr/>
        </p:nvPicPr>
        <p:blipFill>
          <a:blip r:embed="rId4" cstate="email"/>
          <a:srcRect/>
          <a:stretch>
            <a:fillRect/>
          </a:stretch>
        </p:blipFill>
        <p:spPr bwMode="auto">
          <a:xfrm>
            <a:off x="4914900" y="2514600"/>
            <a:ext cx="5029200" cy="3771900"/>
          </a:xfrm>
          <a:prstGeom prst="rect">
            <a:avLst/>
          </a:prstGeom>
          <a:noFill/>
          <a:ln w="9525">
            <a:noFill/>
            <a:miter lim="800000"/>
            <a:headEnd/>
            <a:tailEnd/>
          </a:ln>
        </p:spPr>
      </p:pic>
      <p:sp>
        <p:nvSpPr>
          <p:cNvPr id="57349" name="Rectangle 8"/>
          <p:cNvSpPr>
            <a:spLocks noChangeArrowheads="1"/>
          </p:cNvSpPr>
          <p:nvPr/>
        </p:nvSpPr>
        <p:spPr bwMode="auto">
          <a:xfrm>
            <a:off x="6591300" y="6324600"/>
            <a:ext cx="3505200" cy="338554"/>
          </a:xfrm>
          <a:prstGeom prst="rect">
            <a:avLst/>
          </a:prstGeom>
          <a:noFill/>
          <a:ln w="9525">
            <a:noFill/>
            <a:miter lim="800000"/>
            <a:headEnd/>
            <a:tailEnd/>
          </a:ln>
        </p:spPr>
        <p:txBody>
          <a:bodyPr wrap="square">
            <a:spAutoFit/>
          </a:bodyPr>
          <a:lstStyle/>
          <a:p>
            <a:pPr eaLnBrk="0" hangingPunct="0"/>
            <a:r>
              <a:rPr lang="en-US" sz="1600" i="1" dirty="0">
                <a:solidFill>
                  <a:schemeClr val="bg1"/>
                </a:solidFill>
                <a:latin typeface="Lucida Sans Unicode" pitchFamily="34" charset="0"/>
              </a:rPr>
              <a:t>Photos, R. </a:t>
            </a:r>
            <a:r>
              <a:rPr lang="en-US" sz="1600" i="1" dirty="0" err="1">
                <a:solidFill>
                  <a:schemeClr val="bg1"/>
                </a:solidFill>
                <a:latin typeface="Lucida Sans Unicode" pitchFamily="34" charset="0"/>
              </a:rPr>
              <a:t>Neves</a:t>
            </a:r>
            <a:r>
              <a:rPr lang="en-US" sz="1600" i="1" dirty="0">
                <a:solidFill>
                  <a:schemeClr val="bg1"/>
                </a:solidFill>
                <a:latin typeface="Lucida Sans Unicode" pitchFamily="34" charset="0"/>
              </a:rPr>
              <a:t>, VA Tech</a:t>
            </a:r>
          </a:p>
        </p:txBody>
      </p:sp>
      <p:sp>
        <p:nvSpPr>
          <p:cNvPr id="57350" name="Text Box 9"/>
          <p:cNvSpPr txBox="1">
            <a:spLocks noChangeArrowheads="1"/>
          </p:cNvSpPr>
          <p:nvPr/>
        </p:nvSpPr>
        <p:spPr bwMode="auto">
          <a:xfrm>
            <a:off x="3117850" y="1828800"/>
            <a:ext cx="3862388" cy="473075"/>
          </a:xfrm>
          <a:prstGeom prst="rect">
            <a:avLst/>
          </a:prstGeom>
          <a:noFill/>
          <a:ln w="9525">
            <a:noFill/>
            <a:miter lim="800000"/>
            <a:headEnd/>
            <a:tailEnd/>
          </a:ln>
        </p:spPr>
        <p:txBody>
          <a:bodyPr wrap="none" lIns="90487" tIns="44450" rIns="90487" bIns="44450" anchor="ctr">
            <a:spAutoFit/>
          </a:bodyPr>
          <a:lstStyle/>
          <a:p>
            <a:pPr algn="ctr" eaLnBrk="0" hangingPunct="0">
              <a:lnSpc>
                <a:spcPct val="90000"/>
              </a:lnSpc>
            </a:pPr>
            <a:r>
              <a:rPr lang="en-US" sz="2800" b="1">
                <a:solidFill>
                  <a:schemeClr val="bg1"/>
                </a:solidFill>
                <a:latin typeface="Arial" charset="0"/>
              </a:rPr>
              <a:t>Propagated Juveniles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495300" y="304800"/>
            <a:ext cx="9448800" cy="762000"/>
          </a:xfrm>
          <a:prstGeom prst="rect">
            <a:avLst/>
          </a:prstGeom>
          <a:noFill/>
          <a:ln w="9525">
            <a:noFill/>
            <a:miter lim="800000"/>
            <a:headEnd/>
            <a:tailEnd/>
          </a:ln>
        </p:spPr>
        <p:txBody>
          <a:bodyPr anchor="ctr"/>
          <a:lstStyle/>
          <a:p>
            <a:pPr algn="ctr" eaLnBrk="0" hangingPunct="0"/>
            <a:r>
              <a:rPr lang="en-US" sz="4000" b="1">
                <a:solidFill>
                  <a:srgbClr val="FFFF00"/>
                </a:solidFill>
                <a:latin typeface="Lucida Sans Unicode" pitchFamily="34" charset="0"/>
              </a:rPr>
              <a:t>Freshwater Mussel Recovery Program</a:t>
            </a:r>
            <a:endParaRPr lang="en-US" sz="4400">
              <a:solidFill>
                <a:schemeClr val="tx2"/>
              </a:solidFill>
            </a:endParaRPr>
          </a:p>
        </p:txBody>
      </p:sp>
      <p:pic>
        <p:nvPicPr>
          <p:cNvPr id="58371" name="Picture 3"/>
          <p:cNvPicPr>
            <a:picLocks noChangeAspect="1" noChangeArrowheads="1"/>
          </p:cNvPicPr>
          <p:nvPr/>
        </p:nvPicPr>
        <p:blipFill>
          <a:blip r:embed="rId3" cstate="email"/>
          <a:srcRect l="1369" t="2625" r="16228" b="7500"/>
          <a:stretch>
            <a:fillRect/>
          </a:stretch>
        </p:blipFill>
        <p:spPr bwMode="auto">
          <a:xfrm>
            <a:off x="1106488" y="1684338"/>
            <a:ext cx="8005762" cy="4906962"/>
          </a:xfrm>
          <a:prstGeom prst="rect">
            <a:avLst/>
          </a:prstGeom>
          <a:noFill/>
          <a:ln w="9525">
            <a:solidFill>
              <a:srgbClr val="000000"/>
            </a:solidFill>
            <a:miter lim="800000"/>
            <a:headEnd/>
            <a:tailEnd/>
          </a:ln>
        </p:spPr>
      </p:pic>
      <p:sp>
        <p:nvSpPr>
          <p:cNvPr id="58372" name="Text Box 4"/>
          <p:cNvSpPr txBox="1">
            <a:spLocks noChangeArrowheads="1"/>
          </p:cNvSpPr>
          <p:nvPr/>
        </p:nvSpPr>
        <p:spPr bwMode="auto">
          <a:xfrm>
            <a:off x="4381500" y="1905000"/>
            <a:ext cx="3581400" cy="363538"/>
          </a:xfrm>
          <a:prstGeom prst="rect">
            <a:avLst/>
          </a:prstGeom>
          <a:noFill/>
          <a:ln w="9525">
            <a:noFill/>
            <a:miter lim="800000"/>
            <a:headEnd/>
            <a:tailEnd/>
          </a:ln>
        </p:spPr>
        <p:txBody>
          <a:bodyPr lIns="90487" tIns="44450" rIns="90487" bIns="44450" anchor="ctr">
            <a:spAutoFit/>
          </a:bodyPr>
          <a:lstStyle/>
          <a:p>
            <a:pPr eaLnBrk="0" hangingPunct="0">
              <a:lnSpc>
                <a:spcPct val="90000"/>
              </a:lnSpc>
            </a:pPr>
            <a:r>
              <a:rPr lang="en-US" sz="2000" b="1" i="1">
                <a:solidFill>
                  <a:srgbClr val="000066"/>
                </a:solidFill>
                <a:latin typeface="Arial" charset="0"/>
              </a:rPr>
              <a:t>Not including progeny</a:t>
            </a:r>
          </a:p>
        </p:txBody>
      </p:sp>
      <p:sp>
        <p:nvSpPr>
          <p:cNvPr id="58373" name="Text Box 5"/>
          <p:cNvSpPr txBox="1">
            <a:spLocks noChangeArrowheads="1"/>
          </p:cNvSpPr>
          <p:nvPr/>
        </p:nvSpPr>
        <p:spPr bwMode="auto">
          <a:xfrm>
            <a:off x="2705100" y="1066800"/>
            <a:ext cx="5486400" cy="363538"/>
          </a:xfrm>
          <a:prstGeom prst="rect">
            <a:avLst/>
          </a:prstGeom>
          <a:noFill/>
          <a:ln w="9525">
            <a:noFill/>
            <a:miter lim="800000"/>
            <a:headEnd/>
            <a:tailEnd/>
          </a:ln>
        </p:spPr>
        <p:txBody>
          <a:bodyPr lIns="90487" tIns="44450" rIns="90487" bIns="44450" anchor="ctr">
            <a:spAutoFit/>
          </a:bodyPr>
          <a:lstStyle/>
          <a:p>
            <a:pPr eaLnBrk="0" hangingPunct="0">
              <a:lnSpc>
                <a:spcPct val="90000"/>
              </a:lnSpc>
            </a:pPr>
            <a:r>
              <a:rPr lang="en-US" sz="2000" b="1">
                <a:solidFill>
                  <a:schemeClr val="bg1"/>
                </a:solidFill>
                <a:latin typeface="Arial" charset="0"/>
              </a:rPr>
              <a:t> Goals Based on Ecosystem Services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3" descr="Coverpage_v5.jpg"/>
          <p:cNvPicPr>
            <a:picLocks noChangeAspect="1"/>
          </p:cNvPicPr>
          <p:nvPr/>
        </p:nvPicPr>
        <p:blipFill>
          <a:blip r:embed="rId3" cstate="screen"/>
          <a:srcRect/>
          <a:stretch>
            <a:fillRect/>
          </a:stretch>
        </p:blipFill>
        <p:spPr bwMode="auto">
          <a:xfrm>
            <a:off x="342900" y="2743200"/>
            <a:ext cx="2684463" cy="3087688"/>
          </a:xfrm>
          <a:prstGeom prst="rect">
            <a:avLst/>
          </a:prstGeom>
          <a:noFill/>
          <a:ln w="9525">
            <a:noFill/>
            <a:miter lim="800000"/>
            <a:headEnd/>
            <a:tailEnd/>
          </a:ln>
        </p:spPr>
      </p:pic>
      <p:grpSp>
        <p:nvGrpSpPr>
          <p:cNvPr id="2" name="Group 17"/>
          <p:cNvGrpSpPr>
            <a:grpSpLocks/>
          </p:cNvGrpSpPr>
          <p:nvPr/>
        </p:nvGrpSpPr>
        <p:grpSpPr bwMode="auto">
          <a:xfrm>
            <a:off x="3314700" y="1143000"/>
            <a:ext cx="6775450" cy="5105400"/>
            <a:chOff x="457200" y="1676400"/>
            <a:chExt cx="3581400" cy="3352800"/>
          </a:xfrm>
        </p:grpSpPr>
        <p:pic>
          <p:nvPicPr>
            <p:cNvPr id="151560" name="Picture 5"/>
            <p:cNvPicPr>
              <a:picLocks noChangeAspect="1" noChangeArrowheads="1"/>
            </p:cNvPicPr>
            <p:nvPr/>
          </p:nvPicPr>
          <p:blipFill>
            <a:blip r:embed="rId4" cstate="screen"/>
            <a:srcRect l="3848" t="3847" r="49335" b="49786"/>
            <a:stretch>
              <a:fillRect/>
            </a:stretch>
          </p:blipFill>
          <p:spPr bwMode="auto">
            <a:xfrm>
              <a:off x="457200" y="1676400"/>
              <a:ext cx="3581400" cy="3352800"/>
            </a:xfrm>
            <a:prstGeom prst="rect">
              <a:avLst/>
            </a:prstGeom>
            <a:noFill/>
            <a:ln w="9525">
              <a:noFill/>
              <a:miter lim="800000"/>
              <a:headEnd/>
              <a:tailEnd/>
            </a:ln>
          </p:spPr>
        </p:pic>
        <p:sp>
          <p:nvSpPr>
            <p:cNvPr id="151561" name="TextBox 6"/>
            <p:cNvSpPr txBox="1">
              <a:spLocks noChangeArrowheads="1"/>
            </p:cNvSpPr>
            <p:nvPr/>
          </p:nvSpPr>
          <p:spPr bwMode="auto">
            <a:xfrm>
              <a:off x="459257" y="1768797"/>
              <a:ext cx="3579342" cy="400110"/>
            </a:xfrm>
            <a:prstGeom prst="rect">
              <a:avLst/>
            </a:prstGeom>
            <a:solidFill>
              <a:schemeClr val="bg1"/>
            </a:solidFill>
            <a:ln w="9525">
              <a:noFill/>
              <a:miter lim="800000"/>
              <a:headEnd/>
              <a:tailEnd/>
            </a:ln>
          </p:spPr>
          <p:txBody>
            <a:bodyPr>
              <a:spAutoFit/>
            </a:bodyPr>
            <a:lstStyle/>
            <a:p>
              <a:r>
                <a:rPr lang="en-US" b="1"/>
                <a:t>Winter Temperature (Anomoly)</a:t>
              </a:r>
            </a:p>
          </p:txBody>
        </p:sp>
      </p:grpSp>
      <p:sp>
        <p:nvSpPr>
          <p:cNvPr id="151556" name="TextBox 7"/>
          <p:cNvSpPr txBox="1">
            <a:spLocks noChangeArrowheads="1"/>
          </p:cNvSpPr>
          <p:nvPr/>
        </p:nvSpPr>
        <p:spPr bwMode="auto">
          <a:xfrm>
            <a:off x="266700" y="1371600"/>
            <a:ext cx="2971800" cy="1138238"/>
          </a:xfrm>
          <a:prstGeom prst="rect">
            <a:avLst/>
          </a:prstGeom>
          <a:noFill/>
          <a:ln w="9525">
            <a:noFill/>
            <a:miter lim="800000"/>
            <a:headEnd/>
            <a:tailEnd/>
          </a:ln>
        </p:spPr>
        <p:txBody>
          <a:bodyPr>
            <a:spAutoFit/>
          </a:bodyPr>
          <a:lstStyle/>
          <a:p>
            <a:pPr algn="l"/>
            <a:endParaRPr lang="en-US" sz="800" b="1">
              <a:solidFill>
                <a:schemeClr val="bg1"/>
              </a:solidFill>
            </a:endParaRPr>
          </a:p>
          <a:p>
            <a:pPr algn="l"/>
            <a:r>
              <a:rPr lang="en-US">
                <a:solidFill>
                  <a:schemeClr val="bg1"/>
                </a:solidFill>
              </a:rPr>
              <a:t>Temp. has warmed by 1</a:t>
            </a:r>
            <a:r>
              <a:rPr lang="en-US" baseline="30000">
                <a:solidFill>
                  <a:schemeClr val="bg1"/>
                </a:solidFill>
              </a:rPr>
              <a:t>o</a:t>
            </a:r>
            <a:r>
              <a:rPr lang="en-US">
                <a:solidFill>
                  <a:schemeClr val="bg1"/>
                </a:solidFill>
              </a:rPr>
              <a:t>C in the past century, mainly in past 30 yrs.</a:t>
            </a:r>
          </a:p>
        </p:txBody>
      </p:sp>
      <p:sp>
        <p:nvSpPr>
          <p:cNvPr id="151557" name="Rectangle 8"/>
          <p:cNvSpPr>
            <a:spLocks noChangeArrowheads="1"/>
          </p:cNvSpPr>
          <p:nvPr/>
        </p:nvSpPr>
        <p:spPr bwMode="auto">
          <a:xfrm>
            <a:off x="328613" y="6356350"/>
            <a:ext cx="9753600" cy="400050"/>
          </a:xfrm>
          <a:prstGeom prst="rect">
            <a:avLst/>
          </a:prstGeom>
          <a:noFill/>
          <a:ln w="9525">
            <a:noFill/>
            <a:miter lim="800000"/>
            <a:headEnd/>
            <a:tailEnd/>
          </a:ln>
        </p:spPr>
        <p:txBody>
          <a:bodyPr>
            <a:spAutoFit/>
          </a:bodyPr>
          <a:lstStyle/>
          <a:p>
            <a:r>
              <a:rPr lang="en-US">
                <a:solidFill>
                  <a:srgbClr val="FFFF00"/>
                </a:solidFill>
              </a:rPr>
              <a:t>http://delawareestuary.org/science_programs_state_of_the_estuary_treb.asp</a:t>
            </a:r>
          </a:p>
        </p:txBody>
      </p:sp>
      <p:pic>
        <p:nvPicPr>
          <p:cNvPr id="151559" name="Picture 3"/>
          <p:cNvPicPr>
            <a:picLocks noChangeAspect="1" noChangeArrowheads="1"/>
          </p:cNvPicPr>
          <p:nvPr/>
        </p:nvPicPr>
        <p:blipFill>
          <a:blip r:embed="rId5" cstate="screen"/>
          <a:srcRect/>
          <a:stretch>
            <a:fillRect/>
          </a:stretch>
        </p:blipFill>
        <p:spPr bwMode="auto">
          <a:xfrm>
            <a:off x="9410700" y="228600"/>
            <a:ext cx="654050" cy="903288"/>
          </a:xfrm>
          <a:prstGeom prst="rect">
            <a:avLst/>
          </a:prstGeom>
          <a:noFill/>
          <a:ln w="9525">
            <a:noFill/>
            <a:miter lim="800000"/>
            <a:headEnd/>
            <a:tailEnd/>
          </a:ln>
        </p:spPr>
      </p:pic>
      <p:sp>
        <p:nvSpPr>
          <p:cNvPr id="11" name="Rectangle 2"/>
          <p:cNvSpPr txBox="1">
            <a:spLocks noChangeArrowheads="1"/>
          </p:cNvSpPr>
          <p:nvPr/>
        </p:nvSpPr>
        <p:spPr bwMode="auto">
          <a:xfrm>
            <a:off x="373944" y="101598"/>
            <a:ext cx="9220200" cy="838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3600" b="1" i="0" u="none" strike="noStrike" kern="0" cap="none" spc="0" normalizeH="0" baseline="0" noProof="0" smtClean="0">
                <a:ln>
                  <a:noFill/>
                </a:ln>
                <a:solidFill>
                  <a:srgbClr val="FFFF00"/>
                </a:solidFill>
                <a:effectLst/>
                <a:uLnTx/>
                <a:uFillTx/>
                <a:latin typeface="Calibri" pitchFamily="34" charset="0"/>
                <a:ea typeface="+mj-ea"/>
                <a:cs typeface="Calibri" pitchFamily="34" charset="0"/>
              </a:rPr>
              <a:t>Freshwater Mussel – Future Challenges</a:t>
            </a:r>
            <a:endParaRPr kumimoji="1" lang="en-US" sz="3600" b="1" i="0" u="none" strike="noStrike" kern="0" cap="none" spc="0" normalizeH="0" baseline="0" noProof="0" dirty="0" smtClean="0">
              <a:ln>
                <a:noFill/>
              </a:ln>
              <a:solidFill>
                <a:srgbClr val="FFFF00"/>
              </a:solidFill>
              <a:effectLst/>
              <a:uLnTx/>
              <a:uFillTx/>
              <a:latin typeface="Calibri" pitchFamily="34" charset="0"/>
              <a:ea typeface="+mj-ea"/>
              <a:cs typeface="Calibri"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3" descr="Coverpage_v5.jpg"/>
          <p:cNvPicPr>
            <a:picLocks noChangeAspect="1"/>
          </p:cNvPicPr>
          <p:nvPr/>
        </p:nvPicPr>
        <p:blipFill>
          <a:blip r:embed="rId3" cstate="screen"/>
          <a:srcRect/>
          <a:stretch>
            <a:fillRect/>
          </a:stretch>
        </p:blipFill>
        <p:spPr bwMode="auto">
          <a:xfrm>
            <a:off x="419100" y="3200400"/>
            <a:ext cx="2684463" cy="3087688"/>
          </a:xfrm>
          <a:prstGeom prst="rect">
            <a:avLst/>
          </a:prstGeom>
          <a:noFill/>
          <a:ln w="9525">
            <a:noFill/>
            <a:miter lim="800000"/>
            <a:headEnd/>
            <a:tailEnd/>
          </a:ln>
        </p:spPr>
      </p:pic>
      <p:sp>
        <p:nvSpPr>
          <p:cNvPr id="154627" name="TextBox 7"/>
          <p:cNvSpPr txBox="1">
            <a:spLocks noChangeArrowheads="1"/>
          </p:cNvSpPr>
          <p:nvPr/>
        </p:nvSpPr>
        <p:spPr bwMode="auto">
          <a:xfrm>
            <a:off x="266700" y="1219200"/>
            <a:ext cx="3352800" cy="1754188"/>
          </a:xfrm>
          <a:prstGeom prst="rect">
            <a:avLst/>
          </a:prstGeom>
          <a:noFill/>
          <a:ln w="9525">
            <a:noFill/>
            <a:miter lim="800000"/>
            <a:headEnd/>
            <a:tailEnd/>
          </a:ln>
        </p:spPr>
        <p:txBody>
          <a:bodyPr>
            <a:spAutoFit/>
          </a:bodyPr>
          <a:lstStyle/>
          <a:p>
            <a:pPr algn="l"/>
            <a:endParaRPr lang="en-US" sz="800" b="1" dirty="0">
              <a:solidFill>
                <a:schemeClr val="bg1"/>
              </a:solidFill>
            </a:endParaRPr>
          </a:p>
          <a:p>
            <a:pPr algn="l"/>
            <a:r>
              <a:rPr lang="en-US" dirty="0" err="1">
                <a:solidFill>
                  <a:schemeClr val="bg1"/>
                </a:solidFill>
              </a:rPr>
              <a:t>Precip</a:t>
            </a:r>
            <a:r>
              <a:rPr lang="en-US" dirty="0">
                <a:solidFill>
                  <a:schemeClr val="bg1"/>
                </a:solidFill>
              </a:rPr>
              <a:t>. has increased &gt;10%</a:t>
            </a:r>
          </a:p>
          <a:p>
            <a:pPr algn="l"/>
            <a:endParaRPr lang="en-US" dirty="0">
              <a:solidFill>
                <a:schemeClr val="bg1"/>
              </a:solidFill>
            </a:endParaRPr>
          </a:p>
          <a:p>
            <a:pPr algn="l"/>
            <a:r>
              <a:rPr lang="en-US" dirty="0">
                <a:solidFill>
                  <a:schemeClr val="bg1"/>
                </a:solidFill>
              </a:rPr>
              <a:t>Trend over past 30 years &gt; 5 times trend over last 100 years</a:t>
            </a:r>
          </a:p>
        </p:txBody>
      </p:sp>
      <p:sp>
        <p:nvSpPr>
          <p:cNvPr id="154628" name="Rectangle 8"/>
          <p:cNvSpPr>
            <a:spLocks noChangeArrowheads="1"/>
          </p:cNvSpPr>
          <p:nvPr/>
        </p:nvSpPr>
        <p:spPr bwMode="auto">
          <a:xfrm>
            <a:off x="300038" y="6283325"/>
            <a:ext cx="9753600" cy="400050"/>
          </a:xfrm>
          <a:prstGeom prst="rect">
            <a:avLst/>
          </a:prstGeom>
          <a:noFill/>
          <a:ln w="9525">
            <a:noFill/>
            <a:miter lim="800000"/>
            <a:headEnd/>
            <a:tailEnd/>
          </a:ln>
        </p:spPr>
        <p:txBody>
          <a:bodyPr>
            <a:spAutoFit/>
          </a:bodyPr>
          <a:lstStyle/>
          <a:p>
            <a:r>
              <a:rPr lang="en-US">
                <a:solidFill>
                  <a:srgbClr val="FFFF00"/>
                </a:solidFill>
              </a:rPr>
              <a:t>http://delawareestuary.org/science_programs_state_of_the_estuary_treb.asp</a:t>
            </a:r>
          </a:p>
        </p:txBody>
      </p:sp>
      <p:grpSp>
        <p:nvGrpSpPr>
          <p:cNvPr id="2" name="Group 16"/>
          <p:cNvGrpSpPr>
            <a:grpSpLocks/>
          </p:cNvGrpSpPr>
          <p:nvPr/>
        </p:nvGrpSpPr>
        <p:grpSpPr bwMode="auto">
          <a:xfrm>
            <a:off x="3619500" y="1524000"/>
            <a:ext cx="6400800" cy="4700588"/>
            <a:chOff x="3442052" y="1859084"/>
            <a:chExt cx="4796041" cy="3961948"/>
          </a:xfrm>
        </p:grpSpPr>
        <p:pic>
          <p:nvPicPr>
            <p:cNvPr id="154631" name="Picture 11"/>
            <p:cNvPicPr>
              <a:picLocks noChangeAspect="1" noChangeArrowheads="1"/>
            </p:cNvPicPr>
            <p:nvPr/>
          </p:nvPicPr>
          <p:blipFill>
            <a:blip r:embed="rId4" cstate="screen"/>
            <a:srcRect b="-4990"/>
            <a:stretch>
              <a:fillRect/>
            </a:stretch>
          </p:blipFill>
          <p:spPr bwMode="auto">
            <a:xfrm>
              <a:off x="3727531" y="1923317"/>
              <a:ext cx="4510562" cy="3897715"/>
            </a:xfrm>
            <a:prstGeom prst="rect">
              <a:avLst/>
            </a:prstGeom>
            <a:noFill/>
            <a:ln w="9525">
              <a:noFill/>
              <a:miter lim="800000"/>
              <a:headEnd/>
              <a:tailEnd/>
            </a:ln>
          </p:spPr>
        </p:pic>
        <p:pic>
          <p:nvPicPr>
            <p:cNvPr id="154632" name="Picture 12"/>
            <p:cNvPicPr>
              <a:picLocks noChangeAspect="1" noChangeArrowheads="1"/>
            </p:cNvPicPr>
            <p:nvPr/>
          </p:nvPicPr>
          <p:blipFill>
            <a:blip r:embed="rId5" cstate="screen"/>
            <a:srcRect/>
            <a:stretch>
              <a:fillRect/>
            </a:stretch>
          </p:blipFill>
          <p:spPr bwMode="auto">
            <a:xfrm>
              <a:off x="3442052" y="2180248"/>
              <a:ext cx="434340" cy="3468567"/>
            </a:xfrm>
            <a:prstGeom prst="rect">
              <a:avLst/>
            </a:prstGeom>
            <a:noFill/>
            <a:ln w="9525">
              <a:noFill/>
              <a:miter lim="800000"/>
              <a:headEnd/>
              <a:tailEnd/>
            </a:ln>
          </p:spPr>
        </p:pic>
        <p:sp>
          <p:nvSpPr>
            <p:cNvPr id="154633" name="TextBox 13"/>
            <p:cNvSpPr txBox="1">
              <a:spLocks noChangeArrowheads="1"/>
            </p:cNvSpPr>
            <p:nvPr/>
          </p:nvSpPr>
          <p:spPr bwMode="auto">
            <a:xfrm>
              <a:off x="3443194" y="1859084"/>
              <a:ext cx="4794899" cy="337272"/>
            </a:xfrm>
            <a:prstGeom prst="rect">
              <a:avLst/>
            </a:prstGeom>
            <a:solidFill>
              <a:schemeClr val="bg1"/>
            </a:solidFill>
            <a:ln w="9525">
              <a:noFill/>
              <a:miter lim="800000"/>
              <a:headEnd/>
              <a:tailEnd/>
            </a:ln>
          </p:spPr>
          <p:txBody>
            <a:bodyPr>
              <a:spAutoFit/>
            </a:bodyPr>
            <a:lstStyle/>
            <a:p>
              <a:r>
                <a:rPr lang="en-US" b="1"/>
                <a:t>Fall Precipitation (Anomoly)</a:t>
              </a:r>
            </a:p>
          </p:txBody>
        </p:sp>
      </p:grpSp>
      <p:sp>
        <p:nvSpPr>
          <p:cNvPr id="11" name="Rectangle 2"/>
          <p:cNvSpPr txBox="1">
            <a:spLocks noChangeArrowheads="1"/>
          </p:cNvSpPr>
          <p:nvPr/>
        </p:nvSpPr>
        <p:spPr bwMode="auto">
          <a:xfrm>
            <a:off x="385233" y="203199"/>
            <a:ext cx="9220200" cy="838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3600" b="1" i="0" u="none" strike="noStrike" kern="0" cap="none" spc="0" normalizeH="0" baseline="0" noProof="0" smtClean="0">
                <a:ln>
                  <a:noFill/>
                </a:ln>
                <a:solidFill>
                  <a:srgbClr val="FFFF00"/>
                </a:solidFill>
                <a:effectLst/>
                <a:uLnTx/>
                <a:uFillTx/>
                <a:latin typeface="Calibri" pitchFamily="34" charset="0"/>
                <a:ea typeface="+mj-ea"/>
                <a:cs typeface="Calibri" pitchFamily="34" charset="0"/>
              </a:rPr>
              <a:t>Freshwater Mussel – Future Challenges</a:t>
            </a:r>
            <a:endParaRPr kumimoji="1" lang="en-US" sz="3600" b="1" i="0" u="none" strike="noStrike" kern="0" cap="none" spc="0" normalizeH="0" baseline="0" noProof="0" dirty="0" smtClean="0">
              <a:ln>
                <a:noFill/>
              </a:ln>
              <a:solidFill>
                <a:srgbClr val="FFFF00"/>
              </a:solidFill>
              <a:effectLst/>
              <a:uLnTx/>
              <a:uFillTx/>
              <a:latin typeface="Calibri" pitchFamily="34" charset="0"/>
              <a:ea typeface="+mj-ea"/>
              <a:cs typeface="Calibri"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1610" name="Rectangle 10"/>
          <p:cNvSpPr>
            <a:spLocks noChangeArrowheads="1"/>
          </p:cNvSpPr>
          <p:nvPr/>
        </p:nvSpPr>
        <p:spPr bwMode="auto">
          <a:xfrm>
            <a:off x="0" y="0"/>
            <a:ext cx="10287000" cy="1219200"/>
          </a:xfrm>
          <a:prstGeom prst="rect">
            <a:avLst/>
          </a:prstGeom>
          <a:solidFill>
            <a:srgbClr val="C0C0C0"/>
          </a:solidFill>
          <a:ln w="38100">
            <a:noFill/>
            <a:miter lim="800000"/>
            <a:headEnd/>
            <a:tailEnd/>
          </a:ln>
        </p:spPr>
        <p:txBody>
          <a:bodyPr anchor="ctr"/>
          <a:lstStyle/>
          <a:p>
            <a:pPr algn="l">
              <a:defRPr/>
            </a:pPr>
            <a:endParaRPr lang="en-US" sz="3600" b="1">
              <a:solidFill>
                <a:srgbClr val="336600"/>
              </a:solidFill>
              <a:effectLst>
                <a:outerShdw blurRad="38100" dist="38100" dir="2700000" algn="tl">
                  <a:srgbClr val="000000"/>
                </a:outerShdw>
              </a:effectLst>
              <a:latin typeface="Lucida Sans" pitchFamily="34" charset="0"/>
            </a:endParaRPr>
          </a:p>
        </p:txBody>
      </p:sp>
      <p:pic>
        <p:nvPicPr>
          <p:cNvPr id="25603" name="Picture 2"/>
          <p:cNvPicPr>
            <a:picLocks noChangeAspect="1" noChangeArrowheads="1"/>
          </p:cNvPicPr>
          <p:nvPr/>
        </p:nvPicPr>
        <p:blipFill>
          <a:blip r:embed="rId3" cstate="email"/>
          <a:srcRect/>
          <a:stretch>
            <a:fillRect/>
          </a:stretch>
        </p:blipFill>
        <p:spPr bwMode="auto">
          <a:xfrm>
            <a:off x="266700" y="3352800"/>
            <a:ext cx="9753600" cy="3279775"/>
          </a:xfrm>
          <a:prstGeom prst="rect">
            <a:avLst/>
          </a:prstGeom>
          <a:noFill/>
          <a:ln w="9525">
            <a:solidFill>
              <a:schemeClr val="tx1"/>
            </a:solidFill>
            <a:miter lim="800000"/>
            <a:headEnd/>
            <a:tailEnd/>
          </a:ln>
        </p:spPr>
      </p:pic>
      <p:sp>
        <p:nvSpPr>
          <p:cNvPr id="25604" name="Rectangle 8"/>
          <p:cNvSpPr>
            <a:spLocks noChangeArrowheads="1"/>
          </p:cNvSpPr>
          <p:nvPr/>
        </p:nvSpPr>
        <p:spPr bwMode="auto">
          <a:xfrm>
            <a:off x="4229100" y="381000"/>
            <a:ext cx="1600200" cy="533400"/>
          </a:xfrm>
          <a:prstGeom prst="rect">
            <a:avLst/>
          </a:prstGeom>
          <a:noFill/>
          <a:ln w="38100">
            <a:noFill/>
            <a:miter lim="800000"/>
            <a:headEnd/>
            <a:tailEnd/>
          </a:ln>
        </p:spPr>
        <p:txBody>
          <a:bodyPr anchor="ctr"/>
          <a:lstStyle/>
          <a:p>
            <a:endParaRPr lang="en-US" b="1">
              <a:latin typeface="Lucida Sans" pitchFamily="34" charset="0"/>
            </a:endParaRPr>
          </a:p>
        </p:txBody>
      </p:sp>
      <p:grpSp>
        <p:nvGrpSpPr>
          <p:cNvPr id="2" name="Group 21"/>
          <p:cNvGrpSpPr>
            <a:grpSpLocks/>
          </p:cNvGrpSpPr>
          <p:nvPr/>
        </p:nvGrpSpPr>
        <p:grpSpPr bwMode="auto">
          <a:xfrm>
            <a:off x="800100" y="1219200"/>
            <a:ext cx="2590800" cy="2078038"/>
            <a:chOff x="608" y="552"/>
            <a:chExt cx="1632" cy="1309"/>
          </a:xfrm>
        </p:grpSpPr>
        <p:pic>
          <p:nvPicPr>
            <p:cNvPr id="25620" name="Picture 3" descr="Elliptio pic"/>
            <p:cNvPicPr>
              <a:picLocks noChangeAspect="1" noChangeArrowheads="1"/>
            </p:cNvPicPr>
            <p:nvPr/>
          </p:nvPicPr>
          <p:blipFill>
            <a:blip r:embed="rId4" cstate="email"/>
            <a:srcRect/>
            <a:stretch>
              <a:fillRect/>
            </a:stretch>
          </p:blipFill>
          <p:spPr bwMode="auto">
            <a:xfrm>
              <a:off x="792" y="864"/>
              <a:ext cx="1248" cy="768"/>
            </a:xfrm>
            <a:prstGeom prst="rect">
              <a:avLst/>
            </a:prstGeom>
            <a:noFill/>
            <a:ln w="9525">
              <a:solidFill>
                <a:schemeClr val="tx1"/>
              </a:solidFill>
              <a:miter lim="800000"/>
              <a:headEnd/>
              <a:tailEnd/>
            </a:ln>
          </p:spPr>
        </p:pic>
        <p:sp>
          <p:nvSpPr>
            <p:cNvPr id="25621" name="Rectangle 6"/>
            <p:cNvSpPr>
              <a:spLocks noChangeArrowheads="1"/>
            </p:cNvSpPr>
            <p:nvPr/>
          </p:nvSpPr>
          <p:spPr bwMode="auto">
            <a:xfrm>
              <a:off x="608" y="552"/>
              <a:ext cx="1632" cy="336"/>
            </a:xfrm>
            <a:prstGeom prst="rect">
              <a:avLst/>
            </a:prstGeom>
            <a:noFill/>
            <a:ln w="38100">
              <a:noFill/>
              <a:miter lim="800000"/>
              <a:headEnd/>
              <a:tailEnd/>
            </a:ln>
          </p:spPr>
          <p:txBody>
            <a:bodyPr anchor="ctr"/>
            <a:lstStyle/>
            <a:p>
              <a:r>
                <a:rPr lang="en-US" b="1">
                  <a:latin typeface="Lucida Sans" pitchFamily="34" charset="0"/>
                </a:rPr>
                <a:t>Patchy, Impaired</a:t>
              </a:r>
            </a:p>
          </p:txBody>
        </p:sp>
        <p:sp>
          <p:nvSpPr>
            <p:cNvPr id="25622" name="Rectangle 11"/>
            <p:cNvSpPr>
              <a:spLocks noChangeArrowheads="1"/>
            </p:cNvSpPr>
            <p:nvPr/>
          </p:nvSpPr>
          <p:spPr bwMode="auto">
            <a:xfrm>
              <a:off x="696" y="1630"/>
              <a:ext cx="1324" cy="231"/>
            </a:xfrm>
            <a:prstGeom prst="rect">
              <a:avLst/>
            </a:prstGeom>
            <a:noFill/>
            <a:ln w="9525">
              <a:noFill/>
              <a:miter lim="800000"/>
              <a:headEnd/>
              <a:tailEnd/>
            </a:ln>
          </p:spPr>
          <p:txBody>
            <a:bodyPr wrap="none">
              <a:spAutoFit/>
            </a:bodyPr>
            <a:lstStyle/>
            <a:p>
              <a:r>
                <a:rPr lang="en-US" sz="1800" i="1"/>
                <a:t>Elliptio complanata</a:t>
              </a:r>
            </a:p>
          </p:txBody>
        </p:sp>
      </p:grpSp>
      <p:grpSp>
        <p:nvGrpSpPr>
          <p:cNvPr id="3" name="Group 22"/>
          <p:cNvGrpSpPr>
            <a:grpSpLocks/>
          </p:cNvGrpSpPr>
          <p:nvPr/>
        </p:nvGrpSpPr>
        <p:grpSpPr bwMode="auto">
          <a:xfrm>
            <a:off x="3848100" y="1328738"/>
            <a:ext cx="2266950" cy="1957387"/>
            <a:chOff x="2394" y="626"/>
            <a:chExt cx="1428" cy="1233"/>
          </a:xfrm>
        </p:grpSpPr>
        <p:pic>
          <p:nvPicPr>
            <p:cNvPr id="25617" name="Picture 5"/>
            <p:cNvPicPr>
              <a:picLocks noChangeAspect="1" noChangeArrowheads="1"/>
            </p:cNvPicPr>
            <p:nvPr/>
          </p:nvPicPr>
          <p:blipFill>
            <a:blip r:embed="rId5" cstate="email"/>
            <a:srcRect/>
            <a:stretch>
              <a:fillRect/>
            </a:stretch>
          </p:blipFill>
          <p:spPr bwMode="auto">
            <a:xfrm>
              <a:off x="2472" y="864"/>
              <a:ext cx="1296" cy="775"/>
            </a:xfrm>
            <a:prstGeom prst="rect">
              <a:avLst/>
            </a:prstGeom>
            <a:noFill/>
            <a:ln w="9525">
              <a:solidFill>
                <a:schemeClr val="tx1"/>
              </a:solidFill>
              <a:miter lim="800000"/>
              <a:headEnd/>
              <a:tailEnd/>
            </a:ln>
          </p:spPr>
        </p:pic>
        <p:sp>
          <p:nvSpPr>
            <p:cNvPr id="25618" name="Rectangle 9"/>
            <p:cNvSpPr>
              <a:spLocks noChangeArrowheads="1"/>
            </p:cNvSpPr>
            <p:nvPr/>
          </p:nvSpPr>
          <p:spPr bwMode="auto">
            <a:xfrm>
              <a:off x="2784" y="626"/>
              <a:ext cx="576" cy="240"/>
            </a:xfrm>
            <a:prstGeom prst="rect">
              <a:avLst/>
            </a:prstGeom>
            <a:noFill/>
            <a:ln w="38100">
              <a:noFill/>
              <a:miter lim="800000"/>
              <a:headEnd/>
              <a:tailEnd/>
            </a:ln>
          </p:spPr>
          <p:txBody>
            <a:bodyPr anchor="ctr"/>
            <a:lstStyle/>
            <a:p>
              <a:r>
                <a:rPr lang="en-US" b="1">
                  <a:latin typeface="Lucida Sans" pitchFamily="34" charset="0"/>
                </a:rPr>
                <a:t>Rare</a:t>
              </a:r>
            </a:p>
          </p:txBody>
        </p:sp>
        <p:sp>
          <p:nvSpPr>
            <p:cNvPr id="25619" name="Rectangle 12"/>
            <p:cNvSpPr>
              <a:spLocks noChangeArrowheads="1"/>
            </p:cNvSpPr>
            <p:nvPr/>
          </p:nvSpPr>
          <p:spPr bwMode="auto">
            <a:xfrm>
              <a:off x="2394" y="1628"/>
              <a:ext cx="1428" cy="231"/>
            </a:xfrm>
            <a:prstGeom prst="rect">
              <a:avLst/>
            </a:prstGeom>
            <a:noFill/>
            <a:ln w="9525">
              <a:noFill/>
              <a:miter lim="800000"/>
              <a:headEnd/>
              <a:tailEnd/>
            </a:ln>
          </p:spPr>
          <p:txBody>
            <a:bodyPr wrap="none">
              <a:spAutoFit/>
            </a:bodyPr>
            <a:lstStyle/>
            <a:p>
              <a:r>
                <a:rPr lang="en-US" sz="1800" i="1"/>
                <a:t>Strophitus undulatus</a:t>
              </a:r>
            </a:p>
          </p:txBody>
        </p:sp>
      </p:grpSp>
      <p:grpSp>
        <p:nvGrpSpPr>
          <p:cNvPr id="4" name="Group 23"/>
          <p:cNvGrpSpPr>
            <a:grpSpLocks/>
          </p:cNvGrpSpPr>
          <p:nvPr/>
        </p:nvGrpSpPr>
        <p:grpSpPr bwMode="auto">
          <a:xfrm>
            <a:off x="6743700" y="1295400"/>
            <a:ext cx="2533650" cy="1952625"/>
            <a:chOff x="4056" y="651"/>
            <a:chExt cx="1596" cy="1230"/>
          </a:xfrm>
        </p:grpSpPr>
        <p:pic>
          <p:nvPicPr>
            <p:cNvPr id="25614" name="Picture 4" descr="Dwwm1"/>
            <p:cNvPicPr>
              <a:picLocks noChangeAspect="1" noChangeArrowheads="1"/>
            </p:cNvPicPr>
            <p:nvPr/>
          </p:nvPicPr>
          <p:blipFill>
            <a:blip r:embed="rId6" cstate="email"/>
            <a:srcRect/>
            <a:stretch>
              <a:fillRect/>
            </a:stretch>
          </p:blipFill>
          <p:spPr bwMode="auto">
            <a:xfrm>
              <a:off x="4152" y="912"/>
              <a:ext cx="1344" cy="761"/>
            </a:xfrm>
            <a:prstGeom prst="rect">
              <a:avLst/>
            </a:prstGeom>
            <a:noFill/>
            <a:ln w="9525">
              <a:solidFill>
                <a:schemeClr val="tx1"/>
              </a:solidFill>
              <a:miter lim="800000"/>
              <a:headEnd/>
              <a:tailEnd/>
            </a:ln>
          </p:spPr>
        </p:pic>
        <p:sp>
          <p:nvSpPr>
            <p:cNvPr id="25615" name="Rectangle 7"/>
            <p:cNvSpPr>
              <a:spLocks noChangeArrowheads="1"/>
            </p:cNvSpPr>
            <p:nvPr/>
          </p:nvSpPr>
          <p:spPr bwMode="auto">
            <a:xfrm>
              <a:off x="4317" y="651"/>
              <a:ext cx="1008" cy="240"/>
            </a:xfrm>
            <a:prstGeom prst="rect">
              <a:avLst/>
            </a:prstGeom>
            <a:noFill/>
            <a:ln w="38100">
              <a:noFill/>
              <a:miter lim="800000"/>
              <a:headEnd/>
              <a:tailEnd/>
            </a:ln>
          </p:spPr>
          <p:txBody>
            <a:bodyPr anchor="ctr"/>
            <a:lstStyle/>
            <a:p>
              <a:r>
                <a:rPr lang="en-US" b="1">
                  <a:latin typeface="Lucida Sans" pitchFamily="34" charset="0"/>
                </a:rPr>
                <a:t>Extirpated</a:t>
              </a:r>
            </a:p>
          </p:txBody>
        </p:sp>
        <p:sp>
          <p:nvSpPr>
            <p:cNvPr id="25616" name="Rectangle 13"/>
            <p:cNvSpPr>
              <a:spLocks noChangeArrowheads="1"/>
            </p:cNvSpPr>
            <p:nvPr/>
          </p:nvSpPr>
          <p:spPr bwMode="auto">
            <a:xfrm>
              <a:off x="4056" y="1650"/>
              <a:ext cx="1596" cy="231"/>
            </a:xfrm>
            <a:prstGeom prst="rect">
              <a:avLst/>
            </a:prstGeom>
            <a:noFill/>
            <a:ln w="9525">
              <a:noFill/>
              <a:miter lim="800000"/>
              <a:headEnd/>
              <a:tailEnd/>
            </a:ln>
          </p:spPr>
          <p:txBody>
            <a:bodyPr>
              <a:spAutoFit/>
            </a:bodyPr>
            <a:lstStyle/>
            <a:p>
              <a:r>
                <a:rPr lang="en-US" sz="1800" i="1"/>
                <a:t>Alasmidonta heterodon</a:t>
              </a:r>
            </a:p>
          </p:txBody>
        </p:sp>
      </p:grpSp>
      <p:sp>
        <p:nvSpPr>
          <p:cNvPr id="14" name="Rectangle 5"/>
          <p:cNvSpPr>
            <a:spLocks noChangeArrowheads="1"/>
          </p:cNvSpPr>
          <p:nvPr/>
        </p:nvSpPr>
        <p:spPr bwMode="auto">
          <a:xfrm>
            <a:off x="709613" y="5967413"/>
            <a:ext cx="876300" cy="685800"/>
          </a:xfrm>
          <a:prstGeom prst="rect">
            <a:avLst/>
          </a:prstGeom>
          <a:noFill/>
          <a:ln w="9525">
            <a:noFill/>
            <a:miter lim="800000"/>
            <a:headEnd/>
            <a:tailEnd/>
          </a:ln>
        </p:spPr>
        <p:txBody>
          <a:bodyPr anchor="b"/>
          <a:lstStyle/>
          <a:p>
            <a:pPr algn="l" eaLnBrk="0" hangingPunct="0"/>
            <a:r>
              <a:rPr kumimoji="1" lang="en-US" sz="6000" b="1" i="1">
                <a:solidFill>
                  <a:srgbClr val="FF0000"/>
                </a:solidFill>
                <a:latin typeface="Lucida Sans Unicode" pitchFamily="34" charset="0"/>
                <a:sym typeface="Wingdings" pitchFamily="2" charset="2"/>
              </a:rPr>
              <a:t></a:t>
            </a:r>
          </a:p>
        </p:txBody>
      </p:sp>
      <p:sp>
        <p:nvSpPr>
          <p:cNvPr id="15" name="Rectangle 5"/>
          <p:cNvSpPr>
            <a:spLocks noChangeArrowheads="1"/>
          </p:cNvSpPr>
          <p:nvPr/>
        </p:nvSpPr>
        <p:spPr bwMode="auto">
          <a:xfrm>
            <a:off x="495300" y="4191000"/>
            <a:ext cx="876300" cy="685800"/>
          </a:xfrm>
          <a:prstGeom prst="rect">
            <a:avLst/>
          </a:prstGeom>
          <a:noFill/>
          <a:ln w="9525">
            <a:noFill/>
            <a:miter lim="800000"/>
            <a:headEnd/>
            <a:tailEnd/>
          </a:ln>
        </p:spPr>
        <p:txBody>
          <a:bodyPr anchor="b"/>
          <a:lstStyle/>
          <a:p>
            <a:pPr algn="l" eaLnBrk="0" hangingPunct="0"/>
            <a:r>
              <a:rPr kumimoji="1" lang="en-US" sz="6000" b="1" i="1">
                <a:solidFill>
                  <a:srgbClr val="FF0000"/>
                </a:solidFill>
                <a:latin typeface="Lucida Sans Unicode" pitchFamily="34" charset="0"/>
                <a:sym typeface="Wingdings" pitchFamily="2" charset="2"/>
              </a:rPr>
              <a:t></a:t>
            </a:r>
          </a:p>
        </p:txBody>
      </p:sp>
      <p:sp>
        <p:nvSpPr>
          <p:cNvPr id="16" name="Rectangle 5"/>
          <p:cNvSpPr>
            <a:spLocks noChangeArrowheads="1"/>
          </p:cNvSpPr>
          <p:nvPr/>
        </p:nvSpPr>
        <p:spPr bwMode="auto">
          <a:xfrm>
            <a:off x="1028700" y="3886200"/>
            <a:ext cx="876300" cy="685800"/>
          </a:xfrm>
          <a:prstGeom prst="rect">
            <a:avLst/>
          </a:prstGeom>
          <a:noFill/>
          <a:ln w="9525">
            <a:noFill/>
            <a:miter lim="800000"/>
            <a:headEnd/>
            <a:tailEnd/>
          </a:ln>
        </p:spPr>
        <p:txBody>
          <a:bodyPr anchor="b"/>
          <a:lstStyle/>
          <a:p>
            <a:pPr algn="l" eaLnBrk="0" hangingPunct="0"/>
            <a:r>
              <a:rPr kumimoji="1" lang="en-US" sz="6000" b="1" i="1">
                <a:solidFill>
                  <a:srgbClr val="FF0000"/>
                </a:solidFill>
                <a:latin typeface="Lucida Sans Unicode" pitchFamily="34" charset="0"/>
                <a:sym typeface="Wingdings" pitchFamily="2" charset="2"/>
              </a:rPr>
              <a:t></a:t>
            </a:r>
          </a:p>
        </p:txBody>
      </p:sp>
      <p:sp>
        <p:nvSpPr>
          <p:cNvPr id="17" name="Rectangle 5"/>
          <p:cNvSpPr>
            <a:spLocks noChangeArrowheads="1"/>
          </p:cNvSpPr>
          <p:nvPr/>
        </p:nvSpPr>
        <p:spPr bwMode="auto">
          <a:xfrm>
            <a:off x="952500" y="4343400"/>
            <a:ext cx="876300" cy="685800"/>
          </a:xfrm>
          <a:prstGeom prst="rect">
            <a:avLst/>
          </a:prstGeom>
          <a:noFill/>
          <a:ln w="9525">
            <a:noFill/>
            <a:miter lim="800000"/>
            <a:headEnd/>
            <a:tailEnd/>
          </a:ln>
        </p:spPr>
        <p:txBody>
          <a:bodyPr anchor="b"/>
          <a:lstStyle/>
          <a:p>
            <a:pPr algn="l" eaLnBrk="0" hangingPunct="0"/>
            <a:r>
              <a:rPr kumimoji="1" lang="en-US" sz="6000" b="1" i="1">
                <a:solidFill>
                  <a:srgbClr val="FF0000"/>
                </a:solidFill>
                <a:latin typeface="Lucida Sans Unicode" pitchFamily="34" charset="0"/>
                <a:sym typeface="Wingdings" pitchFamily="2" charset="2"/>
              </a:rPr>
              <a:t></a:t>
            </a:r>
          </a:p>
        </p:txBody>
      </p:sp>
      <p:sp>
        <p:nvSpPr>
          <p:cNvPr id="18" name="Rectangle 5"/>
          <p:cNvSpPr>
            <a:spLocks noChangeArrowheads="1"/>
          </p:cNvSpPr>
          <p:nvPr/>
        </p:nvSpPr>
        <p:spPr bwMode="auto">
          <a:xfrm>
            <a:off x="647700" y="5105400"/>
            <a:ext cx="876300" cy="685800"/>
          </a:xfrm>
          <a:prstGeom prst="rect">
            <a:avLst/>
          </a:prstGeom>
          <a:noFill/>
          <a:ln w="9525">
            <a:noFill/>
            <a:miter lim="800000"/>
            <a:headEnd/>
            <a:tailEnd/>
          </a:ln>
        </p:spPr>
        <p:txBody>
          <a:bodyPr anchor="b"/>
          <a:lstStyle/>
          <a:p>
            <a:pPr algn="l" eaLnBrk="0" hangingPunct="0"/>
            <a:r>
              <a:rPr kumimoji="1" lang="en-US" sz="6000" b="1" i="1">
                <a:solidFill>
                  <a:srgbClr val="FF0000"/>
                </a:solidFill>
                <a:latin typeface="Lucida Sans Unicode" pitchFamily="34" charset="0"/>
                <a:sym typeface="Wingdings" pitchFamily="2" charset="2"/>
              </a:rPr>
              <a:t></a:t>
            </a:r>
          </a:p>
        </p:txBody>
      </p:sp>
      <p:sp>
        <p:nvSpPr>
          <p:cNvPr id="23" name="Rectangle 10"/>
          <p:cNvSpPr>
            <a:spLocks noChangeArrowheads="1"/>
          </p:cNvSpPr>
          <p:nvPr/>
        </p:nvSpPr>
        <p:spPr bwMode="auto">
          <a:xfrm>
            <a:off x="723900" y="228600"/>
            <a:ext cx="9080500" cy="674688"/>
          </a:xfrm>
          <a:prstGeom prst="rect">
            <a:avLst/>
          </a:prstGeom>
          <a:noFill/>
          <a:ln w="38100">
            <a:noFill/>
            <a:miter lim="800000"/>
            <a:headEnd/>
            <a:tailEnd/>
          </a:ln>
          <a:effectLst/>
        </p:spPr>
        <p:txBody>
          <a:bodyPr anchor="ctr"/>
          <a:lstStyle/>
          <a:p>
            <a:pPr>
              <a:defRPr/>
            </a:pPr>
            <a:r>
              <a:rPr lang="en-US" sz="4200" b="1" dirty="0">
                <a:solidFill>
                  <a:srgbClr val="482400"/>
                </a:solidFill>
                <a:effectLst>
                  <a:outerShdw blurRad="38100" dist="38100" dir="2700000" algn="tl">
                    <a:srgbClr val="C0C0C0"/>
                  </a:outerShdw>
                </a:effectLst>
                <a:latin typeface="Calibri" pitchFamily="34" charset="0"/>
              </a:rPr>
              <a:t>Bivalve Projections – FW Mussels</a:t>
            </a:r>
          </a:p>
          <a:p>
            <a:pPr>
              <a:defRPr/>
            </a:pPr>
            <a:r>
              <a:rPr lang="en-US" sz="2800" b="1" dirty="0">
                <a:solidFill>
                  <a:srgbClr val="482400"/>
                </a:solidFill>
                <a:effectLst>
                  <a:outerShdw blurRad="38100" dist="38100" dir="2700000" algn="tl">
                    <a:srgbClr val="C0C0C0"/>
                  </a:outerShdw>
                </a:effectLst>
                <a:latin typeface="Calibri" pitchFamily="34" charset="0"/>
              </a:rPr>
              <a:t>Shifting Species Ranges, But No Dispersal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dissolve">
                                      <p:cBhvr>
                                        <p:cTn id="11" dur="500"/>
                                        <p:tgtEl>
                                          <p:spTgt spid="15"/>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srcRect/>
          <a:stretch>
            <a:fillRect/>
          </a:stretch>
        </a:blipFill>
        <a:effectLst/>
      </p:bgPr>
    </p:bg>
    <p:spTree>
      <p:nvGrpSpPr>
        <p:cNvPr id="1" name=""/>
        <p:cNvGrpSpPr/>
        <p:nvPr/>
      </p:nvGrpSpPr>
      <p:grpSpPr>
        <a:xfrm>
          <a:off x="0" y="0"/>
          <a:ext cx="0" cy="0"/>
          <a:chOff x="0" y="0"/>
          <a:chExt cx="0" cy="0"/>
        </a:xfrm>
      </p:grpSpPr>
      <p:sp>
        <p:nvSpPr>
          <p:cNvPr id="55297" name="Title 1"/>
          <p:cNvSpPr>
            <a:spLocks noGrp="1"/>
          </p:cNvSpPr>
          <p:nvPr>
            <p:ph type="title"/>
          </p:nvPr>
        </p:nvSpPr>
        <p:spPr>
          <a:xfrm>
            <a:off x="495300" y="304800"/>
            <a:ext cx="8743950" cy="609600"/>
          </a:xfrm>
        </p:spPr>
        <p:txBody>
          <a:bodyPr/>
          <a:lstStyle/>
          <a:p>
            <a:r>
              <a:rPr lang="en-US" dirty="0" smtClean="0">
                <a:solidFill>
                  <a:srgbClr val="FFFF00"/>
                </a:solidFill>
                <a:latin typeface="Calibri" pitchFamily="34" charset="0"/>
              </a:rPr>
              <a:t>Summary</a:t>
            </a:r>
          </a:p>
        </p:txBody>
      </p:sp>
      <p:sp>
        <p:nvSpPr>
          <p:cNvPr id="55298" name="Content Placeholder 2"/>
          <p:cNvSpPr>
            <a:spLocks noGrp="1"/>
          </p:cNvSpPr>
          <p:nvPr>
            <p:ph idx="1"/>
          </p:nvPr>
        </p:nvSpPr>
        <p:spPr>
          <a:xfrm>
            <a:off x="419100" y="1066800"/>
            <a:ext cx="6629400" cy="5638800"/>
          </a:xfrm>
        </p:spPr>
        <p:txBody>
          <a:bodyPr/>
          <a:lstStyle/>
          <a:p>
            <a:pPr>
              <a:buFontTx/>
              <a:buChar char="•"/>
            </a:pPr>
            <a:r>
              <a:rPr lang="en-US" sz="2400" dirty="0" smtClean="0">
                <a:solidFill>
                  <a:schemeClr val="bg1"/>
                </a:solidFill>
              </a:rPr>
              <a:t>Freshwater mussels are the most imperiled animals nationally and locally</a:t>
            </a:r>
          </a:p>
          <a:p>
            <a:pPr>
              <a:buFontTx/>
              <a:buChar char="•"/>
            </a:pPr>
            <a:endParaRPr lang="en-US" sz="1100" dirty="0" smtClean="0">
              <a:solidFill>
                <a:schemeClr val="bg1"/>
              </a:solidFill>
            </a:endParaRPr>
          </a:p>
          <a:p>
            <a:pPr>
              <a:buFontTx/>
              <a:buChar char="•"/>
            </a:pPr>
            <a:r>
              <a:rPr lang="en-US" sz="2400" dirty="0" smtClean="0">
                <a:solidFill>
                  <a:schemeClr val="bg1"/>
                </a:solidFill>
              </a:rPr>
              <a:t>Current populations help sustain water quality, and they deserve protection</a:t>
            </a:r>
          </a:p>
          <a:p>
            <a:pPr>
              <a:buFontTx/>
              <a:buChar char="•"/>
            </a:pPr>
            <a:endParaRPr lang="en-US" sz="1100" dirty="0" smtClean="0">
              <a:solidFill>
                <a:schemeClr val="bg1"/>
              </a:solidFill>
            </a:endParaRPr>
          </a:p>
          <a:p>
            <a:pPr>
              <a:buFontTx/>
              <a:buChar char="•"/>
            </a:pPr>
            <a:r>
              <a:rPr lang="en-US" sz="2400" dirty="0" smtClean="0">
                <a:solidFill>
                  <a:schemeClr val="bg1"/>
                </a:solidFill>
              </a:rPr>
              <a:t>Populations of many species are below carrying capacity and could be augmented</a:t>
            </a:r>
          </a:p>
          <a:p>
            <a:pPr>
              <a:buFontTx/>
              <a:buChar char="•"/>
            </a:pPr>
            <a:endParaRPr lang="en-US" sz="1100" dirty="0" smtClean="0">
              <a:solidFill>
                <a:schemeClr val="bg1"/>
              </a:solidFill>
            </a:endParaRPr>
          </a:p>
          <a:p>
            <a:pPr>
              <a:buFontTx/>
              <a:buChar char="•"/>
            </a:pPr>
            <a:r>
              <a:rPr lang="en-US" sz="2400" dirty="0" smtClean="0">
                <a:solidFill>
                  <a:schemeClr val="bg1"/>
                </a:solidFill>
              </a:rPr>
              <a:t>Protection and restoration of diverse species in different areas can promote positive feedbacks via ecosystem linkages</a:t>
            </a:r>
          </a:p>
          <a:p>
            <a:pPr>
              <a:buFontTx/>
              <a:buChar char="•"/>
            </a:pPr>
            <a:endParaRPr lang="en-US" sz="1100" dirty="0" smtClean="0">
              <a:solidFill>
                <a:schemeClr val="bg1"/>
              </a:solidFill>
            </a:endParaRPr>
          </a:p>
          <a:p>
            <a:pPr>
              <a:buFontTx/>
              <a:buChar char="•"/>
            </a:pPr>
            <a:r>
              <a:rPr lang="en-US" sz="2400" dirty="0" smtClean="0">
                <a:solidFill>
                  <a:schemeClr val="bg1"/>
                </a:solidFill>
              </a:rPr>
              <a:t>Although future challenges await, the greatest hurdle at present is investment</a:t>
            </a:r>
          </a:p>
          <a:p>
            <a:pPr>
              <a:buFontTx/>
              <a:buChar char="•"/>
            </a:pPr>
            <a:endParaRPr lang="en-US" sz="1100" dirty="0" smtClean="0">
              <a:solidFill>
                <a:schemeClr val="bg1"/>
              </a:solidFill>
            </a:endParaRPr>
          </a:p>
          <a:p>
            <a:pPr>
              <a:buFontTx/>
              <a:buChar char="•"/>
            </a:pPr>
            <a:endParaRPr lang="en-US" sz="2400" dirty="0" smtClean="0">
              <a:solidFill>
                <a:schemeClr val="bg1"/>
              </a:solidFill>
            </a:endParaRPr>
          </a:p>
        </p:txBody>
      </p:sp>
      <p:grpSp>
        <p:nvGrpSpPr>
          <p:cNvPr id="8" name="Group 7"/>
          <p:cNvGrpSpPr/>
          <p:nvPr/>
        </p:nvGrpSpPr>
        <p:grpSpPr>
          <a:xfrm>
            <a:off x="7277100" y="3581400"/>
            <a:ext cx="2743200" cy="3048000"/>
            <a:chOff x="3924300" y="3429000"/>
            <a:chExt cx="2743200" cy="3048000"/>
          </a:xfrm>
        </p:grpSpPr>
        <p:pic>
          <p:nvPicPr>
            <p:cNvPr id="114690" name="Picture 2"/>
            <p:cNvPicPr>
              <a:picLocks noChangeAspect="1" noChangeArrowheads="1"/>
            </p:cNvPicPr>
            <p:nvPr/>
          </p:nvPicPr>
          <p:blipFill>
            <a:blip r:embed="rId4" cstate="email"/>
            <a:srcRect/>
            <a:stretch>
              <a:fillRect/>
            </a:stretch>
          </p:blipFill>
          <p:spPr bwMode="auto">
            <a:xfrm>
              <a:off x="3924300" y="3429000"/>
              <a:ext cx="2743200" cy="3048000"/>
            </a:xfrm>
            <a:prstGeom prst="rect">
              <a:avLst/>
            </a:prstGeom>
            <a:noFill/>
            <a:ln w="9525">
              <a:noFill/>
              <a:miter lim="800000"/>
              <a:headEnd/>
              <a:tailEnd/>
            </a:ln>
            <a:effectLst/>
          </p:spPr>
        </p:pic>
        <p:sp>
          <p:nvSpPr>
            <p:cNvPr id="6" name="AutoShape 38"/>
            <p:cNvSpPr>
              <a:spLocks noChangeArrowheads="1"/>
            </p:cNvSpPr>
            <p:nvPr/>
          </p:nvSpPr>
          <p:spPr bwMode="auto">
            <a:xfrm rot="21413297" flipH="1">
              <a:off x="4482886" y="3524201"/>
              <a:ext cx="990600" cy="2340808"/>
            </a:xfrm>
            <a:custGeom>
              <a:avLst/>
              <a:gdLst>
                <a:gd name="T0" fmla="*/ 980648 w 21600"/>
                <a:gd name="T1" fmla="*/ 659588 h 21600"/>
                <a:gd name="T2" fmla="*/ 380739 w 21600"/>
                <a:gd name="T3" fmla="*/ 166995 h 21600"/>
                <a:gd name="T4" fmla="*/ 815640 w 21600"/>
                <a:gd name="T5" fmla="*/ 715431 h 21600"/>
                <a:gd name="T6" fmla="*/ 568815 w 21600"/>
                <a:gd name="T7" fmla="*/ 1846479 h 21600"/>
                <a:gd name="T8" fmla="*/ 337584 w 21600"/>
                <a:gd name="T9" fmla="*/ 1544073 h 21600"/>
                <a:gd name="T10" fmla="*/ 519423 w 21600"/>
                <a:gd name="T11" fmla="*/ 1159352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646" y="17878"/>
                  </a:moveTo>
                  <a:cubicBezTo>
                    <a:pt x="15231" y="17449"/>
                    <a:pt x="17929" y="14409"/>
                    <a:pt x="17929" y="10800"/>
                  </a:cubicBezTo>
                  <a:cubicBezTo>
                    <a:pt x="17929" y="6862"/>
                    <a:pt x="14737" y="3671"/>
                    <a:pt x="10800" y="3671"/>
                  </a:cubicBezTo>
                  <a:cubicBezTo>
                    <a:pt x="10127" y="3670"/>
                    <a:pt x="9459" y="3766"/>
                    <a:pt x="8813" y="3953"/>
                  </a:cubicBezTo>
                  <a:lnTo>
                    <a:pt x="7791" y="427"/>
                  </a:lnTo>
                  <a:cubicBezTo>
                    <a:pt x="8768" y="143"/>
                    <a:pt x="9781" y="-1"/>
                    <a:pt x="10800" y="0"/>
                  </a:cubicBezTo>
                  <a:cubicBezTo>
                    <a:pt x="16764" y="0"/>
                    <a:pt x="21600" y="4835"/>
                    <a:pt x="21600" y="10800"/>
                  </a:cubicBezTo>
                  <a:cubicBezTo>
                    <a:pt x="21600" y="16268"/>
                    <a:pt x="17512" y="20873"/>
                    <a:pt x="12083" y="21523"/>
                  </a:cubicBezTo>
                  <a:lnTo>
                    <a:pt x="12403" y="24204"/>
                  </a:lnTo>
                  <a:lnTo>
                    <a:pt x="7361" y="20240"/>
                  </a:lnTo>
                  <a:lnTo>
                    <a:pt x="11326" y="15197"/>
                  </a:lnTo>
                  <a:lnTo>
                    <a:pt x="11646" y="17878"/>
                  </a:lnTo>
                  <a:close/>
                </a:path>
              </a:pathLst>
            </a:custGeom>
            <a:solidFill>
              <a:srgbClr val="0000FF"/>
            </a:solidFill>
            <a:ln w="9525">
              <a:solidFill>
                <a:schemeClr val="tx1"/>
              </a:solidFill>
              <a:miter lim="800000"/>
              <a:headEnd/>
              <a:tailEnd/>
            </a:ln>
          </p:spPr>
          <p:txBody>
            <a:bodyPr wrap="none" anchor="ctr"/>
            <a:lstStyle/>
            <a:p>
              <a:endParaRPr lang="en-US"/>
            </a:p>
          </p:txBody>
        </p:sp>
        <p:sp>
          <p:nvSpPr>
            <p:cNvPr id="7" name="AutoShape 45"/>
            <p:cNvSpPr>
              <a:spLocks noChangeArrowheads="1"/>
            </p:cNvSpPr>
            <p:nvPr/>
          </p:nvSpPr>
          <p:spPr bwMode="auto">
            <a:xfrm rot="10800000" flipH="1">
              <a:off x="5160821" y="4020254"/>
              <a:ext cx="776288" cy="1828800"/>
            </a:xfrm>
            <a:custGeom>
              <a:avLst/>
              <a:gdLst>
                <a:gd name="T0" fmla="*/ 768489 w 21600"/>
                <a:gd name="T1" fmla="*/ 732028 h 21600"/>
                <a:gd name="T2" fmla="*/ 298368 w 21600"/>
                <a:gd name="T3" fmla="*/ 185335 h 21600"/>
                <a:gd name="T4" fmla="*/ 639180 w 21600"/>
                <a:gd name="T5" fmla="*/ 794004 h 21600"/>
                <a:gd name="T6" fmla="*/ 445755 w 21600"/>
                <a:gd name="T7" fmla="*/ 2049272 h 21600"/>
                <a:gd name="T8" fmla="*/ 264549 w 21600"/>
                <a:gd name="T9" fmla="*/ 1713653 h 21600"/>
                <a:gd name="T10" fmla="*/ 407048 w 21600"/>
                <a:gd name="T11" fmla="*/ 1286679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646" y="17878"/>
                  </a:moveTo>
                  <a:cubicBezTo>
                    <a:pt x="15231" y="17449"/>
                    <a:pt x="17929" y="14409"/>
                    <a:pt x="17929" y="10800"/>
                  </a:cubicBezTo>
                  <a:cubicBezTo>
                    <a:pt x="17929" y="6862"/>
                    <a:pt x="14737" y="3671"/>
                    <a:pt x="10800" y="3671"/>
                  </a:cubicBezTo>
                  <a:cubicBezTo>
                    <a:pt x="10127" y="3670"/>
                    <a:pt x="9459" y="3766"/>
                    <a:pt x="8813" y="3953"/>
                  </a:cubicBezTo>
                  <a:lnTo>
                    <a:pt x="7791" y="427"/>
                  </a:lnTo>
                  <a:cubicBezTo>
                    <a:pt x="8768" y="143"/>
                    <a:pt x="9781" y="-1"/>
                    <a:pt x="10800" y="0"/>
                  </a:cubicBezTo>
                  <a:cubicBezTo>
                    <a:pt x="16764" y="0"/>
                    <a:pt x="21600" y="4835"/>
                    <a:pt x="21600" y="10800"/>
                  </a:cubicBezTo>
                  <a:cubicBezTo>
                    <a:pt x="21600" y="16268"/>
                    <a:pt x="17512" y="20873"/>
                    <a:pt x="12083" y="21523"/>
                  </a:cubicBezTo>
                  <a:lnTo>
                    <a:pt x="12403" y="24204"/>
                  </a:lnTo>
                  <a:lnTo>
                    <a:pt x="7361" y="20240"/>
                  </a:lnTo>
                  <a:lnTo>
                    <a:pt x="11326" y="15197"/>
                  </a:lnTo>
                  <a:lnTo>
                    <a:pt x="11646" y="17878"/>
                  </a:lnTo>
                  <a:close/>
                </a:path>
              </a:pathLst>
            </a:custGeom>
            <a:solidFill>
              <a:srgbClr val="00CCFF"/>
            </a:solidFill>
            <a:ln w="9525">
              <a:solidFill>
                <a:schemeClr val="tx1"/>
              </a:solidFill>
              <a:miter lim="800000"/>
              <a:headEnd/>
              <a:tailEnd/>
            </a:ln>
          </p:spPr>
          <p:txBody>
            <a:bodyPr wrap="none" anchor="ctr"/>
            <a:lstStyle/>
            <a:p>
              <a:endParaRPr lang="en-US"/>
            </a:p>
          </p:txBody>
        </p:sp>
      </p:grpSp>
      <p:pic>
        <p:nvPicPr>
          <p:cNvPr id="10" name="Picture 6" descr="Oyster Canary Creek Nov 2001B dk"/>
          <p:cNvPicPr>
            <a:picLocks noChangeAspect="1" noChangeArrowheads="1"/>
          </p:cNvPicPr>
          <p:nvPr/>
        </p:nvPicPr>
        <p:blipFill>
          <a:blip r:embed="rId5" cstate="email"/>
          <a:srcRect/>
          <a:stretch>
            <a:fillRect/>
          </a:stretch>
        </p:blipFill>
        <p:spPr bwMode="auto">
          <a:xfrm>
            <a:off x="7429500" y="1676400"/>
            <a:ext cx="1905000" cy="1671638"/>
          </a:xfrm>
          <a:prstGeom prst="rect">
            <a:avLst/>
          </a:prstGeom>
          <a:noFill/>
          <a:ln w="9525">
            <a:solidFill>
              <a:schemeClr val="tx1"/>
            </a:solidFill>
            <a:miter lim="800000"/>
            <a:headEnd/>
            <a:tailEnd/>
          </a:ln>
        </p:spPr>
      </p:pic>
      <p:pic>
        <p:nvPicPr>
          <p:cNvPr id="13" name="Picture 9" descr="Elliptio pic"/>
          <p:cNvPicPr>
            <a:picLocks noChangeAspect="1" noChangeArrowheads="1"/>
          </p:cNvPicPr>
          <p:nvPr/>
        </p:nvPicPr>
        <p:blipFill>
          <a:blip r:embed="rId6" cstate="email"/>
          <a:srcRect/>
          <a:stretch>
            <a:fillRect/>
          </a:stretch>
        </p:blipFill>
        <p:spPr bwMode="auto">
          <a:xfrm>
            <a:off x="7429500" y="381000"/>
            <a:ext cx="1828800" cy="1125538"/>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5298">
                                            <p:txEl>
                                              <p:pRg st="2" end="2"/>
                                            </p:txEl>
                                          </p:spTgt>
                                        </p:tgtEl>
                                        <p:attrNameLst>
                                          <p:attrName>style.visibility</p:attrName>
                                        </p:attrNameLst>
                                      </p:cBhvr>
                                      <p:to>
                                        <p:strVal val="visible"/>
                                      </p:to>
                                    </p:set>
                                    <p:animEffect transition="in" filter="dissolve">
                                      <p:cBhvr>
                                        <p:cTn id="7" dur="500"/>
                                        <p:tgtEl>
                                          <p:spTgt spid="5529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5298">
                                            <p:txEl>
                                              <p:pRg st="0" end="0"/>
                                            </p:txEl>
                                          </p:spTgt>
                                        </p:tgtEl>
                                        <p:attrNameLst>
                                          <p:attrName>style.visibility</p:attrName>
                                        </p:attrNameLst>
                                      </p:cBhvr>
                                      <p:to>
                                        <p:strVal val="visible"/>
                                      </p:to>
                                    </p:set>
                                    <p:animEffect transition="in" filter="dissolve">
                                      <p:cBhvr>
                                        <p:cTn id="12" dur="500"/>
                                        <p:tgtEl>
                                          <p:spTgt spid="5529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5298">
                                            <p:txEl>
                                              <p:pRg st="4" end="4"/>
                                            </p:txEl>
                                          </p:spTgt>
                                        </p:tgtEl>
                                        <p:attrNameLst>
                                          <p:attrName>style.visibility</p:attrName>
                                        </p:attrNameLst>
                                      </p:cBhvr>
                                      <p:to>
                                        <p:strVal val="visible"/>
                                      </p:to>
                                    </p:set>
                                    <p:animEffect transition="in" filter="dissolve">
                                      <p:cBhvr>
                                        <p:cTn id="17" dur="500"/>
                                        <p:tgtEl>
                                          <p:spTgt spid="5529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5298">
                                            <p:txEl>
                                              <p:pRg st="6" end="6"/>
                                            </p:txEl>
                                          </p:spTgt>
                                        </p:tgtEl>
                                        <p:attrNameLst>
                                          <p:attrName>style.visibility</p:attrName>
                                        </p:attrNameLst>
                                      </p:cBhvr>
                                      <p:to>
                                        <p:strVal val="visible"/>
                                      </p:to>
                                    </p:set>
                                    <p:animEffect transition="in" filter="dissolve">
                                      <p:cBhvr>
                                        <p:cTn id="22" dur="500"/>
                                        <p:tgtEl>
                                          <p:spTgt spid="5529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5298">
                                            <p:txEl>
                                              <p:pRg st="8" end="8"/>
                                            </p:txEl>
                                          </p:spTgt>
                                        </p:tgtEl>
                                        <p:attrNameLst>
                                          <p:attrName>style.visibility</p:attrName>
                                        </p:attrNameLst>
                                      </p:cBhvr>
                                      <p:to>
                                        <p:strVal val="visible"/>
                                      </p:to>
                                    </p:set>
                                    <p:animEffect transition="in" filter="dissolve">
                                      <p:cBhvr>
                                        <p:cTn id="27" dur="500"/>
                                        <p:tgtEl>
                                          <p:spTgt spid="55298">
                                            <p:txEl>
                                              <p:pRg st="8" end="8"/>
                                            </p:txEl>
                                          </p:spTgt>
                                        </p:tgtEl>
                                      </p:cBhvr>
                                    </p:animEffect>
                                  </p:childTnLst>
                                </p:cTn>
                              </p:par>
                            </p:childTnLst>
                          </p:cTn>
                        </p:par>
                        <p:par>
                          <p:cTn id="28" fill="hold">
                            <p:stCondLst>
                              <p:cond delay="500"/>
                            </p:stCondLst>
                            <p:childTnLst>
                              <p:par>
                                <p:cTn id="29" presetID="9"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ChangeArrowheads="1"/>
          </p:cNvSpPr>
          <p:nvPr/>
        </p:nvSpPr>
        <p:spPr bwMode="auto">
          <a:xfrm>
            <a:off x="419100" y="228600"/>
            <a:ext cx="9067800" cy="685800"/>
          </a:xfrm>
          <a:prstGeom prst="rect">
            <a:avLst/>
          </a:prstGeom>
          <a:noFill/>
          <a:ln w="9525">
            <a:noFill/>
            <a:miter lim="800000"/>
            <a:headEnd/>
            <a:tailEnd/>
          </a:ln>
        </p:spPr>
        <p:txBody>
          <a:bodyPr anchor="ctr"/>
          <a:lstStyle/>
          <a:p>
            <a:pPr algn="l" eaLnBrk="0" hangingPunct="0"/>
            <a:r>
              <a:rPr kumimoji="1" lang="en-US" sz="4000" b="1">
                <a:solidFill>
                  <a:srgbClr val="FFFF00"/>
                </a:solidFill>
                <a:latin typeface="Calibri" pitchFamily="34" charset="0"/>
              </a:rPr>
              <a:t>Investment in Delaware Valley Lags</a:t>
            </a:r>
            <a:endParaRPr kumimoji="1" lang="en-US" sz="3200">
              <a:solidFill>
                <a:srgbClr val="FFFF00"/>
              </a:solidFill>
              <a:latin typeface="Calibri" pitchFamily="34" charset="0"/>
            </a:endParaRPr>
          </a:p>
        </p:txBody>
      </p:sp>
      <p:pic>
        <p:nvPicPr>
          <p:cNvPr id="254979" name="Picture 8"/>
          <p:cNvPicPr>
            <a:picLocks noChangeAspect="1" noChangeArrowheads="1"/>
          </p:cNvPicPr>
          <p:nvPr/>
        </p:nvPicPr>
        <p:blipFill>
          <a:blip r:embed="rId3" cstate="screen"/>
          <a:srcRect/>
          <a:stretch>
            <a:fillRect/>
          </a:stretch>
        </p:blipFill>
        <p:spPr bwMode="auto">
          <a:xfrm>
            <a:off x="342900" y="990600"/>
            <a:ext cx="7924800" cy="5299075"/>
          </a:xfrm>
          <a:prstGeom prst="rect">
            <a:avLst/>
          </a:prstGeom>
          <a:noFill/>
          <a:ln w="9525">
            <a:noFill/>
            <a:miter lim="800000"/>
            <a:headEnd/>
            <a:tailEnd/>
          </a:ln>
        </p:spPr>
      </p:pic>
      <p:sp>
        <p:nvSpPr>
          <p:cNvPr id="254980" name="Rectangle 9"/>
          <p:cNvSpPr>
            <a:spLocks noChangeArrowheads="1"/>
          </p:cNvSpPr>
          <p:nvPr/>
        </p:nvSpPr>
        <p:spPr bwMode="auto">
          <a:xfrm>
            <a:off x="328613" y="6356350"/>
            <a:ext cx="9753600" cy="400050"/>
          </a:xfrm>
          <a:prstGeom prst="rect">
            <a:avLst/>
          </a:prstGeom>
          <a:noFill/>
          <a:ln w="9525">
            <a:noFill/>
            <a:miter lim="800000"/>
            <a:headEnd/>
            <a:tailEnd/>
          </a:ln>
        </p:spPr>
        <p:txBody>
          <a:bodyPr>
            <a:spAutoFit/>
          </a:bodyPr>
          <a:lstStyle/>
          <a:p>
            <a:r>
              <a:rPr lang="en-US">
                <a:solidFill>
                  <a:srgbClr val="FFFF00"/>
                </a:solidFill>
              </a:rPr>
              <a:t>http://delawareestuary.org/science_programs_state_of_the_estuary_treb.asp</a:t>
            </a:r>
          </a:p>
        </p:txBody>
      </p:sp>
      <p:sp>
        <p:nvSpPr>
          <p:cNvPr id="11" name="Oval 10"/>
          <p:cNvSpPr>
            <a:spLocks noChangeArrowheads="1"/>
          </p:cNvSpPr>
          <p:nvPr/>
        </p:nvSpPr>
        <p:spPr bwMode="auto">
          <a:xfrm>
            <a:off x="280988" y="4224338"/>
            <a:ext cx="2819400" cy="533400"/>
          </a:xfrm>
          <a:prstGeom prst="ellipse">
            <a:avLst/>
          </a:prstGeom>
          <a:noFill/>
          <a:ln w="38100" algn="ctr">
            <a:solidFill>
              <a:srgbClr val="FF0000"/>
            </a:solidFill>
            <a:miter lim="800000"/>
            <a:headEnd/>
            <a:tailEnd/>
          </a:ln>
        </p:spPr>
        <p:txBody>
          <a:bodyPr wrap="none"/>
          <a:lstStyle/>
          <a:p>
            <a:endParaRPr lang="en-US"/>
          </a:p>
        </p:txBody>
      </p:sp>
      <p:sp>
        <p:nvSpPr>
          <p:cNvPr id="12" name="Rectangle 11"/>
          <p:cNvSpPr>
            <a:spLocks noChangeArrowheads="1"/>
          </p:cNvSpPr>
          <p:nvPr/>
        </p:nvSpPr>
        <p:spPr bwMode="auto">
          <a:xfrm>
            <a:off x="8420100" y="1600200"/>
            <a:ext cx="1866900" cy="2862263"/>
          </a:xfrm>
          <a:prstGeom prst="rect">
            <a:avLst/>
          </a:prstGeom>
          <a:noFill/>
          <a:ln w="9525">
            <a:noFill/>
            <a:miter lim="800000"/>
            <a:headEnd/>
            <a:tailEnd/>
          </a:ln>
        </p:spPr>
        <p:txBody>
          <a:bodyPr>
            <a:spAutoFit/>
          </a:bodyPr>
          <a:lstStyle/>
          <a:p>
            <a:pPr algn="l"/>
            <a:r>
              <a:rPr lang="en-US" dirty="0">
                <a:solidFill>
                  <a:schemeClr val="bg1"/>
                </a:solidFill>
              </a:rPr>
              <a:t>Despite Tough Times,…</a:t>
            </a:r>
          </a:p>
          <a:p>
            <a:pPr algn="l"/>
            <a:endParaRPr lang="en-US" u="sng" dirty="0">
              <a:solidFill>
                <a:schemeClr val="bg1"/>
              </a:solidFill>
            </a:endParaRPr>
          </a:p>
          <a:p>
            <a:pPr algn="l"/>
            <a:r>
              <a:rPr lang="en-US" u="sng" dirty="0">
                <a:solidFill>
                  <a:schemeClr val="bg1"/>
                </a:solidFill>
              </a:rPr>
              <a:t>High Potentia</a:t>
            </a:r>
            <a:r>
              <a:rPr lang="en-US" dirty="0">
                <a:solidFill>
                  <a:schemeClr val="bg1"/>
                </a:solidFill>
              </a:rPr>
              <a:t>l  for Beneficial Outcomes from Natural Infrastructure Investment</a:t>
            </a:r>
          </a:p>
        </p:txBody>
      </p:sp>
      <p:pic>
        <p:nvPicPr>
          <p:cNvPr id="254983" name="Picture 3"/>
          <p:cNvPicPr>
            <a:picLocks noChangeAspect="1" noChangeArrowheads="1"/>
          </p:cNvPicPr>
          <p:nvPr/>
        </p:nvPicPr>
        <p:blipFill>
          <a:blip r:embed="rId4" cstate="screen"/>
          <a:srcRect/>
          <a:stretch>
            <a:fillRect/>
          </a:stretch>
        </p:blipFill>
        <p:spPr bwMode="auto">
          <a:xfrm>
            <a:off x="9410700" y="228600"/>
            <a:ext cx="654050" cy="9032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181100" y="152400"/>
            <a:ext cx="8382000" cy="533400"/>
          </a:xfrm>
        </p:spPr>
        <p:txBody>
          <a:bodyPr/>
          <a:lstStyle/>
          <a:p>
            <a:pPr algn="l"/>
            <a:r>
              <a:rPr lang="en-US" sz="3200" b="1" dirty="0" smtClean="0">
                <a:solidFill>
                  <a:srgbClr val="FFFF00"/>
                </a:solidFill>
                <a:latin typeface="Lucida Sans" pitchFamily="34" charset="0"/>
              </a:rPr>
              <a:t>Freshwater Mussels of the Delaware</a:t>
            </a:r>
          </a:p>
        </p:txBody>
      </p:sp>
      <p:pic>
        <p:nvPicPr>
          <p:cNvPr id="100353" name="Picture 1" descr="C:\Documents and Settings\Danielle\My Documents\Photos\Career\Projects\FMRP\2010\FW MUssels DE River 2010\P9170065.JPG"/>
          <p:cNvPicPr>
            <a:picLocks noChangeAspect="1" noChangeArrowheads="1"/>
          </p:cNvPicPr>
          <p:nvPr/>
        </p:nvPicPr>
        <p:blipFill>
          <a:blip r:embed="rId3" cstate="email">
            <a:lum contrast="10000"/>
          </a:blip>
          <a:srcRect/>
          <a:stretch>
            <a:fillRect/>
          </a:stretch>
        </p:blipFill>
        <p:spPr bwMode="auto">
          <a:xfrm>
            <a:off x="1028700" y="762000"/>
            <a:ext cx="8382000" cy="5960533"/>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7347" name="Picture 4" descr="Elliptio pic"/>
          <p:cNvPicPr>
            <a:picLocks noChangeAspect="1" noChangeArrowheads="1"/>
          </p:cNvPicPr>
          <p:nvPr/>
        </p:nvPicPr>
        <p:blipFill>
          <a:blip r:embed="rId3" cstate="email"/>
          <a:srcRect/>
          <a:stretch>
            <a:fillRect/>
          </a:stretch>
        </p:blipFill>
        <p:spPr bwMode="auto">
          <a:xfrm>
            <a:off x="8191500" y="3200400"/>
            <a:ext cx="1295400" cy="796925"/>
          </a:xfrm>
          <a:prstGeom prst="rect">
            <a:avLst/>
          </a:prstGeom>
          <a:noFill/>
          <a:ln w="9525">
            <a:solidFill>
              <a:schemeClr val="tx1"/>
            </a:solidFill>
            <a:miter lim="800000"/>
            <a:headEnd/>
            <a:tailEnd/>
          </a:ln>
        </p:spPr>
      </p:pic>
      <p:pic>
        <p:nvPicPr>
          <p:cNvPr id="57348" name="Picture 5" descr="Oyster Canary Creek Nov 2001B dk"/>
          <p:cNvPicPr>
            <a:picLocks noChangeAspect="1" noChangeArrowheads="1"/>
          </p:cNvPicPr>
          <p:nvPr/>
        </p:nvPicPr>
        <p:blipFill>
          <a:blip r:embed="rId4" cstate="email"/>
          <a:srcRect/>
          <a:stretch>
            <a:fillRect/>
          </a:stretch>
        </p:blipFill>
        <p:spPr bwMode="auto">
          <a:xfrm>
            <a:off x="4457700" y="5219700"/>
            <a:ext cx="1524000" cy="1338263"/>
          </a:xfrm>
          <a:prstGeom prst="rect">
            <a:avLst/>
          </a:prstGeom>
          <a:noFill/>
          <a:ln w="9525">
            <a:solidFill>
              <a:schemeClr val="tx1"/>
            </a:solidFill>
            <a:miter lim="800000"/>
            <a:headEnd/>
            <a:tailEnd/>
          </a:ln>
        </p:spPr>
      </p:pic>
      <p:pic>
        <p:nvPicPr>
          <p:cNvPr id="57349" name="Picture 6" descr="Mussel Shell"/>
          <p:cNvPicPr>
            <a:picLocks noChangeAspect="1" noChangeArrowheads="1"/>
          </p:cNvPicPr>
          <p:nvPr/>
        </p:nvPicPr>
        <p:blipFill>
          <a:blip r:embed="rId5" cstate="email"/>
          <a:srcRect/>
          <a:stretch>
            <a:fillRect/>
          </a:stretch>
        </p:blipFill>
        <p:spPr bwMode="auto">
          <a:xfrm>
            <a:off x="5295900" y="4114800"/>
            <a:ext cx="1524000" cy="1009650"/>
          </a:xfrm>
          <a:prstGeom prst="rect">
            <a:avLst/>
          </a:prstGeom>
          <a:noFill/>
          <a:ln w="9525">
            <a:noFill/>
            <a:miter lim="800000"/>
            <a:headEnd/>
            <a:tailEnd/>
          </a:ln>
        </p:spPr>
      </p:pic>
      <p:sp>
        <p:nvSpPr>
          <p:cNvPr id="57350" name="Text Box 7"/>
          <p:cNvSpPr txBox="1">
            <a:spLocks noChangeArrowheads="1"/>
          </p:cNvSpPr>
          <p:nvPr/>
        </p:nvSpPr>
        <p:spPr bwMode="auto">
          <a:xfrm>
            <a:off x="9144000" y="5943600"/>
            <a:ext cx="838200" cy="309563"/>
          </a:xfrm>
          <a:prstGeom prst="rect">
            <a:avLst/>
          </a:prstGeom>
          <a:noFill/>
          <a:ln w="9525">
            <a:noFill/>
            <a:miter lim="800000"/>
            <a:headEnd/>
            <a:tailEnd/>
          </a:ln>
        </p:spPr>
        <p:txBody>
          <a:bodyPr lIns="90487" tIns="44450" rIns="90487" bIns="44450" anchor="ctr">
            <a:spAutoFit/>
          </a:bodyPr>
          <a:lstStyle/>
          <a:p>
            <a:pPr algn="ctr">
              <a:lnSpc>
                <a:spcPct val="90000"/>
              </a:lnSpc>
            </a:pPr>
            <a:r>
              <a:rPr lang="en-US" sz="1600" i="1">
                <a:latin typeface="Comic Sans MS" pitchFamily="66" charset="0"/>
              </a:rPr>
              <a:t>DRBC</a:t>
            </a:r>
            <a:endParaRPr lang="en-US" sz="1600" b="1" u="sng">
              <a:solidFill>
                <a:schemeClr val="bg1"/>
              </a:solidFill>
              <a:latin typeface="Comic Sans MS" pitchFamily="66" charset="0"/>
            </a:endParaRPr>
          </a:p>
        </p:txBody>
      </p:sp>
      <p:grpSp>
        <p:nvGrpSpPr>
          <p:cNvPr id="57351" name="Group 11"/>
          <p:cNvGrpSpPr>
            <a:grpSpLocks/>
          </p:cNvGrpSpPr>
          <p:nvPr/>
        </p:nvGrpSpPr>
        <p:grpSpPr bwMode="auto">
          <a:xfrm>
            <a:off x="4305300" y="3505200"/>
            <a:ext cx="3848100" cy="733425"/>
            <a:chOff x="4056" y="192"/>
            <a:chExt cx="2424" cy="462"/>
          </a:xfrm>
        </p:grpSpPr>
        <p:pic>
          <p:nvPicPr>
            <p:cNvPr id="57375" name="Picture 12" descr="Dwwm1"/>
            <p:cNvPicPr>
              <a:picLocks noChangeAspect="1" noChangeArrowheads="1"/>
            </p:cNvPicPr>
            <p:nvPr/>
          </p:nvPicPr>
          <p:blipFill>
            <a:blip r:embed="rId6" cstate="email"/>
            <a:srcRect/>
            <a:stretch>
              <a:fillRect/>
            </a:stretch>
          </p:blipFill>
          <p:spPr bwMode="auto">
            <a:xfrm>
              <a:off x="4056" y="192"/>
              <a:ext cx="816" cy="462"/>
            </a:xfrm>
            <a:prstGeom prst="rect">
              <a:avLst/>
            </a:prstGeom>
            <a:noFill/>
            <a:ln w="9525">
              <a:solidFill>
                <a:schemeClr val="tx1"/>
              </a:solidFill>
              <a:miter lim="800000"/>
              <a:headEnd/>
              <a:tailEnd/>
            </a:ln>
          </p:spPr>
        </p:pic>
        <p:sp>
          <p:nvSpPr>
            <p:cNvPr id="57376" name="Text Box 13"/>
            <p:cNvSpPr txBox="1">
              <a:spLocks noChangeArrowheads="1"/>
            </p:cNvSpPr>
            <p:nvPr/>
          </p:nvSpPr>
          <p:spPr bwMode="auto">
            <a:xfrm>
              <a:off x="4872" y="308"/>
              <a:ext cx="1608" cy="195"/>
            </a:xfrm>
            <a:prstGeom prst="rect">
              <a:avLst/>
            </a:prstGeom>
            <a:noFill/>
            <a:ln w="9525">
              <a:noFill/>
              <a:miter lim="800000"/>
              <a:headEnd/>
              <a:tailEnd/>
            </a:ln>
          </p:spPr>
          <p:txBody>
            <a:bodyPr lIns="90487" tIns="44450" rIns="90487" bIns="44450" anchor="ctr">
              <a:spAutoFit/>
            </a:bodyPr>
            <a:lstStyle/>
            <a:p>
              <a:pPr algn="ctr">
                <a:lnSpc>
                  <a:spcPct val="90000"/>
                </a:lnSpc>
              </a:pPr>
              <a:endParaRPr lang="en-US" sz="1600" i="1">
                <a:solidFill>
                  <a:schemeClr val="bg1"/>
                </a:solidFill>
              </a:endParaRPr>
            </a:p>
          </p:txBody>
        </p:sp>
      </p:grpSp>
      <p:grpSp>
        <p:nvGrpSpPr>
          <p:cNvPr id="57352" name="Group 14"/>
          <p:cNvGrpSpPr>
            <a:grpSpLocks/>
          </p:cNvGrpSpPr>
          <p:nvPr/>
        </p:nvGrpSpPr>
        <p:grpSpPr bwMode="auto">
          <a:xfrm>
            <a:off x="7200900" y="3962400"/>
            <a:ext cx="2819400" cy="868363"/>
            <a:chOff x="4392" y="1872"/>
            <a:chExt cx="1824" cy="595"/>
          </a:xfrm>
        </p:grpSpPr>
        <p:pic>
          <p:nvPicPr>
            <p:cNvPr id="57373" name="Picture 15" descr="1a18">
              <a:hlinkClick r:id="rId7"/>
            </p:cNvPr>
            <p:cNvPicPr>
              <a:picLocks noChangeAspect="1" noChangeArrowheads="1"/>
            </p:cNvPicPr>
            <p:nvPr/>
          </p:nvPicPr>
          <p:blipFill>
            <a:blip r:embed="rId8" cstate="email"/>
            <a:srcRect/>
            <a:stretch>
              <a:fillRect/>
            </a:stretch>
          </p:blipFill>
          <p:spPr bwMode="auto">
            <a:xfrm>
              <a:off x="5400" y="1872"/>
              <a:ext cx="816" cy="595"/>
            </a:xfrm>
            <a:prstGeom prst="rect">
              <a:avLst/>
            </a:prstGeom>
            <a:noFill/>
            <a:ln w="9525">
              <a:noFill/>
              <a:miter lim="800000"/>
              <a:headEnd/>
              <a:tailEnd/>
            </a:ln>
          </p:spPr>
        </p:pic>
        <p:sp>
          <p:nvSpPr>
            <p:cNvPr id="57374" name="Text Box 16"/>
            <p:cNvSpPr txBox="1">
              <a:spLocks noChangeArrowheads="1"/>
            </p:cNvSpPr>
            <p:nvPr/>
          </p:nvSpPr>
          <p:spPr bwMode="auto">
            <a:xfrm>
              <a:off x="4392" y="2055"/>
              <a:ext cx="1008" cy="230"/>
            </a:xfrm>
            <a:prstGeom prst="rect">
              <a:avLst/>
            </a:prstGeom>
            <a:noFill/>
            <a:ln w="9525">
              <a:noFill/>
              <a:miter lim="800000"/>
              <a:headEnd/>
              <a:tailEnd/>
            </a:ln>
          </p:spPr>
          <p:txBody>
            <a:bodyPr lIns="90487" tIns="44450" rIns="90487" bIns="44450" anchor="ctr">
              <a:spAutoFit/>
            </a:bodyPr>
            <a:lstStyle/>
            <a:p>
              <a:pPr algn="r">
                <a:lnSpc>
                  <a:spcPct val="90000"/>
                </a:lnSpc>
              </a:pPr>
              <a:endParaRPr lang="en-US" sz="1800" i="1">
                <a:solidFill>
                  <a:schemeClr val="bg1"/>
                </a:solidFill>
              </a:endParaRPr>
            </a:p>
          </p:txBody>
        </p:sp>
      </p:grpSp>
      <p:grpSp>
        <p:nvGrpSpPr>
          <p:cNvPr id="57353" name="Group 17"/>
          <p:cNvGrpSpPr>
            <a:grpSpLocks/>
          </p:cNvGrpSpPr>
          <p:nvPr/>
        </p:nvGrpSpPr>
        <p:grpSpPr bwMode="auto">
          <a:xfrm>
            <a:off x="6896100" y="3200400"/>
            <a:ext cx="3124200" cy="1066800"/>
            <a:chOff x="4248" y="1344"/>
            <a:chExt cx="1968" cy="672"/>
          </a:xfrm>
        </p:grpSpPr>
        <p:sp>
          <p:nvSpPr>
            <p:cNvPr id="57371" name="Text Box 18"/>
            <p:cNvSpPr txBox="1">
              <a:spLocks noChangeArrowheads="1"/>
            </p:cNvSpPr>
            <p:nvPr/>
          </p:nvSpPr>
          <p:spPr bwMode="auto">
            <a:xfrm>
              <a:off x="4872" y="1536"/>
              <a:ext cx="1344" cy="212"/>
            </a:xfrm>
            <a:prstGeom prst="rect">
              <a:avLst/>
            </a:prstGeom>
            <a:noFill/>
            <a:ln w="9525">
              <a:noFill/>
              <a:miter lim="800000"/>
              <a:headEnd/>
              <a:tailEnd/>
            </a:ln>
          </p:spPr>
          <p:txBody>
            <a:bodyPr lIns="90487" tIns="44450" rIns="90487" bIns="44450" anchor="ctr">
              <a:spAutoFit/>
            </a:bodyPr>
            <a:lstStyle/>
            <a:p>
              <a:pPr algn="ctr">
                <a:lnSpc>
                  <a:spcPct val="90000"/>
                </a:lnSpc>
              </a:pPr>
              <a:endParaRPr lang="en-US" sz="1800" i="1">
                <a:solidFill>
                  <a:schemeClr val="bg1"/>
                </a:solidFill>
              </a:endParaRPr>
            </a:p>
          </p:txBody>
        </p:sp>
        <p:pic>
          <p:nvPicPr>
            <p:cNvPr id="57372" name="Picture 19" descr="20051116105410">
              <a:hlinkClick r:id="rId9"/>
            </p:cNvPr>
            <p:cNvPicPr>
              <a:picLocks noChangeAspect="1" noChangeArrowheads="1"/>
            </p:cNvPicPr>
            <p:nvPr/>
          </p:nvPicPr>
          <p:blipFill>
            <a:blip r:embed="rId10" cstate="email"/>
            <a:srcRect/>
            <a:stretch>
              <a:fillRect/>
            </a:stretch>
          </p:blipFill>
          <p:spPr bwMode="auto">
            <a:xfrm>
              <a:off x="4248" y="1344"/>
              <a:ext cx="624" cy="672"/>
            </a:xfrm>
            <a:prstGeom prst="rect">
              <a:avLst/>
            </a:prstGeom>
            <a:noFill/>
            <a:ln w="9525">
              <a:noFill/>
              <a:miter lim="800000"/>
              <a:headEnd/>
              <a:tailEnd/>
            </a:ln>
          </p:spPr>
        </p:pic>
      </p:grpSp>
      <p:grpSp>
        <p:nvGrpSpPr>
          <p:cNvPr id="57354" name="Group 26"/>
          <p:cNvGrpSpPr>
            <a:grpSpLocks/>
          </p:cNvGrpSpPr>
          <p:nvPr/>
        </p:nvGrpSpPr>
        <p:grpSpPr bwMode="auto">
          <a:xfrm>
            <a:off x="6438900" y="4800600"/>
            <a:ext cx="3848100" cy="955675"/>
            <a:chOff x="3912" y="2976"/>
            <a:chExt cx="2568" cy="650"/>
          </a:xfrm>
        </p:grpSpPr>
        <p:sp>
          <p:nvSpPr>
            <p:cNvPr id="57369" name="Text Box 27"/>
            <p:cNvSpPr txBox="1">
              <a:spLocks noChangeArrowheads="1"/>
            </p:cNvSpPr>
            <p:nvPr/>
          </p:nvSpPr>
          <p:spPr bwMode="auto">
            <a:xfrm>
              <a:off x="3912" y="3160"/>
              <a:ext cx="1200" cy="228"/>
            </a:xfrm>
            <a:prstGeom prst="rect">
              <a:avLst/>
            </a:prstGeom>
            <a:noFill/>
            <a:ln w="9525">
              <a:noFill/>
              <a:miter lim="800000"/>
              <a:headEnd/>
              <a:tailEnd/>
            </a:ln>
          </p:spPr>
          <p:txBody>
            <a:bodyPr lIns="90487" tIns="44450" rIns="90487" bIns="44450" anchor="ctr">
              <a:spAutoFit/>
            </a:bodyPr>
            <a:lstStyle/>
            <a:p>
              <a:pPr algn="r">
                <a:lnSpc>
                  <a:spcPct val="90000"/>
                </a:lnSpc>
              </a:pPr>
              <a:endParaRPr lang="en-US" sz="1800" i="1">
                <a:solidFill>
                  <a:schemeClr val="bg1"/>
                </a:solidFill>
              </a:endParaRPr>
            </a:p>
          </p:txBody>
        </p:sp>
        <p:pic>
          <p:nvPicPr>
            <p:cNvPr id="57370" name="Picture 28" descr="335149">
              <a:hlinkClick r:id="rId11"/>
            </p:cNvPr>
            <p:cNvPicPr>
              <a:picLocks noChangeAspect="1" noChangeArrowheads="1"/>
            </p:cNvPicPr>
            <p:nvPr/>
          </p:nvPicPr>
          <p:blipFill>
            <a:blip r:embed="rId12" cstate="email"/>
            <a:srcRect/>
            <a:stretch>
              <a:fillRect/>
            </a:stretch>
          </p:blipFill>
          <p:spPr bwMode="auto">
            <a:xfrm>
              <a:off x="5064" y="2976"/>
              <a:ext cx="1416" cy="650"/>
            </a:xfrm>
            <a:prstGeom prst="rect">
              <a:avLst/>
            </a:prstGeom>
            <a:noFill/>
            <a:ln w="9525">
              <a:noFill/>
              <a:miter lim="800000"/>
              <a:headEnd/>
              <a:tailEnd/>
            </a:ln>
          </p:spPr>
        </p:pic>
      </p:grpSp>
      <p:grpSp>
        <p:nvGrpSpPr>
          <p:cNvPr id="57355" name="Group 29"/>
          <p:cNvGrpSpPr>
            <a:grpSpLocks/>
          </p:cNvGrpSpPr>
          <p:nvPr/>
        </p:nvGrpSpPr>
        <p:grpSpPr bwMode="auto">
          <a:xfrm>
            <a:off x="6515100" y="5638800"/>
            <a:ext cx="2819400" cy="868363"/>
            <a:chOff x="4344" y="3504"/>
            <a:chExt cx="1872" cy="691"/>
          </a:xfrm>
        </p:grpSpPr>
        <p:sp>
          <p:nvSpPr>
            <p:cNvPr id="57367" name="Text Box 30"/>
            <p:cNvSpPr txBox="1">
              <a:spLocks noChangeArrowheads="1"/>
            </p:cNvSpPr>
            <p:nvPr/>
          </p:nvSpPr>
          <p:spPr bwMode="auto">
            <a:xfrm>
              <a:off x="5208" y="3747"/>
              <a:ext cx="1008" cy="267"/>
            </a:xfrm>
            <a:prstGeom prst="rect">
              <a:avLst/>
            </a:prstGeom>
            <a:noFill/>
            <a:ln w="9525">
              <a:noFill/>
              <a:miter lim="800000"/>
              <a:headEnd/>
              <a:tailEnd/>
            </a:ln>
          </p:spPr>
          <p:txBody>
            <a:bodyPr lIns="90487" tIns="44450" rIns="90487" bIns="44450" anchor="ctr">
              <a:spAutoFit/>
            </a:bodyPr>
            <a:lstStyle/>
            <a:p>
              <a:pPr algn="ctr">
                <a:lnSpc>
                  <a:spcPct val="90000"/>
                </a:lnSpc>
              </a:pPr>
              <a:endParaRPr lang="en-US" sz="1800" i="1">
                <a:solidFill>
                  <a:schemeClr val="bg1"/>
                </a:solidFill>
              </a:endParaRPr>
            </a:p>
          </p:txBody>
        </p:sp>
        <p:pic>
          <p:nvPicPr>
            <p:cNvPr id="57368" name="Picture 31" descr="clam-top"/>
            <p:cNvPicPr>
              <a:picLocks noChangeAspect="1" noChangeArrowheads="1"/>
            </p:cNvPicPr>
            <p:nvPr/>
          </p:nvPicPr>
          <p:blipFill>
            <a:blip r:embed="rId13" cstate="email"/>
            <a:srcRect/>
            <a:stretch>
              <a:fillRect/>
            </a:stretch>
          </p:blipFill>
          <p:spPr bwMode="auto">
            <a:xfrm>
              <a:off x="4344" y="3504"/>
              <a:ext cx="768" cy="691"/>
            </a:xfrm>
            <a:prstGeom prst="rect">
              <a:avLst/>
            </a:prstGeom>
            <a:noFill/>
            <a:ln w="9525">
              <a:noFill/>
              <a:miter lim="800000"/>
              <a:headEnd/>
              <a:tailEnd/>
            </a:ln>
          </p:spPr>
        </p:pic>
      </p:grpSp>
      <p:sp>
        <p:nvSpPr>
          <p:cNvPr id="57356" name="Rectangle 32"/>
          <p:cNvSpPr>
            <a:spLocks noChangeArrowheads="1"/>
          </p:cNvSpPr>
          <p:nvPr/>
        </p:nvSpPr>
        <p:spPr bwMode="auto">
          <a:xfrm>
            <a:off x="3924300" y="228600"/>
            <a:ext cx="6096000" cy="2743200"/>
          </a:xfrm>
          <a:prstGeom prst="rect">
            <a:avLst/>
          </a:prstGeom>
          <a:noFill/>
          <a:ln w="9525">
            <a:noFill/>
            <a:miter lim="800000"/>
            <a:headEnd/>
            <a:tailEnd/>
          </a:ln>
        </p:spPr>
        <p:txBody>
          <a:bodyPr anchor="ctr"/>
          <a:lstStyle/>
          <a:p>
            <a:r>
              <a:rPr lang="en-US" sz="3200" b="1" dirty="0" smtClean="0">
                <a:solidFill>
                  <a:srgbClr val="FFFF00"/>
                </a:solidFill>
                <a:latin typeface="Calibri" pitchFamily="34" charset="0"/>
              </a:rPr>
              <a:t>Desired </a:t>
            </a:r>
            <a:r>
              <a:rPr lang="en-US" sz="3200" b="1" dirty="0">
                <a:solidFill>
                  <a:srgbClr val="FFFF00"/>
                </a:solidFill>
                <a:latin typeface="Calibri" pitchFamily="34" charset="0"/>
              </a:rPr>
              <a:t>Watershed Condition:</a:t>
            </a:r>
            <a:r>
              <a:rPr lang="en-US" b="1" dirty="0">
                <a:solidFill>
                  <a:schemeClr val="bg1"/>
                </a:solidFill>
                <a:latin typeface="Calibri" pitchFamily="34" charset="0"/>
              </a:rPr>
              <a:t/>
            </a:r>
            <a:br>
              <a:rPr lang="en-US" b="1" dirty="0">
                <a:solidFill>
                  <a:schemeClr val="bg1"/>
                </a:solidFill>
                <a:latin typeface="Calibri" pitchFamily="34" charset="0"/>
              </a:rPr>
            </a:br>
            <a:r>
              <a:rPr lang="en-US" sz="2400" b="1" dirty="0">
                <a:solidFill>
                  <a:schemeClr val="bg1"/>
                </a:solidFill>
                <a:latin typeface="Calibri" pitchFamily="34" charset="0"/>
              </a:rPr>
              <a:t>A diverse and robust assemblage of native bivalves living in abundance in all available tidal and non-tidal ecological niches and providing maximum possible natural benefits.</a:t>
            </a:r>
          </a:p>
        </p:txBody>
      </p:sp>
      <p:grpSp>
        <p:nvGrpSpPr>
          <p:cNvPr id="57357" name="Group 20"/>
          <p:cNvGrpSpPr>
            <a:grpSpLocks/>
          </p:cNvGrpSpPr>
          <p:nvPr/>
        </p:nvGrpSpPr>
        <p:grpSpPr bwMode="auto">
          <a:xfrm>
            <a:off x="6210300" y="5562600"/>
            <a:ext cx="3594100" cy="890588"/>
            <a:chOff x="3960" y="864"/>
            <a:chExt cx="2264" cy="561"/>
          </a:xfrm>
        </p:grpSpPr>
        <p:sp>
          <p:nvSpPr>
            <p:cNvPr id="57365" name="Text Box 21"/>
            <p:cNvSpPr txBox="1">
              <a:spLocks noChangeArrowheads="1"/>
            </p:cNvSpPr>
            <p:nvPr/>
          </p:nvSpPr>
          <p:spPr bwMode="auto">
            <a:xfrm>
              <a:off x="3960" y="1056"/>
              <a:ext cx="1560" cy="212"/>
            </a:xfrm>
            <a:prstGeom prst="rect">
              <a:avLst/>
            </a:prstGeom>
            <a:noFill/>
            <a:ln w="9525">
              <a:noFill/>
              <a:miter lim="800000"/>
              <a:headEnd/>
              <a:tailEnd/>
            </a:ln>
          </p:spPr>
          <p:txBody>
            <a:bodyPr lIns="90487" tIns="44450" rIns="90487" bIns="44450" anchor="ctr">
              <a:spAutoFit/>
            </a:bodyPr>
            <a:lstStyle/>
            <a:p>
              <a:pPr algn="r">
                <a:lnSpc>
                  <a:spcPct val="90000"/>
                </a:lnSpc>
              </a:pPr>
              <a:endParaRPr lang="en-US" sz="1800" i="1">
                <a:solidFill>
                  <a:schemeClr val="bg1"/>
                </a:solidFill>
              </a:endParaRPr>
            </a:p>
          </p:txBody>
        </p:sp>
        <p:pic>
          <p:nvPicPr>
            <p:cNvPr id="57366" name="Picture 22" descr="corbicula"/>
            <p:cNvPicPr>
              <a:picLocks noChangeAspect="1" noChangeArrowheads="1"/>
            </p:cNvPicPr>
            <p:nvPr/>
          </p:nvPicPr>
          <p:blipFill>
            <a:blip r:embed="rId14" cstate="email"/>
            <a:srcRect/>
            <a:stretch>
              <a:fillRect/>
            </a:stretch>
          </p:blipFill>
          <p:spPr bwMode="auto">
            <a:xfrm>
              <a:off x="5544" y="864"/>
              <a:ext cx="680" cy="561"/>
            </a:xfrm>
            <a:prstGeom prst="rect">
              <a:avLst/>
            </a:prstGeom>
            <a:noFill/>
            <a:ln w="9525">
              <a:noFill/>
              <a:miter lim="800000"/>
              <a:headEnd/>
              <a:tailEnd/>
            </a:ln>
          </p:spPr>
        </p:pic>
      </p:grpSp>
      <p:grpSp>
        <p:nvGrpSpPr>
          <p:cNvPr id="57358" name="Group 23"/>
          <p:cNvGrpSpPr>
            <a:grpSpLocks/>
          </p:cNvGrpSpPr>
          <p:nvPr/>
        </p:nvGrpSpPr>
        <p:grpSpPr bwMode="auto">
          <a:xfrm>
            <a:off x="6972300" y="4343400"/>
            <a:ext cx="2819400" cy="711200"/>
            <a:chOff x="4248" y="2544"/>
            <a:chExt cx="1776" cy="448"/>
          </a:xfrm>
        </p:grpSpPr>
        <p:sp>
          <p:nvSpPr>
            <p:cNvPr id="57363" name="Text Box 24"/>
            <p:cNvSpPr txBox="1">
              <a:spLocks noChangeArrowheads="1"/>
            </p:cNvSpPr>
            <p:nvPr/>
          </p:nvSpPr>
          <p:spPr bwMode="auto">
            <a:xfrm>
              <a:off x="5016" y="2688"/>
              <a:ext cx="1008" cy="212"/>
            </a:xfrm>
            <a:prstGeom prst="rect">
              <a:avLst/>
            </a:prstGeom>
            <a:noFill/>
            <a:ln w="9525">
              <a:noFill/>
              <a:miter lim="800000"/>
              <a:headEnd/>
              <a:tailEnd/>
            </a:ln>
          </p:spPr>
          <p:txBody>
            <a:bodyPr lIns="90487" tIns="44450" rIns="90487" bIns="44450" anchor="ctr">
              <a:spAutoFit/>
            </a:bodyPr>
            <a:lstStyle/>
            <a:p>
              <a:pPr algn="ctr">
                <a:lnSpc>
                  <a:spcPct val="90000"/>
                </a:lnSpc>
              </a:pPr>
              <a:endParaRPr lang="en-US" sz="1800" i="1">
                <a:solidFill>
                  <a:schemeClr val="bg1"/>
                </a:solidFill>
              </a:endParaRPr>
            </a:p>
          </p:txBody>
        </p:sp>
        <p:pic>
          <p:nvPicPr>
            <p:cNvPr id="57364" name="Picture 25" descr="23220001">
              <a:hlinkClick r:id="rId15"/>
            </p:cNvPr>
            <p:cNvPicPr>
              <a:picLocks noChangeAspect="1" noChangeArrowheads="1"/>
            </p:cNvPicPr>
            <p:nvPr/>
          </p:nvPicPr>
          <p:blipFill>
            <a:blip r:embed="rId16" cstate="email"/>
            <a:srcRect/>
            <a:stretch>
              <a:fillRect/>
            </a:stretch>
          </p:blipFill>
          <p:spPr bwMode="auto">
            <a:xfrm>
              <a:off x="4248" y="2544"/>
              <a:ext cx="768" cy="448"/>
            </a:xfrm>
            <a:prstGeom prst="rect">
              <a:avLst/>
            </a:prstGeom>
            <a:noFill/>
            <a:ln w="9525">
              <a:noFill/>
              <a:miter lim="800000"/>
              <a:headEnd/>
              <a:tailEnd/>
            </a:ln>
          </p:spPr>
        </p:pic>
      </p:grpSp>
      <p:pic>
        <p:nvPicPr>
          <p:cNvPr id="57359" name="Picture 33" descr="CIMG7098"/>
          <p:cNvPicPr>
            <a:picLocks noChangeAspect="1" noChangeArrowheads="1"/>
          </p:cNvPicPr>
          <p:nvPr/>
        </p:nvPicPr>
        <p:blipFill>
          <a:blip r:embed="rId17" cstate="email"/>
          <a:srcRect/>
          <a:stretch>
            <a:fillRect/>
          </a:stretch>
        </p:blipFill>
        <p:spPr bwMode="auto">
          <a:xfrm>
            <a:off x="5676900" y="3124200"/>
            <a:ext cx="1143000" cy="700088"/>
          </a:xfrm>
          <a:prstGeom prst="rect">
            <a:avLst/>
          </a:prstGeom>
          <a:noFill/>
          <a:ln w="9525">
            <a:noFill/>
            <a:miter lim="800000"/>
            <a:headEnd/>
            <a:tailEnd/>
          </a:ln>
        </p:spPr>
      </p:pic>
      <p:grpSp>
        <p:nvGrpSpPr>
          <p:cNvPr id="57360" name="Group 29"/>
          <p:cNvGrpSpPr>
            <a:grpSpLocks/>
          </p:cNvGrpSpPr>
          <p:nvPr/>
        </p:nvGrpSpPr>
        <p:grpSpPr bwMode="auto">
          <a:xfrm>
            <a:off x="9477375" y="0"/>
            <a:ext cx="809625" cy="1098550"/>
            <a:chOff x="4532174" y="4648200"/>
            <a:chExt cx="762000" cy="1098935"/>
          </a:xfrm>
        </p:grpSpPr>
        <p:pic>
          <p:nvPicPr>
            <p:cNvPr id="57361" name="Picture 3"/>
            <p:cNvPicPr>
              <a:picLocks noChangeAspect="1" noChangeArrowheads="1"/>
            </p:cNvPicPr>
            <p:nvPr/>
          </p:nvPicPr>
          <p:blipFill>
            <a:blip r:embed="rId18" cstate="email"/>
            <a:srcRect/>
            <a:stretch>
              <a:fillRect/>
            </a:stretch>
          </p:blipFill>
          <p:spPr bwMode="auto">
            <a:xfrm>
              <a:off x="4610100" y="4648200"/>
              <a:ext cx="617855" cy="854670"/>
            </a:xfrm>
            <a:prstGeom prst="rect">
              <a:avLst/>
            </a:prstGeom>
            <a:noFill/>
            <a:ln w="9525">
              <a:noFill/>
              <a:miter lim="800000"/>
              <a:headEnd/>
              <a:tailEnd/>
            </a:ln>
          </p:spPr>
        </p:pic>
        <p:sp>
          <p:nvSpPr>
            <p:cNvPr id="57362" name="Rectangle 6"/>
            <p:cNvSpPr>
              <a:spLocks noChangeArrowheads="1"/>
            </p:cNvSpPr>
            <p:nvPr/>
          </p:nvSpPr>
          <p:spPr bwMode="auto">
            <a:xfrm>
              <a:off x="4532174" y="5500914"/>
              <a:ext cx="762000" cy="246221"/>
            </a:xfrm>
            <a:prstGeom prst="rect">
              <a:avLst/>
            </a:prstGeom>
            <a:noFill/>
            <a:ln w="9525">
              <a:noFill/>
              <a:miter lim="800000"/>
              <a:headEnd/>
              <a:tailEnd/>
            </a:ln>
          </p:spPr>
          <p:txBody>
            <a:bodyPr>
              <a:spAutoFit/>
            </a:bodyPr>
            <a:lstStyle/>
            <a:p>
              <a:pPr algn="ctr"/>
              <a:r>
                <a:rPr lang="en-US" sz="1000">
                  <a:solidFill>
                    <a:schemeClr val="bg1"/>
                  </a:solidFill>
                  <a:latin typeface="Lucida Sans Unicode" pitchFamily="34" charset="0"/>
                </a:rPr>
                <a:t>Kreeger</a:t>
              </a:r>
            </a:p>
          </p:txBody>
        </p:sp>
      </p:grpSp>
      <p:pic>
        <p:nvPicPr>
          <p:cNvPr id="34" name="Picture 2" descr="http://www.fs.fed.us/ne/global/research/drb/webgifs/lulcmap2.jpg"/>
          <p:cNvPicPr>
            <a:picLocks noChangeAspect="1" noChangeArrowheads="1"/>
          </p:cNvPicPr>
          <p:nvPr/>
        </p:nvPicPr>
        <p:blipFill>
          <a:blip r:embed="rId19" cstate="email"/>
          <a:srcRect/>
          <a:stretch>
            <a:fillRect/>
          </a:stretch>
        </p:blipFill>
        <p:spPr bwMode="auto">
          <a:xfrm>
            <a:off x="571500" y="304800"/>
            <a:ext cx="2716213" cy="6248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srcRect/>
          <a:stretch>
            <a:fillRect/>
          </a:stretch>
        </a:blipFill>
        <a:effectLst/>
      </p:bgPr>
    </p:bg>
    <p:spTree>
      <p:nvGrpSpPr>
        <p:cNvPr id="1" name=""/>
        <p:cNvGrpSpPr/>
        <p:nvPr/>
      </p:nvGrpSpPr>
      <p:grpSpPr>
        <a:xfrm>
          <a:off x="0" y="0"/>
          <a:ext cx="0" cy="0"/>
          <a:chOff x="0" y="0"/>
          <a:chExt cx="0" cy="0"/>
        </a:xfrm>
      </p:grpSpPr>
      <p:sp>
        <p:nvSpPr>
          <p:cNvPr id="20481" name="Title 3"/>
          <p:cNvSpPr>
            <a:spLocks noGrp="1"/>
          </p:cNvSpPr>
          <p:nvPr>
            <p:ph type="title"/>
          </p:nvPr>
        </p:nvSpPr>
        <p:spPr>
          <a:xfrm>
            <a:off x="266700" y="2895600"/>
            <a:ext cx="2705100" cy="2286000"/>
          </a:xfrm>
        </p:spPr>
        <p:txBody>
          <a:bodyPr/>
          <a:lstStyle/>
          <a:p>
            <a:r>
              <a:rPr lang="en-US" sz="3600" smtClean="0">
                <a:solidFill>
                  <a:srgbClr val="FFFF00"/>
                </a:solidFill>
              </a:rPr>
              <a:t>Conceptual model</a:t>
            </a:r>
            <a:r>
              <a:rPr lang="en-US" sz="1800" smtClean="0">
                <a:solidFill>
                  <a:srgbClr val="FFFF00"/>
                </a:solidFill>
              </a:rPr>
              <a:t>:</a:t>
            </a:r>
            <a:br>
              <a:rPr lang="en-US" sz="1800" smtClean="0">
                <a:solidFill>
                  <a:srgbClr val="FFFF00"/>
                </a:solidFill>
              </a:rPr>
            </a:br>
            <a:r>
              <a:rPr lang="en-US" sz="1800" smtClean="0">
                <a:solidFill>
                  <a:srgbClr val="FFFF00"/>
                </a:solidFill>
              </a:rPr>
              <a:t/>
            </a:r>
            <a:br>
              <a:rPr lang="en-US" sz="1800" smtClean="0">
                <a:solidFill>
                  <a:srgbClr val="FFFF00"/>
                </a:solidFill>
              </a:rPr>
            </a:br>
            <a:r>
              <a:rPr lang="en-US" sz="2400" smtClean="0">
                <a:solidFill>
                  <a:schemeClr val="bg1"/>
                </a:solidFill>
              </a:rPr>
              <a:t>Three-pronged approach to bivalve restoration to improve water quality</a:t>
            </a:r>
            <a:br>
              <a:rPr lang="en-US" sz="2400" smtClean="0">
                <a:solidFill>
                  <a:schemeClr val="bg1"/>
                </a:solidFill>
              </a:rPr>
            </a:br>
            <a:r>
              <a:rPr lang="en-US" sz="2400" smtClean="0">
                <a:solidFill>
                  <a:schemeClr val="bg1"/>
                </a:solidFill>
              </a:rPr>
              <a:t/>
            </a:r>
            <a:br>
              <a:rPr lang="en-US" sz="2400" smtClean="0">
                <a:solidFill>
                  <a:schemeClr val="bg1"/>
                </a:solidFill>
              </a:rPr>
            </a:br>
            <a:r>
              <a:rPr lang="en-US" sz="2400" smtClean="0">
                <a:solidFill>
                  <a:schemeClr val="bg1"/>
                </a:solidFill>
              </a:rPr>
              <a:t>1.  Non-tidal</a:t>
            </a:r>
            <a:br>
              <a:rPr lang="en-US" sz="2400" smtClean="0">
                <a:solidFill>
                  <a:schemeClr val="bg1"/>
                </a:solidFill>
              </a:rPr>
            </a:br>
            <a:r>
              <a:rPr lang="en-US" sz="2400" smtClean="0">
                <a:solidFill>
                  <a:schemeClr val="bg1"/>
                </a:solidFill>
              </a:rPr>
              <a:t>2.  Intertidal</a:t>
            </a:r>
            <a:br>
              <a:rPr lang="en-US" sz="2400" smtClean="0">
                <a:solidFill>
                  <a:schemeClr val="bg1"/>
                </a:solidFill>
              </a:rPr>
            </a:br>
            <a:r>
              <a:rPr lang="en-US" sz="2400" smtClean="0">
                <a:solidFill>
                  <a:schemeClr val="bg1"/>
                </a:solidFill>
              </a:rPr>
              <a:t>3.  Subtidal</a:t>
            </a:r>
          </a:p>
        </p:txBody>
      </p:sp>
      <p:pic>
        <p:nvPicPr>
          <p:cNvPr id="20482" name="Picture 2"/>
          <p:cNvPicPr>
            <a:picLocks noChangeAspect="1" noChangeArrowheads="1"/>
          </p:cNvPicPr>
          <p:nvPr/>
        </p:nvPicPr>
        <p:blipFill>
          <a:blip r:embed="rId4" cstate="email"/>
          <a:srcRect/>
          <a:stretch>
            <a:fillRect/>
          </a:stretch>
        </p:blipFill>
        <p:spPr bwMode="auto">
          <a:xfrm>
            <a:off x="3089275" y="0"/>
            <a:ext cx="7197725" cy="6858000"/>
          </a:xfrm>
          <a:prstGeom prst="rect">
            <a:avLst/>
          </a:prstGeom>
          <a:noFill/>
          <a:ln w="9525">
            <a:noFill/>
            <a:miter lim="800000"/>
            <a:headEnd/>
            <a:tailEnd/>
          </a:ln>
        </p:spPr>
      </p:pic>
      <p:sp>
        <p:nvSpPr>
          <p:cNvPr id="20483" name="TextBox 5"/>
          <p:cNvSpPr txBox="1">
            <a:spLocks noChangeArrowheads="1"/>
          </p:cNvSpPr>
          <p:nvPr/>
        </p:nvSpPr>
        <p:spPr bwMode="auto">
          <a:xfrm>
            <a:off x="5395686" y="1905000"/>
            <a:ext cx="412750" cy="584200"/>
          </a:xfrm>
          <a:prstGeom prst="rect">
            <a:avLst/>
          </a:prstGeom>
          <a:noFill/>
          <a:ln w="9525">
            <a:solidFill>
              <a:schemeClr val="accent1"/>
            </a:solidFill>
            <a:miter lim="800000"/>
            <a:headEnd/>
            <a:tailEnd/>
          </a:ln>
        </p:spPr>
        <p:txBody>
          <a:bodyPr wrap="none">
            <a:spAutoFit/>
          </a:bodyPr>
          <a:lstStyle/>
          <a:p>
            <a:pPr algn="ctr"/>
            <a:r>
              <a:rPr lang="en-US" sz="3200" b="1"/>
              <a:t>1</a:t>
            </a:r>
          </a:p>
        </p:txBody>
      </p:sp>
      <p:sp>
        <p:nvSpPr>
          <p:cNvPr id="20484" name="TextBox 6"/>
          <p:cNvSpPr txBox="1">
            <a:spLocks noChangeArrowheads="1"/>
          </p:cNvSpPr>
          <p:nvPr/>
        </p:nvSpPr>
        <p:spPr bwMode="auto">
          <a:xfrm>
            <a:off x="7609114" y="2271486"/>
            <a:ext cx="412750" cy="584200"/>
          </a:xfrm>
          <a:prstGeom prst="rect">
            <a:avLst/>
          </a:prstGeom>
          <a:noFill/>
          <a:ln w="9525">
            <a:solidFill>
              <a:schemeClr val="accent1"/>
            </a:solidFill>
            <a:miter lim="800000"/>
            <a:headEnd/>
            <a:tailEnd/>
          </a:ln>
        </p:spPr>
        <p:txBody>
          <a:bodyPr wrap="none">
            <a:spAutoFit/>
          </a:bodyPr>
          <a:lstStyle/>
          <a:p>
            <a:pPr algn="ctr"/>
            <a:r>
              <a:rPr lang="en-US" sz="3200" b="1" dirty="0"/>
              <a:t>2</a:t>
            </a:r>
          </a:p>
        </p:txBody>
      </p:sp>
      <p:sp>
        <p:nvSpPr>
          <p:cNvPr id="20485" name="TextBox 7"/>
          <p:cNvSpPr txBox="1">
            <a:spLocks noChangeArrowheads="1"/>
          </p:cNvSpPr>
          <p:nvPr/>
        </p:nvSpPr>
        <p:spPr bwMode="auto">
          <a:xfrm>
            <a:off x="7606165" y="4038600"/>
            <a:ext cx="412750" cy="584200"/>
          </a:xfrm>
          <a:prstGeom prst="rect">
            <a:avLst/>
          </a:prstGeom>
          <a:noFill/>
          <a:ln w="9525">
            <a:solidFill>
              <a:schemeClr val="accent1"/>
            </a:solidFill>
            <a:miter lim="800000"/>
            <a:headEnd/>
            <a:tailEnd/>
          </a:ln>
        </p:spPr>
        <p:txBody>
          <a:bodyPr wrap="none">
            <a:spAutoFit/>
          </a:bodyPr>
          <a:lstStyle/>
          <a:p>
            <a:pPr algn="ctr"/>
            <a:r>
              <a:rPr lang="en-US" sz="3200" b="1" dirty="0"/>
              <a:t>3</a:t>
            </a:r>
          </a:p>
        </p:txBody>
      </p:sp>
      <p:grpSp>
        <p:nvGrpSpPr>
          <p:cNvPr id="20486" name="Group 18"/>
          <p:cNvGrpSpPr>
            <a:grpSpLocks/>
          </p:cNvGrpSpPr>
          <p:nvPr/>
        </p:nvGrpSpPr>
        <p:grpSpPr bwMode="auto">
          <a:xfrm>
            <a:off x="190500" y="5791200"/>
            <a:ext cx="809625" cy="869950"/>
            <a:chOff x="4532174" y="4876880"/>
            <a:chExt cx="762000" cy="870255"/>
          </a:xfrm>
        </p:grpSpPr>
        <p:pic>
          <p:nvPicPr>
            <p:cNvPr id="20487" name="Picture 3"/>
            <p:cNvPicPr>
              <a:picLocks noChangeAspect="1" noChangeArrowheads="1"/>
            </p:cNvPicPr>
            <p:nvPr/>
          </p:nvPicPr>
          <p:blipFill>
            <a:blip r:embed="rId5" cstate="email"/>
            <a:srcRect/>
            <a:stretch>
              <a:fillRect/>
            </a:stretch>
          </p:blipFill>
          <p:spPr bwMode="auto">
            <a:xfrm>
              <a:off x="4603892" y="4876880"/>
              <a:ext cx="617855" cy="854670"/>
            </a:xfrm>
            <a:prstGeom prst="rect">
              <a:avLst/>
            </a:prstGeom>
            <a:noFill/>
            <a:ln w="9525">
              <a:noFill/>
              <a:miter lim="800000"/>
              <a:headEnd/>
              <a:tailEnd/>
            </a:ln>
          </p:spPr>
        </p:pic>
        <p:sp>
          <p:nvSpPr>
            <p:cNvPr id="20488" name="Rectangle 6"/>
            <p:cNvSpPr>
              <a:spLocks noChangeArrowheads="1"/>
            </p:cNvSpPr>
            <p:nvPr/>
          </p:nvSpPr>
          <p:spPr bwMode="auto">
            <a:xfrm>
              <a:off x="4532174" y="5500914"/>
              <a:ext cx="762000" cy="246221"/>
            </a:xfrm>
            <a:prstGeom prst="rect">
              <a:avLst/>
            </a:prstGeom>
            <a:noFill/>
            <a:ln w="9525">
              <a:noFill/>
              <a:miter lim="800000"/>
              <a:headEnd/>
              <a:tailEnd/>
            </a:ln>
          </p:spPr>
          <p:txBody>
            <a:bodyPr>
              <a:spAutoFit/>
            </a:bodyPr>
            <a:lstStyle/>
            <a:p>
              <a:pPr algn="ctr"/>
              <a:endParaRPr lang="en-US" sz="1000">
                <a:solidFill>
                  <a:schemeClr val="bg1"/>
                </a:solidFill>
                <a:latin typeface="Lucida Sans Unicode" pitchFamily="34" charset="0"/>
              </a:endParaRPr>
            </a:p>
          </p:txBody>
        </p:sp>
      </p:gr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ChangeArrowheads="1"/>
          </p:cNvSpPr>
          <p:nvPr/>
        </p:nvSpPr>
        <p:spPr bwMode="auto">
          <a:xfrm>
            <a:off x="3009900" y="2667000"/>
            <a:ext cx="4714875" cy="584200"/>
          </a:xfrm>
          <a:prstGeom prst="rect">
            <a:avLst/>
          </a:prstGeom>
          <a:noFill/>
          <a:ln w="9525">
            <a:noFill/>
            <a:miter lim="800000"/>
            <a:headEnd/>
            <a:tailEnd/>
          </a:ln>
        </p:spPr>
        <p:txBody>
          <a:bodyPr wrap="none">
            <a:spAutoFit/>
          </a:bodyPr>
          <a:lstStyle/>
          <a:p>
            <a:pPr eaLnBrk="0" hangingPunct="0"/>
            <a:r>
              <a:rPr lang="en-US" sz="3200" b="1">
                <a:solidFill>
                  <a:srgbClr val="FFFF00"/>
                </a:solidFill>
                <a:latin typeface="Calibri" pitchFamily="34" charset="0"/>
                <a:cs typeface="Calibri" pitchFamily="34" charset="0"/>
              </a:rPr>
              <a:t>www.DelawareEstuary.org</a:t>
            </a:r>
          </a:p>
        </p:txBody>
      </p:sp>
      <p:pic>
        <p:nvPicPr>
          <p:cNvPr id="256003" name="Picture 4" descr="horseshoe_crab"/>
          <p:cNvPicPr>
            <a:picLocks noChangeAspect="1" noChangeArrowheads="1"/>
          </p:cNvPicPr>
          <p:nvPr/>
        </p:nvPicPr>
        <p:blipFill>
          <a:blip r:embed="rId3" cstate="print"/>
          <a:srcRect/>
          <a:stretch>
            <a:fillRect/>
          </a:stretch>
        </p:blipFill>
        <p:spPr bwMode="auto">
          <a:xfrm>
            <a:off x="8496300" y="2895600"/>
            <a:ext cx="1143000" cy="1797050"/>
          </a:xfrm>
          <a:prstGeom prst="rect">
            <a:avLst/>
          </a:prstGeom>
          <a:noFill/>
          <a:ln w="9525">
            <a:solidFill>
              <a:srgbClr val="FFFF99"/>
            </a:solidFill>
            <a:miter lim="800000"/>
            <a:headEnd/>
            <a:tailEnd/>
          </a:ln>
        </p:spPr>
      </p:pic>
      <p:pic>
        <p:nvPicPr>
          <p:cNvPr id="256004" name="Picture 5" descr="Marsh"/>
          <p:cNvPicPr>
            <a:picLocks noChangeAspect="1" noChangeArrowheads="1"/>
          </p:cNvPicPr>
          <p:nvPr/>
        </p:nvPicPr>
        <p:blipFill>
          <a:blip r:embed="rId4" cstate="email"/>
          <a:srcRect/>
          <a:stretch>
            <a:fillRect/>
          </a:stretch>
        </p:blipFill>
        <p:spPr bwMode="auto">
          <a:xfrm>
            <a:off x="342900" y="4648200"/>
            <a:ext cx="2400300" cy="1784350"/>
          </a:xfrm>
          <a:prstGeom prst="rect">
            <a:avLst/>
          </a:prstGeom>
          <a:noFill/>
          <a:ln w="9525">
            <a:solidFill>
              <a:srgbClr val="000000"/>
            </a:solidFill>
            <a:miter lim="800000"/>
            <a:headEnd/>
            <a:tailEnd/>
          </a:ln>
        </p:spPr>
      </p:pic>
      <p:pic>
        <p:nvPicPr>
          <p:cNvPr id="256005" name="Picture 22" descr="hurricane">
            <a:hlinkClick r:id="rId5"/>
          </p:cNvPr>
          <p:cNvPicPr>
            <a:picLocks noChangeAspect="1" noChangeArrowheads="1"/>
          </p:cNvPicPr>
          <p:nvPr/>
        </p:nvPicPr>
        <p:blipFill>
          <a:blip r:embed="rId6" cstate="print"/>
          <a:srcRect/>
          <a:stretch>
            <a:fillRect/>
          </a:stretch>
        </p:blipFill>
        <p:spPr bwMode="auto">
          <a:xfrm>
            <a:off x="8191500" y="5105400"/>
            <a:ext cx="1676400" cy="1257300"/>
          </a:xfrm>
          <a:prstGeom prst="rect">
            <a:avLst/>
          </a:prstGeom>
          <a:noFill/>
          <a:ln w="9525">
            <a:noFill/>
            <a:miter lim="800000"/>
            <a:headEnd/>
            <a:tailEnd/>
          </a:ln>
        </p:spPr>
      </p:pic>
      <p:grpSp>
        <p:nvGrpSpPr>
          <p:cNvPr id="2" name="Group 8"/>
          <p:cNvGrpSpPr>
            <a:grpSpLocks/>
          </p:cNvGrpSpPr>
          <p:nvPr/>
        </p:nvGrpSpPr>
        <p:grpSpPr bwMode="auto">
          <a:xfrm>
            <a:off x="4000500" y="457200"/>
            <a:ext cx="2514600" cy="1317625"/>
            <a:chOff x="480786" y="609600"/>
            <a:chExt cx="1995714" cy="952763"/>
          </a:xfrm>
        </p:grpSpPr>
        <p:pic>
          <p:nvPicPr>
            <p:cNvPr id="256013" name="Picture 5"/>
            <p:cNvPicPr>
              <a:picLocks noChangeAspect="1" noChangeArrowheads="1"/>
            </p:cNvPicPr>
            <p:nvPr/>
          </p:nvPicPr>
          <p:blipFill>
            <a:blip r:embed="rId7" cstate="print"/>
            <a:srcRect/>
            <a:stretch>
              <a:fillRect/>
            </a:stretch>
          </p:blipFill>
          <p:spPr bwMode="auto">
            <a:xfrm>
              <a:off x="495300" y="609600"/>
              <a:ext cx="1981200" cy="690563"/>
            </a:xfrm>
            <a:prstGeom prst="rect">
              <a:avLst/>
            </a:prstGeom>
            <a:noFill/>
            <a:ln w="9525">
              <a:noFill/>
              <a:miter lim="800000"/>
              <a:headEnd/>
              <a:tailEnd/>
            </a:ln>
          </p:spPr>
        </p:pic>
        <p:sp>
          <p:nvSpPr>
            <p:cNvPr id="256014" name="TextBox 10"/>
            <p:cNvSpPr txBox="1">
              <a:spLocks noChangeArrowheads="1"/>
            </p:cNvSpPr>
            <p:nvPr/>
          </p:nvSpPr>
          <p:spPr bwMode="auto">
            <a:xfrm>
              <a:off x="480786" y="1295401"/>
              <a:ext cx="1981200" cy="266962"/>
            </a:xfrm>
            <a:prstGeom prst="rect">
              <a:avLst/>
            </a:prstGeom>
            <a:solidFill>
              <a:schemeClr val="bg1"/>
            </a:solidFill>
            <a:ln w="9525">
              <a:solidFill>
                <a:srgbClr val="0000FF"/>
              </a:solidFill>
              <a:miter lim="800000"/>
              <a:headEnd/>
              <a:tailEnd/>
            </a:ln>
          </p:spPr>
          <p:txBody>
            <a:bodyPr>
              <a:spAutoFit/>
            </a:bodyPr>
            <a:lstStyle/>
            <a:p>
              <a:r>
                <a:rPr lang="en-US" sz="1800">
                  <a:solidFill>
                    <a:srgbClr val="0000CC"/>
                  </a:solidFill>
                  <a:latin typeface="Calibri" pitchFamily="34" charset="0"/>
                </a:rPr>
                <a:t>Delaware Estuary Pilot</a:t>
              </a:r>
            </a:p>
          </p:txBody>
        </p:sp>
      </p:grpSp>
      <p:grpSp>
        <p:nvGrpSpPr>
          <p:cNvPr id="3" name="Group 32"/>
          <p:cNvGrpSpPr>
            <a:grpSpLocks/>
          </p:cNvGrpSpPr>
          <p:nvPr/>
        </p:nvGrpSpPr>
        <p:grpSpPr bwMode="auto">
          <a:xfrm>
            <a:off x="3009900" y="3581400"/>
            <a:ext cx="4756150" cy="3051175"/>
            <a:chOff x="42291000" y="25679400"/>
            <a:chExt cx="7601856" cy="4876800"/>
          </a:xfrm>
        </p:grpSpPr>
        <p:sp>
          <p:nvSpPr>
            <p:cNvPr id="256011" name="TextBox 34"/>
            <p:cNvSpPr txBox="1">
              <a:spLocks noChangeArrowheads="1"/>
            </p:cNvSpPr>
            <p:nvPr/>
          </p:nvSpPr>
          <p:spPr bwMode="auto">
            <a:xfrm>
              <a:off x="42291000" y="25755600"/>
              <a:ext cx="381000" cy="4800600"/>
            </a:xfrm>
            <a:prstGeom prst="rect">
              <a:avLst/>
            </a:prstGeom>
            <a:solidFill>
              <a:schemeClr val="bg1"/>
            </a:solidFill>
            <a:ln w="9525">
              <a:solidFill>
                <a:schemeClr val="tx1"/>
              </a:solidFill>
              <a:miter lim="800000"/>
              <a:headEnd/>
              <a:tailEnd/>
            </a:ln>
          </p:spPr>
          <p:txBody>
            <a:bodyPr/>
            <a:lstStyle/>
            <a:p>
              <a:endParaRPr lang="en-US"/>
            </a:p>
          </p:txBody>
        </p:sp>
        <p:pic>
          <p:nvPicPr>
            <p:cNvPr id="256012" name="Picture 4"/>
            <p:cNvPicPr>
              <a:picLocks noChangeAspect="1" noChangeArrowheads="1"/>
            </p:cNvPicPr>
            <p:nvPr/>
          </p:nvPicPr>
          <p:blipFill>
            <a:blip r:embed="rId8" cstate="email"/>
            <a:srcRect/>
            <a:stretch>
              <a:fillRect/>
            </a:stretch>
          </p:blipFill>
          <p:spPr bwMode="auto">
            <a:xfrm>
              <a:off x="42425256" y="25679400"/>
              <a:ext cx="7467600" cy="4860669"/>
            </a:xfrm>
            <a:prstGeom prst="rect">
              <a:avLst/>
            </a:prstGeom>
            <a:noFill/>
            <a:ln w="9525">
              <a:solidFill>
                <a:schemeClr val="tx1"/>
              </a:solidFill>
              <a:miter lim="800000"/>
              <a:headEnd/>
              <a:tailEnd/>
            </a:ln>
          </p:spPr>
        </p:pic>
      </p:grpSp>
      <p:pic>
        <p:nvPicPr>
          <p:cNvPr id="256008" name="Picture 11" descr="C:\Users\dkreeger\Pictures\Career\Projects\Freshwater Mussels\2011\PDE-ANSP Survey 6-10-11\P6100029.JPG"/>
          <p:cNvPicPr>
            <a:picLocks noChangeAspect="1" noChangeArrowheads="1"/>
          </p:cNvPicPr>
          <p:nvPr/>
        </p:nvPicPr>
        <p:blipFill>
          <a:blip r:embed="rId9" cstate="email"/>
          <a:srcRect/>
          <a:stretch>
            <a:fillRect/>
          </a:stretch>
        </p:blipFill>
        <p:spPr bwMode="auto">
          <a:xfrm>
            <a:off x="571500" y="381000"/>
            <a:ext cx="2438400" cy="1828800"/>
          </a:xfrm>
          <a:prstGeom prst="rect">
            <a:avLst/>
          </a:prstGeom>
          <a:noFill/>
          <a:ln w="9525">
            <a:noFill/>
            <a:miter lim="800000"/>
            <a:headEnd/>
            <a:tailEnd/>
          </a:ln>
        </p:spPr>
      </p:pic>
      <p:pic>
        <p:nvPicPr>
          <p:cNvPr id="256009" name="Picture 12" descr="C:\Users\dkreeger\Pictures\Career\Projects\Wetlands\2011\Crosswicks SSIM Bio 7-6-11\P7060025.JPG"/>
          <p:cNvPicPr>
            <a:picLocks noChangeAspect="1" noChangeArrowheads="1"/>
          </p:cNvPicPr>
          <p:nvPr/>
        </p:nvPicPr>
        <p:blipFill>
          <a:blip r:embed="rId10" cstate="email"/>
          <a:srcRect/>
          <a:stretch>
            <a:fillRect/>
          </a:stretch>
        </p:blipFill>
        <p:spPr bwMode="auto">
          <a:xfrm>
            <a:off x="7124700" y="457200"/>
            <a:ext cx="2743200" cy="2057400"/>
          </a:xfrm>
          <a:prstGeom prst="rect">
            <a:avLst/>
          </a:prstGeom>
          <a:noFill/>
          <a:ln w="9525">
            <a:noFill/>
            <a:miter lim="800000"/>
            <a:headEnd/>
            <a:tailEnd/>
          </a:ln>
        </p:spPr>
      </p:pic>
      <p:pic>
        <p:nvPicPr>
          <p:cNvPr id="256010" name="Picture 34" descr="faucet">
            <a:hlinkClick r:id="rId11"/>
          </p:cNvPr>
          <p:cNvPicPr>
            <a:picLocks noChangeAspect="1" noChangeArrowheads="1"/>
          </p:cNvPicPr>
          <p:nvPr/>
        </p:nvPicPr>
        <p:blipFill>
          <a:blip r:embed="rId12" cstate="print"/>
          <a:srcRect/>
          <a:stretch>
            <a:fillRect/>
          </a:stretch>
        </p:blipFill>
        <p:spPr bwMode="auto">
          <a:xfrm>
            <a:off x="723900" y="2743200"/>
            <a:ext cx="1598613" cy="136525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65935" y="58472"/>
            <a:ext cx="9220200" cy="838200"/>
          </a:xfrm>
        </p:spPr>
        <p:txBody>
          <a:bodyPr/>
          <a:lstStyle/>
          <a:p>
            <a:r>
              <a:rPr lang="en-US" sz="3600" b="1" dirty="0" smtClean="0">
                <a:solidFill>
                  <a:srgbClr val="FFFF00"/>
                </a:solidFill>
                <a:latin typeface="Calibri" pitchFamily="34" charset="0"/>
                <a:cs typeface="Calibri" pitchFamily="34" charset="0"/>
              </a:rPr>
              <a:t>(Not) Freshwater Mussels – Asian Clams</a:t>
            </a:r>
          </a:p>
        </p:txBody>
      </p:sp>
      <p:pic>
        <p:nvPicPr>
          <p:cNvPr id="5" name="Picture 4"/>
          <p:cNvPicPr/>
          <p:nvPr/>
        </p:nvPicPr>
        <p:blipFill>
          <a:blip r:embed="rId3" cstate="screen"/>
          <a:srcRect/>
          <a:stretch>
            <a:fillRect/>
          </a:stretch>
        </p:blipFill>
        <p:spPr bwMode="auto">
          <a:xfrm>
            <a:off x="723900" y="1143000"/>
            <a:ext cx="8772125"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ChangeArrowheads="1"/>
          </p:cNvSpPr>
          <p:nvPr/>
        </p:nvSpPr>
        <p:spPr bwMode="auto">
          <a:xfrm>
            <a:off x="723900" y="228600"/>
            <a:ext cx="8915400" cy="609600"/>
          </a:xfrm>
          <a:prstGeom prst="rect">
            <a:avLst/>
          </a:prstGeom>
          <a:noFill/>
          <a:ln w="9525">
            <a:noFill/>
            <a:miter lim="800000"/>
            <a:headEnd/>
            <a:tailEnd/>
          </a:ln>
        </p:spPr>
        <p:txBody>
          <a:bodyPr anchor="ctr"/>
          <a:lstStyle/>
          <a:p>
            <a:pPr algn="ctr"/>
            <a:r>
              <a:rPr lang="en-US" sz="4000" b="1">
                <a:solidFill>
                  <a:srgbClr val="FFFF00"/>
                </a:solidFill>
                <a:latin typeface="Lucida Sans Unicode" pitchFamily="34" charset="0"/>
              </a:rPr>
              <a:t>To Understand EcoServices, Need…</a:t>
            </a:r>
            <a:endParaRPr lang="en-US" sz="4400">
              <a:solidFill>
                <a:schemeClr val="tx2"/>
              </a:solidFill>
            </a:endParaRPr>
          </a:p>
        </p:txBody>
      </p:sp>
      <p:sp>
        <p:nvSpPr>
          <p:cNvPr id="2053" name="Rectangle 3"/>
          <p:cNvSpPr>
            <a:spLocks noChangeArrowheads="1"/>
          </p:cNvSpPr>
          <p:nvPr/>
        </p:nvSpPr>
        <p:spPr bwMode="auto">
          <a:xfrm>
            <a:off x="7962900" y="1371600"/>
            <a:ext cx="2324100" cy="457200"/>
          </a:xfrm>
          <a:prstGeom prst="rect">
            <a:avLst/>
          </a:prstGeom>
          <a:noFill/>
          <a:ln w="9525">
            <a:noFill/>
            <a:miter lim="800000"/>
            <a:headEnd/>
            <a:tailEnd/>
          </a:ln>
        </p:spPr>
        <p:txBody>
          <a:bodyPr anchor="ctr"/>
          <a:lstStyle/>
          <a:p>
            <a:pPr algn="ctr"/>
            <a:r>
              <a:rPr lang="en-US" b="1">
                <a:solidFill>
                  <a:schemeClr val="bg1"/>
                </a:solidFill>
                <a:latin typeface="Lucida Sans Unicode" pitchFamily="34" charset="0"/>
              </a:rPr>
              <a:t>Physiology</a:t>
            </a:r>
            <a:endParaRPr lang="en-US">
              <a:solidFill>
                <a:schemeClr val="tx2"/>
              </a:solidFill>
            </a:endParaRPr>
          </a:p>
        </p:txBody>
      </p:sp>
      <p:pic>
        <p:nvPicPr>
          <p:cNvPr id="2054" name="Picture 4" descr="CG RR Sampling Water 3 best July 2001 dk"/>
          <p:cNvPicPr>
            <a:picLocks noChangeAspect="1" noChangeArrowheads="1"/>
          </p:cNvPicPr>
          <p:nvPr/>
        </p:nvPicPr>
        <p:blipFill>
          <a:blip r:embed="rId4" cstate="screen"/>
          <a:srcRect/>
          <a:stretch>
            <a:fillRect/>
          </a:stretch>
        </p:blipFill>
        <p:spPr bwMode="auto">
          <a:xfrm>
            <a:off x="5295900" y="1143000"/>
            <a:ext cx="2438400" cy="2390775"/>
          </a:xfrm>
          <a:prstGeom prst="rect">
            <a:avLst/>
          </a:prstGeom>
          <a:noFill/>
          <a:ln w="9525">
            <a:solidFill>
              <a:srgbClr val="FFFF00"/>
            </a:solidFill>
            <a:miter lim="800000"/>
            <a:headEnd/>
            <a:tailEnd/>
          </a:ln>
        </p:spPr>
      </p:pic>
      <p:pic>
        <p:nvPicPr>
          <p:cNvPr id="2055" name="Picture 5" descr="May 2001 Deborah Collecting Mussels at Foxburg 1 DK"/>
          <p:cNvPicPr>
            <a:picLocks noChangeAspect="1" noChangeArrowheads="1"/>
          </p:cNvPicPr>
          <p:nvPr/>
        </p:nvPicPr>
        <p:blipFill>
          <a:blip r:embed="rId5" cstate="screen"/>
          <a:srcRect/>
          <a:stretch>
            <a:fillRect/>
          </a:stretch>
        </p:blipFill>
        <p:spPr bwMode="auto">
          <a:xfrm>
            <a:off x="228600" y="4114800"/>
            <a:ext cx="3048000" cy="2362200"/>
          </a:xfrm>
          <a:prstGeom prst="rect">
            <a:avLst/>
          </a:prstGeom>
          <a:noFill/>
          <a:ln w="9525">
            <a:solidFill>
              <a:srgbClr val="FFFF00"/>
            </a:solidFill>
            <a:miter lim="800000"/>
            <a:headEnd/>
            <a:tailEnd/>
          </a:ln>
        </p:spPr>
      </p:pic>
      <p:sp>
        <p:nvSpPr>
          <p:cNvPr id="2056" name="Rectangle 6"/>
          <p:cNvSpPr>
            <a:spLocks noChangeArrowheads="1"/>
          </p:cNvSpPr>
          <p:nvPr/>
        </p:nvSpPr>
        <p:spPr bwMode="auto">
          <a:xfrm>
            <a:off x="3390900" y="4191000"/>
            <a:ext cx="2019300" cy="822325"/>
          </a:xfrm>
          <a:prstGeom prst="rect">
            <a:avLst/>
          </a:prstGeom>
          <a:noFill/>
          <a:ln w="9525">
            <a:noFill/>
            <a:miter lim="800000"/>
            <a:headEnd/>
            <a:tailEnd/>
          </a:ln>
        </p:spPr>
        <p:txBody>
          <a:bodyPr>
            <a:spAutoFit/>
          </a:bodyPr>
          <a:lstStyle/>
          <a:p>
            <a:pPr algn="ctr"/>
            <a:r>
              <a:rPr lang="en-US" b="1">
                <a:solidFill>
                  <a:schemeClr val="bg1"/>
                </a:solidFill>
                <a:latin typeface="Lucida Sans Unicode" pitchFamily="34" charset="0"/>
              </a:rPr>
              <a:t>Population</a:t>
            </a:r>
          </a:p>
          <a:p>
            <a:pPr algn="ctr"/>
            <a:r>
              <a:rPr lang="en-US" b="1">
                <a:solidFill>
                  <a:schemeClr val="bg1"/>
                </a:solidFill>
                <a:latin typeface="Lucida Sans Unicode" pitchFamily="34" charset="0"/>
              </a:rPr>
              <a:t>Surveys</a:t>
            </a:r>
          </a:p>
        </p:txBody>
      </p:sp>
      <p:sp>
        <p:nvSpPr>
          <p:cNvPr id="2057" name="Rectangle 9"/>
          <p:cNvSpPr>
            <a:spLocks noChangeArrowheads="1"/>
          </p:cNvSpPr>
          <p:nvPr/>
        </p:nvSpPr>
        <p:spPr bwMode="auto">
          <a:xfrm>
            <a:off x="3467100" y="1524000"/>
            <a:ext cx="1905000" cy="457200"/>
          </a:xfrm>
          <a:prstGeom prst="rect">
            <a:avLst/>
          </a:prstGeom>
          <a:noFill/>
          <a:ln w="9525">
            <a:noFill/>
            <a:miter lim="800000"/>
            <a:headEnd/>
            <a:tailEnd/>
          </a:ln>
        </p:spPr>
        <p:txBody>
          <a:bodyPr>
            <a:spAutoFit/>
          </a:bodyPr>
          <a:lstStyle/>
          <a:p>
            <a:pPr algn="ctr"/>
            <a:r>
              <a:rPr lang="en-US" b="1">
                <a:solidFill>
                  <a:schemeClr val="bg1"/>
                </a:solidFill>
                <a:latin typeface="Lucida Sans Unicode" pitchFamily="34" charset="0"/>
              </a:rPr>
              <a:t>Ecology</a:t>
            </a:r>
          </a:p>
        </p:txBody>
      </p:sp>
      <p:pic>
        <p:nvPicPr>
          <p:cNvPr id="2058" name="Picture 10" descr="DKAlleghenyMussels4"/>
          <p:cNvPicPr>
            <a:picLocks noChangeAspect="1" noChangeArrowheads="1"/>
          </p:cNvPicPr>
          <p:nvPr/>
        </p:nvPicPr>
        <p:blipFill>
          <a:blip r:embed="rId6" cstate="email"/>
          <a:srcRect/>
          <a:stretch>
            <a:fillRect/>
          </a:stretch>
        </p:blipFill>
        <p:spPr bwMode="auto">
          <a:xfrm>
            <a:off x="2667000" y="5132388"/>
            <a:ext cx="2057400" cy="1460500"/>
          </a:xfrm>
          <a:prstGeom prst="rect">
            <a:avLst/>
          </a:prstGeom>
          <a:noFill/>
          <a:ln w="9525">
            <a:solidFill>
              <a:srgbClr val="FFFF66"/>
            </a:solidFill>
            <a:miter lim="800000"/>
            <a:headEnd/>
            <a:tailEnd/>
          </a:ln>
        </p:spPr>
      </p:pic>
      <p:pic>
        <p:nvPicPr>
          <p:cNvPr id="2059" name="Picture 11" descr="Mussel in Sed Tank Closeup 1 dk"/>
          <p:cNvPicPr>
            <a:picLocks noChangeAspect="1" noChangeArrowheads="1"/>
          </p:cNvPicPr>
          <p:nvPr/>
        </p:nvPicPr>
        <p:blipFill>
          <a:blip r:embed="rId7" cstate="email"/>
          <a:srcRect/>
          <a:stretch>
            <a:fillRect/>
          </a:stretch>
        </p:blipFill>
        <p:spPr bwMode="auto">
          <a:xfrm>
            <a:off x="7658100" y="1981200"/>
            <a:ext cx="2119313" cy="1711325"/>
          </a:xfrm>
          <a:prstGeom prst="rect">
            <a:avLst/>
          </a:prstGeom>
          <a:noFill/>
          <a:ln w="9525">
            <a:solidFill>
              <a:srgbClr val="FFFF00"/>
            </a:solidFill>
            <a:miter lim="800000"/>
            <a:headEnd/>
            <a:tailEnd/>
          </a:ln>
        </p:spPr>
      </p:pic>
      <p:graphicFrame>
        <p:nvGraphicFramePr>
          <p:cNvPr id="2050" name="Object 2"/>
          <p:cNvGraphicFramePr>
            <a:graphicFrameLocks noChangeAspect="1"/>
          </p:cNvGraphicFramePr>
          <p:nvPr/>
        </p:nvGraphicFramePr>
        <p:xfrm>
          <a:off x="7467600" y="4800600"/>
          <a:ext cx="2590800" cy="1849438"/>
        </p:xfrm>
        <a:graphic>
          <a:graphicData uri="http://schemas.openxmlformats.org/presentationml/2006/ole">
            <p:oleObj spid="_x0000_s139266" name="Slide" r:id="rId8" imgW="4533840" imgH="3390840" progId="PowerPoint.Slide.8">
              <p:embed/>
            </p:oleObj>
          </a:graphicData>
        </a:graphic>
      </p:graphicFrame>
      <p:sp>
        <p:nvSpPr>
          <p:cNvPr id="2060" name="Rectangle 14"/>
          <p:cNvSpPr>
            <a:spLocks noChangeArrowheads="1"/>
          </p:cNvSpPr>
          <p:nvPr/>
        </p:nvSpPr>
        <p:spPr bwMode="auto">
          <a:xfrm>
            <a:off x="7915275" y="3962400"/>
            <a:ext cx="2371725" cy="822325"/>
          </a:xfrm>
          <a:prstGeom prst="rect">
            <a:avLst/>
          </a:prstGeom>
          <a:noFill/>
          <a:ln w="9525">
            <a:noFill/>
            <a:miter lim="800000"/>
            <a:headEnd/>
            <a:tailEnd/>
          </a:ln>
        </p:spPr>
        <p:txBody>
          <a:bodyPr>
            <a:spAutoFit/>
          </a:bodyPr>
          <a:lstStyle/>
          <a:p>
            <a:pPr algn="ctr"/>
            <a:r>
              <a:rPr lang="en-US" b="1">
                <a:solidFill>
                  <a:schemeClr val="bg1"/>
                </a:solidFill>
                <a:latin typeface="Lucida Sans Unicode" pitchFamily="34" charset="0"/>
              </a:rPr>
              <a:t>Monitoring, Variability</a:t>
            </a:r>
          </a:p>
        </p:txBody>
      </p:sp>
      <p:pic>
        <p:nvPicPr>
          <p:cNvPr id="2061" name="Picture 15"/>
          <p:cNvPicPr>
            <a:picLocks noChangeAspect="1" noChangeArrowheads="1"/>
          </p:cNvPicPr>
          <p:nvPr/>
        </p:nvPicPr>
        <p:blipFill>
          <a:blip r:embed="rId9" cstate="screen"/>
          <a:srcRect/>
          <a:stretch>
            <a:fillRect/>
          </a:stretch>
        </p:blipFill>
        <p:spPr bwMode="auto">
          <a:xfrm>
            <a:off x="342900" y="1295400"/>
            <a:ext cx="3048000" cy="2286000"/>
          </a:xfrm>
          <a:prstGeom prst="rect">
            <a:avLst/>
          </a:prstGeom>
          <a:noFill/>
          <a:ln w="9525">
            <a:solidFill>
              <a:srgbClr val="FFFF00"/>
            </a:solidFill>
            <a:miter lim="800000"/>
            <a:headEnd/>
            <a:tailEnd/>
          </a:ln>
        </p:spPr>
      </p:pic>
      <p:pic>
        <p:nvPicPr>
          <p:cNvPr id="2062" name="Picture 16"/>
          <p:cNvPicPr>
            <a:picLocks noChangeAspect="1" noChangeArrowheads="1"/>
          </p:cNvPicPr>
          <p:nvPr/>
        </p:nvPicPr>
        <p:blipFill>
          <a:blip r:embed="rId10" cstate="screen"/>
          <a:srcRect/>
          <a:stretch>
            <a:fillRect/>
          </a:stretch>
        </p:blipFill>
        <p:spPr bwMode="auto">
          <a:xfrm>
            <a:off x="5295900" y="4038600"/>
            <a:ext cx="2514600" cy="2281238"/>
          </a:xfrm>
          <a:prstGeom prst="rect">
            <a:avLst/>
          </a:prstGeom>
          <a:noFill/>
          <a:ln w="9525">
            <a:solidFill>
              <a:srgbClr val="FFFF00"/>
            </a:solidFill>
            <a:miter lim="800000"/>
            <a:headEnd/>
            <a:tailEnd/>
          </a:ln>
        </p:spPr>
      </p:pic>
      <p:grpSp>
        <p:nvGrpSpPr>
          <p:cNvPr id="2" name="Group 13"/>
          <p:cNvGrpSpPr>
            <a:grpSpLocks/>
          </p:cNvGrpSpPr>
          <p:nvPr/>
        </p:nvGrpSpPr>
        <p:grpSpPr bwMode="auto">
          <a:xfrm>
            <a:off x="9477375" y="5759450"/>
            <a:ext cx="809625" cy="1098550"/>
            <a:chOff x="4532174" y="4648200"/>
            <a:chExt cx="762000" cy="1098935"/>
          </a:xfrm>
        </p:grpSpPr>
        <p:pic>
          <p:nvPicPr>
            <p:cNvPr id="2064" name="Picture 3"/>
            <p:cNvPicPr>
              <a:picLocks noChangeAspect="1" noChangeArrowheads="1"/>
            </p:cNvPicPr>
            <p:nvPr/>
          </p:nvPicPr>
          <p:blipFill>
            <a:blip r:embed="rId11" cstate="screen"/>
            <a:srcRect/>
            <a:stretch>
              <a:fillRect/>
            </a:stretch>
          </p:blipFill>
          <p:spPr bwMode="auto">
            <a:xfrm>
              <a:off x="4610100" y="4648200"/>
              <a:ext cx="617855" cy="854670"/>
            </a:xfrm>
            <a:prstGeom prst="rect">
              <a:avLst/>
            </a:prstGeom>
            <a:noFill/>
            <a:ln w="9525">
              <a:noFill/>
              <a:miter lim="800000"/>
              <a:headEnd/>
              <a:tailEnd/>
            </a:ln>
          </p:spPr>
        </p:pic>
        <p:sp>
          <p:nvSpPr>
            <p:cNvPr id="2065" name="Rectangle 6"/>
            <p:cNvSpPr>
              <a:spLocks noChangeArrowheads="1"/>
            </p:cNvSpPr>
            <p:nvPr/>
          </p:nvSpPr>
          <p:spPr bwMode="auto">
            <a:xfrm>
              <a:off x="4532174" y="5500914"/>
              <a:ext cx="762000" cy="246221"/>
            </a:xfrm>
            <a:prstGeom prst="rect">
              <a:avLst/>
            </a:prstGeom>
            <a:noFill/>
            <a:ln w="9525">
              <a:noFill/>
              <a:miter lim="800000"/>
              <a:headEnd/>
              <a:tailEnd/>
            </a:ln>
          </p:spPr>
          <p:txBody>
            <a:bodyPr>
              <a:spAutoFit/>
            </a:bodyPr>
            <a:lstStyle/>
            <a:p>
              <a:pPr algn="ctr"/>
              <a:r>
                <a:rPr lang="en-US" sz="1000">
                  <a:solidFill>
                    <a:schemeClr val="bg1"/>
                  </a:solidFill>
                  <a:latin typeface="Lucida Sans Unicode" pitchFamily="34" charset="0"/>
                </a:rPr>
                <a:t>Kreeger</a:t>
              </a:r>
            </a:p>
          </p:txBody>
        </p:sp>
      </p:gr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638300" y="228600"/>
            <a:ext cx="7162800" cy="762000"/>
          </a:xfrm>
          <a:prstGeom prst="rect">
            <a:avLst/>
          </a:prstGeom>
          <a:noFill/>
          <a:ln w="9525">
            <a:noFill/>
            <a:miter lim="800000"/>
            <a:headEnd/>
            <a:tailEnd/>
          </a:ln>
        </p:spPr>
        <p:txBody>
          <a:bodyPr anchor="ctr"/>
          <a:lstStyle/>
          <a:p>
            <a:pPr algn="ctr"/>
            <a:r>
              <a:rPr lang="en-US" sz="4000" b="1">
                <a:solidFill>
                  <a:srgbClr val="FFFF00"/>
                </a:solidFill>
                <a:latin typeface="Lucida Sans Unicode" pitchFamily="34" charset="0"/>
              </a:rPr>
              <a:t>Physiology Measurements</a:t>
            </a:r>
            <a:endParaRPr lang="en-US" sz="4400">
              <a:solidFill>
                <a:schemeClr val="tx2"/>
              </a:solidFill>
            </a:endParaRPr>
          </a:p>
        </p:txBody>
      </p:sp>
      <p:sp>
        <p:nvSpPr>
          <p:cNvPr id="29699" name="Rectangle 3"/>
          <p:cNvSpPr>
            <a:spLocks noChangeArrowheads="1"/>
          </p:cNvSpPr>
          <p:nvPr/>
        </p:nvSpPr>
        <p:spPr bwMode="auto">
          <a:xfrm>
            <a:off x="3162300" y="1066800"/>
            <a:ext cx="4572000" cy="457200"/>
          </a:xfrm>
          <a:prstGeom prst="rect">
            <a:avLst/>
          </a:prstGeom>
          <a:noFill/>
          <a:ln w="9525">
            <a:noFill/>
            <a:miter lim="800000"/>
            <a:headEnd/>
            <a:tailEnd/>
          </a:ln>
        </p:spPr>
        <p:txBody>
          <a:bodyPr anchor="ctr"/>
          <a:lstStyle/>
          <a:p>
            <a:pPr algn="ctr"/>
            <a:r>
              <a:rPr lang="en-US" sz="2800" b="1">
                <a:solidFill>
                  <a:srgbClr val="FFFF66"/>
                </a:solidFill>
                <a:latin typeface="Lucida Sans Unicode" pitchFamily="34" charset="0"/>
              </a:rPr>
              <a:t>e.g., Clearance Rate</a:t>
            </a:r>
            <a:endParaRPr lang="en-US" sz="2800">
              <a:solidFill>
                <a:srgbClr val="FFFF66"/>
              </a:solidFill>
              <a:latin typeface="Lucida Sans Unicode" pitchFamily="34" charset="0"/>
            </a:endParaRPr>
          </a:p>
        </p:txBody>
      </p:sp>
      <p:pic>
        <p:nvPicPr>
          <p:cNvPr id="29700" name="Picture 4" descr="MVC-004L"/>
          <p:cNvPicPr>
            <a:picLocks noChangeAspect="1" noChangeArrowheads="1"/>
          </p:cNvPicPr>
          <p:nvPr/>
        </p:nvPicPr>
        <p:blipFill>
          <a:blip r:embed="rId3" cstate="screen"/>
          <a:srcRect/>
          <a:stretch>
            <a:fillRect/>
          </a:stretch>
        </p:blipFill>
        <p:spPr bwMode="auto">
          <a:xfrm>
            <a:off x="190500" y="2590800"/>
            <a:ext cx="5029200" cy="3857625"/>
          </a:xfrm>
          <a:prstGeom prst="rect">
            <a:avLst/>
          </a:prstGeom>
          <a:noFill/>
          <a:ln w="9525">
            <a:noFill/>
            <a:miter lim="800000"/>
            <a:headEnd/>
            <a:tailEnd/>
          </a:ln>
        </p:spPr>
      </p:pic>
      <p:sp>
        <p:nvSpPr>
          <p:cNvPr id="29701" name="Rectangle 5"/>
          <p:cNvSpPr>
            <a:spLocks noChangeArrowheads="1"/>
          </p:cNvSpPr>
          <p:nvPr/>
        </p:nvSpPr>
        <p:spPr bwMode="auto">
          <a:xfrm>
            <a:off x="1790700" y="1676400"/>
            <a:ext cx="1524000" cy="685800"/>
          </a:xfrm>
          <a:prstGeom prst="rect">
            <a:avLst/>
          </a:prstGeom>
          <a:noFill/>
          <a:ln w="9525">
            <a:noFill/>
            <a:miter lim="800000"/>
            <a:headEnd/>
            <a:tailEnd/>
          </a:ln>
        </p:spPr>
        <p:txBody>
          <a:bodyPr anchor="ctr"/>
          <a:lstStyle/>
          <a:p>
            <a:pPr algn="ctr"/>
            <a:r>
              <a:rPr lang="en-US" sz="3200" b="1">
                <a:solidFill>
                  <a:schemeClr val="bg1"/>
                </a:solidFill>
              </a:rPr>
              <a:t>In Lab</a:t>
            </a:r>
          </a:p>
        </p:txBody>
      </p:sp>
      <p:pic>
        <p:nvPicPr>
          <p:cNvPr id="29702" name="Picture 6" descr="P6240586"/>
          <p:cNvPicPr>
            <a:picLocks noChangeAspect="1" noChangeArrowheads="1"/>
          </p:cNvPicPr>
          <p:nvPr/>
        </p:nvPicPr>
        <p:blipFill>
          <a:blip r:embed="rId4" cstate="screen"/>
          <a:srcRect/>
          <a:stretch>
            <a:fillRect/>
          </a:stretch>
        </p:blipFill>
        <p:spPr bwMode="auto">
          <a:xfrm>
            <a:off x="5105400" y="2590800"/>
            <a:ext cx="5181600" cy="3886200"/>
          </a:xfrm>
          <a:prstGeom prst="rect">
            <a:avLst/>
          </a:prstGeom>
          <a:noFill/>
          <a:ln w="9525">
            <a:solidFill>
              <a:schemeClr val="tx1"/>
            </a:solidFill>
            <a:miter lim="800000"/>
            <a:headEnd/>
            <a:tailEnd/>
          </a:ln>
        </p:spPr>
      </p:pic>
      <p:sp>
        <p:nvSpPr>
          <p:cNvPr id="29703" name="Rectangle 7"/>
          <p:cNvSpPr>
            <a:spLocks noChangeArrowheads="1"/>
          </p:cNvSpPr>
          <p:nvPr/>
        </p:nvSpPr>
        <p:spPr bwMode="auto">
          <a:xfrm>
            <a:off x="6667500" y="1676400"/>
            <a:ext cx="1828800" cy="685800"/>
          </a:xfrm>
          <a:prstGeom prst="rect">
            <a:avLst/>
          </a:prstGeom>
          <a:noFill/>
          <a:ln w="9525">
            <a:noFill/>
            <a:miter lim="800000"/>
            <a:headEnd/>
            <a:tailEnd/>
          </a:ln>
        </p:spPr>
        <p:txBody>
          <a:bodyPr anchor="ctr"/>
          <a:lstStyle/>
          <a:p>
            <a:pPr algn="ctr"/>
            <a:r>
              <a:rPr lang="en-US" sz="3200" b="1">
                <a:solidFill>
                  <a:schemeClr val="bg1"/>
                </a:solidFill>
              </a:rPr>
              <a:t>In Field</a:t>
            </a:r>
          </a:p>
        </p:txBody>
      </p:sp>
      <p:grpSp>
        <p:nvGrpSpPr>
          <p:cNvPr id="2" name="Group 7"/>
          <p:cNvGrpSpPr>
            <a:grpSpLocks/>
          </p:cNvGrpSpPr>
          <p:nvPr/>
        </p:nvGrpSpPr>
        <p:grpSpPr bwMode="auto">
          <a:xfrm>
            <a:off x="9477375" y="5759450"/>
            <a:ext cx="809625" cy="1098550"/>
            <a:chOff x="4532174" y="4648200"/>
            <a:chExt cx="762000" cy="1098935"/>
          </a:xfrm>
        </p:grpSpPr>
        <p:pic>
          <p:nvPicPr>
            <p:cNvPr id="29705" name="Picture 3"/>
            <p:cNvPicPr>
              <a:picLocks noChangeAspect="1" noChangeArrowheads="1"/>
            </p:cNvPicPr>
            <p:nvPr/>
          </p:nvPicPr>
          <p:blipFill>
            <a:blip r:embed="rId5" cstate="screen"/>
            <a:srcRect/>
            <a:stretch>
              <a:fillRect/>
            </a:stretch>
          </p:blipFill>
          <p:spPr bwMode="auto">
            <a:xfrm>
              <a:off x="4610100" y="4648200"/>
              <a:ext cx="617855" cy="854670"/>
            </a:xfrm>
            <a:prstGeom prst="rect">
              <a:avLst/>
            </a:prstGeom>
            <a:noFill/>
            <a:ln w="9525">
              <a:noFill/>
              <a:miter lim="800000"/>
              <a:headEnd/>
              <a:tailEnd/>
            </a:ln>
          </p:spPr>
        </p:pic>
        <p:sp>
          <p:nvSpPr>
            <p:cNvPr id="29706" name="Rectangle 6"/>
            <p:cNvSpPr>
              <a:spLocks noChangeArrowheads="1"/>
            </p:cNvSpPr>
            <p:nvPr/>
          </p:nvSpPr>
          <p:spPr bwMode="auto">
            <a:xfrm>
              <a:off x="4532174" y="5500914"/>
              <a:ext cx="762000" cy="246221"/>
            </a:xfrm>
            <a:prstGeom prst="rect">
              <a:avLst/>
            </a:prstGeom>
            <a:noFill/>
            <a:ln w="9525">
              <a:noFill/>
              <a:miter lim="800000"/>
              <a:headEnd/>
              <a:tailEnd/>
            </a:ln>
          </p:spPr>
          <p:txBody>
            <a:bodyPr>
              <a:spAutoFit/>
            </a:bodyPr>
            <a:lstStyle/>
            <a:p>
              <a:pPr algn="ctr"/>
              <a:r>
                <a:rPr lang="en-US" sz="1000">
                  <a:solidFill>
                    <a:schemeClr val="bg1"/>
                  </a:solidFill>
                  <a:latin typeface="Lucida Sans Unicode" pitchFamily="34" charset="0"/>
                </a:rPr>
                <a:t>Kreeger</a:t>
              </a:r>
            </a:p>
          </p:txBody>
        </p:sp>
      </p:grpSp>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ChangeArrowheads="1"/>
          </p:cNvSpPr>
          <p:nvPr/>
        </p:nvSpPr>
        <p:spPr bwMode="auto">
          <a:xfrm>
            <a:off x="800100" y="381000"/>
            <a:ext cx="9115425" cy="762000"/>
          </a:xfrm>
          <a:prstGeom prst="rect">
            <a:avLst/>
          </a:prstGeom>
          <a:noFill/>
          <a:ln w="9525">
            <a:noFill/>
            <a:miter lim="800000"/>
            <a:headEnd/>
            <a:tailEnd/>
          </a:ln>
        </p:spPr>
        <p:txBody>
          <a:bodyPr anchor="ctr"/>
          <a:lstStyle/>
          <a:p>
            <a:pPr algn="ctr"/>
            <a:r>
              <a:rPr lang="en-US" sz="4000" b="1">
                <a:solidFill>
                  <a:srgbClr val="FFFF00"/>
                </a:solidFill>
                <a:latin typeface="Lucida Sans Unicode" pitchFamily="34" charset="0"/>
              </a:rPr>
              <a:t>Population Measurements</a:t>
            </a:r>
            <a:endParaRPr lang="en-US" sz="4400">
              <a:solidFill>
                <a:schemeClr val="tx2"/>
              </a:solidFill>
            </a:endParaRPr>
          </a:p>
        </p:txBody>
      </p:sp>
      <p:sp>
        <p:nvSpPr>
          <p:cNvPr id="3077" name="Rectangle 3"/>
          <p:cNvSpPr>
            <a:spLocks noChangeArrowheads="1"/>
          </p:cNvSpPr>
          <p:nvPr/>
        </p:nvSpPr>
        <p:spPr bwMode="auto">
          <a:xfrm>
            <a:off x="876300" y="2362200"/>
            <a:ext cx="8610600" cy="457200"/>
          </a:xfrm>
          <a:prstGeom prst="rect">
            <a:avLst/>
          </a:prstGeom>
          <a:noFill/>
          <a:ln w="9525">
            <a:noFill/>
            <a:miter lim="800000"/>
            <a:headEnd/>
            <a:tailEnd/>
          </a:ln>
        </p:spPr>
        <p:txBody>
          <a:bodyPr anchor="ctr"/>
          <a:lstStyle/>
          <a:p>
            <a:r>
              <a:rPr lang="en-US" sz="2800" b="1">
                <a:solidFill>
                  <a:schemeClr val="bg1"/>
                </a:solidFill>
                <a:latin typeface="Lucida Sans Unicode" pitchFamily="34" charset="0"/>
              </a:rPr>
              <a:t>Abundance </a:t>
            </a:r>
            <a:r>
              <a:rPr lang="en-US" sz="2800">
                <a:solidFill>
                  <a:schemeClr val="bg1"/>
                </a:solidFill>
                <a:latin typeface="Lucida Sans Unicode" pitchFamily="34" charset="0"/>
              </a:rPr>
              <a:t>(# m</a:t>
            </a:r>
            <a:r>
              <a:rPr lang="en-US" sz="2800" baseline="30000">
                <a:solidFill>
                  <a:schemeClr val="bg1"/>
                </a:solidFill>
                <a:latin typeface="Lucida Sans Unicode" pitchFamily="34" charset="0"/>
              </a:rPr>
              <a:t>-2</a:t>
            </a:r>
            <a:r>
              <a:rPr lang="en-US" sz="2800">
                <a:solidFill>
                  <a:schemeClr val="bg1"/>
                </a:solidFill>
                <a:latin typeface="Lucida Sans Unicode" pitchFamily="34" charset="0"/>
              </a:rPr>
              <a:t>, # mile</a:t>
            </a:r>
            <a:r>
              <a:rPr lang="en-US" sz="2800" baseline="30000">
                <a:solidFill>
                  <a:schemeClr val="bg1"/>
                </a:solidFill>
                <a:latin typeface="Lucida Sans Unicode" pitchFamily="34" charset="0"/>
              </a:rPr>
              <a:t>-1</a:t>
            </a:r>
            <a:r>
              <a:rPr lang="en-US" sz="2800">
                <a:solidFill>
                  <a:schemeClr val="bg1"/>
                </a:solidFill>
                <a:latin typeface="Lucida Sans Unicode" pitchFamily="34" charset="0"/>
              </a:rPr>
              <a:t>)</a:t>
            </a:r>
          </a:p>
        </p:txBody>
      </p:sp>
      <p:sp>
        <p:nvSpPr>
          <p:cNvPr id="3078" name="Rectangle 4"/>
          <p:cNvSpPr>
            <a:spLocks noChangeArrowheads="1"/>
          </p:cNvSpPr>
          <p:nvPr/>
        </p:nvSpPr>
        <p:spPr bwMode="auto">
          <a:xfrm>
            <a:off x="876300" y="2971800"/>
            <a:ext cx="4953000" cy="457200"/>
          </a:xfrm>
          <a:prstGeom prst="rect">
            <a:avLst/>
          </a:prstGeom>
          <a:noFill/>
          <a:ln w="9525">
            <a:noFill/>
            <a:miter lim="800000"/>
            <a:headEnd/>
            <a:tailEnd/>
          </a:ln>
        </p:spPr>
        <p:txBody>
          <a:bodyPr anchor="ctr"/>
          <a:lstStyle/>
          <a:p>
            <a:r>
              <a:rPr lang="en-US" sz="2800" b="1">
                <a:solidFill>
                  <a:schemeClr val="bg1"/>
                </a:solidFill>
                <a:latin typeface="Lucida Sans Unicode" pitchFamily="34" charset="0"/>
              </a:rPr>
              <a:t>Total Area </a:t>
            </a:r>
            <a:r>
              <a:rPr lang="en-US" sz="2800">
                <a:solidFill>
                  <a:schemeClr val="bg1"/>
                </a:solidFill>
                <a:latin typeface="Lucida Sans Unicode" pitchFamily="34" charset="0"/>
              </a:rPr>
              <a:t>(m</a:t>
            </a:r>
            <a:r>
              <a:rPr lang="en-US" sz="2800" baseline="30000">
                <a:solidFill>
                  <a:schemeClr val="bg1"/>
                </a:solidFill>
                <a:latin typeface="Lucida Sans Unicode" pitchFamily="34" charset="0"/>
              </a:rPr>
              <a:t>2</a:t>
            </a:r>
            <a:r>
              <a:rPr lang="en-US" sz="2800">
                <a:solidFill>
                  <a:schemeClr val="bg1"/>
                </a:solidFill>
                <a:latin typeface="Lucida Sans Unicode" pitchFamily="34" charset="0"/>
              </a:rPr>
              <a:t>, river miles)</a:t>
            </a:r>
            <a:endParaRPr lang="en-US" sz="2800" baseline="30000">
              <a:solidFill>
                <a:schemeClr val="bg1"/>
              </a:solidFill>
              <a:latin typeface="Lucida Sans Unicode" pitchFamily="34" charset="0"/>
            </a:endParaRPr>
          </a:p>
        </p:txBody>
      </p:sp>
      <p:sp>
        <p:nvSpPr>
          <p:cNvPr id="3079" name="Rectangle 5"/>
          <p:cNvSpPr>
            <a:spLocks noChangeArrowheads="1"/>
          </p:cNvSpPr>
          <p:nvPr/>
        </p:nvSpPr>
        <p:spPr bwMode="auto">
          <a:xfrm>
            <a:off x="876300" y="1219200"/>
            <a:ext cx="5562600" cy="457200"/>
          </a:xfrm>
          <a:prstGeom prst="rect">
            <a:avLst/>
          </a:prstGeom>
          <a:noFill/>
          <a:ln w="9525">
            <a:noFill/>
            <a:miter lim="800000"/>
            <a:headEnd/>
            <a:tailEnd/>
          </a:ln>
        </p:spPr>
        <p:txBody>
          <a:bodyPr anchor="ctr"/>
          <a:lstStyle/>
          <a:p>
            <a:r>
              <a:rPr lang="en-US" sz="2800" b="1">
                <a:solidFill>
                  <a:schemeClr val="bg1"/>
                </a:solidFill>
                <a:latin typeface="Lucida Sans Unicode" pitchFamily="34" charset="0"/>
              </a:rPr>
              <a:t>Size Class Structure</a:t>
            </a:r>
          </a:p>
        </p:txBody>
      </p:sp>
      <p:sp>
        <p:nvSpPr>
          <p:cNvPr id="3080" name="Rectangle 6"/>
          <p:cNvSpPr>
            <a:spLocks noChangeArrowheads="1"/>
          </p:cNvSpPr>
          <p:nvPr/>
        </p:nvSpPr>
        <p:spPr bwMode="auto">
          <a:xfrm>
            <a:off x="876300" y="1828800"/>
            <a:ext cx="2895600" cy="457200"/>
          </a:xfrm>
          <a:prstGeom prst="rect">
            <a:avLst/>
          </a:prstGeom>
          <a:noFill/>
          <a:ln w="9525">
            <a:noFill/>
            <a:miter lim="800000"/>
            <a:headEnd/>
            <a:tailEnd/>
          </a:ln>
        </p:spPr>
        <p:txBody>
          <a:bodyPr anchor="ctr"/>
          <a:lstStyle/>
          <a:p>
            <a:r>
              <a:rPr lang="en-US" sz="2800" b="1">
                <a:solidFill>
                  <a:schemeClr val="bg1"/>
                </a:solidFill>
                <a:latin typeface="Lucida Sans Unicode" pitchFamily="34" charset="0"/>
              </a:rPr>
              <a:t>Body Size</a:t>
            </a:r>
            <a:r>
              <a:rPr lang="en-US" sz="2800">
                <a:solidFill>
                  <a:schemeClr val="bg1"/>
                </a:solidFill>
                <a:latin typeface="Lucida Sans Unicode" pitchFamily="34" charset="0"/>
              </a:rPr>
              <a:t> </a:t>
            </a:r>
          </a:p>
        </p:txBody>
      </p:sp>
      <p:graphicFrame>
        <p:nvGraphicFramePr>
          <p:cNvPr id="3074" name="Object 2"/>
          <p:cNvGraphicFramePr>
            <a:graphicFrameLocks noChangeAspect="1"/>
          </p:cNvGraphicFramePr>
          <p:nvPr/>
        </p:nvGraphicFramePr>
        <p:xfrm>
          <a:off x="495300" y="3581400"/>
          <a:ext cx="7543800" cy="3022600"/>
        </p:xfrm>
        <a:graphic>
          <a:graphicData uri="http://schemas.openxmlformats.org/presentationml/2006/ole">
            <p:oleObj spid="_x0000_s140290" name="JANDEL SIGMAPLOT GRAPHIC" r:id="rId4" imgW="9785909" imgH="5711342" progId="">
              <p:embed/>
            </p:oleObj>
          </a:graphicData>
        </a:graphic>
      </p:graphicFrame>
      <p:pic>
        <p:nvPicPr>
          <p:cNvPr id="3081" name="Picture 8"/>
          <p:cNvPicPr>
            <a:picLocks noChangeAspect="1" noChangeArrowheads="1"/>
          </p:cNvPicPr>
          <p:nvPr/>
        </p:nvPicPr>
        <p:blipFill>
          <a:blip r:embed="rId5" cstate="screen"/>
          <a:srcRect/>
          <a:stretch>
            <a:fillRect/>
          </a:stretch>
        </p:blipFill>
        <p:spPr bwMode="auto">
          <a:xfrm>
            <a:off x="7429500" y="3048000"/>
            <a:ext cx="2595563" cy="3200400"/>
          </a:xfrm>
          <a:prstGeom prst="rect">
            <a:avLst/>
          </a:prstGeom>
          <a:noFill/>
          <a:ln w="9525">
            <a:solidFill>
              <a:schemeClr val="tx1"/>
            </a:solidFill>
            <a:miter lim="800000"/>
            <a:headEnd/>
            <a:tailEnd/>
          </a:ln>
        </p:spPr>
      </p:pic>
      <p:pic>
        <p:nvPicPr>
          <p:cNvPr id="3082" name="Picture 9"/>
          <p:cNvPicPr>
            <a:picLocks noChangeAspect="1" noChangeArrowheads="1"/>
          </p:cNvPicPr>
          <p:nvPr/>
        </p:nvPicPr>
        <p:blipFill>
          <a:blip r:embed="rId6" cstate="email"/>
          <a:srcRect/>
          <a:stretch>
            <a:fillRect/>
          </a:stretch>
        </p:blipFill>
        <p:spPr bwMode="auto">
          <a:xfrm>
            <a:off x="7886700" y="1143000"/>
            <a:ext cx="1990725" cy="1463675"/>
          </a:xfrm>
          <a:prstGeom prst="rect">
            <a:avLst/>
          </a:prstGeom>
          <a:noFill/>
          <a:ln w="9525">
            <a:noFill/>
            <a:miter lim="800000"/>
            <a:headEnd/>
            <a:tailEnd/>
          </a:ln>
        </p:spPr>
      </p:pic>
      <p:grpSp>
        <p:nvGrpSpPr>
          <p:cNvPr id="2" name="Group 9"/>
          <p:cNvGrpSpPr>
            <a:grpSpLocks/>
          </p:cNvGrpSpPr>
          <p:nvPr/>
        </p:nvGrpSpPr>
        <p:grpSpPr bwMode="auto">
          <a:xfrm>
            <a:off x="9477375" y="5759450"/>
            <a:ext cx="809625" cy="1098550"/>
            <a:chOff x="4532174" y="4648200"/>
            <a:chExt cx="762000" cy="1098935"/>
          </a:xfrm>
        </p:grpSpPr>
        <p:pic>
          <p:nvPicPr>
            <p:cNvPr id="3084" name="Picture 3"/>
            <p:cNvPicPr>
              <a:picLocks noChangeAspect="1" noChangeArrowheads="1"/>
            </p:cNvPicPr>
            <p:nvPr/>
          </p:nvPicPr>
          <p:blipFill>
            <a:blip r:embed="rId7" cstate="screen"/>
            <a:srcRect/>
            <a:stretch>
              <a:fillRect/>
            </a:stretch>
          </p:blipFill>
          <p:spPr bwMode="auto">
            <a:xfrm>
              <a:off x="4610100" y="4648200"/>
              <a:ext cx="617855" cy="854670"/>
            </a:xfrm>
            <a:prstGeom prst="rect">
              <a:avLst/>
            </a:prstGeom>
            <a:noFill/>
            <a:ln w="9525">
              <a:noFill/>
              <a:miter lim="800000"/>
              <a:headEnd/>
              <a:tailEnd/>
            </a:ln>
          </p:spPr>
        </p:pic>
        <p:sp>
          <p:nvSpPr>
            <p:cNvPr id="3085" name="Rectangle 6"/>
            <p:cNvSpPr>
              <a:spLocks noChangeArrowheads="1"/>
            </p:cNvSpPr>
            <p:nvPr/>
          </p:nvSpPr>
          <p:spPr bwMode="auto">
            <a:xfrm>
              <a:off x="4532174" y="5500914"/>
              <a:ext cx="762000" cy="246221"/>
            </a:xfrm>
            <a:prstGeom prst="rect">
              <a:avLst/>
            </a:prstGeom>
            <a:noFill/>
            <a:ln w="9525">
              <a:noFill/>
              <a:miter lim="800000"/>
              <a:headEnd/>
              <a:tailEnd/>
            </a:ln>
          </p:spPr>
          <p:txBody>
            <a:bodyPr>
              <a:spAutoFit/>
            </a:bodyPr>
            <a:lstStyle/>
            <a:p>
              <a:pPr algn="ctr"/>
              <a:r>
                <a:rPr lang="en-US" sz="1000">
                  <a:solidFill>
                    <a:schemeClr val="bg1"/>
                  </a:solidFill>
                  <a:latin typeface="Lucida Sans Unicode" pitchFamily="34" charset="0"/>
                </a:rPr>
                <a:t>Kreeger</a:t>
              </a:r>
            </a:p>
          </p:txBody>
        </p:sp>
      </p:gr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5"/>
          <p:cNvPicPr>
            <a:picLocks noChangeAspect="1" noChangeArrowheads="1"/>
          </p:cNvPicPr>
          <p:nvPr/>
        </p:nvPicPr>
        <p:blipFill>
          <a:blip r:embed="rId3" cstate="email"/>
          <a:srcRect/>
          <a:stretch>
            <a:fillRect/>
          </a:stretch>
        </p:blipFill>
        <p:spPr bwMode="auto">
          <a:xfrm>
            <a:off x="342900" y="3200400"/>
            <a:ext cx="9525000" cy="3203575"/>
          </a:xfrm>
          <a:prstGeom prst="rect">
            <a:avLst/>
          </a:prstGeom>
          <a:noFill/>
          <a:ln w="9525">
            <a:solidFill>
              <a:schemeClr val="tx1"/>
            </a:solidFill>
            <a:miter lim="800000"/>
            <a:headEnd/>
            <a:tailEnd/>
          </a:ln>
        </p:spPr>
      </p:pic>
      <p:pic>
        <p:nvPicPr>
          <p:cNvPr id="15363" name="Picture 6" descr="Elliptio pic"/>
          <p:cNvPicPr>
            <a:picLocks noChangeAspect="1" noChangeArrowheads="1"/>
          </p:cNvPicPr>
          <p:nvPr/>
        </p:nvPicPr>
        <p:blipFill>
          <a:blip r:embed="rId4" cstate="email"/>
          <a:srcRect/>
          <a:stretch>
            <a:fillRect/>
          </a:stretch>
        </p:blipFill>
        <p:spPr bwMode="auto">
          <a:xfrm>
            <a:off x="1257300" y="1371600"/>
            <a:ext cx="1981200" cy="1219200"/>
          </a:xfrm>
          <a:prstGeom prst="rect">
            <a:avLst/>
          </a:prstGeom>
          <a:noFill/>
          <a:ln w="9525">
            <a:solidFill>
              <a:schemeClr val="tx1"/>
            </a:solidFill>
            <a:miter lim="800000"/>
            <a:headEnd/>
            <a:tailEnd/>
          </a:ln>
        </p:spPr>
      </p:pic>
      <p:pic>
        <p:nvPicPr>
          <p:cNvPr id="15364" name="Picture 7" descr="Dwwm1"/>
          <p:cNvPicPr>
            <a:picLocks noChangeAspect="1" noChangeArrowheads="1"/>
          </p:cNvPicPr>
          <p:nvPr/>
        </p:nvPicPr>
        <p:blipFill>
          <a:blip r:embed="rId5" cstate="email"/>
          <a:srcRect/>
          <a:stretch>
            <a:fillRect/>
          </a:stretch>
        </p:blipFill>
        <p:spPr bwMode="auto">
          <a:xfrm>
            <a:off x="6591300" y="1447800"/>
            <a:ext cx="2133600" cy="1208088"/>
          </a:xfrm>
          <a:prstGeom prst="rect">
            <a:avLst/>
          </a:prstGeom>
          <a:noFill/>
          <a:ln w="9525">
            <a:solidFill>
              <a:schemeClr val="tx1"/>
            </a:solidFill>
            <a:miter lim="800000"/>
            <a:headEnd/>
            <a:tailEnd/>
          </a:ln>
        </p:spPr>
      </p:pic>
      <p:pic>
        <p:nvPicPr>
          <p:cNvPr id="15365" name="Picture 8"/>
          <p:cNvPicPr>
            <a:picLocks noChangeAspect="1" noChangeArrowheads="1"/>
          </p:cNvPicPr>
          <p:nvPr/>
        </p:nvPicPr>
        <p:blipFill>
          <a:blip r:embed="rId6" cstate="email"/>
          <a:srcRect/>
          <a:stretch>
            <a:fillRect/>
          </a:stretch>
        </p:blipFill>
        <p:spPr bwMode="auto">
          <a:xfrm>
            <a:off x="3924300" y="1371600"/>
            <a:ext cx="2057400" cy="1230313"/>
          </a:xfrm>
          <a:prstGeom prst="rect">
            <a:avLst/>
          </a:prstGeom>
          <a:noFill/>
          <a:ln w="9525">
            <a:solidFill>
              <a:schemeClr val="tx1"/>
            </a:solidFill>
            <a:miter lim="800000"/>
            <a:headEnd/>
            <a:tailEnd/>
          </a:ln>
        </p:spPr>
      </p:pic>
      <p:sp>
        <p:nvSpPr>
          <p:cNvPr id="15366" name="Rectangle 9"/>
          <p:cNvSpPr>
            <a:spLocks noChangeArrowheads="1"/>
          </p:cNvSpPr>
          <p:nvPr/>
        </p:nvSpPr>
        <p:spPr bwMode="auto">
          <a:xfrm>
            <a:off x="1028700" y="838200"/>
            <a:ext cx="2590800" cy="533400"/>
          </a:xfrm>
          <a:prstGeom prst="rect">
            <a:avLst/>
          </a:prstGeom>
          <a:noFill/>
          <a:ln w="38100">
            <a:noFill/>
            <a:miter lim="800000"/>
            <a:headEnd/>
            <a:tailEnd/>
          </a:ln>
        </p:spPr>
        <p:txBody>
          <a:bodyPr anchor="ctr"/>
          <a:lstStyle/>
          <a:p>
            <a:pPr eaLnBrk="0" hangingPunct="0"/>
            <a:r>
              <a:rPr lang="en-US" sz="2000" b="1">
                <a:latin typeface="Lucida Sans" pitchFamily="34" charset="0"/>
              </a:rPr>
              <a:t>Patchy, Impaired</a:t>
            </a:r>
          </a:p>
        </p:txBody>
      </p:sp>
      <p:sp>
        <p:nvSpPr>
          <p:cNvPr id="15367" name="Rectangle 10"/>
          <p:cNvSpPr>
            <a:spLocks noChangeArrowheads="1"/>
          </p:cNvSpPr>
          <p:nvPr/>
        </p:nvSpPr>
        <p:spPr bwMode="auto">
          <a:xfrm>
            <a:off x="6896100" y="914400"/>
            <a:ext cx="1600200" cy="381000"/>
          </a:xfrm>
          <a:prstGeom prst="rect">
            <a:avLst/>
          </a:prstGeom>
          <a:noFill/>
          <a:ln w="38100">
            <a:noFill/>
            <a:miter lim="800000"/>
            <a:headEnd/>
            <a:tailEnd/>
          </a:ln>
        </p:spPr>
        <p:txBody>
          <a:bodyPr anchor="ctr"/>
          <a:lstStyle/>
          <a:p>
            <a:pPr eaLnBrk="0" hangingPunct="0"/>
            <a:r>
              <a:rPr lang="en-US" sz="2000" b="1">
                <a:latin typeface="Lucida Sans" pitchFamily="34" charset="0"/>
              </a:rPr>
              <a:t>Extirpated</a:t>
            </a:r>
          </a:p>
        </p:txBody>
      </p:sp>
      <p:sp>
        <p:nvSpPr>
          <p:cNvPr id="15368" name="Rectangle 11"/>
          <p:cNvSpPr>
            <a:spLocks noChangeArrowheads="1"/>
          </p:cNvSpPr>
          <p:nvPr/>
        </p:nvSpPr>
        <p:spPr bwMode="auto">
          <a:xfrm>
            <a:off x="4229100" y="381000"/>
            <a:ext cx="1600200" cy="533400"/>
          </a:xfrm>
          <a:prstGeom prst="rect">
            <a:avLst/>
          </a:prstGeom>
          <a:noFill/>
          <a:ln w="38100">
            <a:noFill/>
            <a:miter lim="800000"/>
            <a:headEnd/>
            <a:tailEnd/>
          </a:ln>
        </p:spPr>
        <p:txBody>
          <a:bodyPr anchor="ctr"/>
          <a:lstStyle/>
          <a:p>
            <a:pPr eaLnBrk="0" hangingPunct="0"/>
            <a:endParaRPr lang="en-US" sz="2000" b="1">
              <a:latin typeface="Lucida Sans" pitchFamily="34" charset="0"/>
            </a:endParaRPr>
          </a:p>
        </p:txBody>
      </p:sp>
      <p:sp>
        <p:nvSpPr>
          <p:cNvPr id="15369" name="Rectangle 12"/>
          <p:cNvSpPr>
            <a:spLocks noChangeArrowheads="1"/>
          </p:cNvSpPr>
          <p:nvPr/>
        </p:nvSpPr>
        <p:spPr bwMode="auto">
          <a:xfrm>
            <a:off x="4457700" y="838200"/>
            <a:ext cx="914400" cy="381000"/>
          </a:xfrm>
          <a:prstGeom prst="rect">
            <a:avLst/>
          </a:prstGeom>
          <a:noFill/>
          <a:ln w="38100">
            <a:noFill/>
            <a:miter lim="800000"/>
            <a:headEnd/>
            <a:tailEnd/>
          </a:ln>
        </p:spPr>
        <p:txBody>
          <a:bodyPr anchor="ctr"/>
          <a:lstStyle/>
          <a:p>
            <a:pPr eaLnBrk="0" hangingPunct="0"/>
            <a:r>
              <a:rPr lang="en-US" sz="2000" b="1">
                <a:latin typeface="Lucida Sans" pitchFamily="34" charset="0"/>
              </a:rPr>
              <a:t>Rare</a:t>
            </a:r>
          </a:p>
        </p:txBody>
      </p:sp>
      <p:sp>
        <p:nvSpPr>
          <p:cNvPr id="229389" name="Rectangle 13"/>
          <p:cNvSpPr>
            <a:spLocks noChangeArrowheads="1"/>
          </p:cNvSpPr>
          <p:nvPr/>
        </p:nvSpPr>
        <p:spPr bwMode="auto">
          <a:xfrm>
            <a:off x="2547423" y="166730"/>
            <a:ext cx="5410200" cy="533400"/>
          </a:xfrm>
          <a:prstGeom prst="rect">
            <a:avLst/>
          </a:prstGeom>
          <a:noFill/>
          <a:ln w="38100">
            <a:noFill/>
            <a:miter lim="800000"/>
            <a:headEnd/>
            <a:tailEnd/>
          </a:ln>
          <a:effectLst/>
        </p:spPr>
        <p:txBody>
          <a:bodyPr anchor="ctr"/>
          <a:lstStyle/>
          <a:p>
            <a:pPr eaLnBrk="0" hangingPunct="0">
              <a:defRPr/>
            </a:pPr>
            <a:r>
              <a:rPr lang="en-US" sz="3200" b="1" dirty="0" smtClean="0">
                <a:solidFill>
                  <a:srgbClr val="336600"/>
                </a:solidFill>
                <a:effectLst>
                  <a:outerShdw blurRad="38100" dist="38100" dir="2700000" algn="tl">
                    <a:srgbClr val="C0C0C0"/>
                  </a:outerShdw>
                </a:effectLst>
                <a:latin typeface="Lucida Sans" pitchFamily="34" charset="0"/>
              </a:rPr>
              <a:t>Delaware River Basin</a:t>
            </a:r>
            <a:endParaRPr lang="en-US" sz="3200" b="1" dirty="0">
              <a:solidFill>
                <a:srgbClr val="336600"/>
              </a:solidFill>
              <a:effectLst>
                <a:outerShdw blurRad="38100" dist="38100" dir="2700000" algn="tl">
                  <a:srgbClr val="C0C0C0"/>
                </a:outerShdw>
              </a:effectLst>
              <a:latin typeface="Lucida Sans"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7658100" y="685800"/>
            <a:ext cx="490538" cy="527050"/>
          </a:xfrm>
          <a:prstGeom prst="rect">
            <a:avLst/>
          </a:prstGeom>
          <a:noFill/>
          <a:ln w="9525">
            <a:noFill/>
            <a:miter lim="800000"/>
            <a:headEnd/>
            <a:tailEnd/>
          </a:ln>
        </p:spPr>
        <p:txBody>
          <a:bodyPr wrap="none" lIns="90487" tIns="44450" rIns="90487" bIns="44450" anchor="ctr">
            <a:spAutoFit/>
          </a:bodyPr>
          <a:lstStyle/>
          <a:p>
            <a:pPr algn="ctr" eaLnBrk="0" hangingPunct="0">
              <a:lnSpc>
                <a:spcPct val="90000"/>
              </a:lnSpc>
              <a:buFontTx/>
              <a:buChar char="•"/>
            </a:pPr>
            <a:r>
              <a:rPr lang="en-US" sz="3200">
                <a:solidFill>
                  <a:srgbClr val="003A21"/>
                </a:solidFill>
                <a:latin typeface="Arial Unicode MS" pitchFamily="34" charset="-128"/>
              </a:rPr>
              <a:t> </a:t>
            </a:r>
            <a:endParaRPr lang="en-US" sz="4000" b="1" u="sng">
              <a:solidFill>
                <a:srgbClr val="003A21"/>
              </a:solidFill>
              <a:latin typeface="Arial Unicode MS" pitchFamily="34" charset="-128"/>
            </a:endParaRPr>
          </a:p>
        </p:txBody>
      </p:sp>
      <p:pic>
        <p:nvPicPr>
          <p:cNvPr id="69633" name="Picture 1"/>
          <p:cNvPicPr>
            <a:picLocks noChangeAspect="1" noChangeArrowheads="1"/>
          </p:cNvPicPr>
          <p:nvPr/>
        </p:nvPicPr>
        <p:blipFill>
          <a:blip r:embed="rId3" cstate="email"/>
          <a:srcRect/>
          <a:stretch>
            <a:fillRect/>
          </a:stretch>
        </p:blipFill>
        <p:spPr bwMode="auto">
          <a:xfrm>
            <a:off x="1181100" y="223024"/>
            <a:ext cx="7772400" cy="6634976"/>
          </a:xfrm>
          <a:prstGeom prst="rect">
            <a:avLst/>
          </a:prstGeom>
          <a:noFill/>
          <a:ln w="9525">
            <a:noFill/>
            <a:miter lim="800000"/>
            <a:headEnd/>
            <a:tailEnd/>
          </a:ln>
        </p:spPr>
      </p:pic>
      <p:sp>
        <p:nvSpPr>
          <p:cNvPr id="7" name="TextBox 6"/>
          <p:cNvSpPr txBox="1"/>
          <p:nvPr/>
        </p:nvSpPr>
        <p:spPr>
          <a:xfrm>
            <a:off x="190500" y="1066800"/>
            <a:ext cx="755335" cy="400110"/>
          </a:xfrm>
          <a:prstGeom prst="rect">
            <a:avLst/>
          </a:prstGeom>
          <a:noFill/>
        </p:spPr>
        <p:txBody>
          <a:bodyPr wrap="none" rtlCol="0">
            <a:spAutoFit/>
          </a:bodyPr>
          <a:lstStyle/>
          <a:p>
            <a:r>
              <a:rPr lang="en-US" b="1" dirty="0" smtClean="0">
                <a:solidFill>
                  <a:schemeClr val="bg1"/>
                </a:solidFill>
              </a:rPr>
              <a:t>1919</a:t>
            </a:r>
            <a:endParaRPr lang="en-US" b="1" dirty="0">
              <a:solidFill>
                <a:schemeClr val="bg1"/>
              </a:solidFill>
            </a:endParaRPr>
          </a:p>
        </p:txBody>
      </p:sp>
      <p:sp>
        <p:nvSpPr>
          <p:cNvPr id="8" name="TextBox 7"/>
          <p:cNvSpPr txBox="1"/>
          <p:nvPr/>
        </p:nvSpPr>
        <p:spPr>
          <a:xfrm>
            <a:off x="9105900" y="762000"/>
            <a:ext cx="939681" cy="707886"/>
          </a:xfrm>
          <a:prstGeom prst="rect">
            <a:avLst/>
          </a:prstGeom>
          <a:noFill/>
        </p:spPr>
        <p:txBody>
          <a:bodyPr wrap="none" rtlCol="0">
            <a:spAutoFit/>
          </a:bodyPr>
          <a:lstStyle/>
          <a:p>
            <a:r>
              <a:rPr lang="en-US" b="1" dirty="0" smtClean="0">
                <a:solidFill>
                  <a:schemeClr val="bg1"/>
                </a:solidFill>
              </a:rPr>
              <a:t>Since </a:t>
            </a:r>
          </a:p>
          <a:p>
            <a:r>
              <a:rPr lang="en-US" b="1" dirty="0" smtClean="0">
                <a:solidFill>
                  <a:schemeClr val="bg1"/>
                </a:solidFill>
              </a:rPr>
              <a:t> 1996</a:t>
            </a:r>
            <a:endParaRPr lang="en-US" b="1" dirty="0">
              <a:solidFill>
                <a:schemeClr val="bg1"/>
              </a:solidFill>
            </a:endParaRPr>
          </a:p>
        </p:txBody>
      </p:sp>
      <p:grpSp>
        <p:nvGrpSpPr>
          <p:cNvPr id="6" name="Group 14"/>
          <p:cNvGrpSpPr>
            <a:grpSpLocks/>
          </p:cNvGrpSpPr>
          <p:nvPr/>
        </p:nvGrpSpPr>
        <p:grpSpPr bwMode="auto">
          <a:xfrm>
            <a:off x="9477375" y="5759450"/>
            <a:ext cx="809625" cy="1098550"/>
            <a:chOff x="4532174" y="4648200"/>
            <a:chExt cx="762000" cy="1098935"/>
          </a:xfrm>
        </p:grpSpPr>
        <p:pic>
          <p:nvPicPr>
            <p:cNvPr id="9" name="Picture 3"/>
            <p:cNvPicPr>
              <a:picLocks noChangeAspect="1" noChangeArrowheads="1"/>
            </p:cNvPicPr>
            <p:nvPr/>
          </p:nvPicPr>
          <p:blipFill>
            <a:blip r:embed="rId4" cstate="email"/>
            <a:srcRect/>
            <a:stretch>
              <a:fillRect/>
            </a:stretch>
          </p:blipFill>
          <p:spPr bwMode="auto">
            <a:xfrm>
              <a:off x="4610100" y="4648200"/>
              <a:ext cx="617855" cy="854670"/>
            </a:xfrm>
            <a:prstGeom prst="rect">
              <a:avLst/>
            </a:prstGeom>
            <a:noFill/>
            <a:ln w="9525">
              <a:noFill/>
              <a:miter lim="800000"/>
              <a:headEnd/>
              <a:tailEnd/>
            </a:ln>
          </p:spPr>
        </p:pic>
        <p:sp>
          <p:nvSpPr>
            <p:cNvPr id="10" name="Rectangle 6"/>
            <p:cNvSpPr>
              <a:spLocks noChangeArrowheads="1"/>
            </p:cNvSpPr>
            <p:nvPr/>
          </p:nvSpPr>
          <p:spPr bwMode="auto">
            <a:xfrm>
              <a:off x="4532174" y="5500914"/>
              <a:ext cx="762000" cy="246221"/>
            </a:xfrm>
            <a:prstGeom prst="rect">
              <a:avLst/>
            </a:prstGeom>
            <a:noFill/>
            <a:ln w="9525">
              <a:noFill/>
              <a:miter lim="800000"/>
              <a:headEnd/>
              <a:tailEnd/>
            </a:ln>
          </p:spPr>
          <p:txBody>
            <a:bodyPr>
              <a:spAutoFit/>
            </a:bodyPr>
            <a:lstStyle/>
            <a:p>
              <a:pPr algn="ctr"/>
              <a:r>
                <a:rPr lang="en-US" sz="1000">
                  <a:solidFill>
                    <a:schemeClr val="bg1"/>
                  </a:solidFill>
                  <a:latin typeface="Lucida Sans Unicode" pitchFamily="34" charset="0"/>
                </a:rPr>
                <a:t>Kreeger</a:t>
              </a: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7658100" y="685800"/>
            <a:ext cx="490538" cy="527050"/>
          </a:xfrm>
          <a:prstGeom prst="rect">
            <a:avLst/>
          </a:prstGeom>
          <a:noFill/>
          <a:ln w="9525">
            <a:noFill/>
            <a:miter lim="800000"/>
            <a:headEnd/>
            <a:tailEnd/>
          </a:ln>
        </p:spPr>
        <p:txBody>
          <a:bodyPr wrap="none" lIns="90487" tIns="44450" rIns="90487" bIns="44450" anchor="ctr">
            <a:spAutoFit/>
          </a:bodyPr>
          <a:lstStyle/>
          <a:p>
            <a:pPr algn="ctr" eaLnBrk="0" hangingPunct="0">
              <a:lnSpc>
                <a:spcPct val="90000"/>
              </a:lnSpc>
              <a:buFontTx/>
              <a:buChar char="•"/>
            </a:pPr>
            <a:r>
              <a:rPr lang="en-US" sz="3200">
                <a:solidFill>
                  <a:srgbClr val="003A21"/>
                </a:solidFill>
                <a:latin typeface="Arial Unicode MS" pitchFamily="34" charset="-128"/>
              </a:rPr>
              <a:t> </a:t>
            </a:r>
            <a:endParaRPr lang="en-US" sz="4000" b="1" u="sng">
              <a:solidFill>
                <a:srgbClr val="003A21"/>
              </a:solidFill>
              <a:latin typeface="Arial Unicode MS" pitchFamily="34" charset="-128"/>
            </a:endParaRPr>
          </a:p>
        </p:txBody>
      </p:sp>
      <p:pic>
        <p:nvPicPr>
          <p:cNvPr id="16387" name="Picture 7" descr="MusselsEntire"/>
          <p:cNvPicPr>
            <a:picLocks noChangeAspect="1" noChangeArrowheads="1"/>
          </p:cNvPicPr>
          <p:nvPr/>
        </p:nvPicPr>
        <p:blipFill>
          <a:blip r:embed="rId3" cstate="email"/>
          <a:srcRect/>
          <a:stretch>
            <a:fillRect/>
          </a:stretch>
        </p:blipFill>
        <p:spPr bwMode="auto">
          <a:xfrm>
            <a:off x="342900" y="228600"/>
            <a:ext cx="4981575" cy="6477000"/>
          </a:xfrm>
          <a:prstGeom prst="rect">
            <a:avLst/>
          </a:prstGeom>
          <a:noFill/>
          <a:ln w="9525">
            <a:solidFill>
              <a:srgbClr val="000000"/>
            </a:solidFill>
            <a:miter lim="800000"/>
            <a:headEnd/>
            <a:tailEnd/>
          </a:ln>
        </p:spPr>
      </p:pic>
      <p:pic>
        <p:nvPicPr>
          <p:cNvPr id="16388" name="Picture 10" descr="CIMG7091"/>
          <p:cNvPicPr>
            <a:picLocks noChangeAspect="1" noChangeArrowheads="1"/>
          </p:cNvPicPr>
          <p:nvPr/>
        </p:nvPicPr>
        <p:blipFill>
          <a:blip r:embed="rId4" cstate="email"/>
          <a:srcRect/>
          <a:stretch>
            <a:fillRect/>
          </a:stretch>
        </p:blipFill>
        <p:spPr bwMode="auto">
          <a:xfrm>
            <a:off x="5676900" y="152400"/>
            <a:ext cx="4191000" cy="3143250"/>
          </a:xfrm>
          <a:prstGeom prst="rect">
            <a:avLst/>
          </a:prstGeom>
          <a:noFill/>
          <a:ln w="9525">
            <a:noFill/>
            <a:miter lim="800000"/>
            <a:headEnd/>
            <a:tailEnd/>
          </a:ln>
        </p:spPr>
      </p:pic>
      <p:pic>
        <p:nvPicPr>
          <p:cNvPr id="16389" name="Picture 9"/>
          <p:cNvPicPr>
            <a:picLocks noChangeAspect="1" noChangeArrowheads="1"/>
          </p:cNvPicPr>
          <p:nvPr/>
        </p:nvPicPr>
        <p:blipFill>
          <a:blip r:embed="rId5" cstate="email"/>
          <a:srcRect/>
          <a:stretch>
            <a:fillRect/>
          </a:stretch>
        </p:blipFill>
        <p:spPr bwMode="auto">
          <a:xfrm>
            <a:off x="6210300" y="2895600"/>
            <a:ext cx="2800350" cy="3733800"/>
          </a:xfrm>
          <a:prstGeom prst="rect">
            <a:avLst/>
          </a:prstGeom>
          <a:noFill/>
          <a:ln w="9525">
            <a:noFill/>
            <a:miter lim="800000"/>
            <a:headEnd/>
            <a:tailEnd/>
          </a:ln>
        </p:spPr>
      </p:pic>
      <p:grpSp>
        <p:nvGrpSpPr>
          <p:cNvPr id="6" name="Group 14"/>
          <p:cNvGrpSpPr>
            <a:grpSpLocks/>
          </p:cNvGrpSpPr>
          <p:nvPr/>
        </p:nvGrpSpPr>
        <p:grpSpPr bwMode="auto">
          <a:xfrm>
            <a:off x="9477375" y="5759450"/>
            <a:ext cx="809625" cy="1098550"/>
            <a:chOff x="4532174" y="4648200"/>
            <a:chExt cx="762000" cy="1098935"/>
          </a:xfrm>
        </p:grpSpPr>
        <p:pic>
          <p:nvPicPr>
            <p:cNvPr id="7" name="Picture 3"/>
            <p:cNvPicPr>
              <a:picLocks noChangeAspect="1" noChangeArrowheads="1"/>
            </p:cNvPicPr>
            <p:nvPr/>
          </p:nvPicPr>
          <p:blipFill>
            <a:blip r:embed="rId6" cstate="email"/>
            <a:srcRect/>
            <a:stretch>
              <a:fillRect/>
            </a:stretch>
          </p:blipFill>
          <p:spPr bwMode="auto">
            <a:xfrm>
              <a:off x="4610100" y="4648200"/>
              <a:ext cx="617855" cy="854670"/>
            </a:xfrm>
            <a:prstGeom prst="rect">
              <a:avLst/>
            </a:prstGeom>
            <a:noFill/>
            <a:ln w="9525">
              <a:noFill/>
              <a:miter lim="800000"/>
              <a:headEnd/>
              <a:tailEnd/>
            </a:ln>
          </p:spPr>
        </p:pic>
        <p:sp>
          <p:nvSpPr>
            <p:cNvPr id="8" name="Rectangle 6"/>
            <p:cNvSpPr>
              <a:spLocks noChangeArrowheads="1"/>
            </p:cNvSpPr>
            <p:nvPr/>
          </p:nvSpPr>
          <p:spPr bwMode="auto">
            <a:xfrm>
              <a:off x="4532174" y="5500914"/>
              <a:ext cx="762000" cy="246221"/>
            </a:xfrm>
            <a:prstGeom prst="rect">
              <a:avLst/>
            </a:prstGeom>
            <a:noFill/>
            <a:ln w="9525">
              <a:noFill/>
              <a:miter lim="800000"/>
              <a:headEnd/>
              <a:tailEnd/>
            </a:ln>
          </p:spPr>
          <p:txBody>
            <a:bodyPr>
              <a:spAutoFit/>
            </a:bodyPr>
            <a:lstStyle/>
            <a:p>
              <a:pPr algn="ctr"/>
              <a:r>
                <a:rPr lang="en-US" sz="1000">
                  <a:solidFill>
                    <a:schemeClr val="bg1"/>
                  </a:solidFill>
                  <a:latin typeface="Lucida Sans Unicode" pitchFamily="34" charset="0"/>
                </a:rPr>
                <a:t>Kreeger</a:t>
              </a: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SEREN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SERE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EREN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SERE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EREN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SERE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SEREN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SERE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Concourse</Template>
  <TotalTime>13217</TotalTime>
  <Words>2445</Words>
  <Application>Microsoft Office PowerPoint</Application>
  <PresentationFormat>35mm Slides</PresentationFormat>
  <Paragraphs>531</Paragraphs>
  <Slides>66</Slides>
  <Notes>66</Notes>
  <HiddenSlides>0</HiddenSlides>
  <MMClips>0</MMClips>
  <ScaleCrop>false</ScaleCrop>
  <HeadingPairs>
    <vt:vector size="6" baseType="variant">
      <vt:variant>
        <vt:lpstr>Theme</vt:lpstr>
      </vt:variant>
      <vt:variant>
        <vt:i4>5</vt:i4>
      </vt:variant>
      <vt:variant>
        <vt:lpstr>Embedded OLE Servers</vt:lpstr>
      </vt:variant>
      <vt:variant>
        <vt:i4>2</vt:i4>
      </vt:variant>
      <vt:variant>
        <vt:lpstr>Slide Titles</vt:lpstr>
      </vt:variant>
      <vt:variant>
        <vt:i4>66</vt:i4>
      </vt:variant>
    </vt:vector>
  </HeadingPairs>
  <TitlesOfParts>
    <vt:vector size="73" baseType="lpstr">
      <vt:lpstr>SERENE</vt:lpstr>
      <vt:lpstr>1_SERENE</vt:lpstr>
      <vt:lpstr>2_SERENE</vt:lpstr>
      <vt:lpstr>3_SERENE</vt:lpstr>
      <vt:lpstr>1_Blank Presentation</vt:lpstr>
      <vt:lpstr>Slide</vt:lpstr>
      <vt:lpstr>JANDEL SIGMAPLOT GRAPHIC</vt:lpstr>
      <vt:lpstr>Slide 1</vt:lpstr>
      <vt:lpstr>Freshwater Mussels – What Are They?</vt:lpstr>
      <vt:lpstr>Slide 3</vt:lpstr>
      <vt:lpstr>Slide 4</vt:lpstr>
      <vt:lpstr>Slide 5</vt:lpstr>
      <vt:lpstr>Freshwater Mussels of the Delaware</vt:lpstr>
      <vt:lpstr>Slide 7</vt:lpstr>
      <vt:lpstr>Slide 8</vt:lpstr>
      <vt:lpstr>Slide 9</vt:lpstr>
      <vt:lpstr>Culprits</vt:lpstr>
      <vt:lpstr>Slide 11</vt:lpstr>
      <vt:lpstr>Slide 12</vt:lpstr>
      <vt:lpstr>Slide 13</vt:lpstr>
      <vt:lpstr>Slide 14</vt:lpstr>
      <vt:lpstr>Slide 15</vt:lpstr>
      <vt:lpstr>Slide 16</vt:lpstr>
      <vt:lpstr>Freshwater Mussels – Educational ID Guide</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Considerations</vt:lpstr>
      <vt:lpstr>What Can We Do?</vt:lpstr>
      <vt:lpstr>Slide 38</vt:lpstr>
      <vt:lpstr>Freshwater Mussel Recovery Program</vt:lpstr>
      <vt:lpstr>Slide 40</vt:lpstr>
      <vt:lpstr>Freshwater Mussel Discoveries</vt:lpstr>
      <vt:lpstr>Freshwater Mussel Discoveries</vt:lpstr>
      <vt:lpstr>Freshwater Mussels – Restoration Suitability?</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Summary</vt:lpstr>
      <vt:lpstr>Slide 59</vt:lpstr>
      <vt:lpstr>Slide 60</vt:lpstr>
      <vt:lpstr>Conceptual model:  Three-pronged approach to bivalve restoration to improve water quality  1.  Non-tidal 2.  Intertidal 3.  Subtidal</vt:lpstr>
      <vt:lpstr>Slide 62</vt:lpstr>
      <vt:lpstr>(Not) Freshwater Mussels – Asian Clams</vt:lpstr>
      <vt:lpstr>Slide 64</vt:lpstr>
      <vt:lpstr>Slide 65</vt:lpstr>
      <vt:lpstr>Slide 66</vt:lpstr>
    </vt:vector>
  </TitlesOfParts>
  <Company>PDE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Partnership for the Delaware Estuary</dc:title>
  <dc:creator>Danielle Kreeger</dc:creator>
  <dc:description>www.delawareestuary.org</dc:description>
  <cp:lastModifiedBy>Kate Miller</cp:lastModifiedBy>
  <cp:revision>562</cp:revision>
  <cp:lastPrinted>2002-05-24T20:32:28Z</cp:lastPrinted>
  <dcterms:created xsi:type="dcterms:W3CDTF">2001-07-19T19:34:50Z</dcterms:created>
  <dcterms:modified xsi:type="dcterms:W3CDTF">2013-02-21T19:27:32Z</dcterms:modified>
</cp:coreProperties>
</file>