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4"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26" autoAdjust="0"/>
  </p:normalViewPr>
  <p:slideViewPr>
    <p:cSldViewPr>
      <p:cViewPr>
        <p:scale>
          <a:sx n="61" d="100"/>
          <a:sy n="61" d="100"/>
        </p:scale>
        <p:origin x="-955" y="72"/>
      </p:cViewPr>
      <p:guideLst>
        <p:guide orient="horz" pos="2160"/>
        <p:guide pos="2880"/>
      </p:guideLst>
    </p:cSldViewPr>
  </p:slideViewPr>
  <p:notesTextViewPr>
    <p:cViewPr>
      <p:scale>
        <a:sx n="100" d="100"/>
        <a:sy n="100" d="100"/>
      </p:scale>
      <p:origin x="0" y="0"/>
    </p:cViewPr>
  </p:notesTextViewPr>
  <p:notesViewPr>
    <p:cSldViewPr>
      <p:cViewPr varScale="1">
        <p:scale>
          <a:sx n="41" d="100"/>
          <a:sy n="41" d="100"/>
        </p:scale>
        <p:origin x="-2395"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2EF881-0114-4C30-BA1E-93B1662F47E3}" type="datetimeFigureOut">
              <a:rPr lang="en-US" smtClean="0"/>
              <a:t>10/26/2014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F4BFC-8157-4990-94BB-070E47DF449D}" type="slidenum">
              <a:rPr lang="en-US" smtClean="0"/>
              <a:t>‹#›</a:t>
            </a:fld>
            <a:endParaRPr lang="en-US"/>
          </a:p>
        </p:txBody>
      </p:sp>
    </p:spTree>
    <p:extLst>
      <p:ext uri="{BB962C8B-B14F-4D97-AF65-F5344CB8AC3E}">
        <p14:creationId xmlns:p14="http://schemas.microsoft.com/office/powerpoint/2010/main" val="246114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Grown - ups and older children make them do things they do not want to do</a:t>
            </a:r>
          </a:p>
          <a:p>
            <a:pPr lvl="1"/>
            <a:r>
              <a:rPr lang="en-US" sz="1200" kern="1200" dirty="0" smtClean="0">
                <a:solidFill>
                  <a:schemeClr val="tx1"/>
                </a:solidFill>
                <a:effectLst/>
                <a:latin typeface="+mn-lt"/>
                <a:ea typeface="+mn-ea"/>
                <a:cs typeface="+mn-cs"/>
              </a:rPr>
              <a:t>Eat things they don’t want </a:t>
            </a:r>
            <a:r>
              <a:rPr lang="en-US" sz="1200" kern="1200" dirty="0" err="1" smtClean="0">
                <a:solidFill>
                  <a:schemeClr val="tx1"/>
                </a:solidFill>
                <a:effectLst/>
                <a:latin typeface="+mn-lt"/>
                <a:ea typeface="+mn-ea"/>
                <a:cs typeface="+mn-cs"/>
              </a:rPr>
              <a:t>want</a:t>
            </a:r>
            <a:r>
              <a:rPr lang="en-US" sz="1200" kern="1200" dirty="0" smtClean="0">
                <a:solidFill>
                  <a:schemeClr val="tx1"/>
                </a:solidFill>
                <a:effectLst/>
                <a:latin typeface="+mn-lt"/>
                <a:ea typeface="+mn-ea"/>
                <a:cs typeface="+mn-cs"/>
              </a:rPr>
              <a:t> to eat</a:t>
            </a:r>
          </a:p>
          <a:p>
            <a:pPr lvl="1"/>
            <a:r>
              <a:rPr lang="en-US" sz="1200" kern="1200" dirty="0" smtClean="0">
                <a:solidFill>
                  <a:schemeClr val="tx1"/>
                </a:solidFill>
                <a:effectLst/>
                <a:latin typeface="+mn-lt"/>
                <a:ea typeface="+mn-ea"/>
                <a:cs typeface="+mn-cs"/>
              </a:rPr>
              <a:t>Pick up toys when they are in the middle of building an amazing fort</a:t>
            </a:r>
          </a:p>
          <a:p>
            <a:pPr lvl="1"/>
            <a:r>
              <a:rPr lang="en-US" sz="1200" kern="1200" dirty="0" smtClean="0">
                <a:solidFill>
                  <a:schemeClr val="tx1"/>
                </a:solidFill>
                <a:effectLst/>
                <a:latin typeface="+mn-lt"/>
                <a:ea typeface="+mn-ea"/>
                <a:cs typeface="+mn-cs"/>
              </a:rPr>
              <a:t>Get dressed in clothes they don’t like or didn’t choose</a:t>
            </a:r>
          </a:p>
          <a:p>
            <a:pPr lvl="1"/>
            <a:r>
              <a:rPr lang="en-US" sz="1200" kern="1200" dirty="0" smtClean="0">
                <a:solidFill>
                  <a:schemeClr val="tx1"/>
                </a:solidFill>
                <a:effectLst/>
                <a:latin typeface="+mn-lt"/>
                <a:ea typeface="+mn-ea"/>
                <a:cs typeface="+mn-cs"/>
              </a:rPr>
              <a:t>Go outside when they would rather be inside or stay outside when told to go inside</a:t>
            </a:r>
          </a:p>
          <a:p>
            <a:pPr lvl="1"/>
            <a:r>
              <a:rPr lang="en-US" sz="1200" kern="1200" dirty="0" smtClean="0">
                <a:solidFill>
                  <a:schemeClr val="tx1"/>
                </a:solidFill>
                <a:effectLst/>
                <a:latin typeface="+mn-lt"/>
                <a:ea typeface="+mn-ea"/>
                <a:cs typeface="+mn-cs"/>
              </a:rPr>
              <a:t>Take a nap…</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They decide when to start and stop, what to do, and whom to do it with.</a:t>
            </a:r>
          </a:p>
          <a:p>
            <a:pPr lvl="1"/>
            <a:r>
              <a:rPr lang="en-US" sz="1200" kern="1200" dirty="0" smtClean="0">
                <a:solidFill>
                  <a:schemeClr val="tx1"/>
                </a:solidFill>
                <a:effectLst/>
                <a:latin typeface="+mn-lt"/>
                <a:ea typeface="+mn-ea"/>
                <a:cs typeface="+mn-cs"/>
              </a:rPr>
              <a:t>When adults intrude on children’s play…try to take over or direct the play to their own ends…children will usually stop play.  It is no longer any fun!</a:t>
            </a:r>
          </a:p>
          <a:p>
            <a:pPr lvl="1"/>
            <a:r>
              <a:rPr lang="en-US" sz="1200" kern="1200" dirty="0" smtClean="0">
                <a:solidFill>
                  <a:schemeClr val="tx1"/>
                </a:solidFill>
                <a:effectLst/>
                <a:latin typeface="+mn-lt"/>
                <a:ea typeface="+mn-ea"/>
                <a:cs typeface="+mn-cs"/>
              </a:rPr>
              <a:t>Child-initiated play affords children power in a safe environment and helps them learn to make choices and live the consequences of their choices.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These skills travel well with children; they can be used in any social situation to resolve any number of social dilemmas.</a:t>
            </a:r>
          </a:p>
          <a:p>
            <a:pPr lvl="1"/>
            <a:r>
              <a:rPr lang="en-US" sz="1200" kern="1200" dirty="0" smtClean="0">
                <a:solidFill>
                  <a:schemeClr val="tx1"/>
                </a:solidFill>
                <a:effectLst/>
                <a:latin typeface="+mn-lt"/>
                <a:ea typeface="+mn-ea"/>
                <a:cs typeface="+mn-cs"/>
              </a:rPr>
              <a:t>These skills prevent challenging behaviors.</a:t>
            </a:r>
          </a:p>
          <a:p>
            <a:pPr lvl="1"/>
            <a:r>
              <a:rPr lang="en-US" sz="1200" kern="1200" dirty="0" smtClean="0">
                <a:solidFill>
                  <a:schemeClr val="tx1"/>
                </a:solidFill>
                <a:effectLst/>
                <a:latin typeface="+mn-lt"/>
                <a:ea typeface="+mn-ea"/>
                <a:cs typeface="+mn-cs"/>
              </a:rPr>
              <a:t>Problem solving skills allow children to quickly repair breaches in their relationships with peers such as typical squabbles over toys, turn-taking, etc.</a:t>
            </a:r>
          </a:p>
          <a:p>
            <a:pPr lvl="1"/>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7F4BFC-8157-4990-94BB-070E47DF449D}" type="slidenum">
              <a:rPr lang="en-US" smtClean="0"/>
              <a:t>2</a:t>
            </a:fld>
            <a:endParaRPr lang="en-US"/>
          </a:p>
        </p:txBody>
      </p:sp>
    </p:spTree>
    <p:extLst>
      <p:ext uri="{BB962C8B-B14F-4D97-AF65-F5344CB8AC3E}">
        <p14:creationId xmlns:p14="http://schemas.microsoft.com/office/powerpoint/2010/main" val="3893990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Children need to be taught to pay attention to their own feelings.  When they are experiencing a negative emotion such as anger or frustration, that is their cue that they have a problem.  Our job is to give them the emotional vocabulary they need to describe it.  We can model this process…instead of “they won’t let me play”/”I want to play with them”.</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Young children need help generating several alternative solutions to interpersonal problems.  Children who engage in aggression and antisocial behaviors have fewer solutions than their typically developing peers.  These children may have a positive solution in their repertoire, but tend to only have one such as “please”.  Their other solution is aggression.  Because no one solution is always effective, adults need to teach children to generate as many solutions as possible.</a:t>
            </a:r>
          </a:p>
          <a:p>
            <a:pPr lvl="2"/>
            <a:r>
              <a:rPr lang="en-US" sz="1200" kern="1200" dirty="0" smtClean="0">
                <a:solidFill>
                  <a:schemeClr val="tx1"/>
                </a:solidFill>
                <a:effectLst/>
                <a:latin typeface="+mn-lt"/>
                <a:ea typeface="+mn-ea"/>
                <a:cs typeface="+mn-cs"/>
              </a:rPr>
              <a:t>3.  After children generate many solutions to a problem, they can begin to evaluate consequences.  Adults can ask, “What would happen next?”</a:t>
            </a:r>
          </a:p>
          <a:p>
            <a:pPr lvl="3"/>
            <a:r>
              <a:rPr lang="en-US" sz="1200" kern="1200" dirty="0" smtClean="0">
                <a:solidFill>
                  <a:schemeClr val="tx1"/>
                </a:solidFill>
                <a:effectLst/>
                <a:latin typeface="+mn-lt"/>
                <a:ea typeface="+mn-ea"/>
                <a:cs typeface="+mn-cs"/>
              </a:rPr>
              <a:t>Will this solution keep our bodies, feelings things safe?</a:t>
            </a:r>
          </a:p>
          <a:p>
            <a:pPr lvl="3"/>
            <a:r>
              <a:rPr lang="en-US" sz="1200" kern="1200" dirty="0" smtClean="0">
                <a:solidFill>
                  <a:schemeClr val="tx1"/>
                </a:solidFill>
                <a:effectLst/>
                <a:latin typeface="+mn-lt"/>
                <a:ea typeface="+mn-ea"/>
                <a:cs typeface="+mn-cs"/>
              </a:rPr>
              <a:t>Is the solution fair?</a:t>
            </a:r>
          </a:p>
          <a:p>
            <a:pPr lvl="3"/>
            <a:r>
              <a:rPr lang="en-US" sz="1200" kern="1200" dirty="0" smtClean="0">
                <a:solidFill>
                  <a:schemeClr val="tx1"/>
                </a:solidFill>
                <a:effectLst/>
                <a:latin typeface="+mn-lt"/>
                <a:ea typeface="+mn-ea"/>
                <a:cs typeface="+mn-cs"/>
              </a:rPr>
              <a:t>How will everyone feel?</a:t>
            </a:r>
          </a:p>
          <a:p>
            <a:pPr lvl="2"/>
            <a:r>
              <a:rPr lang="en-US" sz="1200" kern="1200" dirty="0" smtClean="0">
                <a:solidFill>
                  <a:schemeClr val="tx1"/>
                </a:solidFill>
                <a:effectLst/>
                <a:latin typeface="+mn-lt"/>
                <a:ea typeface="+mn-ea"/>
                <a:cs typeface="+mn-cs"/>
              </a:rPr>
              <a:t>Once again adults can use role play to help children practice these strategies.</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At this step, children are taught to act on the best solution generated and what to do if the solution does not work.</a:t>
            </a:r>
          </a:p>
          <a:p>
            <a:endParaRPr lang="en-US" dirty="0"/>
          </a:p>
        </p:txBody>
      </p:sp>
      <p:sp>
        <p:nvSpPr>
          <p:cNvPr id="4" name="Slide Number Placeholder 3"/>
          <p:cNvSpPr>
            <a:spLocks noGrp="1"/>
          </p:cNvSpPr>
          <p:nvPr>
            <p:ph type="sldNum" sz="quarter" idx="10"/>
          </p:nvPr>
        </p:nvSpPr>
        <p:spPr/>
        <p:txBody>
          <a:bodyPr/>
          <a:lstStyle/>
          <a:p>
            <a:fld id="{A07F4BFC-8157-4990-94BB-070E47DF449D}" type="slidenum">
              <a:rPr lang="en-US" smtClean="0"/>
              <a:t>3</a:t>
            </a:fld>
            <a:endParaRPr lang="en-US"/>
          </a:p>
        </p:txBody>
      </p:sp>
    </p:spTree>
    <p:extLst>
      <p:ext uri="{BB962C8B-B14F-4D97-AF65-F5344CB8AC3E}">
        <p14:creationId xmlns:p14="http://schemas.microsoft.com/office/powerpoint/2010/main" val="307654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handout for specific</a:t>
            </a:r>
            <a:r>
              <a:rPr lang="en-US" baseline="0" dirty="0" smtClean="0"/>
              <a:t> notes on each point.</a:t>
            </a:r>
            <a:endParaRPr lang="en-US" dirty="0"/>
          </a:p>
        </p:txBody>
      </p:sp>
      <p:sp>
        <p:nvSpPr>
          <p:cNvPr id="4" name="Slide Number Placeholder 3"/>
          <p:cNvSpPr>
            <a:spLocks noGrp="1"/>
          </p:cNvSpPr>
          <p:nvPr>
            <p:ph type="sldNum" sz="quarter" idx="10"/>
          </p:nvPr>
        </p:nvSpPr>
        <p:spPr/>
        <p:txBody>
          <a:bodyPr/>
          <a:lstStyle/>
          <a:p>
            <a:fld id="{A07F4BFC-8157-4990-94BB-070E47DF449D}" type="slidenum">
              <a:rPr lang="en-US" smtClean="0"/>
              <a:t>6</a:t>
            </a:fld>
            <a:endParaRPr lang="en-US"/>
          </a:p>
        </p:txBody>
      </p:sp>
    </p:spTree>
    <p:extLst>
      <p:ext uri="{BB962C8B-B14F-4D97-AF65-F5344CB8AC3E}">
        <p14:creationId xmlns:p14="http://schemas.microsoft.com/office/powerpoint/2010/main" val="36870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handout.</a:t>
            </a:r>
            <a:endParaRPr lang="en-US" dirty="0"/>
          </a:p>
        </p:txBody>
      </p:sp>
      <p:sp>
        <p:nvSpPr>
          <p:cNvPr id="4" name="Slide Number Placeholder 3"/>
          <p:cNvSpPr>
            <a:spLocks noGrp="1"/>
          </p:cNvSpPr>
          <p:nvPr>
            <p:ph type="sldNum" sz="quarter" idx="10"/>
          </p:nvPr>
        </p:nvSpPr>
        <p:spPr/>
        <p:txBody>
          <a:bodyPr/>
          <a:lstStyle/>
          <a:p>
            <a:fld id="{A07F4BFC-8157-4990-94BB-070E47DF449D}" type="slidenum">
              <a:rPr lang="en-US" smtClean="0"/>
              <a:t>9</a:t>
            </a:fld>
            <a:endParaRPr lang="en-US"/>
          </a:p>
        </p:txBody>
      </p:sp>
    </p:spTree>
    <p:extLst>
      <p:ext uri="{BB962C8B-B14F-4D97-AF65-F5344CB8AC3E}">
        <p14:creationId xmlns:p14="http://schemas.microsoft.com/office/powerpoint/2010/main" val="1591855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apositiva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3 Marcador de fecha"/>
          <p:cNvSpPr>
            <a:spLocks noGrp="1"/>
          </p:cNvSpPr>
          <p:nvPr>
            <p:ph type="dt" sz="half" idx="10"/>
          </p:nvPr>
        </p:nvSpPr>
        <p:spPr/>
        <p:txBody>
          <a:bodyPr/>
          <a:lstStyle/>
          <a:p>
            <a:fld id="{3DDFABEA-348B-48B7-BAB7-537F68F724AD}" type="datetimeFigureOut">
              <a:rPr lang="es-ES" smtClean="0"/>
              <a:t>26/10/2014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C08982-84D8-4E8C-B50A-52F5CF0F95B1}" type="slidenum">
              <a:rPr lang="es-ES" smtClean="0"/>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E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3 Marcador de fecha"/>
          <p:cNvSpPr>
            <a:spLocks noGrp="1"/>
          </p:cNvSpPr>
          <p:nvPr>
            <p:ph type="dt" sz="half" idx="10"/>
          </p:nvPr>
        </p:nvSpPr>
        <p:spPr/>
        <p:txBody>
          <a:bodyPr/>
          <a:lstStyle/>
          <a:p>
            <a:fld id="{3DDFABEA-348B-48B7-BAB7-537F68F724AD}" type="datetimeFigureOut">
              <a:rPr lang="es-ES" smtClean="0"/>
              <a:t>26/10/2014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C08982-84D8-4E8C-B50A-52F5CF0F95B1}" type="slidenum">
              <a:rPr lang="es-ES" smtClean="0"/>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3 Marcador de fecha"/>
          <p:cNvSpPr>
            <a:spLocks noGrp="1"/>
          </p:cNvSpPr>
          <p:nvPr>
            <p:ph type="dt" sz="half" idx="10"/>
          </p:nvPr>
        </p:nvSpPr>
        <p:spPr/>
        <p:txBody>
          <a:bodyPr/>
          <a:lstStyle/>
          <a:p>
            <a:fld id="{3DDFABEA-348B-48B7-BAB7-537F68F724AD}" type="datetimeFigureOut">
              <a:rPr lang="es-ES" smtClean="0"/>
              <a:t>26/10/2014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C08982-84D8-4E8C-B50A-52F5CF0F95B1}" type="slidenum">
              <a:rPr lang="es-ES" smtClean="0"/>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E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3 Marcador de fecha"/>
          <p:cNvSpPr>
            <a:spLocks noGrp="1"/>
          </p:cNvSpPr>
          <p:nvPr>
            <p:ph type="dt" sz="half" idx="10"/>
          </p:nvPr>
        </p:nvSpPr>
        <p:spPr/>
        <p:txBody>
          <a:bodyPr/>
          <a:lstStyle/>
          <a:p>
            <a:fld id="{3DDFABEA-348B-48B7-BAB7-537F68F724AD}" type="datetimeFigureOut">
              <a:rPr lang="es-ES" smtClean="0"/>
              <a:t>26/10/2014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C08982-84D8-4E8C-B50A-52F5CF0F95B1}" type="slidenum">
              <a:rPr lang="es-ES" smtClean="0"/>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3DDFABEA-348B-48B7-BAB7-537F68F724AD}" type="datetimeFigureOut">
              <a:rPr lang="es-ES" smtClean="0"/>
              <a:t>26/10/2014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0C08982-84D8-4E8C-B50A-52F5CF0F95B1}" type="slidenum">
              <a:rPr lang="es-ES" smtClean="0"/>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4 Marcador de fecha"/>
          <p:cNvSpPr>
            <a:spLocks noGrp="1"/>
          </p:cNvSpPr>
          <p:nvPr>
            <p:ph type="dt" sz="half" idx="10"/>
          </p:nvPr>
        </p:nvSpPr>
        <p:spPr/>
        <p:txBody>
          <a:bodyPr/>
          <a:lstStyle/>
          <a:p>
            <a:fld id="{3DDFABEA-348B-48B7-BAB7-537F68F724AD}" type="datetimeFigureOut">
              <a:rPr lang="es-ES" smtClean="0"/>
              <a:t>26/10/2014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0C08982-84D8-4E8C-B50A-52F5CF0F95B1}" type="slidenum">
              <a:rPr lang="es-ES" smtClean="0"/>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6 Marcador de fecha"/>
          <p:cNvSpPr>
            <a:spLocks noGrp="1"/>
          </p:cNvSpPr>
          <p:nvPr>
            <p:ph type="dt" sz="half" idx="10"/>
          </p:nvPr>
        </p:nvSpPr>
        <p:spPr/>
        <p:txBody>
          <a:bodyPr/>
          <a:lstStyle/>
          <a:p>
            <a:fld id="{3DDFABEA-348B-48B7-BAB7-537F68F724AD}" type="datetimeFigureOut">
              <a:rPr lang="es-ES" smtClean="0"/>
              <a:t>26/10/2014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0C08982-84D8-4E8C-B50A-52F5CF0F95B1}" type="slidenum">
              <a:rPr lang="es-ES" smtClean="0"/>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ES"/>
          </a:p>
        </p:txBody>
      </p:sp>
      <p:sp>
        <p:nvSpPr>
          <p:cNvPr id="3" name="2 Marcador de fecha"/>
          <p:cNvSpPr>
            <a:spLocks noGrp="1"/>
          </p:cNvSpPr>
          <p:nvPr>
            <p:ph type="dt" sz="half" idx="10"/>
          </p:nvPr>
        </p:nvSpPr>
        <p:spPr/>
        <p:txBody>
          <a:bodyPr/>
          <a:lstStyle/>
          <a:p>
            <a:fld id="{3DDFABEA-348B-48B7-BAB7-537F68F724AD}" type="datetimeFigureOut">
              <a:rPr lang="es-ES" smtClean="0"/>
              <a:t>26/10/2014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0C08982-84D8-4E8C-B50A-52F5CF0F95B1}" type="slidenum">
              <a:rPr lang="es-ES" smtClean="0"/>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DDFABEA-348B-48B7-BAB7-537F68F724AD}" type="datetimeFigureOut">
              <a:rPr lang="es-ES" smtClean="0"/>
              <a:t>26/10/2014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0C08982-84D8-4E8C-B50A-52F5CF0F95B1}" type="slidenum">
              <a:rPr lang="es-ES" smtClean="0"/>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3DDFABEA-348B-48B7-BAB7-537F68F724AD}" type="datetimeFigureOut">
              <a:rPr lang="es-ES" smtClean="0"/>
              <a:t>26/10/2014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0C08982-84D8-4E8C-B50A-52F5CF0F95B1}" type="slidenum">
              <a:rPr lang="es-ES" smtClean="0"/>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3DDFABEA-348B-48B7-BAB7-537F68F724AD}" type="datetimeFigureOut">
              <a:rPr lang="es-ES" smtClean="0"/>
              <a:t>26/10/2014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0C08982-84D8-4E8C-B50A-52F5CF0F95B1}" type="slidenum">
              <a:rPr lang="es-ES" smtClean="0"/>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descr="Diapositiva2.JPG"/>
          <p:cNvPicPr>
            <a:picLocks noChangeAspect="1"/>
          </p:cNvPicPr>
          <p:nvPr/>
        </p:nvPicPr>
        <p:blipFill>
          <a:blip r:embed="rId13" cstate="print"/>
          <a:stretch>
            <a:fillRect/>
          </a:stretch>
        </p:blipFill>
        <p:spPr>
          <a:xfrm>
            <a:off x="0" y="0"/>
            <a:ext cx="9144000" cy="6858000"/>
          </a:xfrm>
          <a:prstGeom prst="rect">
            <a:avLst/>
          </a:prstGeom>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FABEA-348B-48B7-BAB7-537F68F724AD}" type="datetimeFigureOut">
              <a:rPr lang="es-ES" smtClean="0"/>
              <a:t>26/10/2014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08982-84D8-4E8C-B50A-52F5CF0F95B1}" type="slidenum">
              <a:rPr lang="es-ES" smtClean="0"/>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consciousdiscipline.com/"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51920" y="548680"/>
            <a:ext cx="4820072" cy="1470025"/>
          </a:xfrm>
        </p:spPr>
        <p:txBody>
          <a:bodyPr>
            <a:noAutofit/>
          </a:bodyPr>
          <a:lstStyle/>
          <a:p>
            <a:r>
              <a:rPr lang="es-ES" sz="4000" b="1" dirty="0" smtClean="0">
                <a:latin typeface="Aharoni" panose="02010803020104030203" pitchFamily="2" charset="-79"/>
                <a:cs typeface="Aharoni" panose="02010803020104030203" pitchFamily="2" charset="-79"/>
              </a:rPr>
              <a:t/>
            </a:r>
            <a:br>
              <a:rPr lang="es-ES" sz="4000" b="1" dirty="0" smtClean="0">
                <a:latin typeface="Aharoni" panose="02010803020104030203" pitchFamily="2" charset="-79"/>
                <a:cs typeface="Aharoni" panose="02010803020104030203" pitchFamily="2" charset="-79"/>
              </a:rPr>
            </a:br>
            <a:r>
              <a:rPr lang="es-ES" sz="4000" b="1" dirty="0" smtClean="0">
                <a:latin typeface="Aharoni" panose="02010803020104030203" pitchFamily="2" charset="-79"/>
                <a:cs typeface="Aharoni" panose="02010803020104030203" pitchFamily="2" charset="-79"/>
              </a:rPr>
              <a:t/>
            </a:r>
            <a:br>
              <a:rPr lang="es-ES" sz="4000" b="1" dirty="0" smtClean="0">
                <a:latin typeface="Aharoni" panose="02010803020104030203" pitchFamily="2" charset="-79"/>
                <a:cs typeface="Aharoni" panose="02010803020104030203" pitchFamily="2" charset="-79"/>
              </a:rPr>
            </a:br>
            <a:r>
              <a:rPr lang="es-ES" sz="4000" b="1" dirty="0">
                <a:latin typeface="Aharoni" panose="02010803020104030203" pitchFamily="2" charset="-79"/>
                <a:cs typeface="Aharoni" panose="02010803020104030203" pitchFamily="2" charset="-79"/>
              </a:rPr>
              <a:t/>
            </a:r>
            <a:br>
              <a:rPr lang="es-ES" sz="4000" b="1" dirty="0">
                <a:latin typeface="Aharoni" panose="02010803020104030203" pitchFamily="2" charset="-79"/>
                <a:cs typeface="Aharoni" panose="02010803020104030203" pitchFamily="2" charset="-79"/>
              </a:rPr>
            </a:br>
            <a:r>
              <a:rPr lang="es-ES" sz="4000" b="1" dirty="0" smtClean="0">
                <a:latin typeface="Aharoni" panose="02010803020104030203" pitchFamily="2" charset="-79"/>
                <a:cs typeface="Aharoni" panose="02010803020104030203" pitchFamily="2" charset="-79"/>
              </a:rPr>
              <a:t/>
            </a:r>
            <a:br>
              <a:rPr lang="es-ES" sz="4000" b="1" dirty="0" smtClean="0">
                <a:latin typeface="Aharoni" panose="02010803020104030203" pitchFamily="2" charset="-79"/>
                <a:cs typeface="Aharoni" panose="02010803020104030203" pitchFamily="2" charset="-79"/>
              </a:rPr>
            </a:br>
            <a:r>
              <a:rPr lang="es-ES" sz="4000" b="1" dirty="0">
                <a:latin typeface="Aharoni" panose="02010803020104030203" pitchFamily="2" charset="-79"/>
                <a:cs typeface="Aharoni" panose="02010803020104030203" pitchFamily="2" charset="-79"/>
              </a:rPr>
              <a:t/>
            </a:r>
            <a:br>
              <a:rPr lang="es-ES" sz="4000" b="1" dirty="0">
                <a:latin typeface="Aharoni" panose="02010803020104030203" pitchFamily="2" charset="-79"/>
                <a:cs typeface="Aharoni" panose="02010803020104030203" pitchFamily="2" charset="-79"/>
              </a:rPr>
            </a:br>
            <a:r>
              <a:rPr lang="es-ES" sz="4000" b="1" dirty="0" smtClean="0">
                <a:latin typeface="Aharoni" panose="02010803020104030203" pitchFamily="2" charset="-79"/>
                <a:cs typeface="Aharoni" panose="02010803020104030203" pitchFamily="2" charset="-79"/>
              </a:rPr>
              <a:t/>
            </a:r>
            <a:br>
              <a:rPr lang="es-ES" sz="4000" b="1" dirty="0" smtClean="0">
                <a:latin typeface="Aharoni" panose="02010803020104030203" pitchFamily="2" charset="-79"/>
                <a:cs typeface="Aharoni" panose="02010803020104030203" pitchFamily="2" charset="-79"/>
              </a:rPr>
            </a:br>
            <a:r>
              <a:rPr lang="es-ES" sz="4800" b="1" dirty="0" err="1" smtClean="0">
                <a:latin typeface="Aharoni" panose="02010803020104030203" pitchFamily="2" charset="-79"/>
                <a:cs typeface="Aharoni" panose="02010803020104030203" pitchFamily="2" charset="-79"/>
              </a:rPr>
              <a:t>How</a:t>
            </a:r>
            <a:r>
              <a:rPr lang="es-ES" sz="4800" b="1" dirty="0" smtClean="0">
                <a:latin typeface="Aharoni" panose="02010803020104030203" pitchFamily="2" charset="-79"/>
                <a:cs typeface="Aharoni" panose="02010803020104030203" pitchFamily="2" charset="-79"/>
              </a:rPr>
              <a:t> can </a:t>
            </a:r>
            <a:r>
              <a:rPr lang="es-ES" sz="4800" b="1" dirty="0" err="1" smtClean="0">
                <a:latin typeface="Aharoni" panose="02010803020104030203" pitchFamily="2" charset="-79"/>
                <a:cs typeface="Aharoni" panose="02010803020104030203" pitchFamily="2" charset="-79"/>
              </a:rPr>
              <a:t>parents</a:t>
            </a:r>
            <a:r>
              <a:rPr lang="es-ES" sz="4800" b="1" dirty="0" smtClean="0">
                <a:latin typeface="Aharoni" panose="02010803020104030203" pitchFamily="2" charset="-79"/>
                <a:cs typeface="Aharoni" panose="02010803020104030203" pitchFamily="2" charset="-79"/>
              </a:rPr>
              <a:t> </a:t>
            </a:r>
            <a:r>
              <a:rPr lang="es-ES" sz="4800" b="1" dirty="0" err="1" smtClean="0">
                <a:latin typeface="Aharoni" panose="02010803020104030203" pitchFamily="2" charset="-79"/>
                <a:cs typeface="Aharoni" panose="02010803020104030203" pitchFamily="2" charset="-79"/>
              </a:rPr>
              <a:t>encourage</a:t>
            </a:r>
            <a:r>
              <a:rPr lang="es-ES" sz="4800" b="1" dirty="0" smtClean="0">
                <a:latin typeface="Aharoni" panose="02010803020104030203" pitchFamily="2" charset="-79"/>
                <a:cs typeface="Aharoni" panose="02010803020104030203" pitchFamily="2" charset="-79"/>
              </a:rPr>
              <a:t> </a:t>
            </a:r>
            <a:r>
              <a:rPr lang="es-ES" sz="4800" b="1" dirty="0" err="1" smtClean="0">
                <a:latin typeface="Aharoni" panose="02010803020104030203" pitchFamily="2" charset="-79"/>
                <a:cs typeface="Aharoni" panose="02010803020104030203" pitchFamily="2" charset="-79"/>
              </a:rPr>
              <a:t>their</a:t>
            </a:r>
            <a:r>
              <a:rPr lang="es-ES" sz="4800" b="1" dirty="0" smtClean="0">
                <a:latin typeface="Aharoni" panose="02010803020104030203" pitchFamily="2" charset="-79"/>
                <a:cs typeface="Aharoni" panose="02010803020104030203" pitchFamily="2" charset="-79"/>
              </a:rPr>
              <a:t> </a:t>
            </a:r>
            <a:r>
              <a:rPr lang="es-ES" sz="4800" b="1" dirty="0" err="1" smtClean="0">
                <a:latin typeface="Aharoni" panose="02010803020104030203" pitchFamily="2" charset="-79"/>
                <a:cs typeface="Aharoni" panose="02010803020104030203" pitchFamily="2" charset="-79"/>
              </a:rPr>
              <a:t>children</a:t>
            </a:r>
            <a:r>
              <a:rPr lang="es-ES" sz="4800" b="1" dirty="0" smtClean="0">
                <a:latin typeface="Aharoni" panose="02010803020104030203" pitchFamily="2" charset="-79"/>
                <a:cs typeface="Aharoni" panose="02010803020104030203" pitchFamily="2" charset="-79"/>
              </a:rPr>
              <a:t> to use </a:t>
            </a:r>
            <a:r>
              <a:rPr lang="es-ES" sz="4800" b="1" dirty="0" err="1" smtClean="0">
                <a:latin typeface="Aharoni" panose="02010803020104030203" pitchFamily="2" charset="-79"/>
                <a:cs typeface="Aharoni" panose="02010803020104030203" pitchFamily="2" charset="-79"/>
              </a:rPr>
              <a:t>problem</a:t>
            </a:r>
            <a:r>
              <a:rPr lang="es-ES" sz="4800" b="1" dirty="0" smtClean="0">
                <a:latin typeface="Aharoni" panose="02010803020104030203" pitchFamily="2" charset="-79"/>
                <a:cs typeface="Aharoni" panose="02010803020104030203" pitchFamily="2" charset="-79"/>
              </a:rPr>
              <a:t> </a:t>
            </a:r>
            <a:r>
              <a:rPr lang="es-ES" sz="4800" b="1" dirty="0" err="1" smtClean="0">
                <a:latin typeface="Aharoni" panose="02010803020104030203" pitchFamily="2" charset="-79"/>
                <a:cs typeface="Aharoni" panose="02010803020104030203" pitchFamily="2" charset="-79"/>
              </a:rPr>
              <a:t>solving</a:t>
            </a:r>
            <a:r>
              <a:rPr lang="es-ES" sz="4800" b="1" dirty="0" smtClean="0">
                <a:latin typeface="Aharoni" panose="02010803020104030203" pitchFamily="2" charset="-79"/>
                <a:cs typeface="Aharoni" panose="02010803020104030203" pitchFamily="2" charset="-79"/>
              </a:rPr>
              <a:t> </a:t>
            </a:r>
            <a:r>
              <a:rPr lang="es-ES" sz="4800" b="1" dirty="0" err="1" smtClean="0">
                <a:latin typeface="Aharoni" panose="02010803020104030203" pitchFamily="2" charset="-79"/>
                <a:cs typeface="Aharoni" panose="02010803020104030203" pitchFamily="2" charset="-79"/>
              </a:rPr>
              <a:t>skills</a:t>
            </a:r>
            <a:r>
              <a:rPr lang="es-ES" sz="4800" b="1" dirty="0" smtClean="0">
                <a:latin typeface="Aharoni" panose="02010803020104030203" pitchFamily="2" charset="-79"/>
                <a:cs typeface="Aharoni" panose="02010803020104030203" pitchFamily="2" charset="-79"/>
              </a:rPr>
              <a:t>?</a:t>
            </a:r>
            <a:endParaRPr lang="es-ES" sz="4800" b="1" dirty="0">
              <a:latin typeface="Aharoni" panose="02010803020104030203" pitchFamily="2" charset="-79"/>
              <a:cs typeface="Aharoni" panose="02010803020104030203"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35696" y="116632"/>
            <a:ext cx="7196336" cy="6480720"/>
          </a:xfrm>
        </p:spPr>
        <p:txBody>
          <a:bodyPr>
            <a:noAutofit/>
          </a:bodyPr>
          <a:lstStyle/>
          <a:p>
            <a:r>
              <a:rPr lang="en-US" sz="3200" b="1" i="1" dirty="0" smtClean="0">
                <a:latin typeface="Arial Black" panose="020B0A04020102020204" pitchFamily="34" charset="0"/>
              </a:rPr>
              <a:t>Five-Year-Olds</a:t>
            </a:r>
          </a:p>
          <a:p>
            <a:pPr marL="457200" indent="-457200">
              <a:buFont typeface="Arial" panose="020B0604020202020204" pitchFamily="34" charset="0"/>
              <a:buChar char="•"/>
            </a:pPr>
            <a:r>
              <a:rPr lang="en-US" sz="3200" b="1" i="1" dirty="0" smtClean="0">
                <a:latin typeface="Arial Black" panose="020B0A04020102020204" pitchFamily="34" charset="0"/>
              </a:rPr>
              <a:t>Continue to refine their previously practiced tasks as a 4</a:t>
            </a:r>
          </a:p>
          <a:p>
            <a:pPr marL="457200" indent="-457200">
              <a:buFont typeface="Arial" panose="020B0604020202020204" pitchFamily="34" charset="0"/>
              <a:buChar char="•"/>
            </a:pPr>
            <a:r>
              <a:rPr lang="en-US" sz="3200" b="1" i="1" dirty="0" smtClean="0">
                <a:latin typeface="Arial Black" panose="020B0A04020102020204" pitchFamily="34" charset="0"/>
              </a:rPr>
              <a:t>Dress themselves</a:t>
            </a:r>
          </a:p>
          <a:p>
            <a:pPr marL="457200" indent="-457200">
              <a:buFont typeface="Arial" panose="020B0604020202020204" pitchFamily="34" charset="0"/>
              <a:buChar char="•"/>
            </a:pPr>
            <a:r>
              <a:rPr lang="en-US" sz="3200" b="1" i="1" dirty="0" smtClean="0">
                <a:latin typeface="Arial Black" panose="020B0A04020102020204" pitchFamily="34" charset="0"/>
              </a:rPr>
              <a:t>Complete simple homework assignments with your supervision</a:t>
            </a:r>
          </a:p>
          <a:p>
            <a:pPr marL="457200" indent="-457200">
              <a:buFont typeface="Arial" panose="020B0604020202020204" pitchFamily="34" charset="0"/>
              <a:buChar char="•"/>
            </a:pPr>
            <a:r>
              <a:rPr lang="en-US" sz="3200" b="1" i="1" dirty="0" smtClean="0">
                <a:latin typeface="Arial Black" panose="020B0A04020102020204" pitchFamily="34" charset="0"/>
              </a:rPr>
              <a:t>Help you make their lunches</a:t>
            </a:r>
          </a:p>
          <a:p>
            <a:pPr marL="457200" indent="-457200">
              <a:buFont typeface="Arial" panose="020B0604020202020204" pitchFamily="34" charset="0"/>
              <a:buChar char="•"/>
            </a:pPr>
            <a:r>
              <a:rPr lang="en-US" sz="3200" b="1" i="1" dirty="0" smtClean="0">
                <a:latin typeface="Arial Black" panose="020B0A04020102020204" pitchFamily="34" charset="0"/>
              </a:rPr>
              <a:t>Help with younger siblings</a:t>
            </a:r>
          </a:p>
          <a:p>
            <a:pPr marL="457200" indent="-457200">
              <a:buFont typeface="Arial" panose="020B0604020202020204" pitchFamily="34" charset="0"/>
              <a:buChar char="•"/>
            </a:pPr>
            <a:r>
              <a:rPr lang="en-US" sz="3200" b="1" i="1" dirty="0" smtClean="0">
                <a:latin typeface="Arial Black" panose="020B0A04020102020204" pitchFamily="34" charset="0"/>
              </a:rPr>
              <a:t>Clean up after themselves</a:t>
            </a:r>
            <a:endParaRPr lang="en-US" sz="3200" b="1" i="1" dirty="0">
              <a:latin typeface="Arial Black" panose="020B0A04020102020204" pitchFamily="34" charset="0"/>
            </a:endParaRPr>
          </a:p>
          <a:p>
            <a:endParaRPr lang="en-US" sz="3200" b="1" i="1" dirty="0" smtClean="0">
              <a:latin typeface="Arial Black" panose="020B0A04020102020204" pitchFamily="34" charset="0"/>
            </a:endParaRPr>
          </a:p>
        </p:txBody>
      </p:sp>
    </p:spTree>
    <p:extLst>
      <p:ext uri="{BB962C8B-B14F-4D97-AF65-F5344CB8AC3E}">
        <p14:creationId xmlns:p14="http://schemas.microsoft.com/office/powerpoint/2010/main" val="60508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3928" y="476672"/>
            <a:ext cx="4964088" cy="5832648"/>
          </a:xfrm>
        </p:spPr>
        <p:txBody>
          <a:bodyPr>
            <a:normAutofit fontScale="90000"/>
          </a:bodyPr>
          <a:lstStyle/>
          <a:p>
            <a:r>
              <a:rPr lang="en-US" dirty="0" smtClean="0"/>
              <a:t/>
            </a:r>
            <a:br>
              <a:rPr lang="en-US" dirty="0" smtClean="0"/>
            </a:br>
            <a:r>
              <a:rPr lang="en-US" sz="4800" dirty="0" smtClean="0">
                <a:latin typeface="Arial Rounded MT Bold" panose="020F0704030504030204" pitchFamily="34" charset="0"/>
              </a:rPr>
              <a:t>Do </a:t>
            </a:r>
            <a:r>
              <a:rPr lang="en-US" sz="4800" dirty="0">
                <a:latin typeface="Arial Rounded MT Bold" panose="020F0704030504030204" pitchFamily="34" charset="0"/>
              </a:rPr>
              <a:t>you see different benefits to interactive play with adults and independent play?</a:t>
            </a:r>
          </a:p>
        </p:txBody>
      </p:sp>
    </p:spTree>
    <p:extLst>
      <p:ext uri="{BB962C8B-B14F-4D97-AF65-F5344CB8AC3E}">
        <p14:creationId xmlns:p14="http://schemas.microsoft.com/office/powerpoint/2010/main" val="388033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19672" y="116632"/>
            <a:ext cx="7412360" cy="6480720"/>
          </a:xfrm>
        </p:spPr>
        <p:txBody>
          <a:bodyPr>
            <a:noAutofit/>
          </a:bodyPr>
          <a:lstStyle/>
          <a:p>
            <a:pPr algn="ctr"/>
            <a:r>
              <a:rPr lang="en-US" sz="3600" dirty="0">
                <a:latin typeface="Arial Black" panose="020B0A04020102020204" pitchFamily="34" charset="0"/>
              </a:rPr>
              <a:t>BENEFITS OF INDEPENDENT </a:t>
            </a:r>
            <a:r>
              <a:rPr lang="en-US" sz="3600" dirty="0" smtClean="0">
                <a:latin typeface="Arial Black" panose="020B0A04020102020204" pitchFamily="34" charset="0"/>
              </a:rPr>
              <a:t>PLAY</a:t>
            </a:r>
          </a:p>
          <a:p>
            <a:pPr marL="571500" indent="-571500" algn="ctr">
              <a:buFont typeface="Arial" panose="020B0604020202020204" pitchFamily="34" charset="0"/>
              <a:buChar char="•"/>
            </a:pPr>
            <a:r>
              <a:rPr lang="en-US" sz="3600" b="1" i="1" dirty="0" smtClean="0">
                <a:latin typeface="Arial Black" panose="020B0A04020102020204" pitchFamily="34" charset="0"/>
              </a:rPr>
              <a:t>Learning to express themselves</a:t>
            </a:r>
          </a:p>
          <a:p>
            <a:pPr marL="571500" indent="-571500" algn="ctr">
              <a:buFont typeface="Arial" panose="020B0604020202020204" pitchFamily="34" charset="0"/>
              <a:buChar char="•"/>
            </a:pPr>
            <a:r>
              <a:rPr lang="en-US" sz="3600" b="1" i="1" dirty="0" smtClean="0">
                <a:latin typeface="Arial Black" panose="020B0A04020102020204" pitchFamily="34" charset="0"/>
              </a:rPr>
              <a:t>Solve problems</a:t>
            </a:r>
          </a:p>
          <a:p>
            <a:pPr marL="571500" indent="-571500" algn="ctr">
              <a:buFont typeface="Arial" panose="020B0604020202020204" pitchFamily="34" charset="0"/>
              <a:buChar char="•"/>
            </a:pPr>
            <a:r>
              <a:rPr lang="en-US" sz="3600" b="1" i="1" dirty="0" smtClean="0">
                <a:latin typeface="Arial Black" panose="020B0A04020102020204" pitchFamily="34" charset="0"/>
              </a:rPr>
              <a:t>Cope with new situations</a:t>
            </a:r>
          </a:p>
          <a:p>
            <a:pPr marL="571500" indent="-571500" algn="ctr">
              <a:buFont typeface="Arial" panose="020B0604020202020204" pitchFamily="34" charset="0"/>
              <a:buChar char="•"/>
            </a:pPr>
            <a:r>
              <a:rPr lang="en-US" sz="3600" b="1" i="1" dirty="0" smtClean="0">
                <a:latin typeface="Arial Black" panose="020B0A04020102020204" pitchFamily="34" charset="0"/>
              </a:rPr>
              <a:t>Vital to development of creativity and imagination</a:t>
            </a:r>
          </a:p>
          <a:p>
            <a:pPr marL="571500" indent="-571500" algn="ctr">
              <a:buFont typeface="Arial" panose="020B0604020202020204" pitchFamily="34" charset="0"/>
              <a:buChar char="•"/>
            </a:pPr>
            <a:endParaRPr lang="en-US" sz="3600" b="1" i="1" dirty="0" smtClean="0">
              <a:latin typeface="Arial Black" panose="020B0A04020102020204" pitchFamily="34" charset="0"/>
            </a:endParaRPr>
          </a:p>
        </p:txBody>
      </p:sp>
    </p:spTree>
    <p:extLst>
      <p:ext uri="{BB962C8B-B14F-4D97-AF65-F5344CB8AC3E}">
        <p14:creationId xmlns:p14="http://schemas.microsoft.com/office/powerpoint/2010/main" val="3343789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143000"/>
          </a:xfrm>
        </p:spPr>
        <p:txBody>
          <a:bodyPr>
            <a:noAutofit/>
          </a:bodyPr>
          <a:lstStyle/>
          <a:p>
            <a:pPr marL="0" marR="0">
              <a:lnSpc>
                <a:spcPct val="115000"/>
              </a:lnSpc>
              <a:spcBef>
                <a:spcPts val="0"/>
              </a:spcBef>
              <a:spcAft>
                <a:spcPts val="1000"/>
              </a:spcAft>
            </a:pPr>
            <a:r>
              <a:rPr lang="en-US" sz="3200" dirty="0" smtClean="0">
                <a:latin typeface="Arial Black" panose="020B0A04020102020204" pitchFamily="34" charset="0"/>
                <a:ea typeface="Calibri"/>
                <a:cs typeface="Times New Roman"/>
              </a:rPr>
              <a:t/>
            </a:r>
            <a:br>
              <a:rPr lang="en-US" sz="3200" dirty="0" smtClean="0">
                <a:latin typeface="Arial Black" panose="020B0A04020102020204" pitchFamily="34" charset="0"/>
                <a:ea typeface="Calibri"/>
                <a:cs typeface="Times New Roman"/>
              </a:rPr>
            </a:br>
            <a:r>
              <a:rPr lang="en-US" sz="3200" dirty="0">
                <a:latin typeface="Arial Black" panose="020B0A04020102020204" pitchFamily="34" charset="0"/>
                <a:ea typeface="Calibri"/>
                <a:cs typeface="Times New Roman"/>
              </a:rPr>
              <a:t/>
            </a:r>
            <a:br>
              <a:rPr lang="en-US" sz="3200" dirty="0">
                <a:latin typeface="Arial Black" panose="020B0A04020102020204" pitchFamily="34" charset="0"/>
                <a:ea typeface="Calibri"/>
                <a:cs typeface="Times New Roman"/>
              </a:rPr>
            </a:br>
            <a:r>
              <a:rPr lang="en-US" sz="3200" dirty="0" smtClean="0">
                <a:latin typeface="Arial Black" panose="020B0A04020102020204" pitchFamily="34" charset="0"/>
                <a:ea typeface="Calibri"/>
                <a:cs typeface="Times New Roman"/>
              </a:rPr>
              <a:t/>
            </a:r>
            <a:br>
              <a:rPr lang="en-US" sz="3200" dirty="0" smtClean="0">
                <a:latin typeface="Arial Black" panose="020B0A04020102020204" pitchFamily="34" charset="0"/>
                <a:ea typeface="Calibri"/>
                <a:cs typeface="Times New Roman"/>
              </a:rPr>
            </a:br>
            <a:r>
              <a:rPr lang="en-US" sz="3200" dirty="0">
                <a:latin typeface="Arial Black" panose="020B0A04020102020204" pitchFamily="34" charset="0"/>
                <a:ea typeface="Calibri"/>
                <a:cs typeface="Times New Roman"/>
              </a:rPr>
              <a:t/>
            </a:r>
            <a:br>
              <a:rPr lang="en-US" sz="3200" dirty="0">
                <a:latin typeface="Arial Black" panose="020B0A04020102020204" pitchFamily="34" charset="0"/>
                <a:ea typeface="Calibri"/>
                <a:cs typeface="Times New Roman"/>
              </a:rPr>
            </a:br>
            <a:r>
              <a:rPr lang="en-US" sz="3200" dirty="0" smtClean="0">
                <a:latin typeface="Arial Black" panose="020B0A04020102020204" pitchFamily="34" charset="0"/>
                <a:ea typeface="Calibri"/>
                <a:cs typeface="Times New Roman"/>
              </a:rPr>
              <a:t/>
            </a:r>
            <a:br>
              <a:rPr lang="en-US" sz="3200" dirty="0" smtClean="0">
                <a:latin typeface="Arial Black" panose="020B0A04020102020204" pitchFamily="34" charset="0"/>
                <a:ea typeface="Calibri"/>
                <a:cs typeface="Times New Roman"/>
              </a:rPr>
            </a:br>
            <a:r>
              <a:rPr lang="en-US" sz="3200" dirty="0">
                <a:latin typeface="Arial Black" panose="020B0A04020102020204" pitchFamily="34" charset="0"/>
                <a:ea typeface="Calibri"/>
                <a:cs typeface="Times New Roman"/>
              </a:rPr>
              <a:t/>
            </a:r>
            <a:br>
              <a:rPr lang="en-US" sz="3200" dirty="0">
                <a:latin typeface="Arial Black" panose="020B0A04020102020204" pitchFamily="34" charset="0"/>
                <a:ea typeface="Calibri"/>
                <a:cs typeface="Times New Roman"/>
              </a:rPr>
            </a:br>
            <a:r>
              <a:rPr lang="en-US" sz="3200" dirty="0" smtClean="0">
                <a:latin typeface="Arial Black" panose="020B0A04020102020204" pitchFamily="34" charset="0"/>
                <a:ea typeface="Calibri"/>
                <a:cs typeface="Times New Roman"/>
              </a:rPr>
              <a:t/>
            </a:r>
            <a:br>
              <a:rPr lang="en-US" sz="3200" dirty="0" smtClean="0">
                <a:latin typeface="Arial Black" panose="020B0A04020102020204" pitchFamily="34" charset="0"/>
                <a:ea typeface="Calibri"/>
                <a:cs typeface="Times New Roman"/>
              </a:rPr>
            </a:br>
            <a:r>
              <a:rPr lang="en-US" sz="3200" dirty="0">
                <a:latin typeface="Arial Black" panose="020B0A04020102020204" pitchFamily="34" charset="0"/>
                <a:ea typeface="Calibri"/>
                <a:cs typeface="Times New Roman"/>
              </a:rPr>
              <a:t/>
            </a:r>
            <a:br>
              <a:rPr lang="en-US" sz="3200" dirty="0">
                <a:latin typeface="Arial Black" panose="020B0A04020102020204" pitchFamily="34" charset="0"/>
                <a:ea typeface="Calibri"/>
                <a:cs typeface="Times New Roman"/>
              </a:rPr>
            </a:br>
            <a:r>
              <a:rPr lang="en-US" sz="3200" dirty="0" smtClean="0">
                <a:latin typeface="Arial Black" panose="020B0A04020102020204" pitchFamily="34" charset="0"/>
                <a:ea typeface="Calibri"/>
                <a:cs typeface="Times New Roman"/>
              </a:rPr>
              <a:t/>
            </a:r>
            <a:br>
              <a:rPr lang="en-US" sz="3200" dirty="0" smtClean="0">
                <a:latin typeface="Arial Black" panose="020B0A04020102020204" pitchFamily="34" charset="0"/>
                <a:ea typeface="Calibri"/>
                <a:cs typeface="Times New Roman"/>
              </a:rPr>
            </a:br>
            <a:r>
              <a:rPr lang="en-US" sz="3200" dirty="0">
                <a:latin typeface="Arial Black" panose="020B0A04020102020204" pitchFamily="34" charset="0"/>
                <a:ea typeface="Calibri"/>
                <a:cs typeface="Times New Roman"/>
              </a:rPr>
              <a:t/>
            </a:r>
            <a:br>
              <a:rPr lang="en-US" sz="3200" dirty="0">
                <a:latin typeface="Arial Black" panose="020B0A04020102020204" pitchFamily="34" charset="0"/>
                <a:ea typeface="Calibri"/>
                <a:cs typeface="Times New Roman"/>
              </a:rPr>
            </a:br>
            <a:r>
              <a:rPr lang="en-US" sz="3600" dirty="0" smtClean="0">
                <a:latin typeface="Arial Black" panose="020B0A04020102020204" pitchFamily="34" charset="0"/>
                <a:ea typeface="Calibri"/>
                <a:cs typeface="Times New Roman"/>
              </a:rPr>
              <a:t>PLAYING </a:t>
            </a:r>
            <a:r>
              <a:rPr lang="en-US" sz="3600" dirty="0">
                <a:latin typeface="Arial Black" panose="020B0A04020102020204" pitchFamily="34" charset="0"/>
                <a:ea typeface="Calibri"/>
                <a:cs typeface="Times New Roman"/>
              </a:rPr>
              <a:t>WITH </a:t>
            </a:r>
            <a:r>
              <a:rPr lang="en-US" sz="3600" dirty="0" smtClean="0">
                <a:latin typeface="Arial Black" panose="020B0A04020102020204" pitchFamily="34" charset="0"/>
                <a:ea typeface="Calibri"/>
                <a:cs typeface="Times New Roman"/>
              </a:rPr>
              <a:t>ADULTS</a:t>
            </a:r>
            <a:r>
              <a:rPr lang="en-US" sz="3200" dirty="0">
                <a:latin typeface="Arial Black" panose="020B0A04020102020204" pitchFamily="34" charset="0"/>
                <a:ea typeface="Calibri"/>
                <a:cs typeface="Times New Roman"/>
              </a:rPr>
              <a:t/>
            </a:r>
            <a:br>
              <a:rPr lang="en-US" sz="3200" dirty="0">
                <a:latin typeface="Arial Black" panose="020B0A04020102020204" pitchFamily="34" charset="0"/>
                <a:ea typeface="Calibri"/>
                <a:cs typeface="Times New Roman"/>
              </a:rPr>
            </a:br>
            <a:r>
              <a:rPr lang="en-US" sz="3200" dirty="0" smtClean="0">
                <a:latin typeface="Arial Black" panose="020B0A04020102020204" pitchFamily="34" charset="0"/>
                <a:ea typeface="Calibri"/>
                <a:cs typeface="Times New Roman"/>
              </a:rPr>
              <a:t/>
            </a:r>
            <a:br>
              <a:rPr lang="en-US" sz="3200" dirty="0" smtClean="0">
                <a:latin typeface="Arial Black" panose="020B0A04020102020204" pitchFamily="34" charset="0"/>
                <a:ea typeface="Calibri"/>
                <a:cs typeface="Times New Roman"/>
              </a:rPr>
            </a:br>
            <a:r>
              <a:rPr lang="en-US" sz="3200" b="1" dirty="0" smtClean="0">
                <a:latin typeface="Arial Black" panose="020B0A04020102020204" pitchFamily="34" charset="0"/>
                <a:ea typeface="Calibri"/>
                <a:cs typeface="Times New Roman"/>
              </a:rPr>
              <a:t>Play </a:t>
            </a:r>
            <a:r>
              <a:rPr lang="en-US" sz="3200" b="1" dirty="0">
                <a:latin typeface="Arial Black" panose="020B0A04020102020204" pitchFamily="34" charset="0"/>
                <a:ea typeface="Calibri"/>
                <a:cs typeface="Times New Roman"/>
              </a:rPr>
              <a:t>Helps Your Child</a:t>
            </a:r>
            <a:r>
              <a:rPr lang="en-US" sz="3200" dirty="0">
                <a:latin typeface="Arial Black" panose="020B0A04020102020204" pitchFamily="34" charset="0"/>
                <a:ea typeface="Calibri"/>
                <a:cs typeface="Times New Roman"/>
              </a:rPr>
              <a:t/>
            </a:r>
            <a:br>
              <a:rPr lang="en-US" sz="3200" dirty="0">
                <a:latin typeface="Arial Black" panose="020B0A04020102020204" pitchFamily="34" charset="0"/>
                <a:ea typeface="Calibri"/>
                <a:cs typeface="Times New Roman"/>
              </a:rPr>
            </a:br>
            <a:r>
              <a:rPr lang="en-US" sz="3200" dirty="0">
                <a:latin typeface="Arial Black" panose="020B0A04020102020204" pitchFamily="34" charset="0"/>
                <a:ea typeface="Calibri"/>
                <a:cs typeface="Times New Roman"/>
              </a:rPr>
              <a:t>Understand and care about his peers and the external environment</a:t>
            </a:r>
            <a:br>
              <a:rPr lang="en-US" sz="3200" dirty="0">
                <a:latin typeface="Arial Black" panose="020B0A04020102020204" pitchFamily="34" charset="0"/>
                <a:ea typeface="Calibri"/>
                <a:cs typeface="Times New Roman"/>
              </a:rPr>
            </a:br>
            <a:r>
              <a:rPr lang="en-US" sz="3200" dirty="0">
                <a:latin typeface="Arial Black" panose="020B0A04020102020204" pitchFamily="34" charset="0"/>
                <a:ea typeface="Calibri"/>
                <a:cs typeface="Times New Roman"/>
              </a:rPr>
              <a:t>Develop his confidence and self-esteem</a:t>
            </a:r>
            <a:br>
              <a:rPr lang="en-US" sz="3200" dirty="0">
                <a:latin typeface="Arial Black" panose="020B0A04020102020204" pitchFamily="34" charset="0"/>
                <a:ea typeface="Calibri"/>
                <a:cs typeface="Times New Roman"/>
              </a:rPr>
            </a:br>
            <a:r>
              <a:rPr lang="en-US" sz="3200" dirty="0">
                <a:latin typeface="Arial Black" panose="020B0A04020102020204" pitchFamily="34" charset="0"/>
                <a:ea typeface="Calibri"/>
                <a:cs typeface="Times New Roman"/>
              </a:rPr>
              <a:t>Develop good physical coordination</a:t>
            </a:r>
            <a:br>
              <a:rPr lang="en-US" sz="3200" dirty="0">
                <a:latin typeface="Arial Black" panose="020B0A04020102020204" pitchFamily="34" charset="0"/>
                <a:ea typeface="Calibri"/>
                <a:cs typeface="Times New Roman"/>
              </a:rPr>
            </a:br>
            <a:endParaRPr lang="en-US" sz="3200" dirty="0">
              <a:latin typeface="Arial Black" panose="020B0A04020102020204" pitchFamily="34" charset="0"/>
              <a:ea typeface="Calibri"/>
              <a:cs typeface="Times New Roman"/>
            </a:endParaRPr>
          </a:p>
        </p:txBody>
      </p:sp>
    </p:spTree>
    <p:extLst>
      <p:ext uri="{BB962C8B-B14F-4D97-AF65-F5344CB8AC3E}">
        <p14:creationId xmlns:p14="http://schemas.microsoft.com/office/powerpoint/2010/main" val="8926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548681"/>
            <a:ext cx="7128792" cy="5447645"/>
          </a:xfrm>
          <a:prstGeom prst="rect">
            <a:avLst/>
          </a:prstGeom>
        </p:spPr>
        <p:txBody>
          <a:bodyPr wrap="square">
            <a:spAutoFit/>
          </a:bodyPr>
          <a:lstStyle/>
          <a:p>
            <a:pPr algn="ctr"/>
            <a:r>
              <a:rPr lang="en-US" sz="3200" dirty="0">
                <a:latin typeface="Arial Black" panose="020B0A04020102020204" pitchFamily="34" charset="0"/>
                <a:ea typeface="Calibri"/>
                <a:cs typeface="Times New Roman"/>
              </a:rPr>
              <a:t>PLAYING WITH </a:t>
            </a:r>
            <a:r>
              <a:rPr lang="en-US" sz="3200" dirty="0" smtClean="0">
                <a:latin typeface="Arial Black" panose="020B0A04020102020204" pitchFamily="34" charset="0"/>
                <a:ea typeface="Calibri"/>
                <a:cs typeface="Times New Roman"/>
              </a:rPr>
              <a:t>ADULTS</a:t>
            </a:r>
          </a:p>
          <a:p>
            <a:endParaRPr lang="en-US" sz="3200" dirty="0">
              <a:latin typeface="Arial Black" panose="020B0A04020102020204" pitchFamily="34" charset="0"/>
              <a:ea typeface="Calibri"/>
              <a:cs typeface="Times New Roman"/>
            </a:endParaRPr>
          </a:p>
          <a:p>
            <a:pPr algn="ctr"/>
            <a:r>
              <a:rPr lang="en-US" sz="2800" dirty="0">
                <a:latin typeface="Arial Black" panose="020B0A04020102020204" pitchFamily="34" charset="0"/>
                <a:ea typeface="Calibri"/>
                <a:cs typeface="Times New Roman"/>
              </a:rPr>
              <a:t/>
            </a:r>
            <a:br>
              <a:rPr lang="en-US" sz="2800" dirty="0">
                <a:latin typeface="Arial Black" panose="020B0A04020102020204" pitchFamily="34" charset="0"/>
                <a:ea typeface="Calibri"/>
                <a:cs typeface="Times New Roman"/>
              </a:rPr>
            </a:br>
            <a:r>
              <a:rPr lang="en-US" sz="3200" dirty="0" smtClean="0">
                <a:latin typeface="Arial Black" panose="020B0A04020102020204" pitchFamily="34" charset="0"/>
                <a:ea typeface="Calibri"/>
                <a:cs typeface="Times New Roman"/>
              </a:rPr>
              <a:t>Develop </a:t>
            </a:r>
            <a:r>
              <a:rPr lang="en-US" sz="3200" dirty="0">
                <a:latin typeface="Arial Black" panose="020B0A04020102020204" pitchFamily="34" charset="0"/>
                <a:ea typeface="Calibri"/>
                <a:cs typeface="Times New Roman"/>
              </a:rPr>
              <a:t>focus, creativity and independence</a:t>
            </a:r>
            <a:br>
              <a:rPr lang="en-US" sz="3200" dirty="0">
                <a:latin typeface="Arial Black" panose="020B0A04020102020204" pitchFamily="34" charset="0"/>
                <a:ea typeface="Calibri"/>
                <a:cs typeface="Times New Roman"/>
              </a:rPr>
            </a:br>
            <a:r>
              <a:rPr lang="en-US" sz="3200" dirty="0">
                <a:latin typeface="Arial Black" panose="020B0A04020102020204" pitchFamily="34" charset="0"/>
                <a:ea typeface="Calibri"/>
                <a:cs typeface="Times New Roman"/>
              </a:rPr>
              <a:t>Prepare themselves for adulthood</a:t>
            </a:r>
            <a:br>
              <a:rPr lang="en-US" sz="3200" dirty="0">
                <a:latin typeface="Arial Black" panose="020B0A04020102020204" pitchFamily="34" charset="0"/>
                <a:ea typeface="Calibri"/>
                <a:cs typeface="Times New Roman"/>
              </a:rPr>
            </a:br>
            <a:r>
              <a:rPr lang="en-US" sz="3200" dirty="0">
                <a:latin typeface="Arial Black" panose="020B0A04020102020204" pitchFamily="34" charset="0"/>
                <a:ea typeface="Calibri"/>
                <a:cs typeface="Times New Roman"/>
              </a:rPr>
              <a:t>Discover their talents and passion</a:t>
            </a:r>
            <a:br>
              <a:rPr lang="en-US" sz="3200" dirty="0">
                <a:latin typeface="Arial Black" panose="020B0A04020102020204" pitchFamily="34" charset="0"/>
                <a:ea typeface="Calibri"/>
                <a:cs typeface="Times New Roman"/>
              </a:rPr>
            </a:br>
            <a:r>
              <a:rPr lang="en-US" sz="3200" dirty="0">
                <a:latin typeface="Arial Black" panose="020B0A04020102020204" pitchFamily="34" charset="0"/>
                <a:ea typeface="Calibri"/>
                <a:cs typeface="Times New Roman"/>
              </a:rPr>
              <a:t>Communicate their feelings</a:t>
            </a:r>
            <a:br>
              <a:rPr lang="en-US" sz="3200" dirty="0">
                <a:latin typeface="Arial Black" panose="020B0A04020102020204" pitchFamily="34" charset="0"/>
                <a:ea typeface="Calibri"/>
                <a:cs typeface="Times New Roman"/>
              </a:rPr>
            </a:br>
            <a:r>
              <a:rPr lang="en-US" sz="3200" dirty="0">
                <a:latin typeface="Arial Black" panose="020B0A04020102020204" pitchFamily="34" charset="0"/>
                <a:ea typeface="Calibri"/>
                <a:cs typeface="Times New Roman"/>
              </a:rPr>
              <a:t>Make decisions on their own</a:t>
            </a:r>
            <a:endParaRPr lang="en-US" sz="3200" dirty="0"/>
          </a:p>
        </p:txBody>
      </p:sp>
    </p:spTree>
    <p:extLst>
      <p:ext uri="{BB962C8B-B14F-4D97-AF65-F5344CB8AC3E}">
        <p14:creationId xmlns:p14="http://schemas.microsoft.com/office/powerpoint/2010/main" val="313076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33872" y="-30932"/>
            <a:ext cx="7772400" cy="1341147"/>
          </a:xfrm>
        </p:spPr>
        <p:txBody>
          <a:bodyPr/>
          <a:lstStyle/>
          <a:p>
            <a:pPr algn="ctr"/>
            <a:r>
              <a:rPr lang="en-US" sz="4000" b="1" dirty="0">
                <a:latin typeface="Arial Rounded MT Bold" panose="020F0704030504030204" pitchFamily="34" charset="0"/>
              </a:rPr>
              <a:t>Play Helps Parents</a:t>
            </a:r>
            <a:endParaRPr lang="en-US" sz="4000" dirty="0">
              <a:latin typeface="Arial Rounded MT Bold" panose="020F0704030504030204" pitchFamily="34" charset="0"/>
            </a:endParaRPr>
          </a:p>
          <a:p>
            <a:endParaRPr lang="en-US" dirty="0"/>
          </a:p>
        </p:txBody>
      </p:sp>
      <p:sp>
        <p:nvSpPr>
          <p:cNvPr id="4" name="Rectangle 3"/>
          <p:cNvSpPr/>
          <p:nvPr/>
        </p:nvSpPr>
        <p:spPr>
          <a:xfrm>
            <a:off x="1619672" y="1310215"/>
            <a:ext cx="7200800" cy="5540363"/>
          </a:xfrm>
          <a:prstGeom prst="rect">
            <a:avLst/>
          </a:prstGeom>
        </p:spPr>
        <p:txBody>
          <a:bodyPr wrap="square">
            <a:spAutoFit/>
          </a:bodyPr>
          <a:lstStyle/>
          <a:p>
            <a:pPr marL="342900" marR="0" lvl="0" indent="-342900" algn="ctr">
              <a:lnSpc>
                <a:spcPct val="115000"/>
              </a:lnSpc>
              <a:spcBef>
                <a:spcPts val="0"/>
              </a:spcBef>
              <a:spcAft>
                <a:spcPts val="1000"/>
              </a:spcAft>
              <a:buSzPts val="1000"/>
              <a:buFont typeface="Symbol"/>
              <a:buChar char=""/>
              <a:tabLst>
                <a:tab pos="457200" algn="l"/>
              </a:tabLst>
            </a:pPr>
            <a:r>
              <a:rPr lang="en-US" sz="3200" dirty="0">
                <a:latin typeface="Arial Black" panose="020B0A04020102020204" pitchFamily="34" charset="0"/>
                <a:ea typeface="Calibri"/>
                <a:cs typeface="Times New Roman"/>
              </a:rPr>
              <a:t>Understand their child's interests, feelings and thoughts</a:t>
            </a:r>
          </a:p>
          <a:p>
            <a:pPr marL="342900" marR="0" lvl="0" indent="-342900" algn="ctr">
              <a:lnSpc>
                <a:spcPct val="115000"/>
              </a:lnSpc>
              <a:spcBef>
                <a:spcPts val="0"/>
              </a:spcBef>
              <a:spcAft>
                <a:spcPts val="1000"/>
              </a:spcAft>
              <a:buSzPts val="1000"/>
              <a:buFont typeface="Symbol"/>
              <a:buChar char=""/>
              <a:tabLst>
                <a:tab pos="457200" algn="l"/>
              </a:tabLst>
            </a:pPr>
            <a:r>
              <a:rPr lang="en-US" sz="3200" dirty="0">
                <a:latin typeface="Arial Black" panose="020B0A04020102020204" pitchFamily="34" charset="0"/>
                <a:ea typeface="Calibri"/>
                <a:cs typeface="Times New Roman"/>
              </a:rPr>
              <a:t>Impart values that influences their children's attitude at home, school and his peers</a:t>
            </a:r>
          </a:p>
          <a:p>
            <a:pPr marL="342900" marR="0" lvl="0" indent="-342900" algn="ctr">
              <a:lnSpc>
                <a:spcPct val="115000"/>
              </a:lnSpc>
              <a:spcBef>
                <a:spcPts val="0"/>
              </a:spcBef>
              <a:spcAft>
                <a:spcPts val="1000"/>
              </a:spcAft>
              <a:buSzPts val="1000"/>
              <a:buFont typeface="Symbol"/>
              <a:buChar char=""/>
              <a:tabLst>
                <a:tab pos="457200" algn="l"/>
              </a:tabLst>
            </a:pPr>
            <a:r>
              <a:rPr lang="en-US" sz="3200" dirty="0">
                <a:latin typeface="Arial Black" panose="020B0A04020102020204" pitchFamily="34" charset="0"/>
                <a:ea typeface="Calibri"/>
                <a:cs typeface="Times New Roman"/>
              </a:rPr>
              <a:t>Communicate to their child</a:t>
            </a:r>
          </a:p>
          <a:p>
            <a:pPr marL="342900" marR="0" lvl="0" indent="-342900" algn="ctr">
              <a:lnSpc>
                <a:spcPct val="115000"/>
              </a:lnSpc>
              <a:spcBef>
                <a:spcPts val="0"/>
              </a:spcBef>
              <a:spcAft>
                <a:spcPts val="1000"/>
              </a:spcAft>
              <a:buSzPts val="1000"/>
              <a:buFont typeface="Symbol"/>
              <a:buChar char=""/>
              <a:tabLst>
                <a:tab pos="457200" algn="l"/>
              </a:tabLst>
            </a:pPr>
            <a:r>
              <a:rPr lang="en-US" sz="3200" dirty="0" smtClean="0">
                <a:latin typeface="Arial Black" panose="020B0A04020102020204" pitchFamily="34" charset="0"/>
                <a:ea typeface="Calibri"/>
                <a:cs typeface="Times New Roman"/>
              </a:rPr>
              <a:t>Develop </a:t>
            </a:r>
            <a:r>
              <a:rPr lang="en-US" sz="3200" dirty="0">
                <a:latin typeface="Arial Black" panose="020B0A04020102020204" pitchFamily="34" charset="0"/>
                <a:ea typeface="Calibri"/>
                <a:cs typeface="Times New Roman"/>
              </a:rPr>
              <a:t>a special bond with their children</a:t>
            </a:r>
          </a:p>
        </p:txBody>
      </p:sp>
    </p:spTree>
    <p:extLst>
      <p:ext uri="{BB962C8B-B14F-4D97-AF65-F5344CB8AC3E}">
        <p14:creationId xmlns:p14="http://schemas.microsoft.com/office/powerpoint/2010/main" val="278798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33872" y="-30932"/>
            <a:ext cx="7772400" cy="1341147"/>
          </a:xfrm>
        </p:spPr>
        <p:txBody>
          <a:bodyPr/>
          <a:lstStyle/>
          <a:p>
            <a:pPr algn="ctr"/>
            <a:r>
              <a:rPr lang="en-US" sz="4000" b="1" dirty="0">
                <a:latin typeface="Arial Rounded MT Bold" panose="020F0704030504030204" pitchFamily="34" charset="0"/>
              </a:rPr>
              <a:t>Play Helps Parents</a:t>
            </a:r>
            <a:endParaRPr lang="en-US" sz="4000" dirty="0">
              <a:latin typeface="Arial Rounded MT Bold" panose="020F0704030504030204" pitchFamily="34" charset="0"/>
            </a:endParaRPr>
          </a:p>
          <a:p>
            <a:endParaRPr lang="en-US" dirty="0"/>
          </a:p>
        </p:txBody>
      </p:sp>
      <p:sp>
        <p:nvSpPr>
          <p:cNvPr id="4" name="Rectangle 3"/>
          <p:cNvSpPr/>
          <p:nvPr/>
        </p:nvSpPr>
        <p:spPr>
          <a:xfrm>
            <a:off x="1619672" y="1310215"/>
            <a:ext cx="7200800" cy="4974054"/>
          </a:xfrm>
          <a:prstGeom prst="rect">
            <a:avLst/>
          </a:prstGeom>
        </p:spPr>
        <p:txBody>
          <a:bodyPr wrap="square">
            <a:spAutoFit/>
          </a:bodyPr>
          <a:lstStyle/>
          <a:p>
            <a:pPr marL="342900" marR="0" lvl="0" indent="-342900" algn="ctr">
              <a:lnSpc>
                <a:spcPct val="115000"/>
              </a:lnSpc>
              <a:spcBef>
                <a:spcPts val="0"/>
              </a:spcBef>
              <a:spcAft>
                <a:spcPts val="1000"/>
              </a:spcAft>
              <a:buSzPts val="1000"/>
              <a:buFont typeface="Symbol"/>
              <a:buChar char=""/>
              <a:tabLst>
                <a:tab pos="457200" algn="l"/>
              </a:tabLst>
            </a:pPr>
            <a:endParaRPr lang="en-US" sz="3200" dirty="0" smtClean="0">
              <a:latin typeface="Arial Black" panose="020B0A04020102020204" pitchFamily="34" charset="0"/>
              <a:ea typeface="Calibri"/>
              <a:cs typeface="Times New Roman"/>
            </a:endParaRPr>
          </a:p>
          <a:p>
            <a:pPr marL="342900" marR="0" lvl="0" indent="-342900" algn="ctr">
              <a:lnSpc>
                <a:spcPct val="115000"/>
              </a:lnSpc>
              <a:spcBef>
                <a:spcPts val="0"/>
              </a:spcBef>
              <a:spcAft>
                <a:spcPts val="1000"/>
              </a:spcAft>
              <a:buSzPts val="1000"/>
              <a:buFont typeface="Symbol"/>
              <a:buChar char=""/>
              <a:tabLst>
                <a:tab pos="457200" algn="l"/>
              </a:tabLst>
            </a:pPr>
            <a:r>
              <a:rPr lang="en-US" sz="3200" dirty="0" smtClean="0">
                <a:latin typeface="Arial Black" panose="020B0A04020102020204" pitchFamily="34" charset="0"/>
                <a:ea typeface="Calibri"/>
                <a:cs typeface="Times New Roman"/>
              </a:rPr>
              <a:t>Learn </a:t>
            </a:r>
            <a:r>
              <a:rPr lang="en-US" sz="3200" dirty="0">
                <a:latin typeface="Arial Black" panose="020B0A04020102020204" pitchFamily="34" charset="0"/>
                <a:ea typeface="Calibri"/>
                <a:cs typeface="Times New Roman"/>
              </a:rPr>
              <a:t>how their child reacts to success, failures and obstacles</a:t>
            </a:r>
          </a:p>
          <a:p>
            <a:pPr marL="342900" marR="0" lvl="0" indent="-342900" algn="ctr">
              <a:lnSpc>
                <a:spcPct val="115000"/>
              </a:lnSpc>
              <a:spcBef>
                <a:spcPts val="0"/>
              </a:spcBef>
              <a:spcAft>
                <a:spcPts val="1000"/>
              </a:spcAft>
              <a:buSzPts val="1000"/>
              <a:buFont typeface="Symbol"/>
              <a:buChar char=""/>
              <a:tabLst>
                <a:tab pos="457200" algn="l"/>
              </a:tabLst>
            </a:pPr>
            <a:r>
              <a:rPr lang="en-US" sz="3200" dirty="0">
                <a:latin typeface="Arial Black" panose="020B0A04020102020204" pitchFamily="34" charset="0"/>
                <a:ea typeface="Calibri"/>
                <a:cs typeface="Times New Roman"/>
              </a:rPr>
              <a:t>Determine the learning style that works best with their child</a:t>
            </a:r>
          </a:p>
          <a:p>
            <a:pPr marR="0" lvl="0" algn="ctr">
              <a:lnSpc>
                <a:spcPct val="115000"/>
              </a:lnSpc>
              <a:spcBef>
                <a:spcPts val="0"/>
              </a:spcBef>
              <a:spcAft>
                <a:spcPts val="1000"/>
              </a:spcAft>
              <a:buSzPts val="1000"/>
              <a:tabLst>
                <a:tab pos="457200" algn="l"/>
              </a:tabLst>
            </a:pPr>
            <a:endParaRPr lang="en-US" sz="3200" dirty="0">
              <a:latin typeface="Arial Black" panose="020B0A04020102020204" pitchFamily="34" charset="0"/>
              <a:ea typeface="Calibri"/>
              <a:cs typeface="Times New Roman"/>
            </a:endParaRPr>
          </a:p>
        </p:txBody>
      </p:sp>
    </p:spTree>
    <p:extLst>
      <p:ext uri="{BB962C8B-B14F-4D97-AF65-F5344CB8AC3E}">
        <p14:creationId xmlns:p14="http://schemas.microsoft.com/office/powerpoint/2010/main" val="398067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7944" y="692696"/>
            <a:ext cx="4174232" cy="5112568"/>
          </a:xfrm>
        </p:spPr>
        <p:txBody>
          <a:bodyPr>
            <a:normAutofit/>
          </a:bodyPr>
          <a:lstStyle/>
          <a:p>
            <a:r>
              <a:rPr lang="en-US" dirty="0" smtClean="0">
                <a:latin typeface="Arial Rounded MT Bold" panose="020F0704030504030204" pitchFamily="34" charset="0"/>
              </a:rPr>
              <a:t>What are some creative ways parents can help children regulate their emotions?</a:t>
            </a:r>
            <a:endParaRPr lang="en-US" dirty="0">
              <a:latin typeface="Arial Rounded MT Bold" panose="020F0704030504030204" pitchFamily="34" charset="0"/>
            </a:endParaRPr>
          </a:p>
        </p:txBody>
      </p:sp>
    </p:spTree>
    <p:extLst>
      <p:ext uri="{BB962C8B-B14F-4D97-AF65-F5344CB8AC3E}">
        <p14:creationId xmlns:p14="http://schemas.microsoft.com/office/powerpoint/2010/main" val="3486655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32656"/>
            <a:ext cx="6462464" cy="6124754"/>
          </a:xfrm>
          <a:prstGeom prst="rect">
            <a:avLst/>
          </a:prstGeom>
        </p:spPr>
        <p:txBody>
          <a:bodyPr wrap="square">
            <a:spAutoFit/>
          </a:bodyPr>
          <a:lstStyle/>
          <a:p>
            <a:pPr marL="457200" indent="-457200" algn="ctr">
              <a:buFont typeface="Arial" panose="020B0604020202020204" pitchFamily="34" charset="0"/>
              <a:buChar char="•"/>
            </a:pPr>
            <a:r>
              <a:rPr lang="en-US" sz="4000" dirty="0">
                <a:latin typeface="Arial Black" panose="020B0A04020102020204" pitchFamily="34" charset="0"/>
              </a:rPr>
              <a:t>Modeling - by demonstrating appropriate behavior, </a:t>
            </a:r>
            <a:r>
              <a:rPr lang="en-US" sz="4000" dirty="0" smtClean="0">
                <a:latin typeface="Arial Black" panose="020B0A04020102020204" pitchFamily="34" charset="0"/>
              </a:rPr>
              <a:t>adults </a:t>
            </a:r>
            <a:r>
              <a:rPr lang="en-US" sz="4000" dirty="0">
                <a:latin typeface="Arial Black" panose="020B0A04020102020204" pitchFamily="34" charset="0"/>
              </a:rPr>
              <a:t>show children how to accomplish a task and use the self regulation needed to complete it </a:t>
            </a:r>
          </a:p>
          <a:p>
            <a:endParaRPr lang="en-US" sz="3200" dirty="0">
              <a:latin typeface="Arial Black" panose="020B0A04020102020204" pitchFamily="34" charset="0"/>
            </a:endParaRPr>
          </a:p>
        </p:txBody>
      </p:sp>
    </p:spTree>
    <p:extLst>
      <p:ext uri="{BB962C8B-B14F-4D97-AF65-F5344CB8AC3E}">
        <p14:creationId xmlns:p14="http://schemas.microsoft.com/office/powerpoint/2010/main" val="2873880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9672" y="476672"/>
            <a:ext cx="6984776" cy="6247864"/>
          </a:xfrm>
          <a:prstGeom prst="rect">
            <a:avLst/>
          </a:prstGeom>
        </p:spPr>
        <p:txBody>
          <a:bodyPr wrap="square">
            <a:spAutoFit/>
          </a:bodyPr>
          <a:lstStyle/>
          <a:p>
            <a:pPr marL="457200" indent="-457200" algn="ctr">
              <a:buFont typeface="Arial" panose="020B0604020202020204" pitchFamily="34" charset="0"/>
              <a:buChar char="•"/>
            </a:pPr>
            <a:r>
              <a:rPr lang="en-US" sz="4000" dirty="0">
                <a:latin typeface="Arial Black" panose="020B0A04020102020204" pitchFamily="34" charset="0"/>
              </a:rPr>
              <a:t>Using Hints and Cues – when </a:t>
            </a:r>
            <a:r>
              <a:rPr lang="en-US" sz="4000" dirty="0" smtClean="0">
                <a:latin typeface="Arial Black" panose="020B0A04020102020204" pitchFamily="34" charset="0"/>
              </a:rPr>
              <a:t>adults </a:t>
            </a:r>
            <a:r>
              <a:rPr lang="en-US" sz="4000" dirty="0">
                <a:latin typeface="Arial Black" panose="020B0A04020102020204" pitchFamily="34" charset="0"/>
              </a:rPr>
              <a:t>use simple directions, gestures, and touch, they provide young children with valuable cues about how and when to regulate their emotions, attention, and behavior </a:t>
            </a:r>
          </a:p>
        </p:txBody>
      </p:sp>
    </p:spTree>
    <p:extLst>
      <p:ext uri="{BB962C8B-B14F-4D97-AF65-F5344CB8AC3E}">
        <p14:creationId xmlns:p14="http://schemas.microsoft.com/office/powerpoint/2010/main" val="79837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1052736"/>
            <a:ext cx="7581528" cy="4525963"/>
          </a:xfrm>
        </p:spPr>
        <p:txBody>
          <a:bodyPr>
            <a:normAutofit lnSpcReduction="10000"/>
          </a:bodyPr>
          <a:lstStyle/>
          <a:p>
            <a:r>
              <a:rPr lang="es-ES" dirty="0">
                <a:latin typeface="Arial Rounded MT Bold" panose="020F0704030504030204" pitchFamily="34" charset="0"/>
              </a:rPr>
              <a:t>In general, </a:t>
            </a:r>
            <a:r>
              <a:rPr lang="es-ES" dirty="0" err="1">
                <a:latin typeface="Arial Rounded MT Bold" panose="020F0704030504030204" pitchFamily="34" charset="0"/>
              </a:rPr>
              <a:t>children’s</a:t>
            </a:r>
            <a:r>
              <a:rPr lang="es-ES" dirty="0">
                <a:latin typeface="Arial Rounded MT Bold" panose="020F0704030504030204" pitchFamily="34" charset="0"/>
              </a:rPr>
              <a:t> </a:t>
            </a:r>
            <a:r>
              <a:rPr lang="es-ES" dirty="0" err="1">
                <a:latin typeface="Arial Rounded MT Bold" panose="020F0704030504030204" pitchFamily="34" charset="0"/>
              </a:rPr>
              <a:t>lives</a:t>
            </a:r>
            <a:r>
              <a:rPr lang="es-ES" dirty="0">
                <a:latin typeface="Arial Rounded MT Bold" panose="020F0704030504030204" pitchFamily="34" charset="0"/>
              </a:rPr>
              <a:t> are </a:t>
            </a:r>
            <a:r>
              <a:rPr lang="es-ES" dirty="0" err="1">
                <a:latin typeface="Arial Rounded MT Bold" panose="020F0704030504030204" pitchFamily="34" charset="0"/>
              </a:rPr>
              <a:t>not</a:t>
            </a:r>
            <a:r>
              <a:rPr lang="es-ES" dirty="0">
                <a:latin typeface="Arial Rounded MT Bold" panose="020F0704030504030204" pitchFamily="34" charset="0"/>
              </a:rPr>
              <a:t> in </a:t>
            </a:r>
            <a:r>
              <a:rPr lang="es-ES" dirty="0" err="1">
                <a:latin typeface="Arial Rounded MT Bold" panose="020F0704030504030204" pitchFamily="34" charset="0"/>
              </a:rPr>
              <a:t>their</a:t>
            </a:r>
            <a:r>
              <a:rPr lang="es-ES" dirty="0">
                <a:latin typeface="Arial Rounded MT Bold" panose="020F0704030504030204" pitchFamily="34" charset="0"/>
              </a:rPr>
              <a:t> control</a:t>
            </a:r>
            <a:r>
              <a:rPr lang="es-ES" dirty="0" smtClean="0">
                <a:latin typeface="Arial Rounded MT Bold" panose="020F0704030504030204" pitchFamily="34" charset="0"/>
              </a:rPr>
              <a:t>.</a:t>
            </a:r>
          </a:p>
          <a:p>
            <a:pPr marL="0" indent="0">
              <a:buNone/>
            </a:pPr>
            <a:endParaRPr lang="es-ES" dirty="0" smtClean="0">
              <a:latin typeface="Arial Rounded MT Bold" panose="020F0704030504030204" pitchFamily="34" charset="0"/>
            </a:endParaRPr>
          </a:p>
          <a:p>
            <a:r>
              <a:rPr lang="es-ES" dirty="0" smtClean="0">
                <a:latin typeface="Arial Rounded MT Bold" panose="020F0704030504030204" pitchFamily="34" charset="0"/>
              </a:rPr>
              <a:t>Children </a:t>
            </a:r>
            <a:r>
              <a:rPr lang="es-ES" dirty="0" err="1" smtClean="0">
                <a:latin typeface="Arial Rounded MT Bold" panose="020F0704030504030204" pitchFamily="34" charset="0"/>
              </a:rPr>
              <a:t>love</a:t>
            </a:r>
            <a:r>
              <a:rPr lang="es-ES" dirty="0" smtClean="0">
                <a:latin typeface="Arial Rounded MT Bold" panose="020F0704030504030204" pitchFamily="34" charset="0"/>
              </a:rPr>
              <a:t> to </a:t>
            </a:r>
            <a:r>
              <a:rPr lang="es-ES" dirty="0" err="1" smtClean="0">
                <a:latin typeface="Arial Rounded MT Bold" panose="020F0704030504030204" pitchFamily="34" charset="0"/>
              </a:rPr>
              <a:t>play</a:t>
            </a:r>
            <a:r>
              <a:rPr lang="es-ES" dirty="0" smtClean="0">
                <a:latin typeface="Arial Rounded MT Bold" panose="020F0704030504030204" pitchFamily="34" charset="0"/>
              </a:rPr>
              <a:t> </a:t>
            </a:r>
            <a:r>
              <a:rPr lang="es-ES" dirty="0" err="1" smtClean="0">
                <a:latin typeface="Arial Rounded MT Bold" panose="020F0704030504030204" pitchFamily="34" charset="0"/>
              </a:rPr>
              <a:t>because</a:t>
            </a:r>
            <a:r>
              <a:rPr lang="es-ES" dirty="0" smtClean="0">
                <a:latin typeface="Arial Rounded MT Bold" panose="020F0704030504030204" pitchFamily="34" charset="0"/>
              </a:rPr>
              <a:t> </a:t>
            </a:r>
            <a:r>
              <a:rPr lang="es-ES" dirty="0" err="1" smtClean="0">
                <a:latin typeface="Arial Rounded MT Bold" panose="020F0704030504030204" pitchFamily="34" charset="0"/>
              </a:rPr>
              <a:t>it</a:t>
            </a:r>
            <a:r>
              <a:rPr lang="es-ES" dirty="0" smtClean="0">
                <a:latin typeface="Arial Rounded MT Bold" panose="020F0704030504030204" pitchFamily="34" charset="0"/>
              </a:rPr>
              <a:t> </a:t>
            </a:r>
            <a:r>
              <a:rPr lang="es-ES" dirty="0" err="1" smtClean="0">
                <a:latin typeface="Arial Rounded MT Bold" panose="020F0704030504030204" pitchFamily="34" charset="0"/>
              </a:rPr>
              <a:t>is</a:t>
            </a:r>
            <a:r>
              <a:rPr lang="es-ES" dirty="0" smtClean="0">
                <a:latin typeface="Arial Rounded MT Bold" panose="020F0704030504030204" pitchFamily="34" charset="0"/>
              </a:rPr>
              <a:t> </a:t>
            </a:r>
            <a:r>
              <a:rPr lang="es-ES" dirty="0" err="1" smtClean="0">
                <a:latin typeface="Arial Rounded MT Bold" panose="020F0704030504030204" pitchFamily="34" charset="0"/>
              </a:rPr>
              <a:t>child-initiated</a:t>
            </a:r>
            <a:r>
              <a:rPr lang="es-ES" dirty="0" smtClean="0">
                <a:latin typeface="Arial Rounded MT Bold" panose="020F0704030504030204" pitchFamily="34" charset="0"/>
              </a:rPr>
              <a:t> and </a:t>
            </a:r>
            <a:r>
              <a:rPr lang="es-ES" dirty="0" err="1" smtClean="0">
                <a:latin typeface="Arial Rounded MT Bold" panose="020F0704030504030204" pitchFamily="34" charset="0"/>
              </a:rPr>
              <a:t>child-controlled</a:t>
            </a:r>
            <a:r>
              <a:rPr lang="es-ES" dirty="0" smtClean="0">
                <a:latin typeface="Arial Rounded MT Bold" panose="020F0704030504030204" pitchFamily="34" charset="0"/>
              </a:rPr>
              <a:t>.</a:t>
            </a:r>
          </a:p>
          <a:p>
            <a:pPr marL="0" indent="0">
              <a:buNone/>
            </a:pPr>
            <a:endParaRPr lang="es-ES" dirty="0" smtClean="0">
              <a:latin typeface="Arial Rounded MT Bold" panose="020F0704030504030204" pitchFamily="34" charset="0"/>
            </a:endParaRPr>
          </a:p>
          <a:p>
            <a:r>
              <a:rPr lang="es-ES" dirty="0" err="1" smtClean="0">
                <a:latin typeface="Arial Rounded MT Bold" panose="020F0704030504030204" pitchFamily="34" charset="0"/>
              </a:rPr>
              <a:t>Children’s</a:t>
            </a:r>
            <a:r>
              <a:rPr lang="es-ES" dirty="0" smtClean="0">
                <a:latin typeface="Arial Rounded MT Bold" panose="020F0704030504030204" pitchFamily="34" charset="0"/>
              </a:rPr>
              <a:t> </a:t>
            </a:r>
            <a:r>
              <a:rPr lang="es-ES" dirty="0" err="1" smtClean="0">
                <a:latin typeface="Arial Rounded MT Bold" panose="020F0704030504030204" pitchFamily="34" charset="0"/>
              </a:rPr>
              <a:t>problem</a:t>
            </a:r>
            <a:r>
              <a:rPr lang="es-ES" dirty="0" smtClean="0">
                <a:latin typeface="Arial Rounded MT Bold" panose="020F0704030504030204" pitchFamily="34" charset="0"/>
              </a:rPr>
              <a:t> </a:t>
            </a:r>
            <a:r>
              <a:rPr lang="es-ES" dirty="0" err="1" smtClean="0">
                <a:latin typeface="Arial Rounded MT Bold" panose="020F0704030504030204" pitchFamily="34" charset="0"/>
              </a:rPr>
              <a:t>solving</a:t>
            </a:r>
            <a:r>
              <a:rPr lang="es-ES" dirty="0" smtClean="0">
                <a:latin typeface="Arial Rounded MT Bold" panose="020F0704030504030204" pitchFamily="34" charset="0"/>
              </a:rPr>
              <a:t> </a:t>
            </a:r>
            <a:r>
              <a:rPr lang="es-ES" dirty="0" err="1" smtClean="0">
                <a:latin typeface="Arial Rounded MT Bold" panose="020F0704030504030204" pitchFamily="34" charset="0"/>
              </a:rPr>
              <a:t>skills</a:t>
            </a:r>
            <a:r>
              <a:rPr lang="es-ES" dirty="0">
                <a:latin typeface="Arial Rounded MT Bold" panose="020F0704030504030204" pitchFamily="34" charset="0"/>
              </a:rPr>
              <a:t> </a:t>
            </a:r>
            <a:r>
              <a:rPr lang="es-ES" dirty="0" smtClean="0">
                <a:latin typeface="Arial Rounded MT Bold" panose="020F0704030504030204" pitchFamily="34" charset="0"/>
              </a:rPr>
              <a:t>are a </a:t>
            </a:r>
            <a:r>
              <a:rPr lang="es-ES" dirty="0" err="1" smtClean="0">
                <a:latin typeface="Arial Rounded MT Bold" panose="020F0704030504030204" pitchFamily="34" charset="0"/>
              </a:rPr>
              <a:t>key</a:t>
            </a:r>
            <a:r>
              <a:rPr lang="es-ES" dirty="0" smtClean="0">
                <a:latin typeface="Arial Rounded MT Bold" panose="020F0704030504030204" pitchFamily="34" charset="0"/>
              </a:rPr>
              <a:t> </a:t>
            </a:r>
            <a:r>
              <a:rPr lang="es-ES" dirty="0" err="1" smtClean="0">
                <a:latin typeface="Arial Rounded MT Bold" panose="020F0704030504030204" pitchFamily="34" charset="0"/>
              </a:rPr>
              <a:t>feature</a:t>
            </a:r>
            <a:r>
              <a:rPr lang="es-ES" dirty="0" smtClean="0">
                <a:latin typeface="Arial Rounded MT Bold" panose="020F0704030504030204" pitchFamily="34" charset="0"/>
              </a:rPr>
              <a:t> in </a:t>
            </a:r>
            <a:r>
              <a:rPr lang="es-ES" dirty="0" err="1" smtClean="0">
                <a:latin typeface="Arial Rounded MT Bold" panose="020F0704030504030204" pitchFamily="34" charset="0"/>
              </a:rPr>
              <a:t>the</a:t>
            </a:r>
            <a:r>
              <a:rPr lang="es-ES" dirty="0" smtClean="0">
                <a:latin typeface="Arial Rounded MT Bold" panose="020F0704030504030204" pitchFamily="34" charset="0"/>
              </a:rPr>
              <a:t> development of social </a:t>
            </a:r>
            <a:r>
              <a:rPr lang="es-ES" dirty="0" err="1" smtClean="0">
                <a:latin typeface="Arial Rounded MT Bold" panose="020F0704030504030204" pitchFamily="34" charset="0"/>
              </a:rPr>
              <a:t>competence</a:t>
            </a:r>
            <a:r>
              <a:rPr lang="es-ES" dirty="0" smtClean="0">
                <a:latin typeface="Arial Rounded MT Bold" panose="020F0704030504030204" pitchFamily="34" charset="0"/>
              </a:rPr>
              <a:t>.</a:t>
            </a:r>
          </a:p>
          <a:p>
            <a:endParaRPr lang="es-ES" dirty="0">
              <a:latin typeface="Arial Rounded MT Bold" panose="020F0704030504030204" pitchFamily="34" charset="0"/>
            </a:endParaRPr>
          </a:p>
          <a:p>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764704"/>
            <a:ext cx="6984776" cy="5632311"/>
          </a:xfrm>
          <a:prstGeom prst="rect">
            <a:avLst/>
          </a:prstGeom>
        </p:spPr>
        <p:txBody>
          <a:bodyPr wrap="square">
            <a:spAutoFit/>
          </a:bodyPr>
          <a:lstStyle/>
          <a:p>
            <a:pPr marL="285750" indent="-285750">
              <a:buFont typeface="Arial" panose="020B0604020202020204" pitchFamily="34" charset="0"/>
              <a:buChar char="•"/>
            </a:pPr>
            <a:r>
              <a:rPr lang="en-US" sz="3600" dirty="0">
                <a:latin typeface="Arial Black" panose="020B0A04020102020204" pitchFamily="34" charset="0"/>
              </a:rPr>
              <a:t>Gradually Withdrawing Adult Support – </a:t>
            </a:r>
            <a:r>
              <a:rPr lang="en-US" sz="3600" dirty="0" smtClean="0">
                <a:latin typeface="Arial Black" panose="020B0A04020102020204" pitchFamily="34" charset="0"/>
              </a:rPr>
              <a:t>Adults </a:t>
            </a:r>
            <a:r>
              <a:rPr lang="en-US" sz="3600" dirty="0">
                <a:latin typeface="Arial Black" panose="020B0A04020102020204" pitchFamily="34" charset="0"/>
              </a:rPr>
              <a:t>turn over more of the regulatory responsibilities to the children’s control while monitoring their progress and intervening when necessary to provide the appropriate </a:t>
            </a:r>
            <a:r>
              <a:rPr lang="en-US" sz="3600" dirty="0" smtClean="0">
                <a:latin typeface="Arial Black" panose="020B0A04020102020204" pitchFamily="34" charset="0"/>
              </a:rPr>
              <a:t>support.</a:t>
            </a:r>
            <a:endParaRPr lang="en-US" sz="3600" dirty="0"/>
          </a:p>
        </p:txBody>
      </p:sp>
    </p:spTree>
    <p:extLst>
      <p:ext uri="{BB962C8B-B14F-4D97-AF65-F5344CB8AC3E}">
        <p14:creationId xmlns:p14="http://schemas.microsoft.com/office/powerpoint/2010/main" val="3290994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3968" y="1124744"/>
            <a:ext cx="4462264" cy="4824536"/>
          </a:xfrm>
        </p:spPr>
        <p:txBody>
          <a:bodyPr>
            <a:normAutofit/>
          </a:bodyPr>
          <a:lstStyle/>
          <a:p>
            <a:r>
              <a:rPr lang="en-US" sz="5400" dirty="0" smtClean="0">
                <a:latin typeface="Arial Rounded MT Bold" panose="020F0704030504030204" pitchFamily="34" charset="0"/>
              </a:rPr>
              <a:t>Why do temper tantrums happen?</a:t>
            </a:r>
            <a:endParaRPr lang="en-US" sz="5400" dirty="0">
              <a:latin typeface="Arial Rounded MT Bold" panose="020F0704030504030204" pitchFamily="34" charset="0"/>
            </a:endParaRPr>
          </a:p>
        </p:txBody>
      </p:sp>
    </p:spTree>
    <p:extLst>
      <p:ext uri="{BB962C8B-B14F-4D97-AF65-F5344CB8AC3E}">
        <p14:creationId xmlns:p14="http://schemas.microsoft.com/office/powerpoint/2010/main" val="298679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980728"/>
            <a:ext cx="7488832" cy="5632311"/>
          </a:xfrm>
          <a:prstGeom prst="rect">
            <a:avLst/>
          </a:prstGeom>
        </p:spPr>
        <p:txBody>
          <a:bodyPr wrap="square">
            <a:spAutoFit/>
          </a:bodyPr>
          <a:lstStyle/>
          <a:p>
            <a:pPr marL="571500" indent="-571500">
              <a:buFont typeface="Arial" panose="020B0604020202020204" pitchFamily="34" charset="0"/>
              <a:buChar char="•"/>
            </a:pPr>
            <a:r>
              <a:rPr lang="en-US" sz="3600" b="1" dirty="0" smtClean="0">
                <a:latin typeface="Arial Black" panose="020B0A04020102020204" pitchFamily="34" charset="0"/>
              </a:rPr>
              <a:t>battling </a:t>
            </a:r>
            <a:r>
              <a:rPr lang="en-US" sz="3600" b="1" dirty="0">
                <a:latin typeface="Arial Black" panose="020B0A04020102020204" pitchFamily="34" charset="0"/>
              </a:rPr>
              <a:t>between dependence and </a:t>
            </a:r>
            <a:r>
              <a:rPr lang="en-US" sz="3600" b="1" dirty="0" smtClean="0">
                <a:latin typeface="Arial Black" panose="020B0A04020102020204" pitchFamily="34" charset="0"/>
              </a:rPr>
              <a:t>independence</a:t>
            </a:r>
          </a:p>
          <a:p>
            <a:pPr marL="571500" indent="-571500">
              <a:buFont typeface="Arial" panose="020B0604020202020204" pitchFamily="34" charset="0"/>
              <a:buChar char="•"/>
            </a:pPr>
            <a:endParaRPr lang="en-US" sz="3600" b="1" dirty="0" smtClean="0">
              <a:latin typeface="Arial Black" panose="020B0A04020102020204" pitchFamily="34" charset="0"/>
            </a:endParaRPr>
          </a:p>
          <a:p>
            <a:pPr marL="571500" indent="-571500">
              <a:buFont typeface="Arial" panose="020B0604020202020204" pitchFamily="34" charset="0"/>
              <a:buChar char="•"/>
            </a:pPr>
            <a:r>
              <a:rPr lang="en-US" sz="3600" b="1" dirty="0" smtClean="0">
                <a:latin typeface="Arial Black" panose="020B0A04020102020204" pitchFamily="34" charset="0"/>
              </a:rPr>
              <a:t>limited </a:t>
            </a:r>
            <a:r>
              <a:rPr lang="en-US" sz="3600" b="1" dirty="0">
                <a:latin typeface="Arial Black" panose="020B0A04020102020204" pitchFamily="34" charset="0"/>
              </a:rPr>
              <a:t>skills to influence the events that take place in their </a:t>
            </a:r>
            <a:r>
              <a:rPr lang="en-US" sz="3600" b="1" dirty="0" smtClean="0">
                <a:latin typeface="Arial Black" panose="020B0A04020102020204" pitchFamily="34" charset="0"/>
              </a:rPr>
              <a:t>lives</a:t>
            </a:r>
          </a:p>
          <a:p>
            <a:endParaRPr lang="en-US" sz="3600" b="1" dirty="0" smtClean="0">
              <a:latin typeface="Arial Black" panose="020B0A04020102020204" pitchFamily="34" charset="0"/>
            </a:endParaRPr>
          </a:p>
          <a:p>
            <a:pPr marL="571500" indent="-571500">
              <a:buFont typeface="Arial" panose="020B0604020202020204" pitchFamily="34" charset="0"/>
              <a:buChar char="•"/>
            </a:pPr>
            <a:r>
              <a:rPr lang="en-US" sz="3600" b="1" dirty="0" smtClean="0">
                <a:latin typeface="Arial Black" panose="020B0A04020102020204" pitchFamily="34" charset="0"/>
              </a:rPr>
              <a:t>inconsistency and unrealistic expectations</a:t>
            </a:r>
            <a:endParaRPr lang="en-US" sz="3600" dirty="0">
              <a:latin typeface="Arial Black" panose="020B0A04020102020204" pitchFamily="34" charset="0"/>
            </a:endParaRPr>
          </a:p>
        </p:txBody>
      </p:sp>
    </p:spTree>
    <p:extLst>
      <p:ext uri="{BB962C8B-B14F-4D97-AF65-F5344CB8AC3E}">
        <p14:creationId xmlns:p14="http://schemas.microsoft.com/office/powerpoint/2010/main" val="137449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980728"/>
            <a:ext cx="7056784" cy="5016758"/>
          </a:xfrm>
          <a:prstGeom prst="rect">
            <a:avLst/>
          </a:prstGeom>
        </p:spPr>
        <p:txBody>
          <a:bodyPr wrap="square">
            <a:spAutoFit/>
          </a:bodyPr>
          <a:lstStyle/>
          <a:p>
            <a:pPr marL="571500" indent="-571500">
              <a:buFont typeface="Arial" panose="020B0604020202020204" pitchFamily="34" charset="0"/>
              <a:buChar char="•"/>
            </a:pPr>
            <a:r>
              <a:rPr lang="en-US" sz="4000" dirty="0">
                <a:latin typeface="Arial Black" panose="020B0A04020102020204" pitchFamily="34" charset="0"/>
              </a:rPr>
              <a:t>undue </a:t>
            </a:r>
            <a:r>
              <a:rPr lang="en-US" sz="4000" dirty="0" smtClean="0">
                <a:latin typeface="Arial Black" panose="020B0A04020102020204" pitchFamily="34" charset="0"/>
              </a:rPr>
              <a:t>strictness </a:t>
            </a:r>
          </a:p>
          <a:p>
            <a:endParaRPr lang="en-US" sz="4000" dirty="0" smtClean="0">
              <a:latin typeface="Arial Black" panose="020B0A04020102020204" pitchFamily="34" charset="0"/>
            </a:endParaRPr>
          </a:p>
          <a:p>
            <a:pPr marL="571500" indent="-571500">
              <a:buFont typeface="Arial" panose="020B0604020202020204" pitchFamily="34" charset="0"/>
              <a:buChar char="•"/>
            </a:pPr>
            <a:r>
              <a:rPr lang="en-US" sz="4000" dirty="0" smtClean="0">
                <a:latin typeface="Arial Black" panose="020B0A04020102020204" pitchFamily="34" charset="0"/>
              </a:rPr>
              <a:t>over-protectiveness</a:t>
            </a:r>
          </a:p>
          <a:p>
            <a:endParaRPr lang="en-US" sz="4000" dirty="0" smtClean="0">
              <a:latin typeface="Arial Black" panose="020B0A04020102020204" pitchFamily="34" charset="0"/>
            </a:endParaRPr>
          </a:p>
          <a:p>
            <a:pPr marL="571500" indent="-571500">
              <a:buFont typeface="Arial" panose="020B0604020202020204" pitchFamily="34" charset="0"/>
              <a:buChar char="•"/>
            </a:pPr>
            <a:r>
              <a:rPr lang="en-US" sz="4000" dirty="0">
                <a:latin typeface="Arial Black" panose="020B0A04020102020204" pitchFamily="34" charset="0"/>
              </a:rPr>
              <a:t>o</a:t>
            </a:r>
            <a:r>
              <a:rPr lang="en-US" sz="4000" dirty="0" smtClean="0">
                <a:latin typeface="Arial Black" panose="020B0A04020102020204" pitchFamily="34" charset="0"/>
              </a:rPr>
              <a:t>verindulgence</a:t>
            </a:r>
          </a:p>
          <a:p>
            <a:r>
              <a:rPr lang="en-US" sz="4000" dirty="0" smtClean="0">
                <a:latin typeface="Arial Black" panose="020B0A04020102020204" pitchFamily="34" charset="0"/>
              </a:rPr>
              <a:t>  </a:t>
            </a:r>
          </a:p>
          <a:p>
            <a:pPr marL="571500" indent="-571500">
              <a:buFont typeface="Arial" panose="020B0604020202020204" pitchFamily="34" charset="0"/>
              <a:buChar char="•"/>
            </a:pPr>
            <a:r>
              <a:rPr lang="en-US" sz="4000" dirty="0" smtClean="0">
                <a:latin typeface="Arial Black" panose="020B0A04020102020204" pitchFamily="34" charset="0"/>
              </a:rPr>
              <a:t>lack </a:t>
            </a:r>
            <a:r>
              <a:rPr lang="en-US" sz="4000" dirty="0">
                <a:latin typeface="Arial Black" panose="020B0A04020102020204" pitchFamily="34" charset="0"/>
              </a:rPr>
              <a:t>of assertive limit setting</a:t>
            </a:r>
          </a:p>
        </p:txBody>
      </p:sp>
    </p:spTree>
    <p:extLst>
      <p:ext uri="{BB962C8B-B14F-4D97-AF65-F5344CB8AC3E}">
        <p14:creationId xmlns:p14="http://schemas.microsoft.com/office/powerpoint/2010/main" val="1724990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9952" y="908720"/>
            <a:ext cx="4318248" cy="4968551"/>
          </a:xfrm>
        </p:spPr>
        <p:txBody>
          <a:bodyPr>
            <a:normAutofit/>
          </a:bodyPr>
          <a:lstStyle/>
          <a:p>
            <a:r>
              <a:rPr lang="en-US" dirty="0" smtClean="0">
                <a:latin typeface="Arial Rounded MT Bold" panose="020F0704030504030204" pitchFamily="34" charset="0"/>
              </a:rPr>
              <a:t>What actions do you suggest taking with children who are experiencing a tantrum?</a:t>
            </a:r>
            <a:endParaRPr lang="en-US" dirty="0">
              <a:latin typeface="Arial Rounded MT Bold" panose="020F0704030504030204" pitchFamily="34" charset="0"/>
            </a:endParaRPr>
          </a:p>
        </p:txBody>
      </p:sp>
    </p:spTree>
    <p:extLst>
      <p:ext uri="{BB962C8B-B14F-4D97-AF65-F5344CB8AC3E}">
        <p14:creationId xmlns:p14="http://schemas.microsoft.com/office/powerpoint/2010/main" val="54471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1124744"/>
            <a:ext cx="6840760" cy="4401205"/>
          </a:xfrm>
          <a:prstGeom prst="rect">
            <a:avLst/>
          </a:prstGeom>
        </p:spPr>
        <p:txBody>
          <a:bodyPr wrap="square">
            <a:spAutoFit/>
          </a:bodyPr>
          <a:lstStyle/>
          <a:p>
            <a:pPr algn="ctr"/>
            <a:r>
              <a:rPr lang="en-US" sz="4000" b="1" i="1" dirty="0">
                <a:latin typeface="Arial Black" panose="020B0A04020102020204" pitchFamily="34" charset="0"/>
              </a:rPr>
              <a:t>Easy To Love, Difficult To Discipline</a:t>
            </a:r>
            <a:r>
              <a:rPr lang="en-US" sz="4000" b="1" dirty="0">
                <a:latin typeface="Arial Black" panose="020B0A04020102020204" pitchFamily="34" charset="0"/>
              </a:rPr>
              <a:t> </a:t>
            </a:r>
          </a:p>
          <a:p>
            <a:pPr algn="ctr"/>
            <a:r>
              <a:rPr lang="en-US" sz="4000" b="1" dirty="0" smtClean="0">
                <a:latin typeface="Arial Black" panose="020B0A04020102020204" pitchFamily="34" charset="0"/>
              </a:rPr>
              <a:t> </a:t>
            </a:r>
            <a:r>
              <a:rPr lang="en-US" sz="4000" b="1" dirty="0">
                <a:latin typeface="Arial Black" panose="020B0A04020102020204" pitchFamily="34" charset="0"/>
              </a:rPr>
              <a:t>Dr. Becky </a:t>
            </a:r>
            <a:r>
              <a:rPr lang="en-US" sz="4000" b="1" dirty="0" smtClean="0">
                <a:latin typeface="Arial Black" panose="020B0A04020102020204" pitchFamily="34" charset="0"/>
              </a:rPr>
              <a:t>Bailey</a:t>
            </a:r>
          </a:p>
          <a:p>
            <a:pPr algn="ctr"/>
            <a:endParaRPr lang="en-US" sz="4000" b="1" dirty="0">
              <a:latin typeface="Arial Black" panose="020B0A04020102020204" pitchFamily="34" charset="0"/>
            </a:endParaRPr>
          </a:p>
          <a:p>
            <a:pPr algn="ctr"/>
            <a:r>
              <a:rPr lang="en-US" sz="4000" b="1" dirty="0" smtClean="0">
                <a:latin typeface="Arial Black" panose="020B0A04020102020204" pitchFamily="34" charset="0"/>
              </a:rPr>
              <a:t>You Tube Video</a:t>
            </a:r>
          </a:p>
          <a:p>
            <a:pPr algn="ctr"/>
            <a:endParaRPr lang="en-US" sz="4000" b="1" dirty="0">
              <a:latin typeface="Arial Black" panose="020B0A04020102020204" pitchFamily="34" charset="0"/>
            </a:endParaRPr>
          </a:p>
          <a:p>
            <a:pPr algn="ctr"/>
            <a:endParaRPr lang="en-US" sz="4000" dirty="0">
              <a:latin typeface="Arial Black" panose="020B0A04020102020204" pitchFamily="34" charset="0"/>
            </a:endParaRPr>
          </a:p>
        </p:txBody>
      </p:sp>
    </p:spTree>
    <p:extLst>
      <p:ext uri="{BB962C8B-B14F-4D97-AF65-F5344CB8AC3E}">
        <p14:creationId xmlns:p14="http://schemas.microsoft.com/office/powerpoint/2010/main" val="1240882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836712"/>
            <a:ext cx="7200800" cy="5632311"/>
          </a:xfrm>
          <a:prstGeom prst="rect">
            <a:avLst/>
          </a:prstGeom>
        </p:spPr>
        <p:txBody>
          <a:bodyPr wrap="square">
            <a:spAutoFit/>
          </a:bodyPr>
          <a:lstStyle/>
          <a:p>
            <a:r>
              <a:rPr lang="en-US" sz="3600" dirty="0" smtClean="0">
                <a:latin typeface="Arial Black" panose="020B0A04020102020204" pitchFamily="34" charset="0"/>
              </a:rPr>
              <a:t>Dr. Bailey explains how </a:t>
            </a:r>
            <a:r>
              <a:rPr lang="en-US" sz="3600" dirty="0">
                <a:latin typeface="Arial Black" panose="020B0A04020102020204" pitchFamily="34" charset="0"/>
              </a:rPr>
              <a:t>to help children calm down so they can move through their tantrums more quickly, and also how to wire children’s brains for greater self-control (fewer tantrums in the future). </a:t>
            </a:r>
            <a:r>
              <a:rPr lang="en-US" sz="3600" dirty="0" smtClean="0">
                <a:latin typeface="Arial Black" panose="020B0A04020102020204" pitchFamily="34" charset="0"/>
              </a:rPr>
              <a:t>She makes </a:t>
            </a:r>
            <a:r>
              <a:rPr lang="en-US" sz="3600" dirty="0">
                <a:latin typeface="Arial Black" panose="020B0A04020102020204" pitchFamily="34" charset="0"/>
              </a:rPr>
              <a:t>the following </a:t>
            </a:r>
            <a:r>
              <a:rPr lang="en-US" sz="3600" dirty="0" smtClean="0">
                <a:latin typeface="Arial Black" panose="020B0A04020102020204" pitchFamily="34" charset="0"/>
              </a:rPr>
              <a:t>suggestions: </a:t>
            </a:r>
            <a:endParaRPr lang="en-US" sz="3600" dirty="0">
              <a:latin typeface="Arial Black" panose="020B0A04020102020204" pitchFamily="34" charset="0"/>
            </a:endParaRPr>
          </a:p>
        </p:txBody>
      </p:sp>
    </p:spTree>
    <p:extLst>
      <p:ext uri="{BB962C8B-B14F-4D97-AF65-F5344CB8AC3E}">
        <p14:creationId xmlns:p14="http://schemas.microsoft.com/office/powerpoint/2010/main" val="1379172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5674642"/>
          </a:xfrm>
        </p:spPr>
        <p:txBody>
          <a:bodyPr>
            <a:normAutofit fontScale="90000"/>
          </a:bodyPr>
          <a:lstStyle/>
          <a:p>
            <a:r>
              <a:rPr lang="en-US" dirty="0" smtClean="0"/>
              <a:t/>
            </a:r>
            <a:br>
              <a:rPr lang="en-US" dirty="0" smtClean="0"/>
            </a:br>
            <a:r>
              <a:rPr lang="en-US" dirty="0"/>
              <a:t/>
            </a:r>
            <a:br>
              <a:rPr lang="en-US" dirty="0"/>
            </a:br>
            <a:r>
              <a:rPr lang="en-US" dirty="0" smtClean="0"/>
              <a:t>1</a:t>
            </a:r>
            <a:r>
              <a:rPr lang="en-US" dirty="0"/>
              <a:t>) </a:t>
            </a:r>
            <a:r>
              <a:rPr lang="en-US" b="1" dirty="0"/>
              <a:t>Discipline yourself first and your child second</a:t>
            </a:r>
            <a:r>
              <a:rPr lang="en-US" dirty="0" smtClean="0"/>
              <a:t>.</a:t>
            </a:r>
            <a:br>
              <a:rPr lang="en-US" dirty="0" smtClean="0"/>
            </a:br>
            <a:r>
              <a:rPr lang="en-US" dirty="0"/>
              <a:t>2) </a:t>
            </a:r>
            <a:r>
              <a:rPr lang="en-US" b="1" dirty="0"/>
              <a:t>Use empathy and reflection to help the child become aware of him or herself</a:t>
            </a:r>
            <a:r>
              <a:rPr lang="en-US" b="1" dirty="0" smtClean="0"/>
              <a:t>.</a:t>
            </a:r>
            <a:br>
              <a:rPr lang="en-US" b="1" dirty="0" smtClean="0"/>
            </a:br>
            <a:r>
              <a:rPr lang="en-US" dirty="0"/>
              <a:t>3) </a:t>
            </a:r>
            <a:r>
              <a:rPr lang="en-US" b="1" i="1" dirty="0"/>
              <a:t>Shift the focus to what you want the child to do and offer two positive </a:t>
            </a:r>
            <a:r>
              <a:rPr lang="en-US" b="1" i="1" dirty="0" smtClean="0"/>
              <a:t>choices.</a:t>
            </a:r>
            <a:br>
              <a:rPr lang="en-US" b="1" i="1" dirty="0" smtClean="0"/>
            </a:br>
            <a:r>
              <a:rPr lang="en-US" dirty="0"/>
              <a:t/>
            </a:r>
            <a:br>
              <a:rPr lang="en-US" dirty="0"/>
            </a:br>
            <a:r>
              <a:rPr lang="en-US" dirty="0" smtClean="0"/>
              <a:t>  </a:t>
            </a:r>
            <a:r>
              <a:rPr lang="en-US" u="sng" dirty="0">
                <a:hlinkClick r:id="rId2"/>
              </a:rPr>
              <a:t>http://consciousdiscipline.com</a:t>
            </a:r>
            <a:r>
              <a:rPr lang="en-US" dirty="0" smtClean="0"/>
              <a:t/>
            </a:r>
            <a:br>
              <a:rPr lang="en-US" dirty="0" smtClean="0"/>
            </a:br>
            <a:endParaRPr lang="en-US" dirty="0"/>
          </a:p>
        </p:txBody>
      </p:sp>
    </p:spTree>
    <p:extLst>
      <p:ext uri="{BB962C8B-B14F-4D97-AF65-F5344CB8AC3E}">
        <p14:creationId xmlns:p14="http://schemas.microsoft.com/office/powerpoint/2010/main" val="979675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5674642"/>
          </a:xfrm>
        </p:spPr>
        <p:txBody>
          <a:bodyPr>
            <a:normAutofit/>
          </a:bodyPr>
          <a:lstStyle/>
          <a:p>
            <a:r>
              <a:rPr lang="en-US" dirty="0" smtClean="0">
                <a:latin typeface="Arial Rounded MT Bold" panose="020F0704030504030204" pitchFamily="34" charset="0"/>
              </a:rPr>
              <a:t>What are some creative ways parents can encourage children to express feelings?</a:t>
            </a:r>
            <a:endParaRPr lang="en-US" dirty="0">
              <a:latin typeface="Arial Rounded MT Bold" panose="020F0704030504030204" pitchFamily="34" charset="0"/>
            </a:endParaRPr>
          </a:p>
        </p:txBody>
      </p:sp>
    </p:spTree>
    <p:extLst>
      <p:ext uri="{BB962C8B-B14F-4D97-AF65-F5344CB8AC3E}">
        <p14:creationId xmlns:p14="http://schemas.microsoft.com/office/powerpoint/2010/main" val="1602382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0670" y="2852935"/>
            <a:ext cx="3235517" cy="398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59632" y="332656"/>
            <a:ext cx="7488832" cy="2739211"/>
          </a:xfrm>
          <a:prstGeom prst="rect">
            <a:avLst/>
          </a:prstGeom>
          <a:noFill/>
        </p:spPr>
        <p:txBody>
          <a:bodyPr wrap="square" rtlCol="0">
            <a:spAutoFit/>
          </a:bodyPr>
          <a:lstStyle/>
          <a:p>
            <a:r>
              <a:rPr lang="en-US" sz="3200" dirty="0" smtClean="0">
                <a:solidFill>
                  <a:srgbClr val="81776C"/>
                </a:solidFill>
                <a:latin typeface="Arial Black" panose="020B0A04020102020204" pitchFamily="34" charset="0"/>
                <a:ea typeface="Times New Roman"/>
              </a:rPr>
              <a:t>Breathing Star</a:t>
            </a:r>
          </a:p>
          <a:p>
            <a:pPr marL="342900" indent="-342900">
              <a:buFont typeface="Arial" panose="020B0604020202020204" pitchFamily="34" charset="0"/>
              <a:buChar char="•"/>
            </a:pPr>
            <a:r>
              <a:rPr lang="en-US" sz="2800" dirty="0" smtClean="0">
                <a:solidFill>
                  <a:srgbClr val="81776C"/>
                </a:solidFill>
                <a:latin typeface="Arial Black" panose="020B0A04020102020204" pitchFamily="34" charset="0"/>
                <a:ea typeface="Times New Roman"/>
              </a:rPr>
              <a:t>The </a:t>
            </a:r>
            <a:r>
              <a:rPr lang="en-US" sz="2800" dirty="0">
                <a:solidFill>
                  <a:srgbClr val="81776C"/>
                </a:solidFill>
                <a:latin typeface="Arial Black" panose="020B0A04020102020204" pitchFamily="34" charset="0"/>
                <a:ea typeface="Times New Roman"/>
              </a:rPr>
              <a:t>first step in any discipline encounter is to take a deep, calming breath. Three deep breaths shut off the fight or flight response in the </a:t>
            </a:r>
            <a:r>
              <a:rPr lang="en-US" sz="2800" dirty="0" smtClean="0">
                <a:solidFill>
                  <a:srgbClr val="81776C"/>
                </a:solidFill>
                <a:latin typeface="Arial Black" panose="020B0A04020102020204" pitchFamily="34" charset="0"/>
                <a:ea typeface="Times New Roman"/>
              </a:rPr>
              <a:t>body.</a:t>
            </a:r>
            <a:endParaRPr lang="en-US" sz="2800" dirty="0">
              <a:latin typeface="Arial Black" panose="020B0A040201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094" y="3284984"/>
            <a:ext cx="2852737"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94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276872"/>
            <a:ext cx="7488832" cy="1008112"/>
          </a:xfrm>
        </p:spPr>
        <p:txBody>
          <a:bodyPr>
            <a:normAutofit fontScale="90000"/>
          </a:bodyPr>
          <a:lstStyle/>
          <a:p>
            <a:pPr algn="ctr"/>
            <a:r>
              <a:rPr lang="en-US" sz="3600" dirty="0" smtClean="0">
                <a:latin typeface="Arial Rounded MT Bold" panose="020F0704030504030204" pitchFamily="34" charset="0"/>
              </a:rPr>
              <a:t>Teach problem solving skills</a:t>
            </a:r>
            <a:br>
              <a:rPr lang="en-US" sz="3600" dirty="0" smtClean="0">
                <a:latin typeface="Arial Rounded MT Bold" panose="020F0704030504030204" pitchFamily="34" charset="0"/>
              </a:rPr>
            </a:br>
            <a:r>
              <a:rPr lang="en-US" dirty="0" smtClean="0">
                <a:latin typeface="Arial Rounded MT Bold" panose="020F0704030504030204" pitchFamily="34" charset="0"/>
              </a:rPr>
              <a:t/>
            </a:r>
            <a:br>
              <a:rPr lang="en-US" dirty="0" smtClean="0">
                <a:latin typeface="Arial Rounded MT Bold" panose="020F0704030504030204" pitchFamily="34" charset="0"/>
              </a:rPr>
            </a:br>
            <a:r>
              <a:rPr lang="en-US" dirty="0" smtClean="0">
                <a:latin typeface="Arial Rounded MT Bold" panose="020F0704030504030204" pitchFamily="34" charset="0"/>
              </a:rPr>
              <a:t/>
            </a:r>
            <a:br>
              <a:rPr lang="en-US" dirty="0" smtClean="0">
                <a:latin typeface="Arial Rounded MT Bold" panose="020F0704030504030204" pitchFamily="34" charset="0"/>
              </a:rPr>
            </a:br>
            <a:r>
              <a:rPr lang="en-US" dirty="0" smtClean="0">
                <a:latin typeface="Arial Rounded MT Bold" panose="020F0704030504030204" pitchFamily="34" charset="0"/>
              </a:rPr>
              <a:t>1.  </a:t>
            </a:r>
            <a:r>
              <a:rPr lang="en-US" b="0" dirty="0" smtClean="0">
                <a:latin typeface="Arial Narrow" panose="020B0606020202030204" pitchFamily="34" charset="0"/>
              </a:rPr>
              <a:t>What is the problem?</a:t>
            </a:r>
            <a:br>
              <a:rPr lang="en-US" b="0" dirty="0" smtClean="0">
                <a:latin typeface="Arial Narrow" panose="020B0606020202030204" pitchFamily="34" charset="0"/>
              </a:rPr>
            </a:br>
            <a:r>
              <a:rPr lang="en-US" b="0" dirty="0" smtClean="0">
                <a:latin typeface="Arial Narrow" panose="020B0606020202030204" pitchFamily="34" charset="0"/>
              </a:rPr>
              <a:t>2.  What are some solutions?</a:t>
            </a:r>
            <a:br>
              <a:rPr lang="en-US" b="0" dirty="0" smtClean="0">
                <a:latin typeface="Arial Narrow" panose="020B0606020202030204" pitchFamily="34" charset="0"/>
              </a:rPr>
            </a:br>
            <a:r>
              <a:rPr lang="en-US" b="0" dirty="0" smtClean="0">
                <a:latin typeface="Arial Narrow" panose="020B0606020202030204" pitchFamily="34" charset="0"/>
              </a:rPr>
              <a:t>3.  What would happen next?</a:t>
            </a:r>
            <a:br>
              <a:rPr lang="en-US" b="0" dirty="0" smtClean="0">
                <a:latin typeface="Arial Narrow" panose="020B0606020202030204" pitchFamily="34" charset="0"/>
              </a:rPr>
            </a:br>
            <a:r>
              <a:rPr lang="en-US" b="0" dirty="0" smtClean="0">
                <a:latin typeface="Arial Narrow" panose="020B0606020202030204" pitchFamily="34" charset="0"/>
              </a:rPr>
              <a:t>4.  give the solution a try.</a:t>
            </a:r>
            <a:endParaRPr lang="en-US" dirty="0">
              <a:latin typeface="Arial Rounded MT Bold" panose="020F0704030504030204" pitchFamily="34" charset="0"/>
            </a:endParaRPr>
          </a:p>
        </p:txBody>
      </p:sp>
      <p:sp>
        <p:nvSpPr>
          <p:cNvPr id="3" name="Text Placeholder 2"/>
          <p:cNvSpPr>
            <a:spLocks noGrp="1"/>
          </p:cNvSpPr>
          <p:nvPr>
            <p:ph type="body" idx="1"/>
          </p:nvPr>
        </p:nvSpPr>
        <p:spPr>
          <a:xfrm>
            <a:off x="1259632" y="476672"/>
            <a:ext cx="7772400" cy="1500187"/>
          </a:xfrm>
        </p:spPr>
        <p:txBody>
          <a:bodyPr>
            <a:normAutofit fontScale="77500" lnSpcReduction="20000"/>
          </a:bodyPr>
          <a:lstStyle/>
          <a:p>
            <a:pPr algn="ctr"/>
            <a:r>
              <a:rPr lang="es-ES" sz="4800" b="1" dirty="0" err="1">
                <a:solidFill>
                  <a:prstClr val="black"/>
                </a:solidFill>
                <a:latin typeface="Aharoni" panose="02010803020104030203" pitchFamily="2" charset="-79"/>
                <a:ea typeface="+mj-ea"/>
                <a:cs typeface="Aharoni" panose="02010803020104030203" pitchFamily="2" charset="-79"/>
              </a:rPr>
              <a:t>How</a:t>
            </a:r>
            <a:r>
              <a:rPr lang="es-ES" sz="4800" b="1" dirty="0">
                <a:solidFill>
                  <a:prstClr val="black"/>
                </a:solidFill>
                <a:latin typeface="Aharoni" panose="02010803020104030203" pitchFamily="2" charset="-79"/>
                <a:ea typeface="+mj-ea"/>
                <a:cs typeface="Aharoni" panose="02010803020104030203" pitchFamily="2" charset="-79"/>
              </a:rPr>
              <a:t> can </a:t>
            </a:r>
            <a:r>
              <a:rPr lang="es-ES" sz="4800" b="1" dirty="0" err="1">
                <a:solidFill>
                  <a:prstClr val="black"/>
                </a:solidFill>
                <a:latin typeface="Aharoni" panose="02010803020104030203" pitchFamily="2" charset="-79"/>
                <a:ea typeface="+mj-ea"/>
                <a:cs typeface="Aharoni" panose="02010803020104030203" pitchFamily="2" charset="-79"/>
              </a:rPr>
              <a:t>parents</a:t>
            </a:r>
            <a:r>
              <a:rPr lang="es-ES" sz="4800" b="1" dirty="0">
                <a:solidFill>
                  <a:prstClr val="black"/>
                </a:solidFill>
                <a:latin typeface="Aharoni" panose="02010803020104030203" pitchFamily="2" charset="-79"/>
                <a:ea typeface="+mj-ea"/>
                <a:cs typeface="Aharoni" panose="02010803020104030203" pitchFamily="2" charset="-79"/>
              </a:rPr>
              <a:t> </a:t>
            </a:r>
            <a:r>
              <a:rPr lang="es-ES" sz="4800" b="1" dirty="0" err="1">
                <a:solidFill>
                  <a:prstClr val="black"/>
                </a:solidFill>
                <a:latin typeface="Aharoni" panose="02010803020104030203" pitchFamily="2" charset="-79"/>
                <a:ea typeface="+mj-ea"/>
                <a:cs typeface="Aharoni" panose="02010803020104030203" pitchFamily="2" charset="-79"/>
              </a:rPr>
              <a:t>encourage</a:t>
            </a:r>
            <a:r>
              <a:rPr lang="es-ES" sz="4800" b="1" dirty="0">
                <a:solidFill>
                  <a:prstClr val="black"/>
                </a:solidFill>
                <a:latin typeface="Aharoni" panose="02010803020104030203" pitchFamily="2" charset="-79"/>
                <a:ea typeface="+mj-ea"/>
                <a:cs typeface="Aharoni" panose="02010803020104030203" pitchFamily="2" charset="-79"/>
              </a:rPr>
              <a:t> </a:t>
            </a:r>
            <a:r>
              <a:rPr lang="es-ES" sz="4800" b="1" dirty="0" err="1">
                <a:solidFill>
                  <a:prstClr val="black"/>
                </a:solidFill>
                <a:latin typeface="Aharoni" panose="02010803020104030203" pitchFamily="2" charset="-79"/>
                <a:ea typeface="+mj-ea"/>
                <a:cs typeface="Aharoni" panose="02010803020104030203" pitchFamily="2" charset="-79"/>
              </a:rPr>
              <a:t>their</a:t>
            </a:r>
            <a:r>
              <a:rPr lang="es-ES" sz="4800" b="1" dirty="0">
                <a:solidFill>
                  <a:prstClr val="black"/>
                </a:solidFill>
                <a:latin typeface="Aharoni" panose="02010803020104030203" pitchFamily="2" charset="-79"/>
                <a:ea typeface="+mj-ea"/>
                <a:cs typeface="Aharoni" panose="02010803020104030203" pitchFamily="2" charset="-79"/>
              </a:rPr>
              <a:t> </a:t>
            </a:r>
            <a:r>
              <a:rPr lang="es-ES" sz="4800" b="1" dirty="0" err="1">
                <a:solidFill>
                  <a:prstClr val="black"/>
                </a:solidFill>
                <a:latin typeface="Aharoni" panose="02010803020104030203" pitchFamily="2" charset="-79"/>
                <a:ea typeface="+mj-ea"/>
                <a:cs typeface="Aharoni" panose="02010803020104030203" pitchFamily="2" charset="-79"/>
              </a:rPr>
              <a:t>children</a:t>
            </a:r>
            <a:r>
              <a:rPr lang="es-ES" sz="4800" b="1" dirty="0">
                <a:solidFill>
                  <a:prstClr val="black"/>
                </a:solidFill>
                <a:latin typeface="Aharoni" panose="02010803020104030203" pitchFamily="2" charset="-79"/>
                <a:ea typeface="+mj-ea"/>
                <a:cs typeface="Aharoni" panose="02010803020104030203" pitchFamily="2" charset="-79"/>
              </a:rPr>
              <a:t> to use </a:t>
            </a:r>
            <a:r>
              <a:rPr lang="es-ES" sz="4800" b="1" dirty="0" err="1">
                <a:solidFill>
                  <a:prstClr val="black"/>
                </a:solidFill>
                <a:latin typeface="Aharoni" panose="02010803020104030203" pitchFamily="2" charset="-79"/>
                <a:ea typeface="+mj-ea"/>
                <a:cs typeface="Aharoni" panose="02010803020104030203" pitchFamily="2" charset="-79"/>
              </a:rPr>
              <a:t>problem</a:t>
            </a:r>
            <a:r>
              <a:rPr lang="es-ES" sz="4800" b="1" dirty="0">
                <a:solidFill>
                  <a:prstClr val="black"/>
                </a:solidFill>
                <a:latin typeface="Aharoni" panose="02010803020104030203" pitchFamily="2" charset="-79"/>
                <a:ea typeface="+mj-ea"/>
                <a:cs typeface="Aharoni" panose="02010803020104030203" pitchFamily="2" charset="-79"/>
              </a:rPr>
              <a:t> </a:t>
            </a:r>
            <a:r>
              <a:rPr lang="es-ES" sz="4800" b="1" dirty="0" err="1">
                <a:solidFill>
                  <a:prstClr val="black"/>
                </a:solidFill>
                <a:latin typeface="Aharoni" panose="02010803020104030203" pitchFamily="2" charset="-79"/>
                <a:ea typeface="+mj-ea"/>
                <a:cs typeface="Aharoni" panose="02010803020104030203" pitchFamily="2" charset="-79"/>
              </a:rPr>
              <a:t>solving</a:t>
            </a:r>
            <a:r>
              <a:rPr lang="es-ES" sz="4800" b="1" dirty="0">
                <a:solidFill>
                  <a:prstClr val="black"/>
                </a:solidFill>
                <a:latin typeface="Aharoni" panose="02010803020104030203" pitchFamily="2" charset="-79"/>
                <a:ea typeface="+mj-ea"/>
                <a:cs typeface="Aharoni" panose="02010803020104030203" pitchFamily="2" charset="-79"/>
              </a:rPr>
              <a:t> </a:t>
            </a:r>
            <a:r>
              <a:rPr lang="es-ES" sz="4800" b="1" dirty="0" err="1">
                <a:solidFill>
                  <a:prstClr val="black"/>
                </a:solidFill>
                <a:latin typeface="Aharoni" panose="02010803020104030203" pitchFamily="2" charset="-79"/>
                <a:ea typeface="+mj-ea"/>
                <a:cs typeface="Aharoni" panose="02010803020104030203" pitchFamily="2" charset="-79"/>
              </a:rPr>
              <a:t>skills</a:t>
            </a:r>
            <a:r>
              <a:rPr lang="es-ES" sz="4800" b="1" dirty="0">
                <a:solidFill>
                  <a:prstClr val="black"/>
                </a:solidFill>
                <a:latin typeface="Aharoni" panose="02010803020104030203" pitchFamily="2" charset="-79"/>
                <a:ea typeface="+mj-ea"/>
                <a:cs typeface="Aharoni" panose="02010803020104030203" pitchFamily="2" charset="-79"/>
              </a:rPr>
              <a:t>?</a:t>
            </a:r>
            <a:endParaRPr lang="en-US" dirty="0"/>
          </a:p>
        </p:txBody>
      </p:sp>
    </p:spTree>
    <p:extLst>
      <p:ext uri="{BB962C8B-B14F-4D97-AF65-F5344CB8AC3E}">
        <p14:creationId xmlns:p14="http://schemas.microsoft.com/office/powerpoint/2010/main" val="120077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1920" y="764704"/>
            <a:ext cx="5108104" cy="5688632"/>
          </a:xfrm>
        </p:spPr>
        <p:txBody>
          <a:bodyPr>
            <a:normAutofit/>
          </a:bodyPr>
          <a:lstStyle/>
          <a:p>
            <a:r>
              <a:rPr lang="en-US" sz="4000" dirty="0" smtClean="0">
                <a:latin typeface="Aharoni" panose="02010803020104030203" pitchFamily="2" charset="-79"/>
                <a:cs typeface="Aharoni" panose="02010803020104030203" pitchFamily="2" charset="-79"/>
              </a:rPr>
              <a:t>How can parents creatively build a sense of responsibility in their children?  At what ages should we expect these things?</a:t>
            </a:r>
            <a:endParaRPr lang="en-US" sz="4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5169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5" y="3645024"/>
            <a:ext cx="6298977" cy="2123951"/>
          </a:xfrm>
        </p:spPr>
        <p:txBody>
          <a:bodyPr>
            <a:normAutofit/>
          </a:bodyPr>
          <a:lstStyle/>
          <a:p>
            <a:pPr algn="ctr"/>
            <a:r>
              <a:rPr lang="en-US" sz="4400" dirty="0" smtClean="0">
                <a:solidFill>
                  <a:schemeClr val="tx1">
                    <a:lumMod val="50000"/>
                    <a:lumOff val="50000"/>
                  </a:schemeClr>
                </a:solidFill>
                <a:latin typeface="Arial Black" panose="020B0A04020102020204" pitchFamily="34" charset="0"/>
              </a:rPr>
              <a:t>Karen </a:t>
            </a:r>
            <a:r>
              <a:rPr lang="en-US" sz="4400" dirty="0" err="1" smtClean="0">
                <a:solidFill>
                  <a:schemeClr val="tx1">
                    <a:lumMod val="50000"/>
                    <a:lumOff val="50000"/>
                  </a:schemeClr>
                </a:solidFill>
                <a:latin typeface="Arial Black" panose="020B0A04020102020204" pitchFamily="34" charset="0"/>
              </a:rPr>
              <a:t>ruskin</a:t>
            </a:r>
            <a:r>
              <a:rPr lang="en-US" sz="4400" dirty="0" smtClean="0">
                <a:solidFill>
                  <a:schemeClr val="tx1">
                    <a:lumMod val="50000"/>
                    <a:lumOff val="50000"/>
                  </a:schemeClr>
                </a:solidFill>
                <a:latin typeface="Arial Black" panose="020B0A04020102020204" pitchFamily="34" charset="0"/>
              </a:rPr>
              <a:t>, </a:t>
            </a:r>
            <a:r>
              <a:rPr lang="en-US" sz="4400" dirty="0" err="1" smtClean="0">
                <a:solidFill>
                  <a:schemeClr val="tx1">
                    <a:lumMod val="50000"/>
                    <a:lumOff val="50000"/>
                  </a:schemeClr>
                </a:solidFill>
                <a:latin typeface="Arial Black" panose="020B0A04020102020204" pitchFamily="34" charset="0"/>
              </a:rPr>
              <a:t>Psy.d</a:t>
            </a:r>
            <a:r>
              <a:rPr lang="en-US" sz="4400" dirty="0" smtClean="0">
                <a:solidFill>
                  <a:schemeClr val="tx1">
                    <a:lumMod val="50000"/>
                    <a:lumOff val="50000"/>
                  </a:schemeClr>
                </a:solidFill>
                <a:latin typeface="Arial Black" panose="020B0A04020102020204" pitchFamily="34" charset="0"/>
              </a:rPr>
              <a:t>.</a:t>
            </a:r>
            <a:endParaRPr lang="en-US" sz="4400" dirty="0">
              <a:solidFill>
                <a:schemeClr val="tx1">
                  <a:lumMod val="50000"/>
                  <a:lumOff val="50000"/>
                </a:schemeClr>
              </a:solidFill>
              <a:latin typeface="Arial Black" panose="020B0A04020102020204" pitchFamily="34" charset="0"/>
            </a:endParaRPr>
          </a:p>
        </p:txBody>
      </p:sp>
      <p:sp>
        <p:nvSpPr>
          <p:cNvPr id="3" name="Text Placeholder 2"/>
          <p:cNvSpPr>
            <a:spLocks noGrp="1"/>
          </p:cNvSpPr>
          <p:nvPr>
            <p:ph type="body" idx="1"/>
          </p:nvPr>
        </p:nvSpPr>
        <p:spPr>
          <a:xfrm>
            <a:off x="1547664" y="836712"/>
            <a:ext cx="7340352" cy="2304256"/>
          </a:xfrm>
        </p:spPr>
        <p:txBody>
          <a:bodyPr>
            <a:noAutofit/>
          </a:bodyPr>
          <a:lstStyle/>
          <a:p>
            <a:pPr algn="ctr"/>
            <a:r>
              <a:rPr lang="en-US" sz="4800" b="1" dirty="0" smtClean="0">
                <a:latin typeface="Arial Rounded MT Bold" panose="020F0704030504030204" pitchFamily="34" charset="0"/>
              </a:rPr>
              <a:t> </a:t>
            </a:r>
            <a:r>
              <a:rPr lang="en-US" sz="4800" b="1" dirty="0">
                <a:latin typeface="Arial Rounded MT Bold" panose="020F0704030504030204" pitchFamily="34" charset="0"/>
              </a:rPr>
              <a:t>9 Key Techniques for Raising Respectful Children Who Make Responsible Choices</a:t>
            </a:r>
          </a:p>
        </p:txBody>
      </p:sp>
    </p:spTree>
    <p:extLst>
      <p:ext uri="{BB962C8B-B14F-4D97-AF65-F5344CB8AC3E}">
        <p14:creationId xmlns:p14="http://schemas.microsoft.com/office/powerpoint/2010/main" val="334843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47664" y="548680"/>
            <a:ext cx="7340352" cy="6048672"/>
          </a:xfrm>
        </p:spPr>
        <p:txBody>
          <a:bodyPr>
            <a:normAutofit fontScale="70000" lnSpcReduction="20000"/>
          </a:bodyPr>
          <a:lstStyle/>
          <a:p>
            <a:pPr marL="457200" indent="-457200">
              <a:buAutoNum type="arabicPeriod"/>
            </a:pPr>
            <a:r>
              <a:rPr lang="en-US" sz="4600" b="1" dirty="0" smtClean="0">
                <a:latin typeface="Arial Black" panose="020B0A04020102020204" pitchFamily="34" charset="0"/>
              </a:rPr>
              <a:t>Start </a:t>
            </a:r>
            <a:r>
              <a:rPr lang="en-US" sz="4600" b="1" dirty="0">
                <a:latin typeface="Arial Black" panose="020B0A04020102020204" pitchFamily="34" charset="0"/>
              </a:rPr>
              <a:t>Young</a:t>
            </a:r>
            <a:r>
              <a:rPr lang="en-US" sz="4600" dirty="0">
                <a:latin typeface="Arial Black" panose="020B0A04020102020204" pitchFamily="34" charset="0"/>
              </a:rPr>
              <a:t> </a:t>
            </a:r>
            <a:endParaRPr lang="en-US" sz="4600" dirty="0" smtClean="0">
              <a:latin typeface="Arial Black" panose="020B0A04020102020204" pitchFamily="34" charset="0"/>
            </a:endParaRPr>
          </a:p>
          <a:p>
            <a:pPr marL="457200" indent="-457200">
              <a:buAutoNum type="arabicPeriod"/>
            </a:pPr>
            <a:r>
              <a:rPr lang="en-US" sz="4600" b="1" dirty="0">
                <a:latin typeface="Arial Black" panose="020B0A04020102020204" pitchFamily="34" charset="0"/>
              </a:rPr>
              <a:t>Let Them Help You</a:t>
            </a:r>
            <a:r>
              <a:rPr lang="en-US" sz="4600" dirty="0">
                <a:latin typeface="Arial Black" panose="020B0A04020102020204" pitchFamily="34" charset="0"/>
              </a:rPr>
              <a:t> </a:t>
            </a:r>
            <a:endParaRPr lang="en-US" sz="4600" dirty="0" smtClean="0">
              <a:latin typeface="Arial Black" panose="020B0A04020102020204" pitchFamily="34" charset="0"/>
            </a:endParaRPr>
          </a:p>
          <a:p>
            <a:pPr marL="457200" indent="-457200">
              <a:buAutoNum type="arabicPeriod"/>
            </a:pPr>
            <a:r>
              <a:rPr lang="en-US" sz="4600" b="1" dirty="0">
                <a:latin typeface="Arial Black" panose="020B0A04020102020204" pitchFamily="34" charset="0"/>
              </a:rPr>
              <a:t>Show Kids the Way</a:t>
            </a:r>
            <a:r>
              <a:rPr lang="en-US" sz="4600" dirty="0">
                <a:latin typeface="Arial Black" panose="020B0A04020102020204" pitchFamily="34" charset="0"/>
              </a:rPr>
              <a:t> </a:t>
            </a:r>
            <a:endParaRPr lang="en-US" sz="4600" dirty="0" smtClean="0">
              <a:latin typeface="Arial Black" panose="020B0A04020102020204" pitchFamily="34" charset="0"/>
            </a:endParaRPr>
          </a:p>
          <a:p>
            <a:pPr marL="457200" indent="-457200">
              <a:buAutoNum type="arabicPeriod"/>
            </a:pPr>
            <a:r>
              <a:rPr lang="en-US" sz="4600" b="1" dirty="0">
                <a:latin typeface="Arial Black" panose="020B0A04020102020204" pitchFamily="34" charset="0"/>
              </a:rPr>
              <a:t>Model Responsibility</a:t>
            </a:r>
            <a:r>
              <a:rPr lang="en-US" sz="4600" dirty="0">
                <a:latin typeface="Arial Black" panose="020B0A04020102020204" pitchFamily="34" charset="0"/>
              </a:rPr>
              <a:t> </a:t>
            </a:r>
            <a:endParaRPr lang="en-US" sz="4600" dirty="0" smtClean="0">
              <a:latin typeface="Arial Black" panose="020B0A04020102020204" pitchFamily="34" charset="0"/>
            </a:endParaRPr>
          </a:p>
          <a:p>
            <a:pPr marL="457200" indent="-457200">
              <a:buAutoNum type="arabicPeriod"/>
            </a:pPr>
            <a:r>
              <a:rPr lang="en-US" sz="4600" b="1" dirty="0">
                <a:latin typeface="Arial Black" panose="020B0A04020102020204" pitchFamily="34" charset="0"/>
              </a:rPr>
              <a:t>Praise Them</a:t>
            </a:r>
            <a:r>
              <a:rPr lang="en-US" sz="4600" dirty="0">
                <a:latin typeface="Arial Black" panose="020B0A04020102020204" pitchFamily="34" charset="0"/>
              </a:rPr>
              <a:t> </a:t>
            </a:r>
            <a:endParaRPr lang="en-US" sz="4600" dirty="0" smtClean="0">
              <a:latin typeface="Arial Black" panose="020B0A04020102020204" pitchFamily="34" charset="0"/>
            </a:endParaRPr>
          </a:p>
          <a:p>
            <a:pPr marL="457200" indent="-457200">
              <a:buAutoNum type="arabicPeriod"/>
            </a:pPr>
            <a:r>
              <a:rPr lang="en-US" sz="4600" b="1" dirty="0">
                <a:latin typeface="Arial Black" panose="020B0A04020102020204" pitchFamily="34" charset="0"/>
              </a:rPr>
              <a:t>Manage Your Expectations</a:t>
            </a:r>
            <a:r>
              <a:rPr lang="en-US" sz="4600" dirty="0">
                <a:latin typeface="Arial Black" panose="020B0A04020102020204" pitchFamily="34" charset="0"/>
              </a:rPr>
              <a:t> </a:t>
            </a:r>
            <a:endParaRPr lang="en-US" sz="4600" dirty="0" smtClean="0">
              <a:latin typeface="Arial Black" panose="020B0A04020102020204" pitchFamily="34" charset="0"/>
            </a:endParaRPr>
          </a:p>
          <a:p>
            <a:pPr marL="457200" indent="-457200">
              <a:buAutoNum type="arabicPeriod"/>
            </a:pPr>
            <a:r>
              <a:rPr lang="en-US" sz="4600" b="1" dirty="0">
                <a:latin typeface="Arial Black" panose="020B0A04020102020204" pitchFamily="34" charset="0"/>
              </a:rPr>
              <a:t>Avoid Rewards</a:t>
            </a:r>
            <a:r>
              <a:rPr lang="en-US" sz="4600" dirty="0">
                <a:latin typeface="Arial Black" panose="020B0A04020102020204" pitchFamily="34" charset="0"/>
              </a:rPr>
              <a:t> </a:t>
            </a:r>
            <a:endParaRPr lang="en-US" sz="4600" dirty="0" smtClean="0">
              <a:latin typeface="Arial Black" panose="020B0A04020102020204" pitchFamily="34" charset="0"/>
            </a:endParaRPr>
          </a:p>
          <a:p>
            <a:pPr marL="457200" indent="-457200">
              <a:buAutoNum type="arabicPeriod"/>
            </a:pPr>
            <a:r>
              <a:rPr lang="en-US" sz="4600" b="1" dirty="0">
                <a:latin typeface="Arial Black" panose="020B0A04020102020204" pitchFamily="34" charset="0"/>
              </a:rPr>
              <a:t>Provide Structure and Routine</a:t>
            </a:r>
            <a:r>
              <a:rPr lang="en-US" sz="4600" dirty="0">
                <a:latin typeface="Arial Black" panose="020B0A04020102020204" pitchFamily="34" charset="0"/>
              </a:rPr>
              <a:t> </a:t>
            </a:r>
            <a:endParaRPr lang="en-US" sz="4600" dirty="0" smtClean="0">
              <a:latin typeface="Arial Black" panose="020B0A04020102020204" pitchFamily="34" charset="0"/>
            </a:endParaRPr>
          </a:p>
          <a:p>
            <a:pPr marL="457200" indent="-457200">
              <a:buAutoNum type="arabicPeriod"/>
            </a:pPr>
            <a:r>
              <a:rPr lang="en-US" sz="4600" b="1" dirty="0">
                <a:latin typeface="Arial Black" panose="020B0A04020102020204" pitchFamily="34" charset="0"/>
              </a:rPr>
              <a:t>Teach Consequences</a:t>
            </a:r>
            <a:r>
              <a:rPr lang="en-US" sz="4600" dirty="0">
                <a:latin typeface="Arial Black" panose="020B0A04020102020204" pitchFamily="34" charset="0"/>
              </a:rPr>
              <a:t> </a:t>
            </a:r>
            <a:br>
              <a:rPr lang="en-US" sz="4600" dirty="0">
                <a:latin typeface="Arial Black" panose="020B0A04020102020204" pitchFamily="34" charset="0"/>
              </a:rPr>
            </a:br>
            <a:r>
              <a:rPr lang="en-US" dirty="0"/>
              <a:t/>
            </a:r>
            <a:br>
              <a:rPr lang="en-US" dirty="0"/>
            </a:br>
            <a:r>
              <a:rPr lang="en-US" dirty="0"/>
              <a:t/>
            </a:r>
            <a:br>
              <a:rPr lang="en-US" dirty="0"/>
            </a:br>
            <a:r>
              <a:rPr lang="en-US" dirty="0"/>
              <a:t/>
            </a:r>
            <a:br>
              <a:rPr lang="en-US" dirty="0"/>
            </a:br>
            <a:endParaRPr lang="en-US" dirty="0">
              <a:latin typeface="Arial Black" panose="020B0A04020102020204" pitchFamily="34" charset="0"/>
            </a:endParaRPr>
          </a:p>
        </p:txBody>
      </p:sp>
    </p:spTree>
    <p:extLst>
      <p:ext uri="{BB962C8B-B14F-4D97-AF65-F5344CB8AC3E}">
        <p14:creationId xmlns:p14="http://schemas.microsoft.com/office/powerpoint/2010/main" val="202519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1920" y="1268760"/>
            <a:ext cx="4896544" cy="3456383"/>
          </a:xfrm>
        </p:spPr>
        <p:txBody>
          <a:bodyPr>
            <a:normAutofit/>
          </a:bodyPr>
          <a:lstStyle/>
          <a:p>
            <a:r>
              <a:rPr lang="en-US" sz="4800" b="1" dirty="0" smtClean="0">
                <a:latin typeface="Arial Rounded MT Bold" panose="020F0704030504030204" pitchFamily="34" charset="0"/>
              </a:rPr>
              <a:t>Typical Responsibilities by Age</a:t>
            </a:r>
            <a:endParaRPr lang="en-US" sz="4800" b="1" dirty="0">
              <a:latin typeface="Arial Rounded MT Bold" panose="020F0704030504030204" pitchFamily="34" charset="0"/>
            </a:endParaRPr>
          </a:p>
        </p:txBody>
      </p:sp>
    </p:spTree>
    <p:extLst>
      <p:ext uri="{BB962C8B-B14F-4D97-AF65-F5344CB8AC3E}">
        <p14:creationId xmlns:p14="http://schemas.microsoft.com/office/powerpoint/2010/main" val="286282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35696" y="116632"/>
            <a:ext cx="7196336" cy="6480720"/>
          </a:xfrm>
        </p:spPr>
        <p:txBody>
          <a:bodyPr>
            <a:noAutofit/>
          </a:bodyPr>
          <a:lstStyle/>
          <a:p>
            <a:endParaRPr lang="en-US" sz="3200" b="1" i="1" dirty="0" smtClean="0">
              <a:latin typeface="Arial Black" panose="020B0A04020102020204" pitchFamily="34" charset="0"/>
            </a:endParaRPr>
          </a:p>
          <a:p>
            <a:endParaRPr lang="en-US" sz="3200" b="1" i="1" dirty="0">
              <a:latin typeface="Arial Black" panose="020B0A04020102020204" pitchFamily="34" charset="0"/>
            </a:endParaRPr>
          </a:p>
          <a:p>
            <a:endParaRPr lang="en-US" sz="3200" b="1" i="1" dirty="0" smtClean="0">
              <a:latin typeface="Arial Black" panose="020B0A04020102020204" pitchFamily="34" charset="0"/>
            </a:endParaRPr>
          </a:p>
          <a:p>
            <a:endParaRPr lang="en-US" sz="3200" b="1" i="1" dirty="0">
              <a:latin typeface="Arial Black" panose="020B0A04020102020204" pitchFamily="34" charset="0"/>
            </a:endParaRPr>
          </a:p>
          <a:p>
            <a:endParaRPr lang="en-US" sz="3200" b="1" i="1" dirty="0" smtClean="0">
              <a:latin typeface="Arial Black" panose="020B0A04020102020204" pitchFamily="34" charset="0"/>
            </a:endParaRPr>
          </a:p>
          <a:p>
            <a:r>
              <a:rPr lang="en-US" sz="3200" b="1" i="1" dirty="0" smtClean="0">
                <a:latin typeface="Arial Black" panose="020B0A04020102020204" pitchFamily="34" charset="0"/>
              </a:rPr>
              <a:t>Two-Year-Olds</a:t>
            </a:r>
            <a:r>
              <a:rPr lang="en-US" sz="3200" dirty="0">
                <a:latin typeface="Arial Black" panose="020B0A04020102020204" pitchFamily="34" charset="0"/>
              </a:rPr>
              <a:t> </a:t>
            </a:r>
            <a:endParaRPr lang="en-US" sz="3200" dirty="0" smtClean="0">
              <a:latin typeface="Arial Black" panose="020B0A04020102020204" pitchFamily="34" charset="0"/>
            </a:endParaRPr>
          </a:p>
          <a:p>
            <a:pPr marL="571500" indent="-571500">
              <a:buFont typeface="Arial" panose="020B0604020202020204" pitchFamily="34" charset="0"/>
              <a:buChar char="•"/>
            </a:pPr>
            <a:r>
              <a:rPr lang="en-US" sz="3200" dirty="0" smtClean="0">
                <a:latin typeface="Arial Black" panose="020B0A04020102020204" pitchFamily="34" charset="0"/>
              </a:rPr>
              <a:t>Clean up toys</a:t>
            </a:r>
          </a:p>
          <a:p>
            <a:r>
              <a:rPr lang="en-US" sz="3200" dirty="0" smtClean="0">
                <a:latin typeface="Arial Black" panose="020B0A04020102020204" pitchFamily="34" charset="0"/>
              </a:rPr>
              <a:t>Three-Year-Olds</a:t>
            </a:r>
          </a:p>
          <a:p>
            <a:pPr marL="571500" indent="-571500">
              <a:buFont typeface="Arial" panose="020B0604020202020204" pitchFamily="34" charset="0"/>
              <a:buChar char="•"/>
            </a:pPr>
            <a:r>
              <a:rPr lang="en-US" sz="3200" dirty="0" smtClean="0">
                <a:latin typeface="Arial Black" panose="020B0A04020102020204" pitchFamily="34" charset="0"/>
              </a:rPr>
              <a:t>Putting dirty clothes in hamper</a:t>
            </a:r>
          </a:p>
          <a:p>
            <a:pPr marL="571500" indent="-571500">
              <a:buFont typeface="Arial" panose="020B0604020202020204" pitchFamily="34" charset="0"/>
              <a:buChar char="•"/>
            </a:pPr>
            <a:r>
              <a:rPr lang="en-US" sz="3200" dirty="0" smtClean="0">
                <a:latin typeface="Arial Black" panose="020B0A04020102020204" pitchFamily="34" charset="0"/>
              </a:rPr>
              <a:t>Help you make their bed</a:t>
            </a:r>
          </a:p>
          <a:p>
            <a:pPr marL="571500" indent="-571500">
              <a:buFont typeface="Arial" panose="020B0604020202020204" pitchFamily="34" charset="0"/>
              <a:buChar char="•"/>
            </a:pPr>
            <a:r>
              <a:rPr lang="en-US" sz="3200" dirty="0" smtClean="0">
                <a:latin typeface="Arial Black" panose="020B0A04020102020204" pitchFamily="34" charset="0"/>
              </a:rPr>
              <a:t>Put water in pet bowls</a:t>
            </a:r>
          </a:p>
          <a:p>
            <a:pPr marL="571500" indent="-571500">
              <a:buFont typeface="Arial" panose="020B0604020202020204" pitchFamily="34" charset="0"/>
              <a:buChar char="•"/>
            </a:pPr>
            <a:r>
              <a:rPr lang="en-US" sz="3200" dirty="0" smtClean="0">
                <a:latin typeface="Arial Black" panose="020B0A04020102020204" pitchFamily="34" charset="0"/>
              </a:rPr>
              <a:t>Pull up their own elastic waist pants or skirts</a:t>
            </a:r>
          </a:p>
          <a:p>
            <a:pPr marL="571500" indent="-571500">
              <a:buFont typeface="Arial" panose="020B0604020202020204" pitchFamily="34" charset="0"/>
              <a:buChar char="•"/>
            </a:pPr>
            <a:r>
              <a:rPr lang="en-US" sz="3200" dirty="0" smtClean="0">
                <a:latin typeface="Arial Black" panose="020B0A04020102020204" pitchFamily="34" charset="0"/>
              </a:rPr>
              <a:t>Brush their teeth with your guidance</a:t>
            </a:r>
            <a:r>
              <a:rPr lang="en-US" sz="3200" dirty="0">
                <a:latin typeface="Arial Black" panose="020B0A04020102020204" pitchFamily="34" charset="0"/>
              </a:rPr>
              <a:t/>
            </a:r>
            <a:br>
              <a:rPr lang="en-US" sz="3200" dirty="0">
                <a:latin typeface="Arial Black" panose="020B0A04020102020204" pitchFamily="34" charset="0"/>
              </a:rPr>
            </a:br>
            <a:endParaRPr lang="en-US" sz="3200" dirty="0">
              <a:latin typeface="Arial Black" panose="020B0A04020102020204" pitchFamily="34" charset="0"/>
            </a:endParaRPr>
          </a:p>
        </p:txBody>
      </p:sp>
    </p:spTree>
    <p:extLst>
      <p:ext uri="{BB962C8B-B14F-4D97-AF65-F5344CB8AC3E}">
        <p14:creationId xmlns:p14="http://schemas.microsoft.com/office/powerpoint/2010/main" val="381750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35696" y="116632"/>
            <a:ext cx="7196336" cy="6480720"/>
          </a:xfrm>
        </p:spPr>
        <p:txBody>
          <a:bodyPr>
            <a:noAutofit/>
          </a:bodyPr>
          <a:lstStyle/>
          <a:p>
            <a:r>
              <a:rPr lang="en-US" sz="3200" b="1" i="1" dirty="0" smtClean="0">
                <a:latin typeface="Arial Black" panose="020B0A04020102020204" pitchFamily="34" charset="0"/>
              </a:rPr>
              <a:t>Four-Year-Olds</a:t>
            </a:r>
          </a:p>
          <a:p>
            <a:pPr marL="457200" indent="-457200">
              <a:buFont typeface="Arial" panose="020B0604020202020204" pitchFamily="34" charset="0"/>
              <a:buChar char="•"/>
            </a:pPr>
            <a:r>
              <a:rPr lang="en-US" sz="3200" b="1" i="1" dirty="0" smtClean="0">
                <a:latin typeface="Arial Black" panose="020B0A04020102020204" pitchFamily="34" charset="0"/>
              </a:rPr>
              <a:t>Continue to refine their previously practiced tasks as a 3</a:t>
            </a:r>
          </a:p>
          <a:p>
            <a:pPr marL="457200" indent="-457200">
              <a:buFont typeface="Arial" panose="020B0604020202020204" pitchFamily="34" charset="0"/>
              <a:buChar char="•"/>
            </a:pPr>
            <a:r>
              <a:rPr lang="en-US" sz="3200" b="1" i="1" dirty="0" smtClean="0">
                <a:latin typeface="Arial Black" panose="020B0A04020102020204" pitchFamily="34" charset="0"/>
              </a:rPr>
              <a:t>Take a bath with your supervision</a:t>
            </a:r>
          </a:p>
          <a:p>
            <a:pPr marL="457200" indent="-457200">
              <a:buFont typeface="Arial" panose="020B0604020202020204" pitchFamily="34" charset="0"/>
              <a:buChar char="•"/>
            </a:pPr>
            <a:r>
              <a:rPr lang="en-US" sz="3200" b="1" i="1" dirty="0" smtClean="0">
                <a:latin typeface="Arial Black" panose="020B0A04020102020204" pitchFamily="34" charset="0"/>
              </a:rPr>
              <a:t>Choose their clothing</a:t>
            </a:r>
          </a:p>
          <a:p>
            <a:pPr marL="457200" indent="-457200">
              <a:buFont typeface="Arial" panose="020B0604020202020204" pitchFamily="34" charset="0"/>
              <a:buChar char="•"/>
            </a:pPr>
            <a:r>
              <a:rPr lang="en-US" sz="3200" b="1" i="1" dirty="0" smtClean="0">
                <a:latin typeface="Arial Black" panose="020B0A04020102020204" pitchFamily="34" charset="0"/>
              </a:rPr>
              <a:t>Set the table</a:t>
            </a:r>
          </a:p>
          <a:p>
            <a:pPr marL="457200" indent="-457200">
              <a:buFont typeface="Arial" panose="020B0604020202020204" pitchFamily="34" charset="0"/>
              <a:buChar char="•"/>
            </a:pPr>
            <a:r>
              <a:rPr lang="en-US" sz="3200" b="1" i="1" dirty="0" smtClean="0">
                <a:latin typeface="Arial Black" panose="020B0A04020102020204" pitchFamily="34" charset="0"/>
              </a:rPr>
              <a:t>Help wash the car</a:t>
            </a:r>
          </a:p>
          <a:p>
            <a:pPr marL="457200" indent="-457200">
              <a:buFont typeface="Arial" panose="020B0604020202020204" pitchFamily="34" charset="0"/>
              <a:buChar char="•"/>
            </a:pPr>
            <a:r>
              <a:rPr lang="en-US" sz="3200" b="1" i="1" dirty="0" smtClean="0">
                <a:latin typeface="Arial Black" panose="020B0A04020102020204" pitchFamily="34" charset="0"/>
              </a:rPr>
              <a:t>Sweep the floor, dust, etc.</a:t>
            </a:r>
          </a:p>
          <a:p>
            <a:endParaRPr lang="en-US" sz="3200" b="1" i="1" dirty="0">
              <a:latin typeface="Arial Black" panose="020B0A04020102020204" pitchFamily="34" charset="0"/>
            </a:endParaRPr>
          </a:p>
          <a:p>
            <a:endParaRPr lang="en-US" sz="3200" b="1" i="1" dirty="0" smtClean="0">
              <a:latin typeface="Arial Black" panose="020B0A04020102020204" pitchFamily="34" charset="0"/>
            </a:endParaRPr>
          </a:p>
        </p:txBody>
      </p:sp>
    </p:spTree>
    <p:extLst>
      <p:ext uri="{BB962C8B-B14F-4D97-AF65-F5344CB8AC3E}">
        <p14:creationId xmlns:p14="http://schemas.microsoft.com/office/powerpoint/2010/main" val="3356688918"/>
      </p:ext>
    </p:extLst>
  </p:cSld>
  <p:clrMapOvr>
    <a:masterClrMapping/>
  </p:clrMapOvr>
</p:sld>
</file>

<file path=ppt/theme/theme1.xml><?xml version="1.0" encoding="utf-8"?>
<a:theme xmlns:a="http://schemas.openxmlformats.org/drawingml/2006/main" name="Answersformotherhoodcollective.doc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B9E50EA-6EE5-49B8-8921-18473D2240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Answersformotherhoodcollective.docx</Template>
  <TotalTime>14</TotalTime>
  <Words>958</Words>
  <Application>Microsoft Office PowerPoint</Application>
  <PresentationFormat>On-screen Show (4:3)</PresentationFormat>
  <Paragraphs>122</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Answersformotherhoodcollective.docx</vt:lpstr>
      <vt:lpstr>      How can parents encourage their children to use problem solving skills?</vt:lpstr>
      <vt:lpstr>PowerPoint Presentation</vt:lpstr>
      <vt:lpstr>Teach problem solving skills   1.  What is the problem? 2.  What are some solutions? 3.  What would happen next? 4.  give the solution a try.</vt:lpstr>
      <vt:lpstr>How can parents creatively build a sense of responsibility in their children?  At what ages should we expect these things?</vt:lpstr>
      <vt:lpstr>Karen ruskin, Psy.d.</vt:lpstr>
      <vt:lpstr>PowerPoint Presentation</vt:lpstr>
      <vt:lpstr>Typical Responsibilities by Age</vt:lpstr>
      <vt:lpstr>PowerPoint Presentation</vt:lpstr>
      <vt:lpstr>PowerPoint Presentation</vt:lpstr>
      <vt:lpstr>PowerPoint Presentation</vt:lpstr>
      <vt:lpstr> Do you see different benefits to interactive play with adults and independent play?</vt:lpstr>
      <vt:lpstr>PowerPoint Presentation</vt:lpstr>
      <vt:lpstr>          PLAYING WITH ADULTS  Play Helps Your Child Understand and care about his peers and the external environment Develop his confidence and self-esteem Develop good physical coordination </vt:lpstr>
      <vt:lpstr>PowerPoint Presentation</vt:lpstr>
      <vt:lpstr>PowerPoint Presentation</vt:lpstr>
      <vt:lpstr>PowerPoint Presentation</vt:lpstr>
      <vt:lpstr>What are some creative ways parents can help children regulate their emotions?</vt:lpstr>
      <vt:lpstr>PowerPoint Presentation</vt:lpstr>
      <vt:lpstr>PowerPoint Presentation</vt:lpstr>
      <vt:lpstr>PowerPoint Presentation</vt:lpstr>
      <vt:lpstr>Why do temper tantrums happen?</vt:lpstr>
      <vt:lpstr>PowerPoint Presentation</vt:lpstr>
      <vt:lpstr>PowerPoint Presentation</vt:lpstr>
      <vt:lpstr>What actions do you suggest taking with children who are experiencing a tantrum?</vt:lpstr>
      <vt:lpstr>PowerPoint Presentation</vt:lpstr>
      <vt:lpstr>PowerPoint Presentation</vt:lpstr>
      <vt:lpstr>  1) Discipline yourself first and your child second. 2) Use empathy and reflection to help the child become aware of him or herself. 3) Shift the focus to what you want the child to do and offer two positive choices.    http://consciousdiscipline.com </vt:lpstr>
      <vt:lpstr>What are some creative ways parents can encourage children to express feelings?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can parents encourage their children to use problem solving skills?</dc:title>
  <dc:creator>Owner</dc:creator>
  <cp:lastModifiedBy>Owner</cp:lastModifiedBy>
  <cp:revision>2</cp:revision>
  <dcterms:created xsi:type="dcterms:W3CDTF">2014-10-26T22:30:08Z</dcterms:created>
  <dcterms:modified xsi:type="dcterms:W3CDTF">2014-10-26T22:44:30Z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TC024879939991</vt:lpwstr>
  </property>
</Properties>
</file>