
<file path=[Content_Types].xml><?xml version="1.0" encoding="utf-8"?>
<Types xmlns="http://schemas.openxmlformats.org/package/2006/content-types">
  <Default Extension="xml" ContentType="application/xml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91" r:id="rId2"/>
    <p:sldMasterId id="2147483673" r:id="rId3"/>
    <p:sldMasterId id="2147483674" r:id="rId4"/>
    <p:sldMasterId id="2147483675" r:id="rId5"/>
    <p:sldMasterId id="2147483676" r:id="rId6"/>
    <p:sldMasterId id="2147483677" r:id="rId7"/>
    <p:sldMasterId id="2147483678" r:id="rId8"/>
    <p:sldMasterId id="2147483679" r:id="rId9"/>
    <p:sldMasterId id="2147483680" r:id="rId10"/>
    <p:sldMasterId id="2147483681" r:id="rId11"/>
  </p:sldMasterIdLst>
  <p:notesMasterIdLst>
    <p:notesMasterId r:id="rId24"/>
  </p:notesMasterIdLst>
  <p:sldIdLst>
    <p:sldId id="256" r:id="rId12"/>
    <p:sldId id="257" r:id="rId13"/>
    <p:sldId id="304" r:id="rId14"/>
    <p:sldId id="289" r:id="rId15"/>
    <p:sldId id="300" r:id="rId16"/>
    <p:sldId id="305" r:id="rId17"/>
    <p:sldId id="273" r:id="rId18"/>
    <p:sldId id="307" r:id="rId19"/>
    <p:sldId id="306" r:id="rId20"/>
    <p:sldId id="308" r:id="rId21"/>
    <p:sldId id="285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CF5D"/>
    <a:srgbClr val="E9A731"/>
    <a:srgbClr val="B095CB"/>
    <a:srgbClr val="45B7D3"/>
    <a:srgbClr val="3D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/>
    <p:restoredTop sz="89088"/>
  </p:normalViewPr>
  <p:slideViewPr>
    <p:cSldViewPr snapToGrid="0" snapToObjects="1">
      <p:cViewPr>
        <p:scale>
          <a:sx n="104" d="100"/>
          <a:sy n="104" d="100"/>
        </p:scale>
        <p:origin x="1064" y="26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90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Users/jamilaes/Google%20Drive/Futureplay/Analytics/KPIs/Farm%20Away%20KPIs%20Jam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MOBILE VIDEO</c:v>
                </c:pt>
              </c:strCache>
            </c:strRef>
          </c:tx>
          <c:spPr>
            <a:solidFill>
              <a:srgbClr val="E9A73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</c:numCache>
            </c:numRef>
          </c:cat>
          <c:val>
            <c:numRef>
              <c:f>Sheet1!$B$2:$B$7</c:f>
              <c:numCache>
                <c:formatCode>_-[$$-409]* #,##0.0_ ;_-[$$-409]* \-#,##0.0\ ;_-[$$-409]* "-"??_ ;_-@_ </c:formatCode>
                <c:ptCount val="6"/>
                <c:pt idx="0">
                  <c:v>0.72</c:v>
                </c:pt>
                <c:pt idx="1">
                  <c:v>1.54</c:v>
                </c:pt>
                <c:pt idx="2">
                  <c:v>2.62</c:v>
                </c:pt>
                <c:pt idx="3">
                  <c:v>3.94</c:v>
                </c:pt>
                <c:pt idx="4">
                  <c:v>5.09</c:v>
                </c:pt>
                <c:pt idx="5">
                  <c:v>5.96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 MOBILE GAMES</c:v>
                </c:pt>
              </c:strCache>
            </c:strRef>
          </c:tx>
          <c:spPr>
            <a:solidFill>
              <a:srgbClr val="B095C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</c:numCache>
            </c:numRef>
          </c:cat>
          <c:val>
            <c:numRef>
              <c:f>Sheet1!$C$2:$C$7</c:f>
              <c:numCache>
                <c:formatCode>_-[$$-409]* #,##0.0_ ;_-[$$-409]* \-#,##0.0\ ;_-[$$-409]* "-"??_ ;_-@_ </c:formatCode>
                <c:ptCount val="6"/>
                <c:pt idx="0">
                  <c:v>2.0</c:v>
                </c:pt>
                <c:pt idx="1">
                  <c:v>2.6</c:v>
                </c:pt>
                <c:pt idx="2">
                  <c:v>4.0</c:v>
                </c:pt>
                <c:pt idx="3">
                  <c:v>5.0</c:v>
                </c:pt>
                <c:pt idx="4">
                  <c:v>7.3</c:v>
                </c:pt>
                <c:pt idx="5">
                  <c:v>8.0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 MOBILE ADS</c:v>
                </c:pt>
              </c:strCache>
            </c:strRef>
          </c:tx>
          <c:spPr>
            <a:solidFill>
              <a:srgbClr val="B3CF5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</c:numCache>
            </c:numRef>
          </c:cat>
          <c:val>
            <c:numRef>
              <c:f>Sheet1!$D$2:$D$7</c:f>
              <c:numCache>
                <c:formatCode>_-[$$-409]* #,##0.0_ ;_-[$$-409]* \-#,##0.0\ ;_-[$$-409]* "-"??_ ;_-@_ </c:formatCode>
                <c:ptCount val="6"/>
                <c:pt idx="0">
                  <c:v>9.68</c:v>
                </c:pt>
                <c:pt idx="1">
                  <c:v>17.73</c:v>
                </c:pt>
                <c:pt idx="2">
                  <c:v>26.59</c:v>
                </c:pt>
                <c:pt idx="3">
                  <c:v>37.49</c:v>
                </c:pt>
                <c:pt idx="4">
                  <c:v>47.43</c:v>
                </c:pt>
                <c:pt idx="5">
                  <c:v>58.33</c:v>
                </c:pt>
              </c:numCache>
            </c:numRef>
          </c:val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GLOBAL MOBILE INTERNET AD SPEND</c:v>
                </c:pt>
              </c:strCache>
            </c:strRef>
          </c:tx>
          <c:spPr>
            <a:solidFill>
              <a:srgbClr val="45B7D3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</c:numCache>
            </c:numRef>
          </c:cat>
          <c:val>
            <c:numRef>
              <c:f>Sheet1!$F$2:$F$7</c:f>
              <c:numCache>
                <c:formatCode>_-[$$-409]* #,##0.0_ ;_-[$$-409]* \-#,##0.0\ ;_-[$$-409]* "-"??_ ;_-@_ </c:formatCode>
                <c:ptCount val="6"/>
                <c:pt idx="0">
                  <c:v>19.197</c:v>
                </c:pt>
                <c:pt idx="1">
                  <c:v>42.631</c:v>
                </c:pt>
                <c:pt idx="2">
                  <c:v>68.695</c:v>
                </c:pt>
                <c:pt idx="3">
                  <c:v>101.366</c:v>
                </c:pt>
                <c:pt idx="4">
                  <c:v>133.743</c:v>
                </c:pt>
                <c:pt idx="5">
                  <c:v>166.628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8001280"/>
        <c:axId val="2088004624"/>
        <c:axId val="2088007904"/>
      </c:bar3DChart>
      <c:catAx>
        <c:axId val="208800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pPr>
            <a:endParaRPr lang="en-US"/>
          </a:p>
        </c:txPr>
        <c:crossAx val="2088004624"/>
        <c:crosses val="autoZero"/>
        <c:auto val="1"/>
        <c:lblAlgn val="ctr"/>
        <c:lblOffset val="100"/>
        <c:noMultiLvlLbl val="0"/>
      </c:catAx>
      <c:valAx>
        <c:axId val="2088004624"/>
        <c:scaling>
          <c:orientation val="minMax"/>
        </c:scaling>
        <c:delete val="0"/>
        <c:axPos val="l"/>
        <c:numFmt formatCode="_-[$$-409]* #,##0.0_ ;_-[$$-409]* \-#,##0.0\ ;_-[$$-409]* &quot;-&quot;??_ ;_-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pPr>
            <a:endParaRPr lang="en-US"/>
          </a:p>
        </c:txPr>
        <c:crossAx val="2088001280"/>
        <c:crosses val="autoZero"/>
        <c:crossBetween val="between"/>
      </c:valAx>
      <c:serAx>
        <c:axId val="2088007904"/>
        <c:scaling>
          <c:orientation val="minMax"/>
        </c:scaling>
        <c:delete val="1"/>
        <c:axPos val="b"/>
        <c:majorTickMark val="none"/>
        <c:minorTickMark val="none"/>
        <c:tickLblPos val="nextTo"/>
        <c:crossAx val="2088004624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MOBILE VIDEO ADS</c:v>
                </c:pt>
              </c:strCache>
            </c:strRef>
          </c:tx>
          <c:spPr>
            <a:solidFill>
              <a:srgbClr val="B095CB"/>
            </a:solidFill>
            <a:ln>
              <a:solidFill>
                <a:srgbClr val="B095CB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rgbClr val="B095CB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</c:numCache>
            </c:numRef>
          </c:cat>
          <c:val>
            <c:numRef>
              <c:f>Sheet1!$B$2:$B$5</c:f>
              <c:numCache>
                <c:formatCode>_-[$$-409]* #,##0.0_ ;_-[$$-409]* \-#,##0.0\ ;_-[$$-409]* "-"??_ ;_-@_ </c:formatCode>
                <c:ptCount val="4"/>
                <c:pt idx="0">
                  <c:v>0.72</c:v>
                </c:pt>
                <c:pt idx="1">
                  <c:v>1.54</c:v>
                </c:pt>
                <c:pt idx="2">
                  <c:v>2.62</c:v>
                </c:pt>
                <c:pt idx="3">
                  <c:v>3.94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 MOBILE IAP</c:v>
                </c:pt>
              </c:strCache>
            </c:strRef>
          </c:tx>
          <c:spPr>
            <a:solidFill>
              <a:srgbClr val="E9A731"/>
            </a:solidFill>
            <a:ln>
              <a:solidFill>
                <a:srgbClr val="E9A73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rgbClr val="E9A731"/>
              </a:contourClr>
            </a:sp3d>
          </c:spPr>
          <c:invertIfNegative val="0"/>
          <c:dLbls>
            <c:dLbl>
              <c:idx val="0"/>
              <c:layout>
                <c:manualLayout>
                  <c:x val="0.00918900434334212"/>
                  <c:y val="0.00273317536870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459450217167096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103376298862598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31012889658779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Light" charset="0"/>
                    <a:ea typeface="Montserrat Light" charset="0"/>
                    <a:cs typeface="Montserrat Light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</c:numCache>
            </c:numRef>
          </c:cat>
          <c:val>
            <c:numRef>
              <c:f>Sheet1!$C$2:$C$5</c:f>
              <c:numCache>
                <c:formatCode>_-[$$-409]* #,##0.0_ ;_-[$$-409]* \-#,##0.0\ ;_-[$$-409]* "-"??_ ;_-@_ </c:formatCode>
                <c:ptCount val="4"/>
                <c:pt idx="0">
                  <c:v>1.12</c:v>
                </c:pt>
                <c:pt idx="1">
                  <c:v>1.51</c:v>
                </c:pt>
                <c:pt idx="2">
                  <c:v>1.82</c:v>
                </c:pt>
                <c:pt idx="3">
                  <c:v>1.99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7925888"/>
        <c:axId val="2087929264"/>
        <c:axId val="2087938672"/>
      </c:bar3DChart>
      <c:catAx>
        <c:axId val="208792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pPr>
            <a:endParaRPr lang="en-US"/>
          </a:p>
        </c:txPr>
        <c:crossAx val="2087929264"/>
        <c:crosses val="autoZero"/>
        <c:auto val="1"/>
        <c:lblAlgn val="ctr"/>
        <c:lblOffset val="100"/>
        <c:noMultiLvlLbl val="0"/>
      </c:catAx>
      <c:valAx>
        <c:axId val="2087929264"/>
        <c:scaling>
          <c:orientation val="minMax"/>
        </c:scaling>
        <c:delete val="0"/>
        <c:axPos val="l"/>
        <c:numFmt formatCode="_-[$$-409]* #,##0.0_ ;_-[$$-409]* \-#,##0.0\ ;_-[$$-409]* &quot;-&quot;??_ ;_-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pPr>
            <a:endParaRPr lang="en-US"/>
          </a:p>
        </c:txPr>
        <c:crossAx val="2087925888"/>
        <c:crosses val="autoZero"/>
        <c:crossBetween val="between"/>
      </c:valAx>
      <c:serAx>
        <c:axId val="2087938672"/>
        <c:scaling>
          <c:orientation val="minMax"/>
        </c:scaling>
        <c:delete val="1"/>
        <c:axPos val="b"/>
        <c:majorTickMark val="out"/>
        <c:minorTickMark val="none"/>
        <c:tickLblPos val="nextTo"/>
        <c:crossAx val="2087929264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 Light" charset="0"/>
              <a:ea typeface="Montserrat Light" charset="0"/>
              <a:cs typeface="Montserrat Light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Global!$B$4</c:f>
              <c:strCache>
                <c:ptCount val="1"/>
                <c:pt idx="0">
                  <c:v>Active Users</c:v>
                </c:pt>
              </c:strCache>
            </c:strRef>
          </c:tx>
          <c:spPr>
            <a:solidFill>
              <a:srgbClr val="E9A731"/>
            </a:solidFill>
            <a:ln>
              <a:solidFill>
                <a:srgbClr val="E9A731"/>
              </a:solidFill>
            </a:ln>
            <a:effectLst/>
          </c:spPr>
          <c:invertIfNegative val="0"/>
          <c:cat>
            <c:numRef>
              <c:f>Global!$C$2:$XFD$2</c:f>
              <c:numCache>
                <c:formatCode>d\-mmm</c:formatCode>
                <c:ptCount val="16370"/>
                <c:pt idx="0">
                  <c:v>42313.0</c:v>
                </c:pt>
                <c:pt idx="1">
                  <c:v>42314.0</c:v>
                </c:pt>
                <c:pt idx="2">
                  <c:v>42315.0</c:v>
                </c:pt>
                <c:pt idx="3">
                  <c:v>42316.0</c:v>
                </c:pt>
                <c:pt idx="4">
                  <c:v>42317.0</c:v>
                </c:pt>
                <c:pt idx="5">
                  <c:v>42318.0</c:v>
                </c:pt>
                <c:pt idx="6">
                  <c:v>42319.0</c:v>
                </c:pt>
                <c:pt idx="7">
                  <c:v>42320.0</c:v>
                </c:pt>
                <c:pt idx="8">
                  <c:v>42321.0</c:v>
                </c:pt>
                <c:pt idx="9">
                  <c:v>42322.0</c:v>
                </c:pt>
                <c:pt idx="10">
                  <c:v>42323.0</c:v>
                </c:pt>
                <c:pt idx="11">
                  <c:v>42324.0</c:v>
                </c:pt>
                <c:pt idx="12">
                  <c:v>42325.0</c:v>
                </c:pt>
                <c:pt idx="13">
                  <c:v>42326.0</c:v>
                </c:pt>
                <c:pt idx="14">
                  <c:v>42327.0</c:v>
                </c:pt>
                <c:pt idx="15">
                  <c:v>42328.0</c:v>
                </c:pt>
                <c:pt idx="16">
                  <c:v>42329.0</c:v>
                </c:pt>
                <c:pt idx="17">
                  <c:v>42330.0</c:v>
                </c:pt>
                <c:pt idx="18">
                  <c:v>42331.0</c:v>
                </c:pt>
                <c:pt idx="19">
                  <c:v>42332.0</c:v>
                </c:pt>
                <c:pt idx="20">
                  <c:v>42333.0</c:v>
                </c:pt>
                <c:pt idx="21">
                  <c:v>42334.0</c:v>
                </c:pt>
                <c:pt idx="22">
                  <c:v>42335.0</c:v>
                </c:pt>
                <c:pt idx="23">
                  <c:v>42336.0</c:v>
                </c:pt>
                <c:pt idx="24">
                  <c:v>42337.0</c:v>
                </c:pt>
                <c:pt idx="25">
                  <c:v>42338.0</c:v>
                </c:pt>
                <c:pt idx="26">
                  <c:v>42339.0</c:v>
                </c:pt>
                <c:pt idx="27">
                  <c:v>42340.0</c:v>
                </c:pt>
                <c:pt idx="28">
                  <c:v>42341.0</c:v>
                </c:pt>
                <c:pt idx="29">
                  <c:v>42342.0</c:v>
                </c:pt>
                <c:pt idx="30">
                  <c:v>42343.0</c:v>
                </c:pt>
              </c:numCache>
            </c:numRef>
          </c:cat>
          <c:val>
            <c:numRef>
              <c:f>Global!$C$4:$XFD$4</c:f>
              <c:numCache>
                <c:formatCode>#,##0</c:formatCode>
                <c:ptCount val="16370"/>
                <c:pt idx="0">
                  <c:v>12771.0</c:v>
                </c:pt>
                <c:pt idx="1">
                  <c:v>40108.0</c:v>
                </c:pt>
                <c:pt idx="2">
                  <c:v>67524.0</c:v>
                </c:pt>
                <c:pt idx="3">
                  <c:v>87327.0</c:v>
                </c:pt>
                <c:pt idx="4">
                  <c:v>88788.0</c:v>
                </c:pt>
                <c:pt idx="5">
                  <c:v>91496.0</c:v>
                </c:pt>
                <c:pt idx="6">
                  <c:v>94531.0</c:v>
                </c:pt>
                <c:pt idx="7">
                  <c:v>91481.0</c:v>
                </c:pt>
                <c:pt idx="8">
                  <c:v>89536.0</c:v>
                </c:pt>
                <c:pt idx="9">
                  <c:v>91932.0</c:v>
                </c:pt>
                <c:pt idx="10">
                  <c:v>91569.0</c:v>
                </c:pt>
                <c:pt idx="11">
                  <c:v>83993.0</c:v>
                </c:pt>
                <c:pt idx="12">
                  <c:v>83149.0</c:v>
                </c:pt>
                <c:pt idx="13">
                  <c:v>83670.0</c:v>
                </c:pt>
                <c:pt idx="14">
                  <c:v>80849.0</c:v>
                </c:pt>
                <c:pt idx="15">
                  <c:v>73499.0</c:v>
                </c:pt>
                <c:pt idx="16">
                  <c:v>70337.0</c:v>
                </c:pt>
                <c:pt idx="17">
                  <c:v>66539.0</c:v>
                </c:pt>
                <c:pt idx="18">
                  <c:v>60809.0</c:v>
                </c:pt>
                <c:pt idx="19">
                  <c:v>59730.0</c:v>
                </c:pt>
                <c:pt idx="20">
                  <c:v>61231.0</c:v>
                </c:pt>
                <c:pt idx="21">
                  <c:v>63866.0</c:v>
                </c:pt>
                <c:pt idx="22">
                  <c:v>62997.0</c:v>
                </c:pt>
                <c:pt idx="23">
                  <c:v>65452.0</c:v>
                </c:pt>
                <c:pt idx="24">
                  <c:v>64826.0</c:v>
                </c:pt>
                <c:pt idx="25">
                  <c:v>58406.0</c:v>
                </c:pt>
                <c:pt idx="26">
                  <c:v>56860.0</c:v>
                </c:pt>
                <c:pt idx="27">
                  <c:v>56450.0</c:v>
                </c:pt>
                <c:pt idx="28">
                  <c:v>55207.0</c:v>
                </c:pt>
                <c:pt idx="29">
                  <c:v>54604.0</c:v>
                </c:pt>
                <c:pt idx="30">
                  <c:v>58539.0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2193328"/>
        <c:axId val="-2082196800"/>
      </c:barChart>
      <c:lineChart>
        <c:grouping val="standard"/>
        <c:varyColors val="0"/>
        <c:ser>
          <c:idx val="6"/>
          <c:order val="1"/>
          <c:tx>
            <c:strRef>
              <c:f>Global!$B$9</c:f>
              <c:strCache>
                <c:ptCount val="1"/>
                <c:pt idx="0">
                  <c:v>ARPU</c:v>
                </c:pt>
              </c:strCache>
            </c:strRef>
          </c:tx>
          <c:spPr>
            <a:ln w="38100" cap="rnd">
              <a:solidFill>
                <a:srgbClr val="B3CF5D"/>
              </a:solidFill>
              <a:round/>
            </a:ln>
            <a:effectLst/>
          </c:spPr>
          <c:marker>
            <c:symbol val="none"/>
          </c:marker>
          <c:cat>
            <c:numRef>
              <c:f>Global!$C$2:$XFD$2</c:f>
              <c:numCache>
                <c:formatCode>d\-mmm</c:formatCode>
                <c:ptCount val="16370"/>
                <c:pt idx="0">
                  <c:v>42313.0</c:v>
                </c:pt>
                <c:pt idx="1">
                  <c:v>42314.0</c:v>
                </c:pt>
                <c:pt idx="2">
                  <c:v>42315.0</c:v>
                </c:pt>
                <c:pt idx="3">
                  <c:v>42316.0</c:v>
                </c:pt>
                <c:pt idx="4">
                  <c:v>42317.0</c:v>
                </c:pt>
                <c:pt idx="5">
                  <c:v>42318.0</c:v>
                </c:pt>
                <c:pt idx="6">
                  <c:v>42319.0</c:v>
                </c:pt>
                <c:pt idx="7">
                  <c:v>42320.0</c:v>
                </c:pt>
                <c:pt idx="8">
                  <c:v>42321.0</c:v>
                </c:pt>
                <c:pt idx="9">
                  <c:v>42322.0</c:v>
                </c:pt>
                <c:pt idx="10">
                  <c:v>42323.0</c:v>
                </c:pt>
                <c:pt idx="11">
                  <c:v>42324.0</c:v>
                </c:pt>
                <c:pt idx="12">
                  <c:v>42325.0</c:v>
                </c:pt>
                <c:pt idx="13">
                  <c:v>42326.0</c:v>
                </c:pt>
                <c:pt idx="14">
                  <c:v>42327.0</c:v>
                </c:pt>
                <c:pt idx="15">
                  <c:v>42328.0</c:v>
                </c:pt>
                <c:pt idx="16">
                  <c:v>42329.0</c:v>
                </c:pt>
                <c:pt idx="17">
                  <c:v>42330.0</c:v>
                </c:pt>
                <c:pt idx="18">
                  <c:v>42331.0</c:v>
                </c:pt>
                <c:pt idx="19">
                  <c:v>42332.0</c:v>
                </c:pt>
                <c:pt idx="20">
                  <c:v>42333.0</c:v>
                </c:pt>
                <c:pt idx="21">
                  <c:v>42334.0</c:v>
                </c:pt>
                <c:pt idx="22">
                  <c:v>42335.0</c:v>
                </c:pt>
                <c:pt idx="23">
                  <c:v>42336.0</c:v>
                </c:pt>
                <c:pt idx="24">
                  <c:v>42337.0</c:v>
                </c:pt>
                <c:pt idx="25">
                  <c:v>42338.0</c:v>
                </c:pt>
                <c:pt idx="26">
                  <c:v>42339.0</c:v>
                </c:pt>
                <c:pt idx="27">
                  <c:v>42340.0</c:v>
                </c:pt>
                <c:pt idx="28">
                  <c:v>42341.0</c:v>
                </c:pt>
                <c:pt idx="29">
                  <c:v>42342.0</c:v>
                </c:pt>
                <c:pt idx="30">
                  <c:v>42343.0</c:v>
                </c:pt>
              </c:numCache>
            </c:numRef>
          </c:cat>
          <c:val>
            <c:numRef>
              <c:f>Global!$C$9:$XFD$9</c:f>
              <c:numCache>
                <c:formatCode>_-[$$-409]* #,##0.000_ ;_-[$$-409]* \-#,##0.000\ ;_-[$$-409]* "-"??_ ;_-@_ </c:formatCode>
                <c:ptCount val="16370"/>
                <c:pt idx="0">
                  <c:v>0.0325792811839323</c:v>
                </c:pt>
                <c:pt idx="1">
                  <c:v>0.0722541637578538</c:v>
                </c:pt>
                <c:pt idx="2">
                  <c:v>0.0902251051477993</c:v>
                </c:pt>
                <c:pt idx="3">
                  <c:v>0.0928573064458873</c:v>
                </c:pt>
                <c:pt idx="4">
                  <c:v>0.0824165427760508</c:v>
                </c:pt>
                <c:pt idx="5">
                  <c:v>0.0840409416805106</c:v>
                </c:pt>
                <c:pt idx="6">
                  <c:v>0.0841643482032349</c:v>
                </c:pt>
                <c:pt idx="7">
                  <c:v>0.0885426482001727</c:v>
                </c:pt>
                <c:pt idx="8">
                  <c:v>0.0839297042530379</c:v>
                </c:pt>
                <c:pt idx="9">
                  <c:v>0.07605425749467</c:v>
                </c:pt>
                <c:pt idx="10">
                  <c:v>0.0776668960019221</c:v>
                </c:pt>
                <c:pt idx="11">
                  <c:v>0.0702521638707988</c:v>
                </c:pt>
                <c:pt idx="12">
                  <c:v>0.0614448760658577</c:v>
                </c:pt>
                <c:pt idx="13">
                  <c:v>0.0658931516672642</c:v>
                </c:pt>
                <c:pt idx="14">
                  <c:v>0.0569911810906752</c:v>
                </c:pt>
                <c:pt idx="15">
                  <c:v>0.0626092872011864</c:v>
                </c:pt>
                <c:pt idx="16">
                  <c:v>0.0592845870594424</c:v>
                </c:pt>
                <c:pt idx="17">
                  <c:v>0.0587930386690512</c:v>
                </c:pt>
                <c:pt idx="18">
                  <c:v>0.0559203407390353</c:v>
                </c:pt>
                <c:pt idx="19">
                  <c:v>0.0500246107483676</c:v>
                </c:pt>
                <c:pt idx="20">
                  <c:v>0.0497115840015678</c:v>
                </c:pt>
                <c:pt idx="21">
                  <c:v>0.0504780321297717</c:v>
                </c:pt>
                <c:pt idx="22">
                  <c:v>0.0497761798180866</c:v>
                </c:pt>
                <c:pt idx="23">
                  <c:v>0.0548452300922814</c:v>
                </c:pt>
                <c:pt idx="24">
                  <c:v>0.062958689414741</c:v>
                </c:pt>
                <c:pt idx="25">
                  <c:v>0.0466491456357223</c:v>
                </c:pt>
                <c:pt idx="26">
                  <c:v>0.0520316567006683</c:v>
                </c:pt>
                <c:pt idx="27">
                  <c:v>0.0465656333038087</c:v>
                </c:pt>
                <c:pt idx="28">
                  <c:v>0.0493158476280182</c:v>
                </c:pt>
                <c:pt idx="29">
                  <c:v>0.0503373379239616</c:v>
                </c:pt>
                <c:pt idx="30">
                  <c:v>0.0552602538478621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2203920"/>
        <c:axId val="-2082200288"/>
      </c:lineChart>
      <c:dateAx>
        <c:axId val="-2082203920"/>
        <c:scaling>
          <c:orientation val="minMax"/>
        </c:scaling>
        <c:delete val="0"/>
        <c:axPos val="b"/>
        <c:numFmt formatCode="[$-409]d\-m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pPr>
            <a:endParaRPr lang="en-US"/>
          </a:p>
        </c:txPr>
        <c:crossAx val="-2082200288"/>
        <c:crosses val="autoZero"/>
        <c:auto val="1"/>
        <c:lblOffset val="100"/>
        <c:baseTimeUnit val="days"/>
      </c:dateAx>
      <c:valAx>
        <c:axId val="-208220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[$$-409]* #,##0.000_ ;_-[$$-409]* \-#,##0.000\ ;_-[$$-409]* &quot;-&quot;??_ ;_-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pPr>
            <a:endParaRPr lang="en-US"/>
          </a:p>
        </c:txPr>
        <c:crossAx val="-2082203920"/>
        <c:crosses val="autoZero"/>
        <c:crossBetween val="between"/>
      </c:valAx>
      <c:valAx>
        <c:axId val="-208219680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pPr>
            <a:endParaRPr lang="en-US"/>
          </a:p>
        </c:txPr>
        <c:crossAx val="-2082193328"/>
        <c:crosses val="max"/>
        <c:crossBetween val="between"/>
      </c:valAx>
      <c:dateAx>
        <c:axId val="-2082193328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-2082196800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charset="0"/>
              <a:ea typeface="Montserrat" charset="0"/>
              <a:cs typeface="Montserrat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BA739-C8F9-F648-B600-B29CA444FC04}" type="datetimeFigureOut">
              <a:rPr lang="en-US" smtClean="0"/>
              <a:t>12/8/15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AD3BF-D039-E740-9F02-B1748EB3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73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FUTURE IS BEING REPLAYED WITH SHIFTS IN THE MARKET THAT ARE SAME AS EARLIER CYCLES ON MOBILE – removed the first point</a:t>
            </a:r>
          </a:p>
          <a:p>
            <a:endParaRPr lang="en-US" dirty="0" smtClean="0"/>
          </a:p>
          <a:p>
            <a:r>
              <a:rPr lang="en-US" dirty="0" smtClean="0"/>
              <a:t>Text heavy</a:t>
            </a:r>
          </a:p>
          <a:p>
            <a:r>
              <a:rPr lang="en-US" dirty="0" smtClean="0"/>
              <a:t>Pushing</a:t>
            </a:r>
            <a:r>
              <a:rPr lang="en-US" baseline="0" dirty="0" smtClean="0"/>
              <a:t> on quickly to three heavy directions</a:t>
            </a:r>
          </a:p>
          <a:p>
            <a:r>
              <a:rPr lang="en-US" baseline="0" dirty="0" smtClean="0"/>
              <a:t>Outlining the vision, then the rest of the deck supporting how do you get to the vision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08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FUTURE IS BEING REPLAYED WITH SHIFTS IN THE MARKET THAT ARE SAME AS EARLIER CYCLES ON MOBILE – removed the first point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74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FUTURE IS BEING REPLAYED WITH SHIFTS IN THE MARKET THAT ARE SAME AS EARLIER CYCLES ON MOBILE – removed the first point</a:t>
            </a:r>
          </a:p>
          <a:p>
            <a:endParaRPr lang="en-US" dirty="0" smtClean="0"/>
          </a:p>
          <a:p>
            <a:r>
              <a:rPr lang="en-US" dirty="0" smtClean="0"/>
              <a:t>Text heavy</a:t>
            </a:r>
          </a:p>
          <a:p>
            <a:r>
              <a:rPr lang="en-US" dirty="0" smtClean="0"/>
              <a:t>Pushing</a:t>
            </a:r>
            <a:r>
              <a:rPr lang="en-US" baseline="0" dirty="0" smtClean="0"/>
              <a:t> on quickly to three heavy directions</a:t>
            </a:r>
          </a:p>
          <a:p>
            <a:r>
              <a:rPr lang="en-US" baseline="0" dirty="0" smtClean="0"/>
              <a:t>Outlining the vision, then the rest of the deck supporting how do you get to the vision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venturebeat.com</a:t>
            </a:r>
            <a:r>
              <a:rPr lang="en-US" dirty="0" smtClean="0"/>
              <a:t>/2015/04/01/mobile-ad-spending-to-hit-100b-in-2016-and-become-the-biggest-digital-ad-market/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www.newzoo.com</a:t>
            </a:r>
            <a:r>
              <a:rPr lang="en-US" dirty="0" smtClean="0"/>
              <a:t>/trend-reports/the-2015-gmgc-global-mobile-games-industry-whitebook/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DATA: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GAMES: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www.statista.com</a:t>
            </a:r>
            <a:r>
              <a:rPr lang="en-US" dirty="0" smtClean="0"/>
              <a:t>/statistics/269831/mobile-gaming-revenue-in-the-united-states/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www.newzoo.com</a:t>
            </a:r>
            <a:r>
              <a:rPr lang="en-US" dirty="0" smtClean="0"/>
              <a:t>/in-the-press/china-to-overtake-us-as-worlds-largest-mobile-gaming-market-by-2016/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www.emarketer.com</a:t>
            </a:r>
            <a:r>
              <a:rPr lang="en-US" dirty="0" smtClean="0"/>
              <a:t>/Article/Total-US-Ad-Spending-See-Largest-Increase-Since-2004/1010982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VIDEO: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www.emarketer.com</a:t>
            </a:r>
            <a:r>
              <a:rPr lang="en-US" dirty="0" smtClean="0"/>
              <a:t>/Article/Mobile-Video-Challenges-Hold-Back-Advertisers/1012563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techcrunch.com</a:t>
            </a:r>
            <a:r>
              <a:rPr lang="en-US" dirty="0" smtClean="0"/>
              <a:t>/2015/02/15/why-mobile-video-advertising-is-set-to-explode/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www.emarketer.com</a:t>
            </a:r>
            <a:r>
              <a:rPr lang="en-US" dirty="0" smtClean="0"/>
              <a:t>/Article/Mobile-Video-Challenges-Hold-Back-Advertisers/1012563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www.emarketer.com</a:t>
            </a:r>
            <a:r>
              <a:rPr lang="en-US" dirty="0" smtClean="0"/>
              <a:t>/Article/Mobile-Game-Revenues-Grow-165-2015-Surpassing-3-Billion/1012063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2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www.emarketer.com</a:t>
            </a:r>
            <a:r>
              <a:rPr lang="en-US" dirty="0" smtClean="0"/>
              <a:t>/Article/Mobile-Video-Challenges-Hold-Back-Advertisers/1012563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www.emarketer.com</a:t>
            </a:r>
            <a:r>
              <a:rPr lang="en-US" dirty="0" smtClean="0"/>
              <a:t>/Article/Mobile-Game-Revenues-Grow-165-2015-Surpassing-3-Billion/1012063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3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IDLE SWIPERS + HUGE GENRES/THEMES RIPE FOR DISRUPTION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FASTER, EASIER AND MORE FUN – EVEN WHEN YOU’RE AWAY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SAME PATTERN EMERGING AS BEFORE FROM ONLINE TO MOBILE…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PAST GENRE SHIFTS – MATCH-3, CLICK-MGMT, HIDDEN OBJECT, RPG AND BUILD &amp; BATTLE…</a:t>
            </a:r>
          </a:p>
          <a:p>
            <a:pPr marL="171450" marR="0" lvl="0" indent="-952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" sz="1200" b="0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2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IDLE SWIPERS + HUGE GENRES/THEMES RIPE FOR DISRUPTION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FASTER, EASIER AND MORE FUN – EVEN WHEN YOU’RE AWAY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SAME PATTERN EMERGING AS BEFORE FROM ONLINE TO MOBILE…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12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PAST GENRE SHIFTS – MATCH-3, CLICK-MGMT, HIDDEN OBJECT, RPG AND BUILD &amp; BATTLE…</a:t>
            </a:r>
          </a:p>
          <a:p>
            <a:pPr marL="171450" marR="0" lvl="0" indent="-952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" sz="1200" b="0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5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952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" sz="1200" b="0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8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952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" sz="1200" b="0" i="0" u="none" strike="noStrike" cap="none" baseline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AD3BF-D039-E740-9F02-B1748EB3C1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8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8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5791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0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5791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5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5791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9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9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8" name="Title Placeholder 10"/>
          <p:cNvSpPr>
            <a:spLocks noGrp="1"/>
          </p:cNvSpPr>
          <p:nvPr>
            <p:ph type="title" hasCustomPrompt="1"/>
          </p:nvPr>
        </p:nvSpPr>
        <p:spPr>
          <a:xfrm>
            <a:off x="979714" y="5791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6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5B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47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8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" y="-3794"/>
            <a:ext cx="12186296" cy="201200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7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Montserrat Ultra Light" charset="0"/>
          <a:ea typeface="Montserrat Ultra Light" charset="0"/>
          <a:cs typeface="Montserrat Ultr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3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4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8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20129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6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Montserrat Ultra Light" charset="0"/>
          <a:ea typeface="Montserrat Ultra Light" charset="0"/>
          <a:cs typeface="Montserrat Ultr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3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4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8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36"/>
            <a:ext cx="12192000" cy="20129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979714" y="579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8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Montserrat Ultra Light" charset="0"/>
          <a:ea typeface="Montserrat Ultra Light" charset="0"/>
          <a:cs typeface="Montserrat Ultr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6"/>
        </a:buBlip>
        <a:defRPr sz="3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6"/>
        </a:buBlip>
        <a:defRPr sz="24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6"/>
        </a:buBlip>
        <a:defRPr sz="2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6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Tx/>
        <a:buBlip>
          <a:blip r:embed="rId6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8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36"/>
            <a:ext cx="12192000" cy="20129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979714" y="579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Montserrat Ultra Light" charset="0"/>
          <a:ea typeface="Montserrat Ultra Light" charset="0"/>
          <a:cs typeface="Montserrat Ultr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3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4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8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736"/>
            <a:ext cx="12192001" cy="20129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Montserrat Ultra Light" charset="0"/>
          <a:ea typeface="Montserrat Ultra Light" charset="0"/>
          <a:cs typeface="Montserrat Ultr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3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4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8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20129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979714" y="15729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Montserrat Ultra Light" charset="0"/>
          <a:ea typeface="Montserrat Ultra Light" charset="0"/>
          <a:cs typeface="Montserrat Ultr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3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4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8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20129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Montserrat Ultra Light" charset="0"/>
          <a:ea typeface="Montserrat Ultra Light" charset="0"/>
          <a:cs typeface="Montserrat Ultr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3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4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8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20129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979714" y="15729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0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Montserrat Ultra Light" charset="0"/>
          <a:ea typeface="Montserrat Ultra Light" charset="0"/>
          <a:cs typeface="Montserrat Ultr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3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4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8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20129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979714" y="5791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Montserrat Ultra Light" charset="0"/>
          <a:ea typeface="Montserrat Ultra Light" charset="0"/>
          <a:cs typeface="Montserrat Ultr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3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4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38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3315" cy="200821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 </a:t>
            </a:r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979714" y="1573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HEADER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Montserrat Ultra Light" charset="0"/>
          <a:ea typeface="Montserrat Ultra Light" charset="0"/>
          <a:cs typeface="Montserrat Ultra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3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4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70000"/>
        <a:buFontTx/>
        <a:buBlip>
          <a:blip r:embed="rId5"/>
        </a:buBlip>
        <a:defRPr sz="20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Tx/>
        <a:buBlip>
          <a:blip r:embed="rId5"/>
        </a:buBlip>
        <a:defRPr sz="1800" b="0" i="0" kern="1200">
          <a:solidFill>
            <a:schemeClr val="accent5"/>
          </a:solidFill>
          <a:latin typeface="Montserrat Light" charset="0"/>
          <a:ea typeface="Montserrat Light" charset="0"/>
          <a:cs typeface="Montserrat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20.tif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9811" y="5971272"/>
            <a:ext cx="5412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FUTUREPLAY</a:t>
            </a:r>
            <a:r>
              <a:rPr lang="en-US" sz="2400" baseline="0" dirty="0" smtClean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 GAMES</a:t>
            </a:r>
          </a:p>
          <a:p>
            <a:pPr algn="ctr"/>
            <a:r>
              <a:rPr lang="en-US" sz="2000" baseline="0" dirty="0" smtClean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JAMI LAES, CEO &amp; CO-FOUNDER</a:t>
            </a:r>
            <a:endParaRPr lang="en-US" sz="20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734" y="275716"/>
            <a:ext cx="3112532" cy="3112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8242" y="3492475"/>
            <a:ext cx="9195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VIEW TO PLAY GAMES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THE NEXT $100B MARKET</a:t>
            </a:r>
            <a:endParaRPr lang="en-US" sz="48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184" y="336957"/>
            <a:ext cx="4829681" cy="1293663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908957" y="0"/>
            <a:ext cx="10374086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AND THE </a:t>
            </a:r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MONTH CAN LOOK LIKE </a:t>
            </a:r>
            <a:r>
              <a:rPr lang="en-US" sz="3600" dirty="0" smtClean="0"/>
              <a:t>THIS</a:t>
            </a:r>
            <a:endParaRPr lang="en-US" sz="36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389475"/>
              </p:ext>
            </p:extLst>
          </p:nvPr>
        </p:nvGraphicFramePr>
        <p:xfrm>
          <a:off x="1318177" y="1967577"/>
          <a:ext cx="9555645" cy="4890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21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957" y="0"/>
            <a:ext cx="10374086" cy="1325563"/>
          </a:xfrm>
        </p:spPr>
        <p:txBody>
          <a:bodyPr/>
          <a:lstStyle/>
          <a:p>
            <a:pPr algn="ctr"/>
            <a:r>
              <a:rPr lang="en-US" dirty="0" smtClean="0"/>
              <a:t>REPLAY THE FUTURE?</a:t>
            </a:r>
            <a:endParaRPr lang="en-US" dirty="0"/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810228" y="2430684"/>
            <a:ext cx="10571544" cy="3773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0" i="0" kern="120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None/>
              <a:defRPr sz="20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None/>
              <a:defRPr sz="18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Tx/>
              <a:buNone/>
              <a:defRPr sz="16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0000"/>
              <a:buFontTx/>
              <a:buNone/>
              <a:defRPr sz="16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/>
              <a:t>THE NEXT TRANSITION HAS JUST STARTED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FROM FREE-TO-PLAY </a:t>
            </a:r>
            <a:r>
              <a:rPr lang="en-US" dirty="0"/>
              <a:t>TO VIEW-TO-PLAY</a:t>
            </a:r>
          </a:p>
          <a:p>
            <a:pPr>
              <a:lnSpc>
                <a:spcPct val="200000"/>
              </a:lnSpc>
            </a:pPr>
            <a:r>
              <a:rPr lang="en-US" dirty="0"/>
              <a:t>MOBILE ADS IN 2016 WILL BE $100B MARKET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pPr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7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0170" y="2230242"/>
            <a:ext cx="3903375" cy="5977221"/>
          </a:xfrm>
          <a:prstGeom prst="rect">
            <a:avLst/>
          </a:prstGeom>
          <a:effectLst>
            <a:outerShdw blurRad="50800" dist="127000" dir="16260000" sx="106000" sy="106000" algn="ctr" rotWithShape="0">
              <a:srgbClr val="000000">
                <a:alpha val="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1594" y="161321"/>
            <a:ext cx="582152" cy="582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680" y="4295712"/>
            <a:ext cx="2625185" cy="7773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680" y="2143972"/>
            <a:ext cx="2625185" cy="1705074"/>
          </a:xfrm>
          <a:prstGeom prst="rect">
            <a:avLst/>
          </a:prstGeom>
        </p:spPr>
      </p:pic>
      <p:sp>
        <p:nvSpPr>
          <p:cNvPr id="37" name="Title 2"/>
          <p:cNvSpPr txBox="1">
            <a:spLocks/>
          </p:cNvSpPr>
          <p:nvPr/>
        </p:nvSpPr>
        <p:spPr>
          <a:xfrm>
            <a:off x="908957" y="0"/>
            <a:ext cx="103740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Ultra Light" charset="0"/>
                <a:ea typeface="Montserrat Ultra Light" charset="0"/>
                <a:cs typeface="Montserrat Ultra Light" charset="0"/>
              </a:rPr>
              <a:t>THANK YOU!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Ultra Light" charset="0"/>
              <a:ea typeface="Montserrat Ultra Light" charset="0"/>
              <a:cs typeface="Montserrat Ultr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957" y="5791"/>
            <a:ext cx="10374086" cy="1325563"/>
          </a:xfrm>
        </p:spPr>
        <p:txBody>
          <a:bodyPr/>
          <a:lstStyle/>
          <a:p>
            <a:pPr algn="ctr"/>
            <a:r>
              <a:rPr lang="en-US" dirty="0" smtClean="0"/>
              <a:t>WHAT IF THE WORLD IS NOT FINISHED?</a:t>
            </a:r>
            <a:endParaRPr lang="en-US" dirty="0"/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315349" y="2895601"/>
            <a:ext cx="11561302" cy="3505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0" i="0" kern="120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None/>
              <a:defRPr sz="20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None/>
              <a:defRPr sz="18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Tx/>
              <a:buNone/>
              <a:defRPr sz="16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0000"/>
              <a:buFontTx/>
              <a:buNone/>
              <a:defRPr sz="16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cap="all" dirty="0" smtClean="0">
                <a:latin typeface="Montserrat Light" charset="0"/>
                <a:ea typeface="Montserrat Light" charset="0"/>
                <a:cs typeface="Montserrat Light" charset="0"/>
              </a:rPr>
              <a:t>We don’t perceive change as it happens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cap="all" dirty="0">
                <a:latin typeface="Montserrat Light" charset="0"/>
                <a:ea typeface="Montserrat Light" charset="0"/>
                <a:cs typeface="Montserrat Light" charset="0"/>
              </a:rPr>
              <a:t>w</a:t>
            </a:r>
            <a:r>
              <a:rPr lang="en-US" sz="4000" cap="all" dirty="0" smtClean="0">
                <a:latin typeface="Montserrat Light" charset="0"/>
                <a:ea typeface="Montserrat Light" charset="0"/>
                <a:cs typeface="Montserrat Light" charset="0"/>
              </a:rPr>
              <a:t>e only notice the difference once change has already happened</a:t>
            </a:r>
            <a:endParaRPr lang="en-US" cap="all" dirty="0" smtClean="0"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7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956" y="0"/>
            <a:ext cx="10374086" cy="1325563"/>
          </a:xfrm>
        </p:spPr>
        <p:txBody>
          <a:bodyPr/>
          <a:lstStyle/>
          <a:p>
            <a:pPr algn="ctr"/>
            <a:r>
              <a:rPr lang="en-US" dirty="0" smtClean="0"/>
              <a:t>SIMPLE PREMISE FOR A STARTUP</a:t>
            </a:r>
            <a:endParaRPr lang="en-US" dirty="0"/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0" y="2594919"/>
            <a:ext cx="12191999" cy="3805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0" i="0" kern="120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None/>
              <a:defRPr sz="20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None/>
              <a:defRPr sz="18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Tx/>
              <a:buNone/>
              <a:defRPr sz="16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0000"/>
              <a:buFontTx/>
              <a:buNone/>
              <a:defRPr sz="16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20000"/>
              </a:lnSpc>
              <a:spcBef>
                <a:spcPts val="0"/>
              </a:spcBef>
            </a:pPr>
            <a:r>
              <a:rPr lang="en-US" sz="3200" cap="all" dirty="0" smtClean="0">
                <a:latin typeface="Montserrat Light" charset="0"/>
                <a:ea typeface="Montserrat Light" charset="0"/>
                <a:cs typeface="Montserrat Light" charset="0"/>
              </a:rPr>
              <a:t>Which number is bigger?</a:t>
            </a:r>
          </a:p>
          <a:p>
            <a:pPr marL="742950" indent="-742950">
              <a:lnSpc>
                <a:spcPct val="220000"/>
              </a:lnSpc>
              <a:spcBef>
                <a:spcPts val="0"/>
              </a:spcBef>
              <a:buAutoNum type="alphaLcParenR"/>
            </a:pPr>
            <a:r>
              <a:rPr lang="en-US" sz="3200" cap="all" dirty="0" smtClean="0">
                <a:latin typeface="Montserrat Light" charset="0"/>
                <a:ea typeface="Montserrat Light" charset="0"/>
                <a:cs typeface="Montserrat Light" charset="0"/>
              </a:rPr>
              <a:t>People spending in mobile games</a:t>
            </a:r>
          </a:p>
          <a:p>
            <a:pPr marL="742950" indent="-742950">
              <a:lnSpc>
                <a:spcPct val="220000"/>
              </a:lnSpc>
              <a:spcBef>
                <a:spcPts val="0"/>
              </a:spcBef>
              <a:buAutoNum type="alphaLcParenR"/>
            </a:pPr>
            <a:r>
              <a:rPr lang="en-US" sz="3200" cap="all" dirty="0">
                <a:latin typeface="Montserrat Light" charset="0"/>
                <a:ea typeface="Montserrat Light" charset="0"/>
                <a:cs typeface="Montserrat Light" charset="0"/>
              </a:rPr>
              <a:t>M</a:t>
            </a:r>
            <a:r>
              <a:rPr lang="en-US" sz="3200" cap="all" dirty="0" smtClean="0">
                <a:latin typeface="Montserrat Light" charset="0"/>
                <a:ea typeface="Montserrat Light" charset="0"/>
                <a:cs typeface="Montserrat Light" charset="0"/>
              </a:rPr>
              <a:t>obile ad </a:t>
            </a:r>
            <a:r>
              <a:rPr lang="en-US" sz="3200" cap="all" dirty="0" err="1" smtClean="0">
                <a:latin typeface="Montserrat Light" charset="0"/>
                <a:ea typeface="Montserrat Light" charset="0"/>
                <a:cs typeface="Montserrat Light" charset="0"/>
              </a:rPr>
              <a:t>budgetS</a:t>
            </a:r>
            <a:r>
              <a:rPr lang="en-US" sz="3200" cap="all" dirty="0" smtClean="0">
                <a:latin typeface="Montserrat Light" charset="0"/>
                <a:ea typeface="Montserrat Light" charset="0"/>
                <a:cs typeface="Montserrat Light" charset="0"/>
              </a:rPr>
              <a:t> GLOBALLY</a:t>
            </a:r>
            <a:endParaRPr lang="en-US" sz="2800" cap="all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957" y="0"/>
            <a:ext cx="10374086" cy="1325563"/>
          </a:xfrm>
        </p:spPr>
        <p:txBody>
          <a:bodyPr/>
          <a:lstStyle/>
          <a:p>
            <a:pPr algn="ctr"/>
            <a:r>
              <a:rPr lang="en-US" dirty="0" smtClean="0"/>
              <a:t>SIMPLE ANSWER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16692736"/>
              </p:ext>
            </p:extLst>
          </p:nvPr>
        </p:nvGraphicFramePr>
        <p:xfrm>
          <a:off x="1270765" y="717471"/>
          <a:ext cx="9677322" cy="614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83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90679" y="0"/>
            <a:ext cx="12773357" cy="1325563"/>
          </a:xfrm>
        </p:spPr>
        <p:txBody>
          <a:bodyPr/>
          <a:lstStyle/>
          <a:p>
            <a:pPr algn="ctr"/>
            <a:r>
              <a:rPr lang="en-US" dirty="0" smtClean="0"/>
              <a:t>IAP VS. VIDEO ADS</a:t>
            </a:r>
            <a:endParaRPr lang="en-US" dirty="0"/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227636" y="5845215"/>
            <a:ext cx="11736728" cy="124427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VIDEO ADS ARE ALREADY BIGGER THAN IAP AND GROW FASTER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912356768"/>
              </p:ext>
            </p:extLst>
          </p:nvPr>
        </p:nvGraphicFramePr>
        <p:xfrm>
          <a:off x="567652" y="1198605"/>
          <a:ext cx="11056693" cy="4646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80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745" y="0"/>
            <a:ext cx="1135250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/>
              <a:t>COULD </a:t>
            </a:r>
            <a:r>
              <a:rPr lang="en-US" sz="3400" dirty="0" err="1" smtClean="0"/>
              <a:t>tvOS</a:t>
            </a:r>
            <a:r>
              <a:rPr lang="en-US" sz="3400" dirty="0" smtClean="0"/>
              <a:t> WORK BETTER THAN MOBILE? </a:t>
            </a:r>
            <a:endParaRPr lang="en-US" sz="3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69" y="2839326"/>
            <a:ext cx="1633839" cy="300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194" y="2837290"/>
            <a:ext cx="4153958" cy="3109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902" y="2836127"/>
            <a:ext cx="2377098" cy="30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6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908957" y="0"/>
            <a:ext cx="10374086" cy="1325563"/>
          </a:xfrm>
        </p:spPr>
        <p:txBody>
          <a:bodyPr/>
          <a:lstStyle/>
          <a:p>
            <a:pPr algn="ctr"/>
            <a:r>
              <a:rPr lang="en-US" dirty="0" smtClean="0"/>
              <a:t>OPPORTUNITY</a:t>
            </a:r>
            <a:endParaRPr lang="en-US" dirty="0"/>
          </a:p>
        </p:txBody>
      </p:sp>
      <p:sp>
        <p:nvSpPr>
          <p:cNvPr id="10" name="Subtitle 1"/>
          <p:cNvSpPr txBox="1">
            <a:spLocks/>
          </p:cNvSpPr>
          <p:nvPr/>
        </p:nvSpPr>
        <p:spPr>
          <a:xfrm>
            <a:off x="810228" y="2430684"/>
            <a:ext cx="10571544" cy="3773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0" i="0" kern="120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None/>
              <a:defRPr sz="20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None/>
              <a:defRPr sz="18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Tx/>
              <a:buNone/>
              <a:defRPr sz="16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0000"/>
              <a:buFontTx/>
              <a:buNone/>
              <a:defRPr sz="16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 smtClean="0"/>
              <a:t>ONLY 3% OF PLAYERS PAY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VIEW-TO-PLAY MONETIZES THE OTHER 97%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BUT HOW DO YOU DO IT?</a:t>
            </a:r>
          </a:p>
        </p:txBody>
      </p:sp>
    </p:spTree>
    <p:extLst>
      <p:ext uri="{BB962C8B-B14F-4D97-AF65-F5344CB8AC3E}">
        <p14:creationId xmlns:p14="http://schemas.microsoft.com/office/powerpoint/2010/main" val="15210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908957" y="0"/>
            <a:ext cx="10374086" cy="1325563"/>
          </a:xfrm>
        </p:spPr>
        <p:txBody>
          <a:bodyPr/>
          <a:lstStyle/>
          <a:p>
            <a:pPr algn="ctr"/>
            <a:r>
              <a:rPr lang="en-US" dirty="0" smtClean="0"/>
              <a:t>BY FOCUSING ON IT</a:t>
            </a:r>
            <a:endParaRPr lang="en-US" dirty="0"/>
          </a:p>
        </p:txBody>
      </p:sp>
      <p:sp>
        <p:nvSpPr>
          <p:cNvPr id="10" name="Subtitle 1"/>
          <p:cNvSpPr txBox="1">
            <a:spLocks/>
          </p:cNvSpPr>
          <p:nvPr/>
        </p:nvSpPr>
        <p:spPr>
          <a:xfrm>
            <a:off x="810228" y="2430684"/>
            <a:ext cx="10571544" cy="3773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0" i="0" kern="1200">
                <a:solidFill>
                  <a:schemeClr val="accent5"/>
                </a:solidFill>
                <a:latin typeface="Montserrat Ultra Light" charset="0"/>
                <a:ea typeface="Montserrat Ultra Light" charset="0"/>
                <a:cs typeface="Montserrat Ultra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None/>
              <a:defRPr sz="20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None/>
              <a:defRPr sz="18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Tx/>
              <a:buNone/>
              <a:defRPr sz="16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40000"/>
              <a:buFontTx/>
              <a:buNone/>
              <a:defRPr sz="1600" b="0" i="0" kern="1200">
                <a:solidFill>
                  <a:schemeClr val="accent5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 smtClean="0"/>
              <a:t>VIEW-TO-PLAY AS THE CORE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POSITIVE REINFORCEMENT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NATURAL, OPT-IN &amp; ADDITIVE</a:t>
            </a:r>
          </a:p>
          <a:p>
            <a:pPr>
              <a:lnSpc>
                <a:spcPct val="20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8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184" y="336957"/>
            <a:ext cx="4829681" cy="1293663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908957" y="0"/>
            <a:ext cx="10374086" cy="1325563"/>
          </a:xfrm>
        </p:spPr>
        <p:txBody>
          <a:bodyPr/>
          <a:lstStyle/>
          <a:p>
            <a:pPr algn="ctr"/>
            <a:r>
              <a:rPr lang="en-US" dirty="0" smtClean="0"/>
              <a:t>IT CAN LOOK LIKE THIS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957" y="1662520"/>
            <a:ext cx="8662086" cy="48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Title1 &amp; conten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Title1 &amp; conten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Title1 &amp; conten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le1 &amp; conten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itle1 &amp; conten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itle1 &amp; conten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itle1 &amp; conten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itle1 &amp; conten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Title1 &amp; conten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Title1 &amp; conten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13656</TotalTime>
  <Words>435</Words>
  <Application>Microsoft Macintosh PowerPoint</Application>
  <PresentationFormat>Widescreen</PresentationFormat>
  <Paragraphs>80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Calibri</vt:lpstr>
      <vt:lpstr>Calibri Light</vt:lpstr>
      <vt:lpstr>Montserrat Light</vt:lpstr>
      <vt:lpstr>Montserrat Ultra Light</vt:lpstr>
      <vt:lpstr>Arial</vt:lpstr>
      <vt:lpstr>Tittle page</vt:lpstr>
      <vt:lpstr>10_Title1 &amp; content</vt:lpstr>
      <vt:lpstr>1_Title1 &amp; content</vt:lpstr>
      <vt:lpstr>2_Title1 &amp; content</vt:lpstr>
      <vt:lpstr>3_Title1 &amp; content</vt:lpstr>
      <vt:lpstr>4_Title1 &amp; content</vt:lpstr>
      <vt:lpstr>5_Title1 &amp; content</vt:lpstr>
      <vt:lpstr>6_Title1 &amp; content</vt:lpstr>
      <vt:lpstr>7_Title1 &amp; content</vt:lpstr>
      <vt:lpstr>8_Title1 &amp; content</vt:lpstr>
      <vt:lpstr>9_Title1 &amp; content</vt:lpstr>
      <vt:lpstr>PowerPoint Presentation</vt:lpstr>
      <vt:lpstr>WHAT IF THE WORLD IS NOT FINISHED?</vt:lpstr>
      <vt:lpstr>SIMPLE PREMISE FOR A STARTUP</vt:lpstr>
      <vt:lpstr>SIMPLE ANSWER</vt:lpstr>
      <vt:lpstr>IAP VS. VIDEO ADS</vt:lpstr>
      <vt:lpstr>COULD tvOS WORK BETTER THAN MOBILE? </vt:lpstr>
      <vt:lpstr>OPPORTUNITY</vt:lpstr>
      <vt:lpstr>BY FOCUSING ON IT</vt:lpstr>
      <vt:lpstr>IT CAN LOOK LIKE THIS</vt:lpstr>
      <vt:lpstr>AND THE 1st MONTH CAN LOOK LIKE THIS</vt:lpstr>
      <vt:lpstr>REPLAY THE FUTURE?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Samuli Snellman</dc:creator>
  <cp:lastModifiedBy>Jami Laes</cp:lastModifiedBy>
  <cp:revision>189</cp:revision>
  <cp:lastPrinted>2015-10-22T12:23:30Z</cp:lastPrinted>
  <dcterms:created xsi:type="dcterms:W3CDTF">2015-10-20T08:05:19Z</dcterms:created>
  <dcterms:modified xsi:type="dcterms:W3CDTF">2015-12-08T09:54:12Z</dcterms:modified>
</cp:coreProperties>
</file>