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76" r:id="rId4"/>
    <p:sldId id="278" r:id="rId5"/>
    <p:sldId id="280" r:id="rId6"/>
    <p:sldId id="281" r:id="rId7"/>
    <p:sldId id="298" r:id="rId8"/>
    <p:sldId id="277" r:id="rId9"/>
    <p:sldId id="295" r:id="rId10"/>
    <p:sldId id="296" r:id="rId11"/>
    <p:sldId id="287" r:id="rId12"/>
    <p:sldId id="290" r:id="rId13"/>
    <p:sldId id="293" r:id="rId14"/>
    <p:sldId id="300" r:id="rId15"/>
    <p:sldId id="299" r:id="rId16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napToObjects="1">
      <p:cViewPr varScale="1">
        <p:scale>
          <a:sx n="216" d="100"/>
          <a:sy n="216" d="100"/>
        </p:scale>
        <p:origin x="120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/>
          <p:cNvSpPr txBox="1"/>
          <p:nvPr userDrawn="1"/>
        </p:nvSpPr>
        <p:spPr>
          <a:xfrm>
            <a:off x="0" y="4722169"/>
            <a:ext cx="914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12" name="Kuva 11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57" y="1615080"/>
            <a:ext cx="6786085" cy="12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9" name="Kuva 8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1037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2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448676" y="769582"/>
            <a:ext cx="8238124" cy="4668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2"/>
          </p:nvPr>
        </p:nvSpPr>
        <p:spPr>
          <a:xfrm>
            <a:off x="886594" y="1412875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Kuvan paikkamerkki 13"/>
          <p:cNvSpPr>
            <a:spLocks noGrp="1"/>
          </p:cNvSpPr>
          <p:nvPr>
            <p:ph type="pic" sz="quarter" idx="13"/>
          </p:nvPr>
        </p:nvSpPr>
        <p:spPr>
          <a:xfrm>
            <a:off x="886007" y="2964110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3406305" y="1412875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Kuvan paikkamerkki 13"/>
          <p:cNvSpPr>
            <a:spLocks noGrp="1"/>
          </p:cNvSpPr>
          <p:nvPr>
            <p:ph type="pic" sz="quarter" idx="15"/>
          </p:nvPr>
        </p:nvSpPr>
        <p:spPr>
          <a:xfrm>
            <a:off x="3406012" y="2964110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Kuvan paikkamerkki 13"/>
          <p:cNvSpPr>
            <a:spLocks noGrp="1"/>
          </p:cNvSpPr>
          <p:nvPr>
            <p:ph type="pic" sz="quarter" idx="16"/>
          </p:nvPr>
        </p:nvSpPr>
        <p:spPr>
          <a:xfrm>
            <a:off x="5926017" y="1412875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9" name="Kuvan paikkamerkki 13"/>
          <p:cNvSpPr>
            <a:spLocks noGrp="1"/>
          </p:cNvSpPr>
          <p:nvPr>
            <p:ph type="pic" sz="quarter" idx="17"/>
          </p:nvPr>
        </p:nvSpPr>
        <p:spPr>
          <a:xfrm>
            <a:off x="5925430" y="2964110"/>
            <a:ext cx="2384425" cy="14224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7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isällön paikkamerkki 23"/>
          <p:cNvSpPr>
            <a:spLocks noGrp="1"/>
          </p:cNvSpPr>
          <p:nvPr>
            <p:ph sz="quarter" idx="20"/>
          </p:nvPr>
        </p:nvSpPr>
        <p:spPr>
          <a:xfrm>
            <a:off x="5926017" y="2964110"/>
            <a:ext cx="2384425" cy="142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20" name="Sisällön paikkamerkki 19"/>
          <p:cNvSpPr>
            <a:spLocks noGrp="1"/>
          </p:cNvSpPr>
          <p:nvPr>
            <p:ph sz="quarter" idx="19"/>
          </p:nvPr>
        </p:nvSpPr>
        <p:spPr>
          <a:xfrm>
            <a:off x="885825" y="2964110"/>
            <a:ext cx="2384425" cy="142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8"/>
          </p:nvPr>
        </p:nvSpPr>
        <p:spPr>
          <a:xfrm>
            <a:off x="3406305" y="1412875"/>
            <a:ext cx="2384425" cy="142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8" name="Kuva 7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1037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448676" y="769582"/>
            <a:ext cx="8238124" cy="4668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Kuvan paikkamerkki 13"/>
          <p:cNvSpPr>
            <a:spLocks noGrp="1"/>
          </p:cNvSpPr>
          <p:nvPr>
            <p:ph type="pic" sz="quarter" idx="12"/>
          </p:nvPr>
        </p:nvSpPr>
        <p:spPr>
          <a:xfrm>
            <a:off x="886594" y="1412875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5"/>
          </p:nvPr>
        </p:nvSpPr>
        <p:spPr>
          <a:xfrm>
            <a:off x="3405981" y="2964110"/>
            <a:ext cx="2384425" cy="1422400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Kuvan paikkamerkki 13"/>
          <p:cNvSpPr>
            <a:spLocks noGrp="1"/>
          </p:cNvSpPr>
          <p:nvPr>
            <p:ph type="pic" sz="quarter" idx="16"/>
          </p:nvPr>
        </p:nvSpPr>
        <p:spPr>
          <a:xfrm>
            <a:off x="5926017" y="1412875"/>
            <a:ext cx="2384425" cy="14224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90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1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6" name="Kuva 5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7" name="Kuva 6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/>
          <p:cNvSpPr>
            <a:spLocks noGrp="1"/>
          </p:cNvSpPr>
          <p:nvPr>
            <p:ph type="pic" sz="quarter" idx="10"/>
          </p:nvPr>
        </p:nvSpPr>
        <p:spPr>
          <a:xfrm>
            <a:off x="4566744" y="0"/>
            <a:ext cx="4577256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8" name="Kuva 7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0" y="443185"/>
            <a:ext cx="3796220" cy="620044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457200" y="1200151"/>
            <a:ext cx="3796220" cy="339447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5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9" name="Kuva 8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915193" y="443185"/>
            <a:ext cx="3796220" cy="620044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915193" y="1200151"/>
            <a:ext cx="3796220" cy="339447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Kuvan paikkamerkki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5154" cy="51435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1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11" name="Kuva 10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48676" y="0"/>
            <a:ext cx="3796220" cy="620044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5" name="Kaavion paikkamerkki 14"/>
          <p:cNvSpPr>
            <a:spLocks noGrp="1"/>
          </p:cNvSpPr>
          <p:nvPr>
            <p:ph type="chart" sz="quarter" idx="10"/>
          </p:nvPr>
        </p:nvSpPr>
        <p:spPr>
          <a:xfrm>
            <a:off x="449263" y="1021284"/>
            <a:ext cx="3795712" cy="3402012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Kaavion paikkamerkki 14"/>
          <p:cNvSpPr>
            <a:spLocks noGrp="1"/>
          </p:cNvSpPr>
          <p:nvPr>
            <p:ph type="chart" sz="quarter" idx="11"/>
          </p:nvPr>
        </p:nvSpPr>
        <p:spPr>
          <a:xfrm>
            <a:off x="4975820" y="1021284"/>
            <a:ext cx="3795712" cy="3402012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Otsikko 1"/>
          <p:cNvSpPr txBox="1">
            <a:spLocks/>
          </p:cNvSpPr>
          <p:nvPr userDrawn="1"/>
        </p:nvSpPr>
        <p:spPr>
          <a:xfrm>
            <a:off x="4975820" y="7513"/>
            <a:ext cx="3796220" cy="6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5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7" name="Kuva 6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609057" y="2793163"/>
            <a:ext cx="1720850" cy="11096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Tekstin paikkamerkki 8"/>
          <p:cNvSpPr>
            <a:spLocks noGrp="1"/>
          </p:cNvSpPr>
          <p:nvPr>
            <p:ph type="body" sz="quarter" idx="11"/>
          </p:nvPr>
        </p:nvSpPr>
        <p:spPr>
          <a:xfrm>
            <a:off x="2678985" y="2793163"/>
            <a:ext cx="1720850" cy="11096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2"/>
          </p:nvPr>
        </p:nvSpPr>
        <p:spPr>
          <a:xfrm>
            <a:off x="4748913" y="2793163"/>
            <a:ext cx="1720850" cy="11096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18840" y="2793163"/>
            <a:ext cx="1720850" cy="11096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057" y="2491971"/>
            <a:ext cx="1720850" cy="30119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  <p:sp>
        <p:nvSpPr>
          <p:cNvPr id="15" name="Tekstin paikkamerkki 8"/>
          <p:cNvSpPr>
            <a:spLocks noGrp="1"/>
          </p:cNvSpPr>
          <p:nvPr>
            <p:ph type="body" sz="quarter" idx="15" hasCustomPrompt="1"/>
          </p:nvPr>
        </p:nvSpPr>
        <p:spPr>
          <a:xfrm>
            <a:off x="2678985" y="2491971"/>
            <a:ext cx="1720850" cy="30119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  <p:sp>
        <p:nvSpPr>
          <p:cNvPr id="16" name="Tekstin paikkamerkki 8"/>
          <p:cNvSpPr>
            <a:spLocks noGrp="1"/>
          </p:cNvSpPr>
          <p:nvPr>
            <p:ph type="body" sz="quarter" idx="16" hasCustomPrompt="1"/>
          </p:nvPr>
        </p:nvSpPr>
        <p:spPr>
          <a:xfrm>
            <a:off x="4748913" y="2491971"/>
            <a:ext cx="1720850" cy="30119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  <p:sp>
        <p:nvSpPr>
          <p:cNvPr id="17" name="Tekstin paikkamerkki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8840" y="2491971"/>
            <a:ext cx="1720850" cy="30119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7881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6" name="Kuva 5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43998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835194" y="3265520"/>
            <a:ext cx="2261562" cy="12513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2"/>
          </p:nvPr>
        </p:nvSpPr>
        <p:spPr>
          <a:xfrm>
            <a:off x="3451785" y="3265520"/>
            <a:ext cx="2261562" cy="12513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110427" y="3265520"/>
            <a:ext cx="2261562" cy="12513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35194" y="3041352"/>
            <a:ext cx="2261562" cy="22416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  <p:sp>
        <p:nvSpPr>
          <p:cNvPr id="14" name="Tekstin paikkamerkki 9"/>
          <p:cNvSpPr>
            <a:spLocks noGrp="1"/>
          </p:cNvSpPr>
          <p:nvPr>
            <p:ph type="body" sz="quarter" idx="15" hasCustomPrompt="1"/>
          </p:nvPr>
        </p:nvSpPr>
        <p:spPr>
          <a:xfrm>
            <a:off x="3451785" y="3041352"/>
            <a:ext cx="2261562" cy="22416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  <p:sp>
        <p:nvSpPr>
          <p:cNvPr id="15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0427" y="3041352"/>
            <a:ext cx="2261562" cy="22416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err="1" smtClean="0"/>
              <a:t>Headline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4853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 userDrawn="1"/>
        </p:nvSpPr>
        <p:spPr>
          <a:xfrm>
            <a:off x="534299" y="4729064"/>
            <a:ext cx="823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 err="1" smtClean="0"/>
              <a:t>Nextgames.com</a:t>
            </a:r>
            <a:r>
              <a:rPr lang="fi-FI" sz="900" dirty="0" smtClean="0"/>
              <a:t>  |  @</a:t>
            </a:r>
            <a:r>
              <a:rPr lang="fi-FI" sz="900" dirty="0" err="1" smtClean="0"/>
              <a:t>nxtgms</a:t>
            </a:r>
            <a:r>
              <a:rPr lang="fi-FI" sz="900" dirty="0" smtClean="0"/>
              <a:t>  |   </a:t>
            </a:r>
            <a:r>
              <a:rPr lang="fi-FI" sz="900" dirty="0" err="1" smtClean="0"/>
              <a:t>facebook.com/nxtgms</a:t>
            </a:r>
            <a:r>
              <a:rPr lang="fi-FI" sz="900" dirty="0" smtClean="0"/>
              <a:t>  </a:t>
            </a:r>
          </a:p>
        </p:txBody>
      </p:sp>
      <p:pic>
        <p:nvPicPr>
          <p:cNvPr id="9" name="Kuva 8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6430"/>
            <a:ext cx="1232802" cy="2361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448676" y="646473"/>
            <a:ext cx="3796220" cy="480639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fi-FI" dirty="0" smtClean="0"/>
              <a:t>HEADLINE HERE</a:t>
            </a:r>
            <a:endParaRPr lang="fi-FI" dirty="0"/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448676" y="1413841"/>
            <a:ext cx="3796220" cy="7790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4" name="Tekstin paikkamerkki 9"/>
          <p:cNvSpPr>
            <a:spLocks noGrp="1"/>
          </p:cNvSpPr>
          <p:nvPr>
            <p:ph type="body" sz="quarter" idx="12"/>
          </p:nvPr>
        </p:nvSpPr>
        <p:spPr>
          <a:xfrm>
            <a:off x="5219910" y="886793"/>
            <a:ext cx="3526900" cy="4806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5219910" y="1877269"/>
            <a:ext cx="3526900" cy="4806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5219910" y="2867745"/>
            <a:ext cx="3526900" cy="4806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5219910" y="3858222"/>
            <a:ext cx="3526900" cy="4806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6"/>
          </p:nvPr>
        </p:nvSpPr>
        <p:spPr>
          <a:xfrm>
            <a:off x="5219910" y="646474"/>
            <a:ext cx="3526900" cy="2403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0" name="Tekstin paikkamerkki 9"/>
          <p:cNvSpPr>
            <a:spLocks noGrp="1"/>
          </p:cNvSpPr>
          <p:nvPr>
            <p:ph type="body" sz="quarter" idx="17"/>
          </p:nvPr>
        </p:nvSpPr>
        <p:spPr>
          <a:xfrm>
            <a:off x="5219910" y="1631947"/>
            <a:ext cx="3526900" cy="2403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5219910" y="2619014"/>
            <a:ext cx="3526900" cy="2403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2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5219910" y="3608789"/>
            <a:ext cx="3526900" cy="2403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5115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B654-5684-9A48-8F12-0AE33DEE4E0E}" type="datetimeFigureOut">
              <a:rPr lang="fi-FI" smtClean="0"/>
              <a:t>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6FA1-0F6E-E641-8CA9-9EFFCB346E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83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2638682" y="2830151"/>
            <a:ext cx="5750862" cy="131445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Incentivised Ads in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4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314" y="719130"/>
            <a:ext cx="3796220" cy="480639"/>
          </a:xfrm>
        </p:spPr>
        <p:txBody>
          <a:bodyPr/>
          <a:lstStyle/>
          <a:p>
            <a:r>
              <a:rPr lang="en-CA" dirty="0" smtClean="0"/>
              <a:t>Dedicated Ad Experience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9" y="1758011"/>
            <a:ext cx="3539778" cy="198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11" y="1758011"/>
            <a:ext cx="3539086" cy="19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9" y="198528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78" y="150743"/>
            <a:ext cx="3796220" cy="480639"/>
          </a:xfrm>
        </p:spPr>
        <p:txBody>
          <a:bodyPr/>
          <a:lstStyle/>
          <a:p>
            <a:r>
              <a:rPr lang="en-CA" dirty="0" smtClean="0"/>
              <a:t>The Ad Economy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9059" y="791901"/>
            <a:ext cx="5386859" cy="77900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CA" sz="2000" b="1" i="0" dirty="0"/>
              <a:t>Valued the reward at the equivalent of a $0.30 </a:t>
            </a:r>
            <a:r>
              <a:rPr lang="en-CA" sz="2000" b="1" i="0" dirty="0" smtClean="0"/>
              <a:t>IAP, the reward must be sizable. </a:t>
            </a:r>
          </a:p>
          <a:p>
            <a:pPr marL="285750" indent="-285750">
              <a:buFontTx/>
              <a:buChar char="-"/>
            </a:pPr>
            <a:endParaRPr lang="en-CA" sz="2000" i="0" dirty="0"/>
          </a:p>
          <a:p>
            <a:pPr marL="285750" indent="-285750">
              <a:buFontTx/>
              <a:buChar char="-"/>
            </a:pPr>
            <a:r>
              <a:rPr lang="en-CA" sz="2000" b="1" i="0" dirty="0" smtClean="0"/>
              <a:t>This replaced what would be our “teaser” period for IAPs, giving players a piece of the premium experience.</a:t>
            </a:r>
          </a:p>
          <a:p>
            <a:endParaRPr lang="en-CA" sz="2000" b="1" i="0" dirty="0" smtClean="0"/>
          </a:p>
          <a:p>
            <a:pPr marL="285750" indent="-285750">
              <a:buFontTx/>
              <a:buChar char="-"/>
            </a:pPr>
            <a:r>
              <a:rPr lang="en-CA" sz="2000" b="1" i="0" dirty="0" smtClean="0"/>
              <a:t>Made liberal use of speed ups, the late part of the loop meant this could extend play sessions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32255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11" y="147398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30" y="123505"/>
            <a:ext cx="3796220" cy="480639"/>
          </a:xfrm>
        </p:spPr>
        <p:txBody>
          <a:bodyPr/>
          <a:lstStyle/>
          <a:p>
            <a:r>
              <a:rPr lang="en-CA" dirty="0" smtClean="0"/>
              <a:t>The A/B Tests!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7953" y="740073"/>
            <a:ext cx="5386859" cy="779003"/>
          </a:xfrm>
        </p:spPr>
        <p:txBody>
          <a:bodyPr>
            <a:noAutofit/>
          </a:bodyPr>
          <a:lstStyle/>
          <a:p>
            <a:endParaRPr lang="en-CA" sz="1800" b="1" dirty="0" smtClean="0"/>
          </a:p>
          <a:p>
            <a:pPr marL="285750" indent="-285750">
              <a:buFontTx/>
              <a:buChar char="-"/>
            </a:pPr>
            <a:r>
              <a:rPr lang="en-CA" sz="1800" b="1" i="0" dirty="0" smtClean="0"/>
              <a:t>We tried showing 3 Ads as Control, 1 Ad and 5 Ads over an 8 hour refresh period as a test</a:t>
            </a:r>
          </a:p>
          <a:p>
            <a:pPr marL="285750" indent="-285750">
              <a:buFontTx/>
              <a:buChar char="-"/>
            </a:pPr>
            <a:endParaRPr lang="en-CA" sz="1800" b="1" i="0" dirty="0" smtClean="0"/>
          </a:p>
          <a:p>
            <a:pPr marL="285750" indent="-285750">
              <a:buFontTx/>
              <a:buChar char="-"/>
            </a:pPr>
            <a:r>
              <a:rPr lang="en-CA" sz="1800" b="1" i="0" dirty="0" smtClean="0"/>
              <a:t>1 Ad: 19% ARPDAU More than Control, 4% Less ARPPU, </a:t>
            </a:r>
            <a:r>
              <a:rPr lang="en-CA" sz="1800" b="1" i="0" u="sng" dirty="0" smtClean="0"/>
              <a:t>15% Higher conversion</a:t>
            </a:r>
          </a:p>
          <a:p>
            <a:pPr marL="285750" indent="-285750">
              <a:buFontTx/>
              <a:buChar char="-"/>
            </a:pPr>
            <a:r>
              <a:rPr lang="en-CA" sz="1800" b="1" i="0" dirty="0" smtClean="0"/>
              <a:t>5 Ads: 16% </a:t>
            </a:r>
            <a:r>
              <a:rPr lang="en-CA" sz="1800" b="1" i="0" u="sng" dirty="0" smtClean="0"/>
              <a:t>less</a:t>
            </a:r>
            <a:r>
              <a:rPr lang="en-CA" sz="1800" b="1" i="0" dirty="0" smtClean="0"/>
              <a:t> ARPDAU and 18% Less ARPPU</a:t>
            </a:r>
          </a:p>
          <a:p>
            <a:pPr marL="285750" indent="-285750">
              <a:buFontTx/>
              <a:buChar char="-"/>
            </a:pPr>
            <a:endParaRPr lang="en-CA" sz="1800" b="1" i="0" dirty="0"/>
          </a:p>
          <a:p>
            <a:pPr marL="285750" indent="-285750">
              <a:buFontTx/>
              <a:buChar char="-"/>
            </a:pPr>
            <a:r>
              <a:rPr lang="en-CA" sz="1800" b="1" i="0" dirty="0" smtClean="0"/>
              <a:t>However, when we looked at the overall </a:t>
            </a:r>
            <a:r>
              <a:rPr lang="en-CA" sz="1800" b="1" i="0" u="sng" dirty="0" smtClean="0"/>
              <a:t>net</a:t>
            </a:r>
            <a:r>
              <a:rPr lang="en-CA" sz="1800" b="1" i="0" dirty="0" smtClean="0"/>
              <a:t> revenue generated, the control group actually won out!</a:t>
            </a:r>
          </a:p>
        </p:txBody>
      </p:sp>
    </p:spTree>
    <p:extLst>
      <p:ext uri="{BB962C8B-B14F-4D97-AF65-F5344CB8AC3E}">
        <p14:creationId xmlns:p14="http://schemas.microsoft.com/office/powerpoint/2010/main" val="2434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6" y="149406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25" y="125513"/>
            <a:ext cx="3796220" cy="480639"/>
          </a:xfrm>
        </p:spPr>
        <p:txBody>
          <a:bodyPr/>
          <a:lstStyle/>
          <a:p>
            <a:r>
              <a:rPr lang="en-CA" dirty="0" smtClean="0"/>
              <a:t>The Next A/B Test…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1700" y="722937"/>
            <a:ext cx="5386859" cy="77900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CA" sz="2000" b="1" i="0" dirty="0" smtClean="0"/>
              <a:t>So then we tried a test with ZERO ads:</a:t>
            </a:r>
          </a:p>
          <a:p>
            <a:pPr marL="285750" indent="-285750">
              <a:buFontTx/>
              <a:buChar char="-"/>
            </a:pPr>
            <a:endParaRPr lang="en-CA" sz="2000" b="1" i="0" dirty="0"/>
          </a:p>
          <a:p>
            <a:pPr marL="285750" indent="-285750">
              <a:buFontTx/>
              <a:buChar char="-"/>
            </a:pPr>
            <a:r>
              <a:rPr lang="en-CA" sz="2000" b="1" i="0" dirty="0" smtClean="0"/>
              <a:t>20% More repeat purchases in group</a:t>
            </a:r>
          </a:p>
          <a:p>
            <a:pPr marL="285750" indent="-285750">
              <a:buFontTx/>
              <a:buChar char="-"/>
            </a:pPr>
            <a:r>
              <a:rPr lang="en-CA" sz="2000" b="1" i="0" dirty="0" smtClean="0"/>
              <a:t>15% Higher Conversion Rate</a:t>
            </a:r>
          </a:p>
          <a:p>
            <a:pPr marL="285750" indent="-285750">
              <a:buFontTx/>
              <a:buChar char="-"/>
            </a:pPr>
            <a:r>
              <a:rPr lang="en-CA" sz="2000" b="1" i="0" dirty="0" smtClean="0"/>
              <a:t>50% Higher ARDAU on IAPs</a:t>
            </a:r>
          </a:p>
          <a:p>
            <a:pPr marL="285750" indent="-285750">
              <a:buFontTx/>
              <a:buChar char="-"/>
            </a:pPr>
            <a:endParaRPr lang="en-CA" sz="2000" b="1" i="0" dirty="0"/>
          </a:p>
          <a:p>
            <a:pPr marL="285750" indent="-285750">
              <a:buFontTx/>
              <a:buChar char="-"/>
            </a:pPr>
            <a:r>
              <a:rPr lang="en-CA" sz="2000" b="1" i="0" dirty="0" smtClean="0"/>
              <a:t>Take away: Ads increase the games value to spenders, but spenders are keenly aware of IAP value and will make best use of rewards</a:t>
            </a:r>
          </a:p>
          <a:p>
            <a:endParaRPr lang="en-CA" sz="16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12726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46508" y="1086450"/>
            <a:ext cx="6450985" cy="779003"/>
          </a:xfrm>
        </p:spPr>
        <p:txBody>
          <a:bodyPr>
            <a:noAutofit/>
          </a:bodyPr>
          <a:lstStyle/>
          <a:p>
            <a:pPr algn="ctr"/>
            <a:r>
              <a:rPr lang="en-CA" sz="2800" b="1" i="0" dirty="0"/>
              <a:t>Lower amounts of </a:t>
            </a:r>
            <a:r>
              <a:rPr lang="en-CA" sz="2800" b="1" i="0" u="sng" dirty="0"/>
              <a:t>valuable</a:t>
            </a:r>
            <a:r>
              <a:rPr lang="en-CA" sz="2800" b="1" i="0" dirty="0"/>
              <a:t> rewards on </a:t>
            </a:r>
            <a:r>
              <a:rPr lang="en-CA" sz="2800" b="1" i="0" u="sng" dirty="0"/>
              <a:t>voluntary</a:t>
            </a:r>
            <a:r>
              <a:rPr lang="en-CA" sz="2800" b="1" i="0" dirty="0"/>
              <a:t> ads used </a:t>
            </a:r>
            <a:r>
              <a:rPr lang="en-CA" sz="2800" b="1" i="0" u="sng" dirty="0"/>
              <a:t>consistently</a:t>
            </a:r>
            <a:r>
              <a:rPr lang="en-CA" sz="2800" b="1" i="0" dirty="0"/>
              <a:t> by the a </a:t>
            </a:r>
            <a:r>
              <a:rPr lang="en-CA" sz="2800" b="1" i="0" u="sng" dirty="0"/>
              <a:t>large majority of players</a:t>
            </a:r>
            <a:r>
              <a:rPr lang="en-CA" sz="2800" b="1" i="0" dirty="0"/>
              <a:t> </a:t>
            </a:r>
            <a:r>
              <a:rPr lang="en-CA" sz="2800" b="1" i="0" dirty="0" smtClean="0"/>
              <a:t>in the </a:t>
            </a:r>
            <a:r>
              <a:rPr lang="en-CA" sz="2800" b="1" i="0" u="sng" dirty="0" smtClean="0"/>
              <a:t>early purchase price range </a:t>
            </a:r>
            <a:r>
              <a:rPr lang="en-CA" sz="2800" b="1" i="0" dirty="0" smtClean="0"/>
              <a:t>was </a:t>
            </a:r>
            <a:r>
              <a:rPr lang="en-CA" sz="2800" b="1" i="0" dirty="0"/>
              <a:t>the key to </a:t>
            </a:r>
            <a:r>
              <a:rPr lang="en-CA" sz="2800" b="1" i="0" dirty="0" smtClean="0"/>
              <a:t>our ad </a:t>
            </a:r>
            <a:r>
              <a:rPr lang="en-CA" sz="2800" b="1" i="0" dirty="0"/>
              <a:t>revenue success</a:t>
            </a:r>
          </a:p>
          <a:p>
            <a:endParaRPr lang="en-CA" sz="16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12355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934" y="392335"/>
            <a:ext cx="5296568" cy="480639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Thanks, partners!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40934" y="813741"/>
            <a:ext cx="5296568" cy="779003"/>
          </a:xfrm>
        </p:spPr>
        <p:txBody>
          <a:bodyPr>
            <a:noAutofit/>
          </a:bodyPr>
          <a:lstStyle/>
          <a:p>
            <a:pPr algn="ctr"/>
            <a:r>
              <a:rPr lang="en-CA" sz="2400" b="1" i="0" dirty="0" smtClean="0"/>
              <a:t>Twitter: @</a:t>
            </a:r>
            <a:r>
              <a:rPr lang="en-CA" sz="2400" b="1" i="0" dirty="0" err="1" smtClean="0"/>
              <a:t>Dirty_Mitchell</a:t>
            </a:r>
            <a:endParaRPr lang="en-CA" sz="2400" b="1" i="0" dirty="0" smtClean="0"/>
          </a:p>
          <a:p>
            <a:pPr algn="ctr"/>
            <a:r>
              <a:rPr lang="en-CA" sz="2400" b="1" i="0" dirty="0" smtClean="0"/>
              <a:t>Mitchell.Smallman@nextgames.com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32" y="2014150"/>
            <a:ext cx="2354173" cy="23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9" y="722937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Few Facts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CA" sz="1800" b="1" dirty="0" smtClean="0"/>
              <a:t>Compass Point West is Next Games first release, launched globally March 2015</a:t>
            </a:r>
          </a:p>
          <a:p>
            <a:pPr marL="285750" indent="-285750">
              <a:buFontTx/>
              <a:buChar char="-"/>
            </a:pPr>
            <a:r>
              <a:rPr lang="en-CA" sz="1800" b="1" dirty="0" smtClean="0"/>
              <a:t>75% of our players watch an ad every day</a:t>
            </a:r>
          </a:p>
          <a:p>
            <a:pPr marL="285750" indent="-285750">
              <a:buFontTx/>
              <a:buChar char="-"/>
            </a:pPr>
            <a:r>
              <a:rPr lang="en-CA" sz="1800" b="1" dirty="0"/>
              <a:t>$</a:t>
            </a:r>
            <a:r>
              <a:rPr lang="en-CA" sz="1800" b="1" dirty="0" smtClean="0"/>
              <a:t>0.06 per </a:t>
            </a:r>
            <a:r>
              <a:rPr lang="en-CA" sz="1800" b="1" dirty="0"/>
              <a:t>p</a:t>
            </a:r>
            <a:r>
              <a:rPr lang="en-CA" sz="1800" b="1" dirty="0" smtClean="0"/>
              <a:t>layer </a:t>
            </a:r>
            <a:r>
              <a:rPr lang="en-CA" sz="1800" b="1" dirty="0"/>
              <a:t>f</a:t>
            </a:r>
            <a:r>
              <a:rPr lang="en-CA" sz="1800" b="1" dirty="0" smtClean="0"/>
              <a:t>rom </a:t>
            </a:r>
            <a:r>
              <a:rPr lang="en-CA" sz="1800" b="1" dirty="0"/>
              <a:t>a</a:t>
            </a:r>
            <a:r>
              <a:rPr lang="en-CA" sz="1800" b="1" dirty="0" smtClean="0"/>
              <a:t>d revenue Daily</a:t>
            </a:r>
          </a:p>
          <a:p>
            <a:pPr marL="285750" indent="-285750">
              <a:buFontTx/>
              <a:buChar char="-"/>
            </a:pPr>
            <a:endParaRPr lang="en-CA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2" y="431059"/>
            <a:ext cx="3352694" cy="33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Things We Learned From The Best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448676" y="1413841"/>
            <a:ext cx="3796220" cy="1993842"/>
          </a:xfrm>
        </p:spPr>
        <p:txBody>
          <a:bodyPr>
            <a:noAutofit/>
          </a:bodyPr>
          <a:lstStyle/>
          <a:p>
            <a:r>
              <a:rPr lang="fi-FI" dirty="0" smtClean="0"/>
              <a:t>We aren’t the only ones who are doing this well, a few inspirational decisions...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sz="2000" dirty="0" smtClean="0"/>
              <a:t>Integrate With Core Loops</a:t>
            </a:r>
            <a:endParaRPr lang="fi-FI" sz="20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sz="2000" dirty="0" smtClean="0"/>
              <a:t>Don’t Overload Inventory</a:t>
            </a:r>
            <a:endParaRPr lang="fi-FI" sz="20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sz="2000" dirty="0" smtClean="0"/>
              <a:t>Work With Multiple Partners</a:t>
            </a:r>
            <a:endParaRPr lang="fi-FI" sz="2000" dirty="0"/>
          </a:p>
        </p:txBody>
      </p:sp>
      <p:cxnSp>
        <p:nvCxnSpPr>
          <p:cNvPr id="13" name="Suora yhdysviiva 12"/>
          <p:cNvCxnSpPr/>
          <p:nvPr/>
        </p:nvCxnSpPr>
        <p:spPr>
          <a:xfrm>
            <a:off x="566503" y="1260752"/>
            <a:ext cx="288733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9" y="769143"/>
            <a:ext cx="318319" cy="431057"/>
          </a:xfrm>
          <a:prstGeom prst="rect">
            <a:avLst/>
          </a:prstGeom>
        </p:spPr>
      </p:pic>
      <p:pic>
        <p:nvPicPr>
          <p:cNvPr id="15" name="Kuva 14" descr="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9" y="1753569"/>
            <a:ext cx="318319" cy="431057"/>
          </a:xfrm>
          <a:prstGeom prst="rect">
            <a:avLst/>
          </a:prstGeom>
        </p:spPr>
      </p:pic>
      <p:pic>
        <p:nvPicPr>
          <p:cNvPr id="16" name="Kuva 15" descr="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9" y="2737995"/>
            <a:ext cx="318319" cy="43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5" y="2149281"/>
            <a:ext cx="2118041" cy="21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7" y="382351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76" y="334566"/>
            <a:ext cx="3796220" cy="480639"/>
          </a:xfrm>
        </p:spPr>
        <p:txBody>
          <a:bodyPr/>
          <a:lstStyle/>
          <a:p>
            <a:r>
              <a:rPr lang="en-CA" dirty="0" smtClean="0"/>
              <a:t>Integrate With Core Loops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76" y="947386"/>
            <a:ext cx="3796220" cy="77900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CA" sz="1600" b="1" i="0" dirty="0" smtClean="0"/>
              <a:t>This means don’t put it in your shop for soft currency and call it a day</a:t>
            </a:r>
          </a:p>
          <a:p>
            <a:endParaRPr lang="en-CA" sz="1600" b="1" i="0" dirty="0" smtClean="0"/>
          </a:p>
          <a:p>
            <a:pPr marL="285750" indent="-285750">
              <a:buFontTx/>
              <a:buChar char="-"/>
            </a:pPr>
            <a:r>
              <a:rPr lang="en-CA" sz="1600" b="1" i="0" dirty="0" smtClean="0"/>
              <a:t>Give the player a purchase worthy item</a:t>
            </a:r>
          </a:p>
          <a:p>
            <a:endParaRPr lang="en-CA" sz="1600" b="1" i="0" dirty="0" smtClean="0"/>
          </a:p>
          <a:p>
            <a:pPr marL="285750" indent="-285750">
              <a:buFontTx/>
              <a:buChar char="-"/>
            </a:pPr>
            <a:r>
              <a:rPr lang="en-CA" sz="1600" b="1" i="0" dirty="0" smtClean="0"/>
              <a:t>Put the ad front and center, as you would a shop button, and go straight to the ad</a:t>
            </a:r>
          </a:p>
          <a:p>
            <a:pPr marL="285750" indent="-285750">
              <a:buFontTx/>
              <a:buChar char="-"/>
            </a:pPr>
            <a:endParaRPr lang="en-CA" sz="1600" b="1" i="0" dirty="0" smtClean="0"/>
          </a:p>
          <a:p>
            <a:r>
              <a:rPr lang="en-CA" sz="1600" b="1" i="0" dirty="0" smtClean="0"/>
              <a:t>See: Adventure Capitalist, </a:t>
            </a:r>
            <a:r>
              <a:rPr lang="en-CA" sz="1600" b="1" i="0" dirty="0" err="1" smtClean="0"/>
              <a:t>Crossy</a:t>
            </a:r>
            <a:r>
              <a:rPr lang="en-CA" sz="1600" b="1" i="0" dirty="0" smtClean="0"/>
              <a:t> Road</a:t>
            </a:r>
            <a:endParaRPr lang="en-CA" sz="1600" b="1" i="0" dirty="0"/>
          </a:p>
        </p:txBody>
      </p:sp>
      <p:pic>
        <p:nvPicPr>
          <p:cNvPr id="1026" name="Picture 2" descr="http://static-5.app4smart.me/uploads/posts/thumbs/7456/f-9957-54dd4514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30" y="253522"/>
            <a:ext cx="2280730" cy="40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9" y="537737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28" y="491947"/>
            <a:ext cx="3796220" cy="480639"/>
          </a:xfrm>
        </p:spPr>
        <p:txBody>
          <a:bodyPr/>
          <a:lstStyle/>
          <a:p>
            <a:r>
              <a:rPr lang="en-CA" dirty="0" smtClean="0"/>
              <a:t>Don’t Overload Inventory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8044" y="805312"/>
            <a:ext cx="3796220" cy="779003"/>
          </a:xfrm>
        </p:spPr>
        <p:txBody>
          <a:bodyPr>
            <a:noAutofit/>
          </a:bodyPr>
          <a:lstStyle/>
          <a:p>
            <a:endParaRPr lang="en-CA" sz="1600" b="1" dirty="0" smtClean="0"/>
          </a:p>
          <a:p>
            <a:pPr marL="285750" indent="-285750">
              <a:buFontTx/>
              <a:buChar char="-"/>
            </a:pPr>
            <a:r>
              <a:rPr lang="en-CA" sz="1600" b="1" i="0" dirty="0"/>
              <a:t>Avoid the temptation to allow players to burn through as many ads as you can </a:t>
            </a:r>
            <a:r>
              <a:rPr lang="en-CA" sz="1600" b="1" i="0" dirty="0" smtClean="0"/>
              <a:t>show</a:t>
            </a:r>
          </a:p>
          <a:p>
            <a:pPr marL="285750" indent="-285750">
              <a:buFontTx/>
              <a:buChar char="-"/>
            </a:pPr>
            <a:endParaRPr lang="en-CA" sz="1600" b="1" i="0" dirty="0"/>
          </a:p>
          <a:p>
            <a:pPr marL="285750" indent="-285750">
              <a:buFontTx/>
              <a:buChar char="-"/>
            </a:pPr>
            <a:r>
              <a:rPr lang="en-CA" sz="1600" b="1" i="0" dirty="0" smtClean="0"/>
              <a:t>Remember, you actually want them to click on these! </a:t>
            </a:r>
          </a:p>
          <a:p>
            <a:pPr marL="285750" indent="-285750">
              <a:buFontTx/>
              <a:buChar char="-"/>
            </a:pPr>
            <a:endParaRPr lang="en-CA" sz="1600" b="1" i="0" dirty="0" smtClean="0"/>
          </a:p>
          <a:p>
            <a:pPr marL="285750" indent="-285750">
              <a:buFontTx/>
              <a:buChar char="-"/>
            </a:pPr>
            <a:r>
              <a:rPr lang="en-CA" sz="1600" b="1" i="0" dirty="0" smtClean="0"/>
              <a:t>Ad providers give lower prices </a:t>
            </a:r>
            <a:r>
              <a:rPr lang="en-CA" sz="1600" b="1" i="0" dirty="0" err="1" smtClean="0"/>
              <a:t>eCPM</a:t>
            </a:r>
            <a:r>
              <a:rPr lang="en-CA" sz="1600" b="1" i="0" dirty="0" smtClean="0"/>
              <a:t> for partners who provide “empty” clicks</a:t>
            </a:r>
          </a:p>
          <a:p>
            <a:endParaRPr lang="en-CA" sz="1600" b="1" i="0" dirty="0" smtClean="0"/>
          </a:p>
          <a:p>
            <a:r>
              <a:rPr lang="en-CA" sz="1600" b="1" i="0" dirty="0" smtClean="0"/>
              <a:t>See: Vault</a:t>
            </a:r>
            <a:endParaRPr lang="en-CA" sz="1600" b="1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50" y="1415117"/>
            <a:ext cx="3664017" cy="20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9" y="722937"/>
            <a:ext cx="31701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28" y="678854"/>
            <a:ext cx="3796220" cy="480639"/>
          </a:xfrm>
        </p:spPr>
        <p:txBody>
          <a:bodyPr/>
          <a:lstStyle/>
          <a:p>
            <a:r>
              <a:rPr lang="en-CA" dirty="0" smtClean="0"/>
              <a:t>Work with Multiple Partners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CA" sz="1600" b="1" i="0" dirty="0" smtClean="0"/>
              <a:t>A single partner puts your revenue at the whim of large client shifts and that partner’s regional reach</a:t>
            </a:r>
          </a:p>
          <a:p>
            <a:endParaRPr lang="en-CA" sz="1600" b="1" i="0" dirty="0" smtClean="0"/>
          </a:p>
          <a:p>
            <a:pPr marL="285750" indent="-285750">
              <a:buFontTx/>
              <a:buChar char="-"/>
            </a:pPr>
            <a:r>
              <a:rPr lang="en-CA" sz="1600" b="1" i="0" dirty="0" smtClean="0"/>
              <a:t>Multiple partners allow you to take advantage of big purchases and reach broader audience at the right time</a:t>
            </a:r>
          </a:p>
          <a:p>
            <a:pPr marL="285750" indent="-285750">
              <a:buFontTx/>
              <a:buChar char="-"/>
            </a:pPr>
            <a:endParaRPr lang="en-CA" sz="1600" b="1" i="0" dirty="0" smtClean="0"/>
          </a:p>
          <a:p>
            <a:r>
              <a:rPr lang="en-CA" sz="1600" b="1" i="0" dirty="0" smtClean="0"/>
              <a:t>See: </a:t>
            </a:r>
            <a:r>
              <a:rPr lang="en-CA" sz="1600" b="1" i="0" dirty="0" err="1" smtClean="0"/>
              <a:t>Kiloo</a:t>
            </a:r>
            <a:endParaRPr lang="en-CA" sz="1600" b="1" i="0" dirty="0"/>
          </a:p>
        </p:txBody>
      </p:sp>
      <p:pic>
        <p:nvPicPr>
          <p:cNvPr id="2050" name="Picture 2" descr="http://screenshots.en.sftcdn.net/en/scrn/6649000/6649239/subway-surfers-31-535x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13" y="943066"/>
            <a:ext cx="2496321" cy="24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Things We Did Differently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448676" y="1434423"/>
            <a:ext cx="3796220" cy="1993842"/>
          </a:xfrm>
        </p:spPr>
        <p:txBody>
          <a:bodyPr>
            <a:noAutofit/>
          </a:bodyPr>
          <a:lstStyle/>
          <a:p>
            <a:r>
              <a:rPr lang="fi-FI" dirty="0" smtClean="0"/>
              <a:t>We took a  few risks on Compass Point West’s Ad implementation, a few examples we’ll go over. ...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sz="2000" dirty="0" smtClean="0"/>
              <a:t>Implemented In Non-Proven Genre</a:t>
            </a:r>
            <a:endParaRPr lang="fi-FI" sz="20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sz="2000" dirty="0" smtClean="0"/>
              <a:t>Ads Are An Awesome Feature</a:t>
            </a:r>
            <a:endParaRPr lang="fi-FI" sz="20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sz="2000" dirty="0" smtClean="0"/>
              <a:t>Ads Are An Important Piece of Our Economy</a:t>
            </a:r>
            <a:endParaRPr lang="fi-FI" sz="2000" dirty="0"/>
          </a:p>
        </p:txBody>
      </p:sp>
      <p:cxnSp>
        <p:nvCxnSpPr>
          <p:cNvPr id="13" name="Suora yhdysviiva 12"/>
          <p:cNvCxnSpPr/>
          <p:nvPr/>
        </p:nvCxnSpPr>
        <p:spPr>
          <a:xfrm>
            <a:off x="566503" y="1260752"/>
            <a:ext cx="288733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9" y="769143"/>
            <a:ext cx="318319" cy="431057"/>
          </a:xfrm>
          <a:prstGeom prst="rect">
            <a:avLst/>
          </a:prstGeom>
        </p:spPr>
      </p:pic>
      <p:pic>
        <p:nvPicPr>
          <p:cNvPr id="15" name="Kuva 14" descr="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9" y="1753569"/>
            <a:ext cx="318319" cy="431057"/>
          </a:xfrm>
          <a:prstGeom prst="rect">
            <a:avLst/>
          </a:prstGeom>
        </p:spPr>
      </p:pic>
      <p:pic>
        <p:nvPicPr>
          <p:cNvPr id="16" name="Kuva 15" descr="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9" y="2737995"/>
            <a:ext cx="318319" cy="431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7765" y="2149281"/>
            <a:ext cx="2118041" cy="21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1495" y="1086007"/>
            <a:ext cx="2389932" cy="773013"/>
          </a:xfrm>
        </p:spPr>
        <p:txBody>
          <a:bodyPr>
            <a:normAutofit fontScale="90000"/>
          </a:bodyPr>
          <a:lstStyle/>
          <a:p>
            <a:pPr algn="r"/>
            <a:r>
              <a:rPr lang="fi-FI" dirty="0" smtClean="0"/>
              <a:t>Non Proven Genre for Ads</a:t>
            </a:r>
            <a:endParaRPr lang="fi-FI" dirty="0"/>
          </a:p>
        </p:txBody>
      </p:sp>
      <p:sp>
        <p:nvSpPr>
          <p:cNvPr id="19" name="Tekstin paikkamerkki 5"/>
          <p:cNvSpPr txBox="1">
            <a:spLocks/>
          </p:cNvSpPr>
          <p:nvPr/>
        </p:nvSpPr>
        <p:spPr>
          <a:xfrm>
            <a:off x="467632" y="1883049"/>
            <a:ext cx="2593795" cy="25479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endParaRPr lang="fi-FI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7" y="1350227"/>
            <a:ext cx="3449992" cy="228569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10" y="1273836"/>
            <a:ext cx="2248425" cy="143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14" y="2136222"/>
            <a:ext cx="1541749" cy="1541749"/>
          </a:xfrm>
          <a:prstGeom prst="rect">
            <a:avLst/>
          </a:prstGeom>
        </p:spPr>
      </p:pic>
      <p:pic>
        <p:nvPicPr>
          <p:cNvPr id="4" name="Kuva 3" descr="IPA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35" y="1086007"/>
            <a:ext cx="4071626" cy="2931790"/>
          </a:xfrm>
          <a:prstGeom prst="rect">
            <a:avLst/>
          </a:prstGeom>
        </p:spPr>
      </p:pic>
      <p:grpSp>
        <p:nvGrpSpPr>
          <p:cNvPr id="17" name="Ryhmitä 16"/>
          <p:cNvGrpSpPr/>
          <p:nvPr/>
        </p:nvGrpSpPr>
        <p:grpSpPr>
          <a:xfrm>
            <a:off x="6503759" y="1405054"/>
            <a:ext cx="2201594" cy="2201594"/>
            <a:chOff x="1394167" y="1203598"/>
            <a:chExt cx="2201594" cy="2201594"/>
          </a:xfrm>
        </p:grpSpPr>
        <p:sp>
          <p:nvSpPr>
            <p:cNvPr id="15" name="Ellipsi 14"/>
            <p:cNvSpPr/>
            <p:nvPr/>
          </p:nvSpPr>
          <p:spPr>
            <a:xfrm>
              <a:off x="1394167" y="1203598"/>
              <a:ext cx="2201594" cy="22015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1782369" y="1758942"/>
              <a:ext cx="142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b="1" dirty="0" smtClean="0">
                  <a:solidFill>
                    <a:schemeClr val="bg1"/>
                  </a:solidFill>
                </a:rPr>
                <a:t>Ads/Release </a:t>
              </a:r>
            </a:p>
            <a:p>
              <a:pPr algn="ctr"/>
              <a:r>
                <a:rPr lang="fi-FI" b="1" dirty="0" smtClean="0">
                  <a:solidFill>
                    <a:schemeClr val="bg1"/>
                  </a:solidFill>
                </a:rPr>
                <a:t>Ratio =</a:t>
              </a:r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1688448" y="2460893"/>
              <a:ext cx="1613033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orakulmio 12"/>
            <p:cNvSpPr/>
            <p:nvPr/>
          </p:nvSpPr>
          <p:spPr>
            <a:xfrm>
              <a:off x="1433841" y="2513115"/>
              <a:ext cx="21222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Really freaking high!</a:t>
              </a:r>
            </a:p>
            <a:p>
              <a:pPr algn="ctr"/>
              <a:endParaRPr lang="fi-FI" sz="1000" dirty="0">
                <a:solidFill>
                  <a:srgbClr val="FFFFFF"/>
                </a:solidFill>
              </a:endParaRPr>
            </a:p>
          </p:txBody>
        </p:sp>
        <p:pic>
          <p:nvPicPr>
            <p:cNvPr id="16" name="Kuva 15" descr="White_cloud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062" y="1383416"/>
              <a:ext cx="435804" cy="299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0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466" y="350888"/>
            <a:ext cx="3796220" cy="480639"/>
          </a:xfrm>
        </p:spPr>
        <p:txBody>
          <a:bodyPr/>
          <a:lstStyle/>
          <a:p>
            <a:r>
              <a:rPr lang="en-CA" dirty="0" smtClean="0"/>
              <a:t>Dedicated Ad Experience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1" y="1065640"/>
            <a:ext cx="1790375" cy="3191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8" y="1065640"/>
            <a:ext cx="1806462" cy="322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32" y="1065640"/>
            <a:ext cx="1803739" cy="32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Next_basic">
      <a:dk1>
        <a:srgbClr val="151615"/>
      </a:dk1>
      <a:lt1>
        <a:sysClr val="window" lastClr="FFFFFF"/>
      </a:lt1>
      <a:dk2>
        <a:srgbClr val="1A2E60"/>
      </a:dk2>
      <a:lt2>
        <a:srgbClr val="FFFFFE"/>
      </a:lt2>
      <a:accent1>
        <a:srgbClr val="71122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1122A"/>
      </a:hlink>
      <a:folHlink>
        <a:srgbClr val="1A2E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29660</TotalTime>
  <Words>515</Words>
  <Application>Microsoft Office PowerPoint</Application>
  <PresentationFormat>On-screen Show (16:9)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 </vt:lpstr>
      <vt:lpstr>A Few Facts</vt:lpstr>
      <vt:lpstr>Things We Learned From The Best</vt:lpstr>
      <vt:lpstr>Integrate With Core Loops</vt:lpstr>
      <vt:lpstr>Don’t Overload Inventory</vt:lpstr>
      <vt:lpstr>Work with Multiple Partners</vt:lpstr>
      <vt:lpstr>Things We Did Differently</vt:lpstr>
      <vt:lpstr>Non Proven Genre for Ads</vt:lpstr>
      <vt:lpstr>Dedicated Ad Experience</vt:lpstr>
      <vt:lpstr>Dedicated Ad Experience</vt:lpstr>
      <vt:lpstr>The Ad Economy</vt:lpstr>
      <vt:lpstr>The A/B Tests! </vt:lpstr>
      <vt:lpstr>The Next A/B Test…</vt:lpstr>
      <vt:lpstr>PowerPoint Presentation</vt:lpstr>
      <vt:lpstr>Thanks, partners!</vt:lpstr>
    </vt:vector>
  </TitlesOfParts>
  <Company>Pulkka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Kati Nohynek</dc:creator>
  <cp:lastModifiedBy>MitchellWork</cp:lastModifiedBy>
  <cp:revision>139</cp:revision>
  <dcterms:created xsi:type="dcterms:W3CDTF">2014-09-04T15:28:35Z</dcterms:created>
  <dcterms:modified xsi:type="dcterms:W3CDTF">2015-09-02T12:34:20Z</dcterms:modified>
</cp:coreProperties>
</file>