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media/image2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.jpeg" ContentType="image/jpeg"/>
  <Override PartName="/ppt/media/image4.jpeg" ContentType="image/jpeg"/>
  <Override PartName="/ppt/notesSlides/notesSlide5.xml" ContentType="application/vnd.openxmlformats-officedocument.presentationml.notesSlide+xml"/>
  <Override PartName="/ppt/media/image5.jpe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6.jpeg" ContentType="image/jpeg"/>
  <Override PartName="/ppt/media/image7.jpeg" ContentType="image/jpeg"/>
  <Override PartName="/ppt/notesSlides/notesSlide8.xml" ContentType="application/vnd.openxmlformats-officedocument.presentationml.notesSlide+xml"/>
  <Override PartName="/ppt/media/image8.jpeg" ContentType="image/jpeg"/>
  <Override PartName="/ppt/notesSlides/notesSlide9.xml" ContentType="application/vnd.openxmlformats-officedocument.presentationml.notesSlide+xml"/>
  <Override PartName="/ppt/media/image9.jpeg" ContentType="image/jpeg"/>
  <Override PartName="/ppt/notesSlides/notesSlide10.xml" ContentType="application/vnd.openxmlformats-officedocument.presentationml.notesSlide+xml"/>
  <Override PartName="/ppt/media/image10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10.xml.rels><?xml version="1.0" encoding="UTF-8" standalone="yes"?>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6.xml.rels><?xml version="1.0" encoding="UTF-8" standalone="yes"?>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7.xml.rels><?xml version="1.0" encoding="UTF-8" standalone="yes"?>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8.xml.rels><?xml version="1.0" encoding="UTF-8" standalone="yes"?>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9.xml.rels><?xml version="1.0" encoding="UTF-8" standalone="yes"?>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hape 1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-Video Ads have better app install conversions, are high-engagement and mean more money for the developer.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Shape 2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-Rovio office in Delhi </a:t>
            </a:r>
          </a:p>
          <a:p>
            <a:pPr/>
            <a:r>
              <a:t>-china and japan themed angry birds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hape 1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-Rewarded Video Ads have seen an increase in popularity thanks to its opt-in format.</a:t>
            </a:r>
          </a:p>
          <a:p>
            <a:pPr/>
            <a:r>
              <a:t>-Crossy Road made $3m from Rewarded Video Ads alone. A total of $10m in 2015.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5" name="Shape 1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100">
                <a:latin typeface="Arial"/>
                <a:ea typeface="Arial"/>
                <a:cs typeface="Arial"/>
                <a:sym typeface="Arial"/>
              </a:defRPr>
            </a:pPr>
            <a:r>
              <a:t>-These games are supported using Siri Remote as well as separately sold ‘traditional’ consoles.</a:t>
            </a:r>
          </a:p>
          <a:p>
            <a:pPr>
              <a:lnSpc>
                <a:spcPct val="100000"/>
              </a:lnSpc>
              <a:defRPr sz="1100">
                <a:latin typeface="Arial"/>
                <a:ea typeface="Arial"/>
                <a:cs typeface="Arial"/>
                <a:sym typeface="Arial"/>
              </a:defRPr>
            </a:pPr>
            <a:r>
              <a:t>-SpotX, AppLovin have already announced launches of ad SDKs for tvOS.</a:t>
            </a:r>
          </a:p>
          <a:p>
            <a:pPr>
              <a:lnSpc>
                <a:spcPct val="100000"/>
              </a:lnSpc>
              <a:defRPr sz="1100">
                <a:latin typeface="Arial"/>
                <a:ea typeface="Arial"/>
                <a:cs typeface="Arial"/>
                <a:sym typeface="Arial"/>
              </a:defRPr>
            </a:pPr>
            <a:r>
              <a:t>-It will take away from console sales. Further the divide between serious and casual gamers. New paradigm of gaming from your mobile phone into the living room.</a:t>
            </a:r>
          </a:p>
          <a:p>
            <a:pPr>
              <a:lnSpc>
                <a:spcPct val="100000"/>
              </a:lnSpc>
              <a:defRPr sz="1100">
                <a:latin typeface="Arial"/>
                <a:ea typeface="Arial"/>
                <a:cs typeface="Arial"/>
                <a:sym typeface="Arial"/>
              </a:defRPr>
            </a:pPr>
            <a:r>
              <a:t>-Apple TV and Google Chromecast are slightly different in their approaches. But fundamentally in the same ecosystem.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hape 2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100">
                <a:latin typeface="Arial"/>
                <a:ea typeface="Arial"/>
                <a:cs typeface="Arial"/>
                <a:sym typeface="Arial"/>
              </a:defRPr>
            </a:pPr>
            <a:r>
              <a:t>-Companies like Sega, Ubisoft etc have invested in getting their games localized for Eastern markets, given the size of the markets there.</a:t>
            </a:r>
          </a:p>
          <a:p>
            <a:pPr>
              <a:lnSpc>
                <a:spcPct val="100000"/>
              </a:lnSpc>
              <a:defRPr sz="1100">
                <a:latin typeface="Arial"/>
                <a:ea typeface="Arial"/>
                <a:cs typeface="Arial"/>
                <a:sym typeface="Arial"/>
              </a:defRPr>
            </a:pPr>
            <a:r>
              <a:t>-This works vice versa as well. For instance Neko Atsume, a japanese app about cats saw some traction in foreign markets. so they localized it for the west and released it.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4" name="Shape 21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20315" indent="-120315">
              <a:lnSpc>
                <a:spcPct val="100000"/>
              </a:lnSpc>
              <a:buSzPct val="100000"/>
              <a:buChar char="-"/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Twitch was bought by amazon for ~$1 billion.</a:t>
            </a:r>
          </a:p>
          <a:p>
            <a:pPr marL="120315" indent="-120315">
              <a:lnSpc>
                <a:spcPct val="100000"/>
              </a:lnSpc>
              <a:buSzPct val="100000"/>
              <a:buChar char="-"/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Even SDKs ilke Everyplay which record gameplay on mobile are quite popular.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Shape 2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-InMobi in partnership with Voxel launched Playable Ads. </a:t>
            </a:r>
          </a:p>
          <a:p>
            <a:pPr>
              <a:lnSpc>
                <a:spcPct val="10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-The technology allows users to ‘stream’ an app inside an ad through virtualization. </a:t>
            </a:r>
          </a:p>
          <a:p>
            <a:pPr>
              <a:lnSpc>
                <a:spcPct val="10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-Didn’t work because of tech difficulties and publishers weren’t too keen on taking time away from their games. But market is evolving.</a:t>
            </a:r>
          </a:p>
          <a:p>
            <a:pPr>
              <a:lnSpc>
                <a:spcPct val="10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-Google just launched their version of Playable ads and it might see a resurgence.</a:t>
            </a:r>
          </a:p>
          <a:p>
            <a:pPr>
              <a:lnSpc>
                <a:spcPct val="10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- Can work for non-game ads as well.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hape 2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20315" indent="-120315">
              <a:lnSpc>
                <a:spcPct val="100000"/>
              </a:lnSpc>
              <a:buSzPct val="100000"/>
              <a:buChar char="-"/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Static and non static assets are branded with a company’s name. Sometimes these assets are interactive ,as in the case of the Idea power up in this ad in Angry Birds.</a:t>
            </a:r>
          </a:p>
          <a:p>
            <a:pPr marL="120315" indent="-120315">
              <a:lnSpc>
                <a:spcPct val="100000"/>
              </a:lnSpc>
              <a:buSzPct val="100000"/>
              <a:buChar char="-"/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In countries like India it is tough to monetize through IAPs thanks to low credit card penetration and high entry point of IAPs. So game dev focus on a mixture of ad revenue and branding opportunities. For example: Amazon presents XYZ game.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Shape 2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-PikPok for instance shows kiip ads in their games. Kiip is more verstatile as it can be used in non-game apps as well. </a:t>
            </a:r>
          </a:p>
          <a:p>
            <a:pPr>
              <a:lnSpc>
                <a:spcPct val="10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-Frapee has their own games hosted on the Play Store. Essentially they target very casual gamers and give them incentives to play simple, arcade style games. Again, this works in a market like SE Asia.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4" name="Shape 2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-Amazon is offering hundred of games for free (including all IAPs) currently. Plans are to move to a monthly subscription sort of model</a:t>
            </a:r>
          </a:p>
          <a:p>
            <a:pPr>
              <a:lnSpc>
                <a:spcPct val="10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-Even Humble Bundle now has a monthly subscription model. </a:t>
            </a:r>
          </a:p>
          <a:p>
            <a:pPr>
              <a:lnSpc>
                <a:spcPct val="10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-Clear that monthly subscriptions are a better model for companies in the long run as there are repeat customers. Spotify, Apple Music and Amazon’s Kindle subscription are examples of this.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bg>
      <p:bgPr>
        <a:solidFill>
          <a:srgbClr val="1F497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xfrm>
            <a:off x="1219199" y="549277"/>
            <a:ext cx="21945602" cy="22860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sz="1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Shape 118"/>
          <p:cNvSpPr/>
          <p:nvPr>
            <p:ph type="body" idx="1"/>
          </p:nvPr>
        </p:nvSpPr>
        <p:spPr>
          <a:xfrm>
            <a:off x="1219199" y="3200399"/>
            <a:ext cx="21945602" cy="9051927"/>
          </a:xfrm>
          <a:prstGeom prst="rect">
            <a:avLst/>
          </a:prstGeom>
        </p:spPr>
        <p:txBody>
          <a:bodyPr lIns="243799" tIns="243799" rIns="243799" bIns="243799" anchor="t"/>
          <a:lstStyle>
            <a:lvl1pPr marL="569912" indent="-366712" defTabSz="2438400">
              <a:spcBef>
                <a:spcPts val="1600"/>
              </a:spcBef>
              <a:buClr>
                <a:srgbClr val="FFFFFF"/>
              </a:buClr>
              <a:buSzPct val="100000"/>
              <a:buFont typeface="Arial"/>
              <a:defRPr sz="8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58850" indent="-323850" defTabSz="2438400">
              <a:spcBef>
                <a:spcPts val="1600"/>
              </a:spcBef>
              <a:buClr>
                <a:srgbClr val="FFFFFF"/>
              </a:buClr>
              <a:buSzPct val="100000"/>
              <a:buFont typeface="Arial"/>
              <a:buChar char="–"/>
              <a:defRPr sz="8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33500" indent="-266700" defTabSz="2438400">
              <a:spcBef>
                <a:spcPts val="1600"/>
              </a:spcBef>
              <a:buClr>
                <a:srgbClr val="FFFFFF"/>
              </a:buClr>
              <a:buSzPct val="100000"/>
              <a:buFont typeface="Arial"/>
              <a:defRPr sz="8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25320" indent="-426720" defTabSz="2438400">
              <a:spcBef>
                <a:spcPts val="1600"/>
              </a:spcBef>
              <a:buClr>
                <a:srgbClr val="FFFFFF"/>
              </a:buClr>
              <a:buSzPct val="100000"/>
              <a:buFont typeface="Arial"/>
              <a:buChar char="–"/>
              <a:defRPr sz="8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382520" indent="-426720" defTabSz="2438400">
              <a:spcBef>
                <a:spcPts val="1600"/>
              </a:spcBef>
              <a:buClr>
                <a:srgbClr val="FFFFFF"/>
              </a:buClr>
              <a:buSzPct val="100000"/>
              <a:buFont typeface="Arial"/>
              <a:buChar char="»"/>
              <a:defRPr sz="8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/>
          <p:nvPr>
            <p:ph type="sldNum" sz="quarter" idx="2"/>
          </p:nvPr>
        </p:nvSpPr>
        <p:spPr>
          <a:xfrm>
            <a:off x="22482121" y="12721006"/>
            <a:ext cx="682678" cy="713634"/>
          </a:xfrm>
          <a:prstGeom prst="rect">
            <a:avLst/>
          </a:prstGeom>
        </p:spPr>
        <p:txBody>
          <a:bodyPr lIns="121866" tIns="121866" rIns="121866" bIns="121866" anchor="ctr"/>
          <a:lstStyle>
            <a:lvl1pPr algn="r" defTabSz="2438400"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AA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flickr.com/photos/barrentrees/8079590996/" TargetMode="External"/><Relationship Id="rId3" Type="http://schemas.openxmlformats.org/officeDocument/2006/relationships/hyperlink" Target="https://www.flickr.com/photos/risemeagain/2639315654/" TargetMode="External"/><Relationship Id="rId4" Type="http://schemas.openxmlformats.org/officeDocument/2006/relationships/hyperlink" Target="http://www.develop-online.net/analysis/region-focus-hamburg/0117537" TargetMode="External"/><Relationship Id="rId5" Type="http://schemas.openxmlformats.org/officeDocument/2006/relationships/hyperlink" Target="https://www.flickr.com/photos/lostdogphoto/6793426696/" TargetMode="External"/><Relationship Id="rId6" Type="http://schemas.openxmlformats.org/officeDocument/2006/relationships/hyperlink" Target="http://media.steampowered.com/apps/dota2/images/blogfiles/crowd_end_of_da.jpg" TargetMode="External"/><Relationship Id="rId7" Type="http://schemas.openxmlformats.org/officeDocument/2006/relationships/hyperlink" Target="https://www.flickr.com/photos/zeeyolqpictures/14371703182" TargetMode="External"/><Relationship Id="rId8" Type="http://schemas.openxmlformats.org/officeDocument/2006/relationships/hyperlink" Target="https://www.flickr.com/photos/101295317@N06/15083805494" TargetMode="External"/><Relationship Id="rId9" Type="http://schemas.openxmlformats.org/officeDocument/2006/relationships/hyperlink" Target="https://www.flickr.com/photos/29233640@N07/3745368402" TargetMode="External"/><Relationship Id="rId10" Type="http://schemas.openxmlformats.org/officeDocument/2006/relationships/hyperlink" Target="https://www.flickr.com/photos/62693815@N03/6276688407" TargetMode="External"/><Relationship Id="rId11" Type="http://schemas.openxmlformats.org/officeDocument/2006/relationships/hyperlink" Target="https://www.flickr.com/photos/24958117@N07/18416891492" TargetMode="External"/><Relationship Id="rId12" Type="http://schemas.openxmlformats.org/officeDocument/2006/relationships/hyperlink" Target="https://www.flickr.com/photos/fotonormann/8602226743" TargetMode="Externa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12AA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ctrTitle"/>
          </p:nvPr>
        </p:nvSpPr>
        <p:spPr>
          <a:xfrm>
            <a:off x="1778000" y="4458712"/>
            <a:ext cx="20828001" cy="2944122"/>
          </a:xfrm>
          <a:prstGeom prst="rect">
            <a:avLst/>
          </a:prstGeom>
          <a:solidFill>
            <a:srgbClr val="12AAD6"/>
          </a:solidFill>
        </p:spPr>
        <p:txBody>
          <a:bodyPr/>
          <a:lstStyle>
            <a:lvl1pPr defTabSz="652145">
              <a:defRPr sz="9243">
                <a:solidFill>
                  <a:srgbClr val="FFFFFF"/>
                </a:solidFill>
              </a:defRPr>
            </a:lvl1pPr>
          </a:lstStyle>
          <a:p>
            <a:pPr/>
            <a:r>
              <a:t>Mobile Gaming Monetization Trends - 2016</a:t>
            </a:r>
          </a:p>
        </p:txBody>
      </p:sp>
      <p:sp>
        <p:nvSpPr>
          <p:cNvPr id="129" name="Shape 129"/>
          <p:cNvSpPr/>
          <p:nvPr>
            <p:ph type="subTitle" sz="quarter" idx="1"/>
          </p:nvPr>
        </p:nvSpPr>
        <p:spPr>
          <a:xfrm>
            <a:off x="1777999" y="9324209"/>
            <a:ext cx="21584292" cy="2549067"/>
          </a:xfrm>
          <a:prstGeom prst="rect">
            <a:avLst/>
          </a:prstGeom>
        </p:spPr>
        <p:txBody>
          <a:bodyPr/>
          <a:lstStyle/>
          <a:p>
            <a:pPr>
              <a:defRPr sz="5200">
                <a:solidFill>
                  <a:srgbClr val="FFFFFF"/>
                </a:solidFill>
              </a:defRPr>
            </a:pPr>
            <a:r>
              <a:t>Sohan Maheshwar - Developer Evangelist, InMobi</a:t>
            </a:r>
          </a:p>
          <a:p>
            <a:pPr>
              <a:defRPr sz="5200">
                <a:solidFill>
                  <a:srgbClr val="FFFFFF"/>
                </a:solidFill>
              </a:defRPr>
            </a:pPr>
            <a:r>
              <a:t>@soganMageshwar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9" name="Shape 209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0" name="crowd_end_of_da.jpg"/>
          <p:cNvPicPr>
            <a:picLocks noChangeAspect="1"/>
          </p:cNvPicPr>
          <p:nvPr/>
        </p:nvPicPr>
        <p:blipFill>
          <a:blip r:embed="rId3">
            <a:alphaModFix amt="68233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/>
          <p:nvPr/>
        </p:nvSpPr>
        <p:spPr>
          <a:xfrm>
            <a:off x="593626" y="743905"/>
            <a:ext cx="15567051" cy="1771470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338454">
              <a:defRPr sz="8200">
                <a:solidFill>
                  <a:srgbClr val="FFFFFF"/>
                </a:solidFill>
              </a:defRPr>
            </a:lvl1pPr>
          </a:lstStyle>
          <a:p>
            <a:pPr/>
            <a:r>
              <a:t>1. Live Streaming Mobile Games</a:t>
            </a:r>
          </a:p>
        </p:txBody>
      </p:sp>
      <p:sp>
        <p:nvSpPr>
          <p:cNvPr id="212" name="Shape 212"/>
          <p:cNvSpPr/>
          <p:nvPr/>
        </p:nvSpPr>
        <p:spPr>
          <a:xfrm>
            <a:off x="632619" y="3047999"/>
            <a:ext cx="11638670" cy="3149601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buClr>
                <a:srgbClr val="000000"/>
              </a:buClr>
              <a:buFont typeface="Arial"/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Twitch has 120 million users a month. YouTube Gaming, MobCrush, Shou.tv offer live mobile streaming.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asted-image.png"/>
          <p:cNvPicPr>
            <a:picLocks noChangeAspect="1"/>
          </p:cNvPicPr>
          <p:nvPr/>
        </p:nvPicPr>
        <p:blipFill>
          <a:blip r:embed="rId3">
            <a:alphaModFix amt="76953"/>
            <a:extLst/>
          </a:blip>
          <a:stretch>
            <a:fillRect/>
          </a:stretch>
        </p:blipFill>
        <p:spPr>
          <a:xfrm>
            <a:off x="-34645" y="-312052"/>
            <a:ext cx="24545098" cy="16359404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hape 217"/>
          <p:cNvSpPr/>
          <p:nvPr/>
        </p:nvSpPr>
        <p:spPr>
          <a:xfrm>
            <a:off x="197019" y="400231"/>
            <a:ext cx="14227985" cy="1625601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412750">
              <a:defRPr sz="10000">
                <a:solidFill>
                  <a:srgbClr val="FFFFFF"/>
                </a:solidFill>
              </a:defRPr>
            </a:lvl1pPr>
          </a:lstStyle>
          <a:p>
            <a:pPr/>
            <a:r>
              <a:t>2. Playable Ads</a:t>
            </a:r>
          </a:p>
        </p:txBody>
      </p:sp>
      <p:sp>
        <p:nvSpPr>
          <p:cNvPr id="218" name="Shape 218"/>
          <p:cNvSpPr/>
          <p:nvPr/>
        </p:nvSpPr>
        <p:spPr>
          <a:xfrm>
            <a:off x="269062" y="3347291"/>
            <a:ext cx="11638671" cy="1625601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App-install Ads that let users ‘play’ a game within the ad.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12AA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hape 223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Trial Run Ad gif for SGN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29312" y="225966"/>
            <a:ext cx="6901461" cy="13264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hape 227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8" name="15083805494_a5c2e22ae0_k.jpg"/>
          <p:cNvPicPr>
            <a:picLocks noChangeAspect="1"/>
          </p:cNvPicPr>
          <p:nvPr/>
        </p:nvPicPr>
        <p:blipFill>
          <a:blip r:embed="rId3">
            <a:alphaModFix amt="77679"/>
            <a:extLst/>
          </a:blip>
          <a:stretch>
            <a:fillRect/>
          </a:stretch>
        </p:blipFill>
        <p:spPr>
          <a:xfrm>
            <a:off x="-198304" y="7488"/>
            <a:ext cx="25347514" cy="13701025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hape 229"/>
          <p:cNvSpPr/>
          <p:nvPr/>
        </p:nvSpPr>
        <p:spPr>
          <a:xfrm>
            <a:off x="197019" y="400231"/>
            <a:ext cx="15567051" cy="1771470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396239">
              <a:defRPr sz="9600">
                <a:solidFill>
                  <a:srgbClr val="FFFFFF"/>
                </a:solidFill>
              </a:defRPr>
            </a:lvl1pPr>
          </a:lstStyle>
          <a:p>
            <a:pPr/>
            <a:r>
              <a:t>3. In-Game Branded Assets</a:t>
            </a:r>
          </a:p>
        </p:txBody>
      </p:sp>
      <p:sp>
        <p:nvSpPr>
          <p:cNvPr id="230" name="Shape 230"/>
          <p:cNvSpPr/>
          <p:nvPr/>
        </p:nvSpPr>
        <p:spPr>
          <a:xfrm>
            <a:off x="269062" y="3016785"/>
            <a:ext cx="11638671" cy="1625601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Branded in-game assets that are ‘native’ to the game.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angrybirdsIde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27"/>
            <a:ext cx="24384002" cy="13709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599" y="-162238"/>
            <a:ext cx="24384000" cy="137091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666" y="-162171"/>
            <a:ext cx="24383999" cy="137091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Shape 241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2" name="3745368402_67a56bf215_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60350"/>
            <a:ext cx="24384001" cy="1625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/>
          <p:nvPr/>
        </p:nvSpPr>
        <p:spPr>
          <a:xfrm>
            <a:off x="197019" y="400231"/>
            <a:ext cx="13387003" cy="1587501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396239">
              <a:defRPr sz="9600">
                <a:solidFill>
                  <a:srgbClr val="FFFFFF"/>
                </a:solidFill>
              </a:defRPr>
            </a:lvl1pPr>
          </a:lstStyle>
          <a:p>
            <a:pPr/>
            <a:r>
              <a:t>4. Offline Rewards</a:t>
            </a:r>
          </a:p>
        </p:txBody>
      </p:sp>
      <p:sp>
        <p:nvSpPr>
          <p:cNvPr id="244" name="Shape 244"/>
          <p:cNvSpPr/>
          <p:nvPr/>
        </p:nvSpPr>
        <p:spPr>
          <a:xfrm>
            <a:off x="269062" y="2503582"/>
            <a:ext cx="12532845" cy="2387601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Companies like kiip.me or Frapee that offer incentives based on in-app progress.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9" name="Shape 249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0" name="6276688407_28fb0d1b04_o.jpg"/>
          <p:cNvPicPr>
            <a:picLocks noChangeAspect="1"/>
          </p:cNvPicPr>
          <p:nvPr/>
        </p:nvPicPr>
        <p:blipFill>
          <a:blip r:embed="rId3">
            <a:alphaModFix amt="77193"/>
            <a:extLst/>
          </a:blip>
          <a:stretch>
            <a:fillRect/>
          </a:stretch>
        </p:blipFill>
        <p:spPr>
          <a:xfrm>
            <a:off x="-79567" y="-472722"/>
            <a:ext cx="24543134" cy="15118263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197019" y="400231"/>
            <a:ext cx="13387003" cy="1587501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396239">
              <a:defRPr sz="9600">
                <a:solidFill>
                  <a:srgbClr val="FFFFFF"/>
                </a:solidFill>
              </a:defRPr>
            </a:lvl1pPr>
          </a:lstStyle>
          <a:p>
            <a:pPr/>
            <a:r>
              <a:t>5. Netflix-ication</a:t>
            </a:r>
          </a:p>
        </p:txBody>
      </p:sp>
      <p:sp>
        <p:nvSpPr>
          <p:cNvPr id="252" name="Shape 252"/>
          <p:cNvSpPr/>
          <p:nvPr/>
        </p:nvSpPr>
        <p:spPr>
          <a:xfrm>
            <a:off x="269062" y="2884582"/>
            <a:ext cx="12532845" cy="1625601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Subscription based services for apps and games. Eg: Amazon Underground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7" name="18416891492_08f925c7a6_o.jpg"/>
          <p:cNvPicPr>
            <a:picLocks noChangeAspect="1"/>
          </p:cNvPicPr>
          <p:nvPr/>
        </p:nvPicPr>
        <p:blipFill>
          <a:blip r:embed="rId3">
            <a:alphaModFix amt="70577"/>
            <a:extLst/>
          </a:blip>
          <a:stretch>
            <a:fillRect/>
          </a:stretch>
        </p:blipFill>
        <p:spPr>
          <a:xfrm>
            <a:off x="-732" y="-1278956"/>
            <a:ext cx="24385464" cy="16273912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Shape 258"/>
          <p:cNvSpPr/>
          <p:nvPr/>
        </p:nvSpPr>
        <p:spPr>
          <a:xfrm>
            <a:off x="197019" y="400231"/>
            <a:ext cx="13387003" cy="1587501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396239">
              <a:defRPr sz="9600">
                <a:solidFill>
                  <a:srgbClr val="FFFFFF"/>
                </a:solidFill>
              </a:defRPr>
            </a:lvl1pPr>
          </a:lstStyle>
          <a:p>
            <a:pPr/>
            <a:r>
              <a:t>6. Look East</a:t>
            </a:r>
          </a:p>
        </p:txBody>
      </p:sp>
      <p:sp>
        <p:nvSpPr>
          <p:cNvPr id="259" name="Shape 259"/>
          <p:cNvSpPr/>
          <p:nvPr/>
        </p:nvSpPr>
        <p:spPr>
          <a:xfrm>
            <a:off x="269062" y="2503582"/>
            <a:ext cx="12532845" cy="2387601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Google Play to re-launch in China. </a:t>
            </a:r>
          </a:p>
          <a:p>
            <a:pPr algn="l" defTabSz="914400"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India to overtake US in number of smartphones sold, in 2017.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12AA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3.png"/>
          <p:cNvPicPr>
            <a:picLocks noChangeAspect="1"/>
          </p:cNvPicPr>
          <p:nvPr/>
        </p:nvPicPr>
        <p:blipFill>
          <a:blip r:embed="rId2">
            <a:alphaModFix amt="26000"/>
            <a:extLst/>
          </a:blip>
          <a:stretch>
            <a:fillRect/>
          </a:stretch>
        </p:blipFill>
        <p:spPr>
          <a:xfrm>
            <a:off x="18374653" y="2381418"/>
            <a:ext cx="2810766" cy="2661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4.png"/>
          <p:cNvPicPr>
            <a:picLocks noChangeAspect="1"/>
          </p:cNvPicPr>
          <p:nvPr/>
        </p:nvPicPr>
        <p:blipFill>
          <a:blip r:embed="rId3">
            <a:alphaModFix amt="26000"/>
            <a:extLst/>
          </a:blip>
          <a:stretch>
            <a:fillRect/>
          </a:stretch>
        </p:blipFill>
        <p:spPr>
          <a:xfrm>
            <a:off x="14588226" y="2384461"/>
            <a:ext cx="2693148" cy="2693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5.png"/>
          <p:cNvPicPr>
            <a:picLocks noChangeAspect="1"/>
          </p:cNvPicPr>
          <p:nvPr/>
        </p:nvPicPr>
        <p:blipFill>
          <a:blip r:embed="rId4">
            <a:alphaModFix amt="52999"/>
            <a:extLst/>
          </a:blip>
          <a:stretch>
            <a:fillRect/>
          </a:stretch>
        </p:blipFill>
        <p:spPr>
          <a:xfrm>
            <a:off x="1904898" y="1923565"/>
            <a:ext cx="8248801" cy="4548798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12191999" y="2050954"/>
            <a:ext cx="1" cy="2609718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 algn="l" defTabSz="243840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5" name="Shape 135"/>
          <p:cNvSpPr/>
          <p:nvPr/>
        </p:nvSpPr>
        <p:spPr>
          <a:xfrm>
            <a:off x="4224157" y="6858000"/>
            <a:ext cx="3387374" cy="0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 algn="l" defTabSz="243840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6" name="Shape 136"/>
          <p:cNvSpPr/>
          <p:nvPr/>
        </p:nvSpPr>
        <p:spPr>
          <a:xfrm>
            <a:off x="-107394" y="471258"/>
            <a:ext cx="12739970" cy="103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defTabSz="2438400">
              <a:defRPr sz="5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REACH: 1.2 BN UNIQUES GLOBALLY</a:t>
            </a:r>
          </a:p>
        </p:txBody>
      </p:sp>
      <p:grpSp>
        <p:nvGrpSpPr>
          <p:cNvPr id="139" name="Group 139"/>
          <p:cNvGrpSpPr/>
          <p:nvPr/>
        </p:nvGrpSpPr>
        <p:grpSpPr>
          <a:xfrm>
            <a:off x="3919015" y="8988000"/>
            <a:ext cx="3997601" cy="3616001"/>
            <a:chOff x="0" y="0"/>
            <a:chExt cx="3997600" cy="3616000"/>
          </a:xfrm>
        </p:grpSpPr>
        <p:sp>
          <p:nvSpPr>
            <p:cNvPr id="137" name="Shape 137"/>
            <p:cNvSpPr/>
            <p:nvPr/>
          </p:nvSpPr>
          <p:spPr>
            <a:xfrm>
              <a:off x="-1" y="0"/>
              <a:ext cx="3997602" cy="3616001"/>
            </a:xfrm>
            <a:prstGeom prst="ellipse">
              <a:avLst/>
            </a:prstGeom>
            <a:noFill/>
            <a:ln w="25400" cap="flat">
              <a:solidFill>
                <a:srgbClr val="F2F2F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24384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8" name="Shape 138"/>
            <p:cNvSpPr/>
            <p:nvPr/>
          </p:nvSpPr>
          <p:spPr>
            <a:xfrm>
              <a:off x="585434" y="949478"/>
              <a:ext cx="2826732" cy="171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spAutoFit/>
            </a:bodyPr>
            <a:lstStyle/>
            <a:p>
              <a:pPr defTabSz="2438400">
                <a:defRPr sz="4800">
                  <a:solidFill>
                    <a:srgbClr val="F2F2F2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t>40,000+</a:t>
              </a:r>
            </a:p>
            <a:p>
              <a:pPr defTabSz="2438400">
                <a:defRPr sz="4800">
                  <a:solidFill>
                    <a:srgbClr val="F2F2F2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t>Apps</a:t>
              </a:r>
            </a:p>
          </p:txBody>
        </p:sp>
      </p:grpSp>
      <p:sp>
        <p:nvSpPr>
          <p:cNvPr id="140" name="Shape 140"/>
          <p:cNvSpPr/>
          <p:nvPr/>
        </p:nvSpPr>
        <p:spPr>
          <a:xfrm>
            <a:off x="12317717" y="471258"/>
            <a:ext cx="11495438" cy="103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defTabSz="2438400">
              <a:defRPr sz="5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DEEP AUDIENCE INSIGHTS</a:t>
            </a:r>
          </a:p>
        </p:txBody>
      </p:sp>
      <p:pic>
        <p:nvPicPr>
          <p:cNvPr id="141" name="image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356946" y="2381413"/>
            <a:ext cx="3196687" cy="822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age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763448" y="2290221"/>
            <a:ext cx="3722364" cy="957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826056" y="3686333"/>
            <a:ext cx="3997230" cy="1509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431218" y="4289583"/>
            <a:ext cx="4572343" cy="495815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12658880" y="5477781"/>
            <a:ext cx="11610950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defTabSz="2438400">
              <a:defRPr i="1" sz="2800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Custom and Seasonal Audience Segments</a:t>
            </a:r>
          </a:p>
        </p:txBody>
      </p:sp>
      <p:sp>
        <p:nvSpPr>
          <p:cNvPr id="146" name="Shape 146"/>
          <p:cNvSpPr/>
          <p:nvPr/>
        </p:nvSpPr>
        <p:spPr>
          <a:xfrm>
            <a:off x="304447" y="7369029"/>
            <a:ext cx="11621159" cy="103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defTabSz="2438400">
              <a:defRPr sz="5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TRUSTED PARTNER</a:t>
            </a:r>
          </a:p>
        </p:txBody>
      </p:sp>
      <p:sp>
        <p:nvSpPr>
          <p:cNvPr id="147" name="Shape 147"/>
          <p:cNvSpPr/>
          <p:nvPr/>
        </p:nvSpPr>
        <p:spPr>
          <a:xfrm>
            <a:off x="16517936" y="6855391"/>
            <a:ext cx="2924076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 algn="l" defTabSz="243840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8" name="Shape 148"/>
          <p:cNvSpPr/>
          <p:nvPr/>
        </p:nvSpPr>
        <p:spPr>
          <a:xfrm>
            <a:off x="12191999" y="9229765"/>
            <a:ext cx="1" cy="2609719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 algn="l" defTabSz="243840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9" name="Shape 149"/>
          <p:cNvSpPr/>
          <p:nvPr/>
        </p:nvSpPr>
        <p:spPr>
          <a:xfrm>
            <a:off x="12584112" y="7369029"/>
            <a:ext cx="11495438" cy="103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defTabSz="2438400">
              <a:defRPr sz="5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HIGHLY ENGAGING AD FORMATS</a:t>
            </a:r>
          </a:p>
        </p:txBody>
      </p:sp>
      <p:sp>
        <p:nvSpPr>
          <p:cNvPr id="150" name="Shape 150"/>
          <p:cNvSpPr/>
          <p:nvPr/>
        </p:nvSpPr>
        <p:spPr>
          <a:xfrm>
            <a:off x="2592186" y="2821855"/>
            <a:ext cx="2329601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l" defTabSz="2438400">
              <a:defRPr sz="4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200 Mn</a:t>
            </a:r>
          </a:p>
        </p:txBody>
      </p:sp>
      <p:sp>
        <p:nvSpPr>
          <p:cNvPr id="151" name="Shape 151"/>
          <p:cNvSpPr/>
          <p:nvPr/>
        </p:nvSpPr>
        <p:spPr>
          <a:xfrm>
            <a:off x="3253421" y="4660672"/>
            <a:ext cx="2329601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l" defTabSz="2438400">
              <a:defRPr sz="4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160 Mn</a:t>
            </a:r>
          </a:p>
        </p:txBody>
      </p:sp>
      <p:sp>
        <p:nvSpPr>
          <p:cNvPr id="152" name="Shape 152"/>
          <p:cNvSpPr/>
          <p:nvPr/>
        </p:nvSpPr>
        <p:spPr>
          <a:xfrm>
            <a:off x="5303711" y="2701946"/>
            <a:ext cx="2329601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l" defTabSz="2438400">
              <a:defRPr sz="4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250 Mn</a:t>
            </a:r>
          </a:p>
        </p:txBody>
      </p:sp>
      <p:sp>
        <p:nvSpPr>
          <p:cNvPr id="153" name="Shape 153"/>
          <p:cNvSpPr/>
          <p:nvPr/>
        </p:nvSpPr>
        <p:spPr>
          <a:xfrm>
            <a:off x="7048845" y="3327535"/>
            <a:ext cx="2329601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l" defTabSz="2438400">
              <a:defRPr sz="4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390 Mn</a:t>
            </a:r>
          </a:p>
        </p:txBody>
      </p:sp>
      <p:grpSp>
        <p:nvGrpSpPr>
          <p:cNvPr id="156" name="Group 156"/>
          <p:cNvGrpSpPr/>
          <p:nvPr/>
        </p:nvGrpSpPr>
        <p:grpSpPr>
          <a:xfrm>
            <a:off x="14986994" y="8861554"/>
            <a:ext cx="2306116" cy="1925601"/>
            <a:chOff x="0" y="0"/>
            <a:chExt cx="2306114" cy="1925600"/>
          </a:xfrm>
        </p:grpSpPr>
        <p:sp>
          <p:nvSpPr>
            <p:cNvPr id="154" name="Shape 154"/>
            <p:cNvSpPr/>
            <p:nvPr/>
          </p:nvSpPr>
          <p:spPr>
            <a:xfrm>
              <a:off x="-1" y="-1"/>
              <a:ext cx="2306116" cy="19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4509" y="0"/>
                  </a:lnTo>
                  <a:lnTo>
                    <a:pt x="17091" y="0"/>
                  </a:lnTo>
                  <a:lnTo>
                    <a:pt x="21600" y="10800"/>
                  </a:lnTo>
                  <a:lnTo>
                    <a:pt x="17091" y="21600"/>
                  </a:lnTo>
                  <a:lnTo>
                    <a:pt x="4509" y="21600"/>
                  </a:lnTo>
                  <a:close/>
                </a:path>
              </a:pathLst>
            </a:custGeom>
            <a:noFill/>
            <a:ln w="25400" cap="flat">
              <a:solidFill>
                <a:srgbClr val="A5A5A5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24384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5" name="Shape 155"/>
            <p:cNvSpPr/>
            <p:nvPr/>
          </p:nvSpPr>
          <p:spPr>
            <a:xfrm>
              <a:off x="352642" y="689750"/>
              <a:ext cx="1600831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2438400">
                <a:defRPr sz="3600">
                  <a:solidFill>
                    <a:srgbClr val="D8D8D8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Native</a:t>
              </a:r>
            </a:p>
          </p:txBody>
        </p:sp>
      </p:grpSp>
      <p:grpSp>
        <p:nvGrpSpPr>
          <p:cNvPr id="159" name="Group 159"/>
          <p:cNvGrpSpPr/>
          <p:nvPr/>
        </p:nvGrpSpPr>
        <p:grpSpPr>
          <a:xfrm>
            <a:off x="17012970" y="9898687"/>
            <a:ext cx="2306116" cy="1925601"/>
            <a:chOff x="0" y="0"/>
            <a:chExt cx="2306114" cy="1925600"/>
          </a:xfrm>
        </p:grpSpPr>
        <p:sp>
          <p:nvSpPr>
            <p:cNvPr id="157" name="Shape 157"/>
            <p:cNvSpPr/>
            <p:nvPr/>
          </p:nvSpPr>
          <p:spPr>
            <a:xfrm>
              <a:off x="-1" y="-1"/>
              <a:ext cx="2306116" cy="19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4509" y="0"/>
                  </a:lnTo>
                  <a:lnTo>
                    <a:pt x="17091" y="0"/>
                  </a:lnTo>
                  <a:lnTo>
                    <a:pt x="21600" y="10800"/>
                  </a:lnTo>
                  <a:lnTo>
                    <a:pt x="17091" y="21600"/>
                  </a:lnTo>
                  <a:lnTo>
                    <a:pt x="4509" y="21600"/>
                  </a:lnTo>
                  <a:close/>
                </a:path>
              </a:pathLst>
            </a:custGeom>
            <a:noFill/>
            <a:ln w="25400" cap="flat">
              <a:solidFill>
                <a:srgbClr val="A5A5A5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24384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8" name="Shape 158"/>
            <p:cNvSpPr/>
            <p:nvPr/>
          </p:nvSpPr>
          <p:spPr>
            <a:xfrm>
              <a:off x="352642" y="689750"/>
              <a:ext cx="1600831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2438400">
                <a:defRPr sz="3600">
                  <a:solidFill>
                    <a:srgbClr val="D8D8D8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Video</a:t>
              </a:r>
            </a:p>
          </p:txBody>
        </p:sp>
      </p:grpSp>
      <p:grpSp>
        <p:nvGrpSpPr>
          <p:cNvPr id="162" name="Group 162"/>
          <p:cNvGrpSpPr/>
          <p:nvPr/>
        </p:nvGrpSpPr>
        <p:grpSpPr>
          <a:xfrm>
            <a:off x="19045411" y="8861554"/>
            <a:ext cx="2306116" cy="1925601"/>
            <a:chOff x="0" y="0"/>
            <a:chExt cx="2306114" cy="1925600"/>
          </a:xfrm>
        </p:grpSpPr>
        <p:sp>
          <p:nvSpPr>
            <p:cNvPr id="160" name="Shape 160"/>
            <p:cNvSpPr/>
            <p:nvPr/>
          </p:nvSpPr>
          <p:spPr>
            <a:xfrm>
              <a:off x="-1" y="-1"/>
              <a:ext cx="2306116" cy="19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4509" y="0"/>
                  </a:lnTo>
                  <a:lnTo>
                    <a:pt x="17091" y="0"/>
                  </a:lnTo>
                  <a:lnTo>
                    <a:pt x="21600" y="10800"/>
                  </a:lnTo>
                  <a:lnTo>
                    <a:pt x="17091" y="21600"/>
                  </a:lnTo>
                  <a:lnTo>
                    <a:pt x="4509" y="21600"/>
                  </a:lnTo>
                  <a:close/>
                </a:path>
              </a:pathLst>
            </a:custGeom>
            <a:noFill/>
            <a:ln w="25400" cap="flat">
              <a:solidFill>
                <a:srgbClr val="A5A5A5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24384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1" name="Shape 161"/>
            <p:cNvSpPr/>
            <p:nvPr/>
          </p:nvSpPr>
          <p:spPr>
            <a:xfrm>
              <a:off x="352642" y="416700"/>
              <a:ext cx="1600831" cy="109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2438400">
                <a:defRPr sz="3600">
                  <a:solidFill>
                    <a:srgbClr val="D8D8D8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Rich Media</a:t>
              </a:r>
            </a:p>
          </p:txBody>
        </p:sp>
      </p:grpSp>
      <p:grpSp>
        <p:nvGrpSpPr>
          <p:cNvPr id="165" name="Group 165"/>
          <p:cNvGrpSpPr/>
          <p:nvPr/>
        </p:nvGrpSpPr>
        <p:grpSpPr>
          <a:xfrm>
            <a:off x="19045401" y="10979933"/>
            <a:ext cx="2329601" cy="1925601"/>
            <a:chOff x="0" y="0"/>
            <a:chExt cx="2329600" cy="1925600"/>
          </a:xfrm>
        </p:grpSpPr>
        <p:sp>
          <p:nvSpPr>
            <p:cNvPr id="163" name="Shape 163"/>
            <p:cNvSpPr/>
            <p:nvPr/>
          </p:nvSpPr>
          <p:spPr>
            <a:xfrm>
              <a:off x="0" y="-1"/>
              <a:ext cx="2329601" cy="19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4464" y="0"/>
                  </a:lnTo>
                  <a:lnTo>
                    <a:pt x="17136" y="0"/>
                  </a:lnTo>
                  <a:lnTo>
                    <a:pt x="21600" y="10800"/>
                  </a:lnTo>
                  <a:lnTo>
                    <a:pt x="17136" y="21600"/>
                  </a:lnTo>
                  <a:lnTo>
                    <a:pt x="4464" y="21600"/>
                  </a:lnTo>
                  <a:close/>
                </a:path>
              </a:pathLst>
            </a:custGeom>
            <a:noFill/>
            <a:ln w="25400" cap="flat">
              <a:solidFill>
                <a:srgbClr val="A5A5A5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24384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4" name="Shape 164"/>
            <p:cNvSpPr/>
            <p:nvPr/>
          </p:nvSpPr>
          <p:spPr>
            <a:xfrm>
              <a:off x="354600" y="721500"/>
              <a:ext cx="1620401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2438400">
                <a:defRPr sz="3200">
                  <a:solidFill>
                    <a:srgbClr val="D8D8D8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Banner</a:t>
              </a:r>
            </a:p>
          </p:txBody>
        </p:sp>
      </p:grpSp>
      <p:grpSp>
        <p:nvGrpSpPr>
          <p:cNvPr id="168" name="Group 168"/>
          <p:cNvGrpSpPr/>
          <p:nvPr/>
        </p:nvGrpSpPr>
        <p:grpSpPr>
          <a:xfrm>
            <a:off x="14986994" y="10979928"/>
            <a:ext cx="2306116" cy="1925601"/>
            <a:chOff x="0" y="0"/>
            <a:chExt cx="2306114" cy="1925600"/>
          </a:xfrm>
        </p:grpSpPr>
        <p:sp>
          <p:nvSpPr>
            <p:cNvPr id="166" name="Shape 166"/>
            <p:cNvSpPr/>
            <p:nvPr/>
          </p:nvSpPr>
          <p:spPr>
            <a:xfrm>
              <a:off x="-1" y="-1"/>
              <a:ext cx="2306116" cy="19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4509" y="0"/>
                  </a:lnTo>
                  <a:lnTo>
                    <a:pt x="17091" y="0"/>
                  </a:lnTo>
                  <a:lnTo>
                    <a:pt x="21600" y="10800"/>
                  </a:lnTo>
                  <a:lnTo>
                    <a:pt x="17091" y="21600"/>
                  </a:lnTo>
                  <a:lnTo>
                    <a:pt x="4509" y="21600"/>
                  </a:lnTo>
                  <a:close/>
                </a:path>
              </a:pathLst>
            </a:custGeom>
            <a:noFill/>
            <a:ln w="25400" cap="flat">
              <a:solidFill>
                <a:srgbClr val="A5A5A5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24384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7" name="Shape 167"/>
            <p:cNvSpPr/>
            <p:nvPr/>
          </p:nvSpPr>
          <p:spPr>
            <a:xfrm>
              <a:off x="352642" y="416700"/>
              <a:ext cx="1600831" cy="109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2438400">
                <a:defRPr sz="3600">
                  <a:solidFill>
                    <a:srgbClr val="D8D8D8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Full Screen</a:t>
              </a:r>
            </a:p>
          </p:txBody>
        </p:sp>
      </p:grpSp>
      <p:pic>
        <p:nvPicPr>
          <p:cNvPr id="169" name="image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2146574" y="12778208"/>
            <a:ext cx="2237422" cy="904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12AA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/>
        </p:nvSpPr>
        <p:spPr>
          <a:xfrm>
            <a:off x="197019" y="400231"/>
            <a:ext cx="13387003" cy="1587501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396239">
              <a:defRPr sz="9600">
                <a:solidFill>
                  <a:srgbClr val="FFFFFF"/>
                </a:solidFill>
              </a:defRPr>
            </a:lvl1pPr>
          </a:lstStyle>
          <a:p>
            <a:pPr/>
            <a:r>
              <a:t>RECAP.</a:t>
            </a:r>
          </a:p>
        </p:txBody>
      </p:sp>
      <p:sp>
        <p:nvSpPr>
          <p:cNvPr id="264" name="Shape 264"/>
          <p:cNvSpPr/>
          <p:nvPr/>
        </p:nvSpPr>
        <p:spPr>
          <a:xfrm>
            <a:off x="236012" y="2433809"/>
            <a:ext cx="12532844" cy="5435601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914400">
              <a:lnSpc>
                <a:spcPct val="120000"/>
              </a:lnSpc>
              <a:buSzPct val="100000"/>
              <a:buAutoNum type="arabicPeriod" startAt="1"/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Live Streaming Mobile Games</a:t>
            </a:r>
          </a:p>
          <a:p>
            <a:pPr marL="228600" indent="-228600" algn="l" defTabSz="914400">
              <a:lnSpc>
                <a:spcPct val="120000"/>
              </a:lnSpc>
              <a:buSzPct val="100000"/>
              <a:buAutoNum type="arabicPeriod" startAt="1"/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Playable Ads</a:t>
            </a:r>
          </a:p>
          <a:p>
            <a:pPr marL="228600" indent="-228600" algn="l" defTabSz="914400">
              <a:lnSpc>
                <a:spcPct val="120000"/>
              </a:lnSpc>
              <a:buSzPct val="100000"/>
              <a:buAutoNum type="arabicPeriod" startAt="1"/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In-Game Branded Assets</a:t>
            </a:r>
          </a:p>
          <a:p>
            <a:pPr marL="228600" indent="-228600" algn="l" defTabSz="914400">
              <a:lnSpc>
                <a:spcPct val="120000"/>
              </a:lnSpc>
              <a:buSzPct val="100000"/>
              <a:buAutoNum type="arabicPeriod" startAt="1"/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Offline Rewards</a:t>
            </a:r>
          </a:p>
          <a:p>
            <a:pPr marL="228600" indent="-228600" algn="l" defTabSz="914400">
              <a:lnSpc>
                <a:spcPct val="120000"/>
              </a:lnSpc>
              <a:buSzPct val="100000"/>
              <a:buAutoNum type="arabicPeriod" startAt="1"/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Netflix-ication</a:t>
            </a:r>
          </a:p>
          <a:p>
            <a:pPr marL="228600" indent="-228600" algn="l" defTabSz="914400">
              <a:lnSpc>
                <a:spcPct val="120000"/>
              </a:lnSpc>
              <a:buSzPct val="100000"/>
              <a:buAutoNum type="arabicPeriod" startAt="1"/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Look East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title"/>
          </p:nvPr>
        </p:nvSpPr>
        <p:spPr>
          <a:xfrm>
            <a:off x="1689100" y="436225"/>
            <a:ext cx="21005800" cy="2286001"/>
          </a:xfrm>
          <a:prstGeom prst="rect">
            <a:avLst/>
          </a:prstGeom>
        </p:spPr>
        <p:txBody>
          <a:bodyPr/>
          <a:lstStyle/>
          <a:p>
            <a:pPr/>
            <a:r>
              <a:t>Photo Credits</a:t>
            </a:r>
          </a:p>
        </p:txBody>
      </p:sp>
      <p:sp>
        <p:nvSpPr>
          <p:cNvPr id="267" name="Shape 267"/>
          <p:cNvSpPr/>
          <p:nvPr/>
        </p:nvSpPr>
        <p:spPr>
          <a:xfrm>
            <a:off x="1862629" y="3145780"/>
            <a:ext cx="20658741" cy="1076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54807" indent="-854807" algn="l">
              <a:buSzPct val="100000"/>
              <a:buAutoNum type="arabicPeriod" startAt="1"/>
            </a:pPr>
            <a:r>
              <a:rPr u="sng">
                <a:hlinkClick r:id="rId2" invalidUrl="" action="" tgtFrame="" tooltip="" history="1" highlightClick="0" endSnd="0"/>
              </a:rPr>
              <a:t>https://www.flickr.com/photos/barrentrees/8079590996/</a:t>
            </a:r>
          </a:p>
          <a:p>
            <a:pPr marL="854807" indent="-854807" algn="l">
              <a:buSzPct val="100000"/>
              <a:buAutoNum type="arabicPeriod" startAt="1"/>
            </a:pPr>
            <a:r>
              <a:rPr u="sng">
                <a:hlinkClick r:id="rId3" invalidUrl="" action="" tgtFrame="" tooltip="" history="1" highlightClick="0" endSnd="0"/>
              </a:rPr>
              <a:t>https://www.flickr.com/photos/risemeagain/2639315654/</a:t>
            </a:r>
          </a:p>
          <a:p>
            <a:pPr marL="854807" indent="-854807" algn="l">
              <a:buSzPct val="100000"/>
              <a:buAutoNum type="arabicPeriod" startAt="1"/>
            </a:pPr>
            <a:r>
              <a:rPr u="sng">
                <a:hlinkClick r:id="rId4" invalidUrl="" action="" tgtFrame="" tooltip="" history="1" highlightClick="0" endSnd="0"/>
              </a:rPr>
              <a:t>http://www.develop-online.net/analysis/region-focus-hamburg/0117537</a:t>
            </a:r>
          </a:p>
          <a:p>
            <a:pPr marL="854807" indent="-854807" algn="l">
              <a:buSzPct val="100000"/>
              <a:buAutoNum type="arabicPeriod" startAt="1"/>
            </a:pPr>
            <a:r>
              <a:rPr u="sng">
                <a:hlinkClick r:id="rId5" invalidUrl="" action="" tgtFrame="" tooltip="" history="1" highlightClick="0" endSnd="0"/>
              </a:rPr>
              <a:t>https://www.flickr.com/photos/lostdogphoto/6793426696/</a:t>
            </a:r>
          </a:p>
          <a:p>
            <a:pPr marL="854807" indent="-854807" algn="l">
              <a:buSzPct val="100000"/>
              <a:buAutoNum type="arabicPeriod" startAt="1"/>
            </a:pPr>
            <a:r>
              <a:rPr u="sng">
                <a:hlinkClick r:id="rId6" invalidUrl="" action="" tgtFrame="" tooltip="" history="1" highlightClick="0" endSnd="0"/>
              </a:rPr>
              <a:t>http://media.steampowered.com/apps/dota2/images/blogfiles/crowd_end_of_da.jpg</a:t>
            </a:r>
          </a:p>
          <a:p>
            <a:pPr marL="854807" indent="-854807" algn="l">
              <a:buSzPct val="100000"/>
              <a:buAutoNum type="arabicPeriod" startAt="1"/>
            </a:pPr>
            <a:r>
              <a:rPr u="sng">
                <a:hlinkClick r:id="rId7" invalidUrl="" action="" tgtFrame="" tooltip="" history="1" highlightClick="0" endSnd="0"/>
              </a:rPr>
              <a:t>https://www.flickr.com/photos/zeeyolqpictures/14371703182</a:t>
            </a:r>
          </a:p>
          <a:p>
            <a:pPr marL="854807" indent="-854807" algn="l">
              <a:buSzPct val="100000"/>
              <a:buAutoNum type="arabicPeriod" startAt="1"/>
            </a:pPr>
            <a:r>
              <a:rPr u="sng">
                <a:hlinkClick r:id="rId8" invalidUrl="" action="" tgtFrame="" tooltip="" history="1" highlightClick="0" endSnd="0"/>
              </a:rPr>
              <a:t>https://www.flickr.com/photos/101295317@N06/15083805494</a:t>
            </a:r>
          </a:p>
          <a:p>
            <a:pPr marL="854807" indent="-854807" algn="l">
              <a:buSzPct val="100000"/>
              <a:buAutoNum type="arabicPeriod" startAt="1"/>
            </a:pPr>
            <a:r>
              <a:rPr u="sng">
                <a:hlinkClick r:id="rId9" invalidUrl="" action="" tgtFrame="" tooltip="" history="1" highlightClick="0" endSnd="0"/>
              </a:rPr>
              <a:t>https://www.flickr.com/photos/29233640@N07/3745368402</a:t>
            </a:r>
          </a:p>
          <a:p>
            <a:pPr marL="854807" indent="-854807" algn="l">
              <a:buSzPct val="100000"/>
              <a:buAutoNum type="arabicPeriod" startAt="1"/>
            </a:pPr>
            <a:r>
              <a:rPr u="sng">
                <a:hlinkClick r:id="rId10" invalidUrl="" action="" tgtFrame="" tooltip="" history="1" highlightClick="0" endSnd="0"/>
              </a:rPr>
              <a:t>https://www.flickr.com/photos/62693815@N03/6276688407</a:t>
            </a:r>
          </a:p>
          <a:p>
            <a:pPr marL="854807" indent="-854807" algn="l">
              <a:buSzPct val="100000"/>
              <a:buAutoNum type="arabicPeriod" startAt="1"/>
            </a:pPr>
            <a:r>
              <a:rPr u="sng">
                <a:hlinkClick r:id="rId11" invalidUrl="" action="" tgtFrame="" tooltip="" history="1" highlightClick="0" endSnd="0"/>
              </a:rPr>
              <a:t>https://www.flickr.com/photos/24958117@N07/18416891492</a:t>
            </a:r>
          </a:p>
          <a:p>
            <a:pPr marL="854807" indent="-854807" algn="l">
              <a:buSzPct val="100000"/>
              <a:buAutoNum type="arabicPeriod" startAt="1"/>
            </a:pPr>
            <a:r>
              <a:rPr u="sng">
                <a:hlinkClick r:id="rId12" invalidUrl="" action="" tgtFrame="" tooltip="" history="1" highlightClick="0" endSnd="0"/>
              </a:rPr>
              <a:t>https://www.flickr.com/photos/fotonormann/8602226743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0" name="pasted-image.png"/>
          <p:cNvPicPr>
            <a:picLocks noChangeAspect="1"/>
          </p:cNvPicPr>
          <p:nvPr/>
        </p:nvPicPr>
        <p:blipFill>
          <a:blip r:embed="rId2">
            <a:alphaModFix amt="74978"/>
            <a:extLst/>
          </a:blip>
          <a:stretch>
            <a:fillRect/>
          </a:stretch>
        </p:blipFill>
        <p:spPr>
          <a:xfrm>
            <a:off x="-47498" y="-1299673"/>
            <a:ext cx="24478997" cy="16315346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Shape 271"/>
          <p:cNvSpPr/>
          <p:nvPr/>
        </p:nvSpPr>
        <p:spPr>
          <a:xfrm>
            <a:off x="197019" y="400231"/>
            <a:ext cx="5420258" cy="1587501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396239">
              <a:defRPr sz="9600">
                <a:solidFill>
                  <a:srgbClr val="FFFFFF"/>
                </a:solidFill>
              </a:defRPr>
            </a:lvl1pPr>
          </a:lstStyle>
          <a:p>
            <a:pPr/>
            <a:r>
              <a:t>THE END</a:t>
            </a:r>
          </a:p>
        </p:txBody>
      </p:sp>
      <p:sp>
        <p:nvSpPr>
          <p:cNvPr id="272" name="Shape 272"/>
          <p:cNvSpPr/>
          <p:nvPr/>
        </p:nvSpPr>
        <p:spPr>
          <a:xfrm>
            <a:off x="269062" y="3265582"/>
            <a:ext cx="3501251" cy="863601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Questions?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2.pdf" descr="inmobi_plastic_cup.eps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84540" y="1844024"/>
            <a:ext cx="11415017" cy="764750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7482413" y="10675421"/>
            <a:ext cx="9840124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inDecode.inmobi.com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8079590996_b95b0ce0a5_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897" y="-1224301"/>
            <a:ext cx="24413793" cy="16164602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>
            <p:ph type="title"/>
          </p:nvPr>
        </p:nvSpPr>
        <p:spPr>
          <a:xfrm>
            <a:off x="593626" y="743905"/>
            <a:ext cx="5539254" cy="2758910"/>
          </a:xfrm>
          <a:prstGeom prst="rect">
            <a:avLst/>
          </a:prstGeom>
          <a:solidFill>
            <a:srgbClr val="12AADC"/>
          </a:solidFill>
        </p:spPr>
        <p:txBody>
          <a:bodyPr/>
          <a:lstStyle>
            <a:lvl1pPr defTabSz="354965">
              <a:defRPr sz="17200">
                <a:solidFill>
                  <a:srgbClr val="FFFFFF"/>
                </a:solidFill>
              </a:defRPr>
            </a:lvl1pPr>
          </a:lstStyle>
          <a:p>
            <a:pPr/>
            <a:r>
              <a:t>2015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8" name="2639315654_0a11e8bb55_z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3170" y="-1538988"/>
            <a:ext cx="24922853" cy="1690081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/>
          <p:nvPr/>
        </p:nvSpPr>
        <p:spPr>
          <a:xfrm>
            <a:off x="593626" y="731205"/>
            <a:ext cx="11217152" cy="1771470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45770">
              <a:defRPr sz="10800">
                <a:solidFill>
                  <a:srgbClr val="FFFFFF"/>
                </a:solidFill>
              </a:defRPr>
            </a:lvl1pPr>
          </a:lstStyle>
          <a:p>
            <a:pPr/>
            <a:r>
              <a:t>1. Video Ads</a:t>
            </a:r>
          </a:p>
        </p:txBody>
      </p:sp>
      <p:sp>
        <p:nvSpPr>
          <p:cNvPr id="180" name="Shape 180"/>
          <p:cNvSpPr/>
          <p:nvPr/>
        </p:nvSpPr>
        <p:spPr>
          <a:xfrm>
            <a:off x="566518" y="3834370"/>
            <a:ext cx="13354883" cy="1625601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buClr>
                <a:srgbClr val="000000"/>
              </a:buClr>
              <a:buFont typeface="Arial"/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Mobile Video Ad Spend went up 70% in 2015. Total of $2.62 billion dollars spent.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crossy-road-social-gap-big.png"/>
          <p:cNvPicPr>
            <a:picLocks noChangeAspect="1"/>
          </p:cNvPicPr>
          <p:nvPr/>
        </p:nvPicPr>
        <p:blipFill>
          <a:blip r:embed="rId3">
            <a:alphaModFix amt="49885"/>
            <a:extLst/>
          </a:blip>
          <a:stretch>
            <a:fillRect/>
          </a:stretch>
        </p:blipFill>
        <p:spPr>
          <a:xfrm>
            <a:off x="-1553379" y="29429"/>
            <a:ext cx="26091252" cy="13657142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/>
        </p:nvSpPr>
        <p:spPr>
          <a:xfrm>
            <a:off x="560576" y="1209765"/>
            <a:ext cx="10693119" cy="1679548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21004">
              <a:defRPr sz="10200">
                <a:solidFill>
                  <a:srgbClr val="FFFFFF"/>
                </a:solidFill>
              </a:defRPr>
            </a:lvl1pPr>
          </a:lstStyle>
          <a:p>
            <a:pPr/>
            <a:r>
              <a:t>1. Video Ads</a:t>
            </a:r>
          </a:p>
        </p:txBody>
      </p:sp>
      <p:sp>
        <p:nvSpPr>
          <p:cNvPr id="186" name="Shape 186"/>
          <p:cNvSpPr/>
          <p:nvPr/>
        </p:nvSpPr>
        <p:spPr>
          <a:xfrm>
            <a:off x="566518" y="3834369"/>
            <a:ext cx="13354883" cy="1625601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buClr>
                <a:srgbClr val="000000"/>
              </a:buClr>
              <a:buFont typeface="Arial"/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Crossy Road made $3m from Rewarded Video Ads alone.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1" name="image7.png"/>
          <p:cNvPicPr>
            <a:picLocks noChangeAspect="1"/>
          </p:cNvPicPr>
          <p:nvPr/>
        </p:nvPicPr>
        <p:blipFill>
          <a:blip r:embed="rId3">
            <a:alphaModFix amt="64835"/>
            <a:extLst/>
          </a:blip>
          <a:stretch>
            <a:fillRect/>
          </a:stretch>
        </p:blipFill>
        <p:spPr>
          <a:xfrm>
            <a:off x="0" y="-727115"/>
            <a:ext cx="24384001" cy="16249653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/>
          <p:nvPr/>
        </p:nvSpPr>
        <p:spPr>
          <a:xfrm>
            <a:off x="527525" y="879259"/>
            <a:ext cx="11217152" cy="1771470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12750">
              <a:defRPr sz="10000">
                <a:solidFill>
                  <a:srgbClr val="FFFFFF"/>
                </a:solidFill>
              </a:defRPr>
            </a:lvl1pPr>
          </a:lstStyle>
          <a:p>
            <a:pPr/>
            <a:r>
              <a:t>2. Apple TV Games</a:t>
            </a:r>
          </a:p>
        </p:txBody>
      </p:sp>
      <p:sp>
        <p:nvSpPr>
          <p:cNvPr id="193" name="Shape 193"/>
          <p:cNvSpPr/>
          <p:nvPr/>
        </p:nvSpPr>
        <p:spPr>
          <a:xfrm>
            <a:off x="467366" y="3896910"/>
            <a:ext cx="11337471" cy="1625601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buClr>
                <a:srgbClr val="000000"/>
              </a:buClr>
              <a:buFont typeface="Arial"/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Latest Apple TV supports 3D games through its tvOS.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dgame_Studios_001_1400x700.jpg"/>
          <p:cNvPicPr>
            <a:picLocks noChangeAspect="1"/>
          </p:cNvPicPr>
          <p:nvPr/>
        </p:nvPicPr>
        <p:blipFill>
          <a:blip r:embed="rId3">
            <a:alphaModFix amt="47251"/>
            <a:extLst/>
          </a:blip>
          <a:stretch>
            <a:fillRect/>
          </a:stretch>
        </p:blipFill>
        <p:spPr>
          <a:xfrm>
            <a:off x="-1850997" y="-101442"/>
            <a:ext cx="27837766" cy="13918884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/>
          <p:nvPr/>
        </p:nvSpPr>
        <p:spPr>
          <a:xfrm>
            <a:off x="593626" y="743905"/>
            <a:ext cx="14463470" cy="1771470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330200">
              <a:defRPr sz="8000">
                <a:solidFill>
                  <a:srgbClr val="FFFFFF"/>
                </a:solidFill>
              </a:defRPr>
            </a:lvl1pPr>
          </a:lstStyle>
          <a:p>
            <a:pPr/>
            <a:r>
              <a:t>3. Game Studios As Publishers</a:t>
            </a:r>
          </a:p>
        </p:txBody>
      </p:sp>
      <p:sp>
        <p:nvSpPr>
          <p:cNvPr id="199" name="Shape 199"/>
          <p:cNvSpPr/>
          <p:nvPr/>
        </p:nvSpPr>
        <p:spPr>
          <a:xfrm>
            <a:off x="632619" y="3251506"/>
            <a:ext cx="11337471" cy="2387601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buClr>
                <a:srgbClr val="000000"/>
              </a:buClr>
              <a:buFont typeface="Arial"/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Easier to invest money in user acquisition, paid marketing and localization.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Shape 204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6793426696_5742950141_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83" y="-928922"/>
            <a:ext cx="24388966" cy="16259309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17118928" y="1173563"/>
            <a:ext cx="5539253" cy="2758910"/>
          </a:xfrm>
          <a:prstGeom prst="rect">
            <a:avLst/>
          </a:prstGeom>
          <a:solidFill>
            <a:srgbClr val="12AAD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354965">
              <a:defRPr sz="17200">
                <a:solidFill>
                  <a:srgbClr val="FFFFFF"/>
                </a:solidFill>
              </a:defRPr>
            </a:lvl1pPr>
          </a:lstStyle>
          <a:p>
            <a:pPr/>
            <a:r>
              <a:t>2016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