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9" r:id="rId2"/>
    <p:sldId id="256" r:id="rId3"/>
    <p:sldId id="262" r:id="rId4"/>
    <p:sldId id="257" r:id="rId5"/>
    <p:sldId id="258" r:id="rId6"/>
    <p:sldId id="261" r:id="rId7"/>
    <p:sldId id="260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91" autoAdjust="0"/>
    <p:restoredTop sz="64058" autoAdjust="0"/>
  </p:normalViewPr>
  <p:slideViewPr>
    <p:cSldViewPr>
      <p:cViewPr varScale="1">
        <p:scale>
          <a:sx n="53" d="100"/>
          <a:sy n="53" d="100"/>
        </p:scale>
        <p:origin x="-145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BF05D-05BA-4F12-9EC5-0291C9C3AE8A}" type="datetimeFigureOut">
              <a:rPr lang="en-US" smtClean="0"/>
              <a:t>8/28/2013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0301A-AB01-4DD8-B3F9-8471C2953B3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Make the message clearly known</a:t>
            </a:r>
            <a:r>
              <a:rPr lang="en-US" dirty="0" smtClean="0">
                <a:solidFill>
                  <a:schemeClr val="bg1"/>
                </a:solidFill>
              </a:rPr>
              <a:t>  - </a:t>
            </a:r>
            <a:r>
              <a:rPr lang="en-US" b="0" dirty="0" smtClean="0">
                <a:solidFill>
                  <a:schemeClr val="bg1"/>
                </a:solidFill>
              </a:rPr>
              <a:t>Are they hearing what you are saying?</a:t>
            </a:r>
            <a:r>
              <a:rPr lang="en-US" b="1" dirty="0" smtClean="0">
                <a:solidFill>
                  <a:schemeClr val="bg1"/>
                </a:solidFill>
              </a:rPr>
              <a:t>, </a:t>
            </a:r>
            <a:r>
              <a:rPr lang="en-US" dirty="0" smtClean="0">
                <a:solidFill>
                  <a:schemeClr val="bg1"/>
                </a:solidFill>
              </a:rPr>
              <a:t>are they seeing what you are saying?</a:t>
            </a:r>
            <a:r>
              <a:rPr lang="en-US" baseline="0" dirty="0" smtClean="0">
                <a:solidFill>
                  <a:schemeClr val="bg1"/>
                </a:solidFill>
              </a:rPr>
              <a:t>  Are they doing what you are saying?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Call to a valid decision </a:t>
            </a:r>
            <a:r>
              <a:rPr lang="en-US" dirty="0" smtClean="0">
                <a:solidFill>
                  <a:schemeClr val="bg1"/>
                </a:solidFill>
              </a:rPr>
              <a:t>– what will be left behind, changed, embraced, forgotten and remembered?</a:t>
            </a:r>
            <a:endParaRPr lang="en-US" baseline="0" dirty="0" smtClean="0">
              <a:solidFill>
                <a:schemeClr val="bg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Foster a persistence in faith - </a:t>
            </a:r>
            <a:r>
              <a:rPr lang="en-US" dirty="0" smtClean="0">
                <a:solidFill>
                  <a:schemeClr val="bg1"/>
                </a:solidFill>
              </a:rPr>
              <a:t>a</a:t>
            </a:r>
            <a:r>
              <a:rPr lang="en-US" baseline="0" dirty="0" smtClean="0">
                <a:solidFill>
                  <a:schemeClr val="bg1"/>
                </a:solidFill>
              </a:rPr>
              <a:t> valid decision is not made because of life circumstances, it is made into life circumstances.  The circumstances may not change, but the life will!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301A-AB01-4DD8-B3F9-8471C2953B37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  a positive example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Communicate first by listening </a:t>
            </a:r>
            <a:r>
              <a:rPr lang="en-US" sz="1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(60/40 principle)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Speak to them with love  </a:t>
            </a:r>
            <a:r>
              <a:rPr lang="en-US" sz="1200" b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(you</a:t>
            </a:r>
            <a:r>
              <a:rPr lang="en-US" sz="1200" b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attract more flies with honey than you do vinegar)</a:t>
            </a:r>
            <a:endParaRPr lang="en-US" sz="1200" b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Go with them to their friends </a:t>
            </a:r>
            <a:r>
              <a:rPr lang="en-US" sz="1200" b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(bring your friends to</a:t>
            </a:r>
            <a:r>
              <a:rPr lang="en-US" sz="1200" b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church so that I [the preacher] can win them)</a:t>
            </a:r>
            <a:endParaRPr lang="en-US" sz="1200" b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301A-AB01-4DD8-B3F9-8471C2953B3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“One of the key factors that led me to take Jesus Christ as my Lord and Savior was…</a:t>
            </a:r>
          </a:p>
          <a:p>
            <a:r>
              <a:rPr lang="en-US" dirty="0" smtClean="0"/>
              <a:t>“Becoming a Christian has caused me to…”</a:t>
            </a:r>
          </a:p>
          <a:p>
            <a:r>
              <a:rPr lang="en-US" dirty="0" smtClean="0"/>
              <a:t>Then I posted on PowerPoint and challenged them to write the following information within the first </a:t>
            </a:r>
          </a:p>
          <a:p>
            <a:r>
              <a:rPr lang="en-US" dirty="0" smtClean="0"/>
              <a:t>two blank pages: </a:t>
            </a:r>
          </a:p>
          <a:p>
            <a:endParaRPr lang="en-US" dirty="0" smtClean="0"/>
          </a:p>
          <a:p>
            <a:r>
              <a:rPr lang="en-US" dirty="0" smtClean="0"/>
              <a:t>“God’s word answers the question</a:t>
            </a:r>
            <a:r>
              <a:rPr lang="en-US" b="0" dirty="0" smtClean="0"/>
              <a:t>, ‘What must I do to be saved?’”</a:t>
            </a:r>
          </a:p>
          <a:p>
            <a:endParaRPr lang="en-US" b="0" dirty="0" smtClean="0"/>
          </a:p>
          <a:p>
            <a:r>
              <a:rPr lang="en-US" b="0" dirty="0" smtClean="0"/>
              <a:t>The Bible contains God’s will for us </a:t>
            </a:r>
            <a:r>
              <a:rPr lang="en-US" b="1" dirty="0" smtClean="0"/>
              <a:t>- </a:t>
            </a:r>
            <a:r>
              <a:rPr lang="en-US" dirty="0" smtClean="0"/>
              <a:t>Ps 19:7-8, pg. 391</a:t>
            </a:r>
          </a:p>
          <a:p>
            <a:endParaRPr lang="en-US" dirty="0" smtClean="0"/>
          </a:p>
          <a:p>
            <a:r>
              <a:rPr lang="en-US" dirty="0" smtClean="0"/>
              <a:t>All disobedience to God is sin -1 Jn. 3:4, pg. 878</a:t>
            </a:r>
          </a:p>
          <a:p>
            <a:endParaRPr lang="en-US" dirty="0" smtClean="0"/>
          </a:p>
          <a:p>
            <a:r>
              <a:rPr lang="en-US" dirty="0" smtClean="0"/>
              <a:t>We’ve all sinned - Ro. 3:23, pg. 806</a:t>
            </a:r>
          </a:p>
          <a:p>
            <a:endParaRPr lang="en-US" dirty="0" smtClean="0"/>
          </a:p>
          <a:p>
            <a:r>
              <a:rPr lang="en-US" dirty="0" smtClean="0"/>
              <a:t>Wages of sin is death - Ro. 6:23, pg. 808</a:t>
            </a:r>
          </a:p>
          <a:p>
            <a:endParaRPr lang="en-US" dirty="0" smtClean="0"/>
          </a:p>
          <a:p>
            <a:r>
              <a:rPr lang="en-US" dirty="0" smtClean="0"/>
              <a:t>Jesus is God in the flesh - Jn. 1:14, pg. 758</a:t>
            </a:r>
          </a:p>
          <a:p>
            <a:endParaRPr lang="en-US" dirty="0" smtClean="0"/>
          </a:p>
          <a:p>
            <a:r>
              <a:rPr lang="en-US" dirty="0" smtClean="0"/>
              <a:t>Jesus paid the debt of our sin - Ro. 5:6-9, 807</a:t>
            </a:r>
          </a:p>
          <a:p>
            <a:endParaRPr lang="en-US" dirty="0" smtClean="0"/>
          </a:p>
          <a:p>
            <a:r>
              <a:rPr lang="en-US" dirty="0" smtClean="0"/>
              <a:t>Man must respond to God’s grace - Jn. 1:12-13, 758</a:t>
            </a:r>
          </a:p>
          <a:p>
            <a:r>
              <a:rPr lang="en-US" dirty="0" smtClean="0"/>
              <a:t>The Bible says to BELIEVE— John 8:24, 765 </a:t>
            </a:r>
          </a:p>
          <a:p>
            <a:r>
              <a:rPr lang="en-US" dirty="0" smtClean="0"/>
              <a:t>The Bible says to REPENT— Luke 13:3, 745 </a:t>
            </a:r>
          </a:p>
          <a:p>
            <a:r>
              <a:rPr lang="en-US" dirty="0" smtClean="0"/>
              <a:t>The Bible says to CONFESS— Ro. 10:9, 810 </a:t>
            </a:r>
          </a:p>
          <a:p>
            <a:r>
              <a:rPr lang="en-US" dirty="0" smtClean="0"/>
              <a:t>The Bible says to be BAPTIZED—Ac. 2:38, 779 </a:t>
            </a:r>
          </a:p>
          <a:p>
            <a:r>
              <a:rPr lang="en-US" dirty="0" smtClean="0"/>
              <a:t>The Bible says to be FAITHFUL— Re. 2:10, 884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301A-AB01-4DD8-B3F9-8471C2953B3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050" b="1" dirty="0" smtClean="0"/>
              <a:t>Evangelistic Priorities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Make the message clearly known</a:t>
            </a:r>
            <a:r>
              <a:rPr lang="en-US" dirty="0" smtClean="0">
                <a:solidFill>
                  <a:schemeClr val="bg1"/>
                </a:solidFill>
              </a:rPr>
              <a:t>  - </a:t>
            </a:r>
            <a:r>
              <a:rPr lang="en-US" b="0" dirty="0" smtClean="0">
                <a:solidFill>
                  <a:schemeClr val="bg1"/>
                </a:solidFill>
              </a:rPr>
              <a:t>Are they hearing what you are saying?</a:t>
            </a:r>
            <a:r>
              <a:rPr lang="en-US" b="1" dirty="0" smtClean="0">
                <a:solidFill>
                  <a:schemeClr val="bg1"/>
                </a:solidFill>
              </a:rPr>
              <a:t>, </a:t>
            </a:r>
            <a:r>
              <a:rPr lang="en-US" dirty="0" smtClean="0">
                <a:solidFill>
                  <a:schemeClr val="bg1"/>
                </a:solidFill>
              </a:rPr>
              <a:t>are they seeing what you are saying?</a:t>
            </a:r>
            <a:r>
              <a:rPr lang="en-US" baseline="0" dirty="0" smtClean="0">
                <a:solidFill>
                  <a:schemeClr val="bg1"/>
                </a:solidFill>
              </a:rPr>
              <a:t>  Are they doing what you are saying?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Call to a valid decision </a:t>
            </a:r>
            <a:r>
              <a:rPr lang="en-US" dirty="0" smtClean="0">
                <a:solidFill>
                  <a:schemeClr val="bg1"/>
                </a:solidFill>
              </a:rPr>
              <a:t>– what will be left behind, changed, embraced, forgotten and remembered?</a:t>
            </a:r>
            <a:endParaRPr lang="en-US" baseline="0" dirty="0" smtClean="0">
              <a:solidFill>
                <a:schemeClr val="bg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Foster a persistence in faith - </a:t>
            </a:r>
            <a:r>
              <a:rPr lang="en-US" dirty="0" smtClean="0">
                <a:solidFill>
                  <a:schemeClr val="bg1"/>
                </a:solidFill>
              </a:rPr>
              <a:t>a</a:t>
            </a:r>
            <a:r>
              <a:rPr lang="en-US" baseline="0" dirty="0" smtClean="0">
                <a:solidFill>
                  <a:schemeClr val="bg1"/>
                </a:solidFill>
              </a:rPr>
              <a:t> valid decision is not made because of life circumstances, it is made into life circumstances.  The circumstances may not change, but the life will! </a:t>
            </a:r>
          </a:p>
          <a:p>
            <a:pPr marL="514350" indent="-514350" algn="l">
              <a:buFont typeface="+mj-lt"/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/>
              <a:t>Evangelistic Priorities as a Senior Minister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Small Church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/>
              <a:t>Evangelistic Priorities as a Senior Minister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Not as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Small of Church</a:t>
            </a:r>
          </a:p>
          <a:p>
            <a:r>
              <a:rPr lang="en-US" dirty="0" smtClean="0"/>
              <a:t>Evangelistic Priorities as a Senior Minister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Medium Size Church </a:t>
            </a:r>
          </a:p>
          <a:p>
            <a:r>
              <a:rPr lang="en-US" sz="1050" b="1" dirty="0" smtClean="0"/>
              <a:t>Evangelistic Priorities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events in the church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events within the next two years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Current community/cultural events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When did you preach last on “Sin,” “Salvation,” “Family,” “Evangelism,” “Stewardship,”  “Leadership.” </a:t>
            </a:r>
          </a:p>
          <a:p>
            <a:pPr marL="514350" indent="-514350" algn="l">
              <a:buFont typeface="+mj-lt"/>
              <a:buAutoNum type="arabicPeriod"/>
            </a:pP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514350" indent="-514350" algn="l">
              <a:buFont typeface="+mj-lt"/>
              <a:buAutoNum type="arabicPeriod"/>
            </a:pP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301A-AB01-4DD8-B3F9-8471C2953B3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4CC25-D3DC-4060-905B-E17277EAA2A6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E60D5-979F-4A3A-A81E-BE94277803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imberlakechristian.org/haiti/11_2011/screensho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6051" y="0"/>
            <a:ext cx="9170051" cy="6705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1981200" cy="16002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Evangelistic Priorities</a:t>
            </a:r>
            <a:endParaRPr lang="en-US" sz="2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5181600"/>
            <a:ext cx="5791200" cy="1371600"/>
          </a:xfrm>
        </p:spPr>
        <p:txBody>
          <a:bodyPr>
            <a:normAutofit fontScale="85000"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Make the message clearly known 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Call to a valid decision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Foster a persistence in faith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77000" y="0"/>
            <a:ext cx="20574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 a Senior Minister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lins christian church.jpg"/>
          <p:cNvPicPr>
            <a:picLocks noChangeAspect="1"/>
          </p:cNvPicPr>
          <p:nvPr/>
        </p:nvPicPr>
        <p:blipFill>
          <a:blip r:embed="rId3" cstate="print"/>
          <a:srcRect b="8772"/>
          <a:stretch>
            <a:fillRect/>
          </a:stretch>
        </p:blipFill>
        <p:spPr>
          <a:xfrm>
            <a:off x="-1" y="0"/>
            <a:ext cx="913227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4800" y="152400"/>
            <a:ext cx="42672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Evangelistic Priorities as a Senior Minister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5400" y="5715000"/>
            <a:ext cx="4038600" cy="6858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Small Church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4572000"/>
            <a:ext cx="5257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  a positive example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Communicate first by listening 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(60/40 principle)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Speak to them with love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Go with them to their friends</a:t>
            </a:r>
          </a:p>
          <a:p>
            <a:pPr marL="342900" indent="-342900">
              <a:buFont typeface="+mj-lt"/>
              <a:buAutoNum type="arabicPeriod"/>
            </a:pP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33400" y="54864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http://dougdelp.files.wordpress.com/2011/01/english-standard-version-bible-personalized.pdf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12" name="Picture 11" descr="20130828_073801.jpg"/>
          <p:cNvPicPr>
            <a:picLocks noChangeAspect="1"/>
          </p:cNvPicPr>
          <p:nvPr/>
        </p:nvPicPr>
        <p:blipFill>
          <a:blip r:embed="rId3" cstate="print"/>
          <a:srcRect l="12500"/>
          <a:stretch>
            <a:fillRect/>
          </a:stretch>
        </p:blipFill>
        <p:spPr>
          <a:xfrm>
            <a:off x="2286000" y="457200"/>
            <a:ext cx="5334000" cy="4572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3" name="Rounded Rectangle 12"/>
          <p:cNvSpPr/>
          <p:nvPr/>
        </p:nvSpPr>
        <p:spPr>
          <a:xfrm>
            <a:off x="9601200" y="281940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A buil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4800" y="152400"/>
            <a:ext cx="42672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Evangelistic Priorities as a Senior Minister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5410200"/>
            <a:ext cx="5791200" cy="12954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Not as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Small of Church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6200" y="762000"/>
            <a:ext cx="5257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  a positive example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Learn to say I’m sorry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Learn to evaluate &amp; reevaluate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Discern their culture &amp; pick your battles wisely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VC-127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4800" y="152400"/>
            <a:ext cx="42672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Evangelistic Priorities as a Senior Minister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2800" y="4876800"/>
            <a:ext cx="57912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Medium Size Church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6200" y="152400"/>
            <a:ext cx="5257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  a positive example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Equip the believers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Get to know the unbelievers 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(Building God’s Way)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Study and promote the big picture 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(W.I.T.N.E.S.S.)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imberlakechristian.org/haiti/11_2011/screensho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6051" y="0"/>
            <a:ext cx="9170051" cy="6705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1981200" cy="16002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Evangelistic Priorities</a:t>
            </a:r>
            <a:endParaRPr lang="en-US" sz="2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10000"/>
            <a:ext cx="4572000" cy="3276600"/>
          </a:xfrm>
        </p:spPr>
        <p:txBody>
          <a:bodyPr>
            <a:normAutofit fontScale="700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events in the church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events within the next two years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Current community/cultural events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When did you preach last on “Sin,” “Salvation,” “Family,” “Evangelism,” “Stewardship,”  “Leadership.” </a:t>
            </a:r>
          </a:p>
          <a:p>
            <a:pPr marL="514350" indent="-514350" algn="l">
              <a:buFont typeface="+mj-lt"/>
              <a:buAutoNum type="arabicPeriod"/>
            </a:pP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514350" indent="-514350" algn="l">
              <a:buFont typeface="+mj-lt"/>
              <a:buAutoNum type="arabicPeriod"/>
            </a:pP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77000" y="0"/>
            <a:ext cx="20574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 a Senior Minister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724400" y="3810000"/>
            <a:ext cx="4419600" cy="2514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What holidays need addressing?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What books of the Bible have you not preached from?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 are the current best sellers?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What</a:t>
            </a:r>
            <a:r>
              <a:rPr kumimoji="0" lang="en-US" sz="3200" b="1" i="0" u="none" strike="noStrike" kern="1200" cap="none" spc="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are the current top headlines?</a:t>
            </a:r>
            <a:endParaRPr kumimoji="0" lang="en-US" sz="32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:\Users\Doug Delp\Desktop\5 Equip\UAphotos\BGW Ground Breaking\BGW Ground Breaking 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66850"/>
            <a:ext cx="7188200" cy="53911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4800" y="762000"/>
            <a:ext cx="42672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Evangelistic Priorities as a Senior Minister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5042118"/>
            <a:ext cx="8534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Equip leaders to evangelize, self-feed and disciple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Manage conflict biblically  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(cooperation, not manipulation)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Balance the priorities prayerfully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Avoid  the “Maverick” mentality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7410" name="Picture 2" descr="C:\Users\Doug Delp\Desktop\5 Equip\UAphotos\BGW Ground Breaking\BGW Ground Breaking 006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24675" b="20346"/>
          <a:stretch>
            <a:fillRect/>
          </a:stretch>
        </p:blipFill>
        <p:spPr bwMode="auto">
          <a:xfrm>
            <a:off x="4724400" y="0"/>
            <a:ext cx="4419600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irewoo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2455</TotalTime>
  <Words>739</Words>
  <Application>Microsoft Office PowerPoint</Application>
  <PresentationFormat>On-screen Show (4:3)</PresentationFormat>
  <Paragraphs>95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Evangelistic Priorities</vt:lpstr>
      <vt:lpstr>Evangelistic Priorities as a Senior Minister</vt:lpstr>
      <vt:lpstr>Slide 3</vt:lpstr>
      <vt:lpstr>Evangelistic Priorities as a Senior Minister</vt:lpstr>
      <vt:lpstr>Evangelistic Priorities as a Senior Minister</vt:lpstr>
      <vt:lpstr>Evangelistic Priorities</vt:lpstr>
      <vt:lpstr>Evangelistic Priorities as a Senior Minister</vt:lpstr>
      <vt:lpstr>Slide 8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Evangelistic Priorities</dc:title>
  <dc:creator>Doug Delp</dc:creator>
  <cp:lastModifiedBy>Doug Delp</cp:lastModifiedBy>
  <cp:revision>2</cp:revision>
  <dcterms:created xsi:type="dcterms:W3CDTF">2013-08-28T02:56:13Z</dcterms:created>
  <dcterms:modified xsi:type="dcterms:W3CDTF">2013-08-29T19:51:22Z</dcterms:modified>
</cp:coreProperties>
</file>