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96" r:id="rId2"/>
    <p:sldId id="260" r:id="rId3"/>
    <p:sldId id="287" r:id="rId4"/>
    <p:sldId id="264" r:id="rId5"/>
    <p:sldId id="276" r:id="rId6"/>
    <p:sldId id="297" r:id="rId7"/>
    <p:sldId id="280" r:id="rId8"/>
    <p:sldId id="282" r:id="rId9"/>
    <p:sldId id="283" r:id="rId10"/>
    <p:sldId id="284" r:id="rId11"/>
    <p:sldId id="285" r:id="rId12"/>
    <p:sldId id="286" r:id="rId13"/>
    <p:sldId id="29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396F8E"/>
    <a:srgbClr val="6A91B8"/>
    <a:srgbClr val="9BB0CB"/>
    <a:srgbClr val="60728D"/>
    <a:srgbClr val="516796"/>
    <a:srgbClr val="2F589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934" autoAdjust="0"/>
  </p:normalViewPr>
  <p:slideViewPr>
    <p:cSldViewPr snapToGrid="0" snapToObjects="1">
      <p:cViewPr>
        <p:scale>
          <a:sx n="75" d="100"/>
          <a:sy n="75" d="100"/>
        </p:scale>
        <p:origin x="-196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42BE07-0D3B-964E-BEFF-265F019EB4B7}" type="datetimeFigureOut">
              <a:rPr lang="en-US" smtClean="0"/>
              <a:pPr/>
              <a:t>12/11/14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921634-D9EB-CB46-A3AC-27BDEC884C18}" type="slidenum">
              <a:rPr lang="en-US" smtClean="0"/>
              <a:pPr/>
              <a:t>‹#›</a:t>
            </a:fld>
            <a:endParaRPr lang="en-US"/>
          </a:p>
        </p:txBody>
      </p:sp>
    </p:spTree>
    <p:extLst>
      <p:ext uri="{BB962C8B-B14F-4D97-AF65-F5344CB8AC3E}">
        <p14:creationId xmlns:p14="http://schemas.microsoft.com/office/powerpoint/2010/main" val="17944273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www.smmtoversight.co.uk/publications.html"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Examples from the audience</a:t>
            </a:r>
          </a:p>
          <a:p>
            <a:r>
              <a:rPr lang="en-US" dirty="0" smtClean="0"/>
              <a:t>Traditional architect vs. management system architect</a:t>
            </a:r>
          </a:p>
          <a:p>
            <a:r>
              <a:rPr lang="en-US" dirty="0" smtClean="0"/>
              <a:t>10:20-11:33</a:t>
            </a:r>
          </a:p>
          <a:p>
            <a:r>
              <a:rPr lang="en-US" dirty="0" smtClean="0"/>
              <a:t>13:48 – 14:35</a:t>
            </a:r>
          </a:p>
          <a:p>
            <a:r>
              <a:rPr lang="en-US" dirty="0" smtClean="0"/>
              <a:t>18:13 – 19:00</a:t>
            </a:r>
          </a:p>
          <a:p>
            <a:endParaRPr lang="en-US" dirty="0"/>
          </a:p>
        </p:txBody>
      </p:sp>
      <p:sp>
        <p:nvSpPr>
          <p:cNvPr id="4" name="Slide Number Placeholder 3"/>
          <p:cNvSpPr>
            <a:spLocks noGrp="1"/>
          </p:cNvSpPr>
          <p:nvPr>
            <p:ph type="sldNum" sz="quarter" idx="10"/>
          </p:nvPr>
        </p:nvSpPr>
        <p:spPr/>
        <p:txBody>
          <a:bodyPr/>
          <a:lstStyle/>
          <a:p>
            <a:fld id="{89921634-D9EB-CB46-A3AC-27BDEC884C18}"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921634-D9EB-CB46-A3AC-27BDEC884C18}" type="slidenum">
              <a:rPr lang="en-US" smtClean="0"/>
              <a:pPr/>
              <a:t>3</a:t>
            </a:fld>
            <a:endParaRPr lang="en-US"/>
          </a:p>
        </p:txBody>
      </p:sp>
    </p:spTree>
    <p:extLst>
      <p:ext uri="{BB962C8B-B14F-4D97-AF65-F5344CB8AC3E}">
        <p14:creationId xmlns:p14="http://schemas.microsoft.com/office/powerpoint/2010/main" val="522087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Arial" charset="0"/>
              </a:rPr>
              <a:t>The </a:t>
            </a:r>
            <a:r>
              <a:rPr lang="en-US" i="1" dirty="0">
                <a:latin typeface="Times New Roman" pitchFamily="18" charset="0"/>
                <a:cs typeface="Arial" charset="0"/>
              </a:rPr>
              <a:t>process approach</a:t>
            </a:r>
            <a:r>
              <a:rPr lang="en-US" dirty="0">
                <a:latin typeface="Times New Roman" pitchFamily="18" charset="0"/>
                <a:cs typeface="Arial" charset="0"/>
              </a:rPr>
              <a:t> is taking any activity, or set of activities, that uses resources to transform input to outputs.  For example, every day a restaurant </a:t>
            </a:r>
            <a:r>
              <a:rPr lang="en-US" dirty="0" smtClean="0">
                <a:latin typeface="Times New Roman" pitchFamily="18" charset="0"/>
                <a:cs typeface="Arial" charset="0"/>
              </a:rPr>
              <a:t>transforms </a:t>
            </a:r>
            <a:r>
              <a:rPr lang="en-US" dirty="0">
                <a:latin typeface="Times New Roman" pitchFamily="18" charset="0"/>
                <a:cs typeface="Arial" charset="0"/>
              </a:rPr>
              <a:t>a certain amount of energy and materials into creating a meal for it’s customers.  </a:t>
            </a:r>
          </a:p>
          <a:p>
            <a:endParaRPr lang="en-US" dirty="0">
              <a:latin typeface="Times New Roman" pitchFamily="18" charset="0"/>
              <a:cs typeface="Arial" charset="0"/>
            </a:endParaRPr>
          </a:p>
          <a:p>
            <a:r>
              <a:rPr lang="en-US" dirty="0">
                <a:latin typeface="Times New Roman" pitchFamily="18" charset="0"/>
                <a:cs typeface="Arial" charset="0"/>
              </a:rPr>
              <a:t>The output of the process —&gt; the quality and efficiency of the meal + facility cleanliness + the dining experience + appropriate cost + other expected elements = meeting the desired results of the customers. </a:t>
            </a:r>
          </a:p>
          <a:p>
            <a:endParaRPr lang="en-US" dirty="0">
              <a:latin typeface="Times New Roman" pitchFamily="18" charset="0"/>
              <a:cs typeface="Arial" charset="0"/>
            </a:endParaRPr>
          </a:p>
          <a:p>
            <a:r>
              <a:rPr lang="en-US" dirty="0">
                <a:latin typeface="Times New Roman" pitchFamily="18" charset="0"/>
                <a:cs typeface="Arial" charset="0"/>
              </a:rPr>
              <a:t>The systematic identification and management of the processes employed within an organization, and particularly the interactions between such processes, is referred to as the “process approach”. </a:t>
            </a:r>
          </a:p>
          <a:p>
            <a:endParaRPr lang="en-US" dirty="0">
              <a:latin typeface="Times New Roman" pitchFamily="18" charset="0"/>
              <a:cs typeface="Arial" charset="0"/>
            </a:endParaRPr>
          </a:p>
          <a:p>
            <a:r>
              <a:rPr lang="en-US" dirty="0">
                <a:latin typeface="Times New Roman" pitchFamily="18" charset="0"/>
                <a:cs typeface="Arial" charset="0"/>
              </a:rPr>
              <a:t>Effective operations depend on:</a:t>
            </a:r>
          </a:p>
          <a:p>
            <a:r>
              <a:rPr lang="en-US" dirty="0">
                <a:latin typeface="Times New Roman" pitchFamily="18" charset="0"/>
                <a:cs typeface="Arial" charset="0"/>
              </a:rPr>
              <a:t>identification and management of numerous interrelated processes</a:t>
            </a:r>
          </a:p>
          <a:p>
            <a:r>
              <a:rPr lang="en-US" dirty="0">
                <a:latin typeface="Times New Roman" pitchFamily="18" charset="0"/>
                <a:cs typeface="Arial" charset="0"/>
              </a:rPr>
              <a:t>clear understanding for how processes interact</a:t>
            </a:r>
          </a:p>
          <a:p>
            <a:r>
              <a:rPr lang="en-US" dirty="0">
                <a:latin typeface="Times New Roman" pitchFamily="18" charset="0"/>
                <a:cs typeface="Arial" charset="0"/>
              </a:rPr>
              <a:t>clear expectation of output from one process equals an input into another</a:t>
            </a:r>
          </a:p>
          <a:p>
            <a:r>
              <a:rPr lang="en-US" dirty="0">
                <a:latin typeface="Times New Roman" pitchFamily="18" charset="0"/>
                <a:cs typeface="Arial" charset="0"/>
              </a:rPr>
              <a:t>clear communication of roles and responsibilities</a:t>
            </a:r>
          </a:p>
          <a:p>
            <a:r>
              <a:rPr lang="en-US" dirty="0">
                <a:latin typeface="Times New Roman" pitchFamily="18" charset="0"/>
                <a:cs typeface="Arial" charset="0"/>
              </a:rPr>
              <a:t>an overall understanding of the big pictures (goals &amp; objectives)</a:t>
            </a:r>
          </a:p>
          <a:p>
            <a:endParaRPr lang="en-US" dirty="0">
              <a:latin typeface="Times New Roman" pitchFamily="18" charset="0"/>
              <a:cs typeface="Arial" charset="0"/>
            </a:endParaRPr>
          </a:p>
          <a:p>
            <a:r>
              <a:rPr lang="en-US" dirty="0">
                <a:latin typeface="Times New Roman" pitchFamily="18" charset="0"/>
                <a:cs typeface="Arial" charset="0"/>
              </a:rPr>
              <a:t>The </a:t>
            </a:r>
            <a:r>
              <a:rPr lang="en-US" i="1" dirty="0">
                <a:latin typeface="Times New Roman" pitchFamily="18" charset="0"/>
                <a:cs typeface="Arial" charset="0"/>
              </a:rPr>
              <a:t>automotive process approach </a:t>
            </a:r>
            <a:r>
              <a:rPr lang="en-US" dirty="0">
                <a:latin typeface="Times New Roman" pitchFamily="18" charset="0"/>
                <a:cs typeface="Arial" charset="0"/>
              </a:rPr>
              <a:t>is a requirement from the IATF Rules documents (ref. </a:t>
            </a:r>
            <a:r>
              <a:rPr lang="en-US" dirty="0">
                <a:latin typeface="Times New Roman" pitchFamily="18" charset="0"/>
                <a:cs typeface="Arial" charset="0"/>
                <a:hlinkClick r:id="rId3"/>
              </a:rPr>
              <a:t>Rules for Achieving IATF Recognition: 3rd edition for ISO/TS 16949).  Automotive organizations must ensure that priority is given to:</a:t>
            </a:r>
          </a:p>
          <a:p>
            <a:r>
              <a:rPr lang="en-US" dirty="0">
                <a:latin typeface="Times New Roman" pitchFamily="18" charset="0"/>
                <a:cs typeface="Arial" charset="0"/>
              </a:rPr>
              <a:t>questioning processes, the sequence and interactions, and performance against the measures defined focus on processes which directly impact the customer questioning the process objectives/targets, with focus on where targets are not being met focus on issues that have the greatest impact on the customer questioning what plans are in place to ensure targets are met corrective action plans where objectives are not being met following audit trails to linkages between customer concerns, performance against objectives and relevant process documents (e.g. control plan, FMEA, etc.), questioning the clients’ process for gathering, communicating and implementing customer-specific requirements </a:t>
            </a:r>
          </a:p>
          <a:p>
            <a:endParaRPr lang="en-US" b="1" dirty="0">
              <a:latin typeface="Times New Roman" pitchFamily="18" charset="0"/>
              <a:cs typeface="Arial" charset="0"/>
            </a:endParaRPr>
          </a:p>
          <a:p>
            <a:r>
              <a:rPr lang="en-US" b="1" dirty="0">
                <a:latin typeface="Times New Roman" pitchFamily="18" charset="0"/>
                <a:cs typeface="Arial" charset="0"/>
              </a:rPr>
              <a:t>Focus on the customer.</a:t>
            </a:r>
            <a:r>
              <a:rPr lang="en-US" dirty="0">
                <a:latin typeface="Times New Roman" pitchFamily="18" charset="0"/>
                <a:cs typeface="Arial" charset="0"/>
              </a:rPr>
              <a:t>  Is the customer satisfied with their dining experience?  How can we do better tomorrow?</a:t>
            </a:r>
          </a:p>
          <a:p>
            <a:endParaRPr lang="en-US" dirty="0">
              <a:latin typeface="Times New Roman" pitchFamily="18" charset="0"/>
              <a:cs typeface="Arial" charset="0"/>
            </a:endParaRPr>
          </a:p>
          <a:p>
            <a:r>
              <a:rPr lang="en-US" b="1" dirty="0">
                <a:latin typeface="Times New Roman" pitchFamily="18" charset="0"/>
                <a:cs typeface="Arial" charset="0"/>
              </a:rPr>
              <a:t>Focus on organizational performance.</a:t>
            </a:r>
            <a:r>
              <a:rPr lang="en-US" dirty="0">
                <a:latin typeface="Times New Roman" pitchFamily="18" charset="0"/>
                <a:cs typeface="Arial" charset="0"/>
              </a:rPr>
              <a:t>  Did we achieve, as a business, our organizational goals (i.e. make a profit, retain valued staff, satisfy regulatory requirements, etc.)?</a:t>
            </a:r>
            <a:endParaRPr lang="en-US" u="none" dirty="0"/>
          </a:p>
        </p:txBody>
      </p:sp>
      <p:sp>
        <p:nvSpPr>
          <p:cNvPr id="4" name="Footer Placeholder 3"/>
          <p:cNvSpPr>
            <a:spLocks noGrp="1"/>
          </p:cNvSpPr>
          <p:nvPr>
            <p:ph type="ftr" sz="quarter" idx="10"/>
          </p:nvPr>
        </p:nvSpPr>
        <p:spPr/>
        <p:txBody>
          <a:bodyPr/>
          <a:lstStyle/>
          <a:p>
            <a:r>
              <a:rPr lang="en-US" smtClean="0"/>
              <a:t>Visit us online at a commoncenter.com</a:t>
            </a:r>
            <a:endParaRPr lang="en-US"/>
          </a:p>
        </p:txBody>
      </p:sp>
    </p:spTree>
    <p:extLst>
      <p:ext uri="{BB962C8B-B14F-4D97-AF65-F5344CB8AC3E}">
        <p14:creationId xmlns:p14="http://schemas.microsoft.com/office/powerpoint/2010/main" val="2614922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921634-D9EB-CB46-A3AC-27BDEC884C18}" type="slidenum">
              <a:rPr lang="en-US" smtClean="0"/>
              <a:pPr/>
              <a:t>7</a:t>
            </a:fld>
            <a:endParaRPr lang="en-US"/>
          </a:p>
        </p:txBody>
      </p:sp>
    </p:spTree>
    <p:extLst>
      <p:ext uri="{BB962C8B-B14F-4D97-AF65-F5344CB8AC3E}">
        <p14:creationId xmlns:p14="http://schemas.microsoft.com/office/powerpoint/2010/main" val="2811085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921634-D9EB-CB46-A3AC-27BDEC884C18}" type="slidenum">
              <a:rPr lang="en-US" smtClean="0"/>
              <a:pPr/>
              <a:t>8</a:t>
            </a:fld>
            <a:endParaRPr lang="en-US"/>
          </a:p>
        </p:txBody>
      </p:sp>
    </p:spTree>
    <p:extLst>
      <p:ext uri="{BB962C8B-B14F-4D97-AF65-F5344CB8AC3E}">
        <p14:creationId xmlns:p14="http://schemas.microsoft.com/office/powerpoint/2010/main" val="2811085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921634-D9EB-CB46-A3AC-27BDEC884C18}" type="slidenum">
              <a:rPr lang="en-US" smtClean="0"/>
              <a:pPr/>
              <a:t>9</a:t>
            </a:fld>
            <a:endParaRPr lang="en-US"/>
          </a:p>
        </p:txBody>
      </p:sp>
    </p:spTree>
    <p:extLst>
      <p:ext uri="{BB962C8B-B14F-4D97-AF65-F5344CB8AC3E}">
        <p14:creationId xmlns:p14="http://schemas.microsoft.com/office/powerpoint/2010/main" val="2811085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16C5678-EE20-4FA5-88E2-6E0BD67A2E26}" type="datetime1">
              <a:rPr lang="en-US" smtClean="0"/>
              <a:pPr/>
              <a:t>12/11/14</a:t>
            </a:fld>
            <a:endParaRPr lang="en-US" dirty="0"/>
          </a:p>
        </p:txBody>
      </p:sp>
      <p:sp>
        <p:nvSpPr>
          <p:cNvPr id="8" name="Slide Number Placeholder 7"/>
          <p:cNvSpPr>
            <a:spLocks noGrp="1"/>
          </p:cNvSpPr>
          <p:nvPr>
            <p:ph type="sldNum" sz="quarter" idx="11"/>
          </p:nvPr>
        </p:nvSpPr>
        <p:spPr/>
        <p:txBody>
          <a:bodyPr/>
          <a:lstStyle/>
          <a:p>
            <a:fld id="{BA9B540C-44DA-4F69-89C9-7C84606640D3}" type="slidenum">
              <a:rPr lang="en-US" smtClean="0"/>
              <a:pPr/>
              <a:t>‹#›</a:t>
            </a:fld>
            <a:endParaRPr lang="en-US" dirty="0"/>
          </a:p>
        </p:txBody>
      </p:sp>
      <p:sp>
        <p:nvSpPr>
          <p:cNvPr id="9" name="Footer Placeholder 8"/>
          <p:cNvSpPr>
            <a:spLocks noGrp="1"/>
          </p:cNvSpPr>
          <p:nvPr>
            <p:ph type="ftr" sz="quarter" idx="12"/>
          </p:nvPr>
        </p:nvSpPr>
        <p:spPr/>
        <p:txBody>
          <a:bodyPr/>
          <a:lstStyle/>
          <a:p>
            <a:r>
              <a:rPr lang="en-US" smtClean="0"/>
              <a:t>Footer Text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B11D738E-8962-435F-8C43-147B8DD7E819}" type="datetime1">
              <a:rPr lang="en-US" smtClean="0"/>
              <a:pPr/>
              <a:t>12/11/14</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pPr/>
              <a:t>12/11/14</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E34CF3C7-6809-4F39-BD67-A75817BDDE0A}" type="datetime1">
              <a:rPr lang="en-US" smtClean="0"/>
              <a:pPr/>
              <a:t>12/11/14</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7EAEB24-CE78-465C-A726-91D0868FA48F}" type="datetime1">
              <a:rPr lang="en-US" smtClean="0"/>
              <a:pPr/>
              <a:t>12/11/14</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BAADF0-1749-4E8B-9691-B44A5F8C0895}" type="datetime1">
              <a:rPr lang="en-US" smtClean="0"/>
              <a:pPr/>
              <a:t>12/11/14</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pPr/>
              <a:t>12/11/14</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pPr/>
              <a:t>12/11/14</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pPr/>
              <a:t>12/11/14</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051B39-B140-43FE-96DB-472A2B59CE7C}" type="datetime1">
              <a:rPr lang="en-US" smtClean="0"/>
              <a:pPr/>
              <a:t>12/11/14</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pPr/>
              <a:t>12/11/14</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BlankCardForJim.jpg"/>
          <p:cNvPicPr>
            <a:picLocks noChangeAspect="1"/>
          </p:cNvPicPr>
          <p:nvPr userDrawn="1"/>
        </p:nvPicPr>
        <p:blipFill>
          <a:blip r:embed="rId13">
            <a:clrChange>
              <a:clrFrom>
                <a:srgbClr val="FFFFFF"/>
              </a:clrFrom>
              <a:clrTo>
                <a:srgbClr val="FFFFFF">
                  <a:alpha val="0"/>
                </a:srgbClr>
              </a:clrTo>
            </a:clrChange>
          </a:blip>
          <a:srcRect t="48260" b="29678"/>
          <a:stretch>
            <a:fillRect/>
          </a:stretch>
        </p:blipFill>
        <p:spPr>
          <a:xfrm>
            <a:off x="0" y="5705261"/>
            <a:ext cx="9144000" cy="1152739"/>
          </a:xfrm>
          <a:prstGeom prst="rect">
            <a:avLst/>
          </a:prstGeom>
        </p:spPr>
      </p:pic>
      <p:sp>
        <p:nvSpPr>
          <p:cNvPr id="2" name="Title Placeholder 1"/>
          <p:cNvSpPr>
            <a:spLocks noGrp="1"/>
          </p:cNvSpPr>
          <p:nvPr>
            <p:ph type="title"/>
          </p:nvPr>
        </p:nvSpPr>
        <p:spPr>
          <a:xfrm>
            <a:off x="457200" y="0"/>
            <a:ext cx="8229600" cy="1600200"/>
          </a:xfrm>
          <a:prstGeom prst="rect">
            <a:avLst/>
          </a:prstGeom>
          <a:effectLst/>
        </p:spPr>
        <p:txBody>
          <a:bodyPr vert="horz" wrap="square"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75000"/>
                    <a:lumOff val="25000"/>
                  </a:schemeClr>
                </a:solidFill>
                <a:latin typeface="Century Gothic" pitchFamily="34" charset="0"/>
              </a:defRPr>
            </a:lvl1pPr>
          </a:lstStyle>
          <a:p>
            <a:fld id="{B0C4986D-6BE9-4264-908F-02DB36FD8D6C}" type="datetime1">
              <a:rPr lang="en-US" smtClean="0"/>
              <a:pPr/>
              <a:t>12/11/14</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rgbClr val="404040"/>
                </a:solidFill>
                <a:latin typeface="Century Gothic" pitchFamily="34" charset="0"/>
              </a:defRPr>
            </a:lvl1pPr>
          </a:lstStyle>
          <a:p>
            <a:r>
              <a:rPr lang="en-US" dirty="0" smtClean="0"/>
              <a:t>© Concentric 2013</a:t>
            </a:r>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rgbClr val="404040"/>
                </a:solidFill>
                <a:latin typeface="Century Gothic" pitchFamily="34" charset="0"/>
              </a:defRPr>
            </a:lvl1pPr>
          </a:lstStyle>
          <a:p>
            <a:fld id="{BA9B540C-44DA-4F69-89C9-7C84606640D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hf sldNum="0" hdr="0" ftr="0" dt="0"/>
  <p:txStyles>
    <p:titleStyle>
      <a:lvl1pPr algn="ctr" defTabSz="914400" rtl="0" eaLnBrk="1" latinLnBrk="0" hangingPunct="1">
        <a:lnSpc>
          <a:spcPts val="5800"/>
        </a:lnSpc>
        <a:spcBef>
          <a:spcPct val="0"/>
        </a:spcBef>
        <a:buNone/>
        <a:defRPr sz="4000" kern="1200">
          <a:solidFill>
            <a:srgbClr val="2F5897"/>
          </a:solidFill>
          <a:effectLst>
            <a:outerShdw blurRad="63500" dist="38100" dir="5400000" algn="t" rotWithShape="0">
              <a:prstClr val="black">
                <a:alpha val="25000"/>
              </a:prstClr>
            </a:outerShdw>
          </a:effectLst>
          <a:latin typeface="Century Gothic"/>
          <a:ea typeface="+mj-ea"/>
          <a:cs typeface="Century Gothic"/>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a:ea typeface="+mn-ea"/>
          <a:cs typeface="Arial"/>
        </a:defRPr>
      </a:lvl1pPr>
      <a:lvl2pPr marL="742950" indent="-285750" algn="l" defTabSz="914400" rtl="0" eaLnBrk="1" latinLnBrk="0" hangingPunct="1">
        <a:spcBef>
          <a:spcPct val="20000"/>
        </a:spcBef>
        <a:buFont typeface="Courier New" pitchFamily="49" charset="0"/>
        <a:buChar char="o"/>
        <a:defRPr sz="1600" kern="1200">
          <a:solidFill>
            <a:schemeClr val="tx1">
              <a:lumMod val="65000"/>
              <a:lumOff val="35000"/>
            </a:schemeClr>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Arial"/>
          <a:ea typeface="+mn-ea"/>
          <a:cs typeface="Arial"/>
        </a:defRPr>
      </a:lvl3pPr>
      <a:lvl4pPr marL="1600200" indent="-228600" algn="l" defTabSz="914400" rtl="0" eaLnBrk="1" latinLnBrk="0" hangingPunct="1">
        <a:spcBef>
          <a:spcPct val="20000"/>
        </a:spcBef>
        <a:buFont typeface="Courier New" pitchFamily="49" charset="0"/>
        <a:buChar char="o"/>
        <a:defRPr sz="1600" kern="1200">
          <a:solidFill>
            <a:schemeClr val="tx1">
              <a:lumMod val="65000"/>
              <a:lumOff val="35000"/>
            </a:schemeClr>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Arial"/>
          <a:ea typeface="+mn-ea"/>
          <a:cs typeface="Arial"/>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4.emf"/><Relationship Id="rId1" Type="http://schemas.openxmlformats.org/officeDocument/2006/relationships/slideLayout" Target="../slideLayouts/slideLayout9.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www.acommoncenter.com/management-system-architect/" TargetMode="External"/><Relationship Id="rId4" Type="http://schemas.openxmlformats.org/officeDocument/2006/relationships/image" Target="../media/image5.png"/><Relationship Id="rId5" Type="http://schemas.openxmlformats.org/officeDocument/2006/relationships/hyperlink" Target="http://www.acommoncenter.com/management-system-architect-2/" TargetMode="External"/><Relationship Id="rId6" Type="http://schemas.openxmlformats.org/officeDocument/2006/relationships/image" Target="../media/image6.png"/><Relationship Id="rId7" Type="http://schemas.openxmlformats.org/officeDocument/2006/relationships/hyperlink" Target="http://www.acommoncenter.com/management-system-architect-3/" TargetMode="External"/><Relationship Id="rId8"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abstract-background.jpg"/>
          <p:cNvPicPr>
            <a:picLocks noChangeAspect="1"/>
          </p:cNvPicPr>
          <p:nvPr/>
        </p:nvPicPr>
        <p:blipFill>
          <a:blip r:embed="rId2">
            <a:grayscl/>
            <a:alphaModFix amt="15000"/>
          </a:blip>
          <a:srcRect r="13818" b="7731"/>
          <a:stretch>
            <a:fillRect/>
          </a:stretch>
        </p:blipFill>
        <p:spPr>
          <a:xfrm>
            <a:off x="-6878" y="-1"/>
            <a:ext cx="9150878" cy="6858001"/>
          </a:xfrm>
          <a:prstGeom prst="rect">
            <a:avLst/>
          </a:prstGeom>
        </p:spPr>
      </p:pic>
      <p:pic>
        <p:nvPicPr>
          <p:cNvPr id="8" name="Picture 7" descr="BlankCardForJim.jpg"/>
          <p:cNvPicPr>
            <a:picLocks noChangeAspect="1"/>
          </p:cNvPicPr>
          <p:nvPr/>
        </p:nvPicPr>
        <p:blipFill>
          <a:blip r:embed="rId3">
            <a:clrChange>
              <a:clrFrom>
                <a:srgbClr val="FFFFFF"/>
              </a:clrFrom>
              <a:clrTo>
                <a:srgbClr val="FFFFFF">
                  <a:alpha val="0"/>
                </a:srgbClr>
              </a:clrTo>
            </a:clrChange>
          </a:blip>
          <a:srcRect t="48260"/>
          <a:stretch>
            <a:fillRect/>
          </a:stretch>
        </p:blipFill>
        <p:spPr>
          <a:xfrm>
            <a:off x="0" y="4154524"/>
            <a:ext cx="9144000" cy="2703476"/>
          </a:xfrm>
          <a:prstGeom prst="rect">
            <a:avLst/>
          </a:prstGeom>
        </p:spPr>
      </p:pic>
      <p:pic>
        <p:nvPicPr>
          <p:cNvPr id="7" name="Picture 6" descr="concentric_logo.eps"/>
          <p:cNvPicPr>
            <a:picLocks noChangeAspect="1"/>
          </p:cNvPicPr>
          <p:nvPr/>
        </p:nvPicPr>
        <p:blipFill>
          <a:blip r:embed="rId4">
            <a:duotone>
              <a:schemeClr val="bg1"/>
              <a:srgbClr val="FFF1C1"/>
            </a:duotone>
          </a:blip>
          <a:srcRect b="17661"/>
          <a:stretch>
            <a:fillRect/>
          </a:stretch>
        </p:blipFill>
        <p:spPr>
          <a:xfrm>
            <a:off x="5123092" y="4830056"/>
            <a:ext cx="3043519" cy="1129076"/>
          </a:xfrm>
          <a:prstGeom prst="rect">
            <a:avLst/>
          </a:prstGeom>
        </p:spPr>
      </p:pic>
      <p:sp>
        <p:nvSpPr>
          <p:cNvPr id="9" name="TextBox 8"/>
          <p:cNvSpPr txBox="1"/>
          <p:nvPr/>
        </p:nvSpPr>
        <p:spPr>
          <a:xfrm>
            <a:off x="0" y="6161156"/>
            <a:ext cx="9144000" cy="370079"/>
          </a:xfrm>
          <a:prstGeom prst="rect">
            <a:avLst/>
          </a:prstGeom>
          <a:noFill/>
        </p:spPr>
        <p:txBody>
          <a:bodyPr wrap="square" lIns="92181" tIns="46090" rIns="92181" bIns="46090" rtlCol="0">
            <a:spAutoFit/>
          </a:bodyPr>
          <a:lstStyle/>
          <a:p>
            <a:pPr algn="ctr"/>
            <a:r>
              <a:rPr lang="en-US" dirty="0" err="1" smtClean="0">
                <a:solidFill>
                  <a:schemeClr val="bg1"/>
                </a:solidFill>
                <a:latin typeface="Century Gothic"/>
                <a:cs typeface="Century Gothic"/>
              </a:rPr>
              <a:t>con</a:t>
            </a:r>
            <a:r>
              <a:rPr lang="en-US" dirty="0" err="1" smtClean="0">
                <a:solidFill>
                  <a:schemeClr val="bg1"/>
                </a:solidFill>
                <a:latin typeface="Wingdings"/>
                <a:ea typeface="Wingdings"/>
                <a:cs typeface="Wingdings"/>
              </a:rPr>
              <a:t></a:t>
            </a:r>
            <a:r>
              <a:rPr lang="en-US" dirty="0" err="1" smtClean="0">
                <a:solidFill>
                  <a:schemeClr val="bg1"/>
                </a:solidFill>
                <a:latin typeface="Century Gothic"/>
                <a:cs typeface="Century Gothic"/>
              </a:rPr>
              <a:t>cen</a:t>
            </a:r>
            <a:r>
              <a:rPr lang="en-US" dirty="0" err="1" smtClean="0">
                <a:solidFill>
                  <a:schemeClr val="bg1"/>
                </a:solidFill>
                <a:latin typeface="Wingdings"/>
                <a:ea typeface="Wingdings"/>
                <a:cs typeface="Wingdings"/>
              </a:rPr>
              <a:t></a:t>
            </a:r>
            <a:r>
              <a:rPr lang="en-US" dirty="0" err="1" smtClean="0">
                <a:solidFill>
                  <a:schemeClr val="bg1"/>
                </a:solidFill>
                <a:latin typeface="Century Gothic"/>
                <a:cs typeface="Century Gothic"/>
              </a:rPr>
              <a:t>tric</a:t>
            </a:r>
            <a:r>
              <a:rPr lang="en-US" dirty="0" smtClean="0">
                <a:solidFill>
                  <a:schemeClr val="bg1"/>
                </a:solidFill>
                <a:latin typeface="Century Gothic"/>
                <a:cs typeface="Century Gothic"/>
              </a:rPr>
              <a:t> (ken-</a:t>
            </a:r>
            <a:r>
              <a:rPr lang="en-US" dirty="0" err="1" smtClean="0">
                <a:solidFill>
                  <a:schemeClr val="bg1"/>
                </a:solidFill>
                <a:latin typeface="Century Gothic"/>
                <a:cs typeface="Century Gothic"/>
              </a:rPr>
              <a:t>s</a:t>
            </a:r>
            <a:r>
              <a:rPr lang="en-US" dirty="0" err="1" smtClean="0">
                <a:solidFill>
                  <a:schemeClr val="bg1"/>
                </a:solidFill>
                <a:latin typeface="Lucida Grande"/>
                <a:ea typeface="Lucida Grande"/>
                <a:cs typeface="Lucida Grande"/>
              </a:rPr>
              <a:t>ĕ</a:t>
            </a:r>
            <a:r>
              <a:rPr lang="en-US" dirty="0" err="1" smtClean="0">
                <a:solidFill>
                  <a:schemeClr val="bg1"/>
                </a:solidFill>
                <a:latin typeface="Century Gothic"/>
                <a:cs typeface="Century Gothic"/>
              </a:rPr>
              <a:t>n’tr</a:t>
            </a:r>
            <a:r>
              <a:rPr lang="en-US" dirty="0" err="1" smtClean="0">
                <a:solidFill>
                  <a:schemeClr val="bg1"/>
                </a:solidFill>
                <a:latin typeface="Lucida Grande"/>
                <a:ea typeface="Lucida Grande"/>
                <a:cs typeface="Lucida Grande"/>
              </a:rPr>
              <a:t>ĭ</a:t>
            </a:r>
            <a:r>
              <a:rPr lang="en-US" dirty="0" err="1" smtClean="0">
                <a:solidFill>
                  <a:schemeClr val="bg1"/>
                </a:solidFill>
                <a:latin typeface="Century Gothic"/>
                <a:cs typeface="Century Gothic"/>
              </a:rPr>
              <a:t>k</a:t>
            </a:r>
            <a:r>
              <a:rPr lang="en-US" dirty="0" smtClean="0">
                <a:solidFill>
                  <a:schemeClr val="bg1"/>
                </a:solidFill>
                <a:latin typeface="Century Gothic"/>
                <a:cs typeface="Century Gothic"/>
              </a:rPr>
              <a:t>) </a:t>
            </a:r>
            <a:r>
              <a:rPr lang="en-US" i="1" dirty="0" smtClean="0">
                <a:solidFill>
                  <a:schemeClr val="bg1"/>
                </a:solidFill>
                <a:latin typeface="Century Gothic"/>
                <a:cs typeface="Century Gothic"/>
              </a:rPr>
              <a:t>adjective -</a:t>
            </a:r>
            <a:r>
              <a:rPr lang="en-US" dirty="0" smtClean="0">
                <a:solidFill>
                  <a:schemeClr val="bg1"/>
                </a:solidFill>
                <a:latin typeface="Century Gothic"/>
                <a:cs typeface="Century Gothic"/>
              </a:rPr>
              <a:t> Having a common center.</a:t>
            </a:r>
          </a:p>
        </p:txBody>
      </p:sp>
      <p:sp>
        <p:nvSpPr>
          <p:cNvPr id="3" name="Rectangle 2"/>
          <p:cNvSpPr/>
          <p:nvPr/>
        </p:nvSpPr>
        <p:spPr>
          <a:xfrm>
            <a:off x="389467" y="865137"/>
            <a:ext cx="8534400" cy="3416320"/>
          </a:xfrm>
          <a:prstGeom prst="rect">
            <a:avLst/>
          </a:prstGeom>
        </p:spPr>
        <p:txBody>
          <a:bodyPr wrap="square">
            <a:spAutoFit/>
          </a:bodyPr>
          <a:lstStyle/>
          <a:p>
            <a:r>
              <a:rPr lang="en-US" sz="3200" b="1" dirty="0">
                <a:solidFill>
                  <a:schemeClr val="bg1">
                    <a:lumMod val="50000"/>
                  </a:schemeClr>
                </a:solidFill>
                <a:cs typeface="Arial Black"/>
              </a:rPr>
              <a:t>The importance of engineering, systems &amp; quality for Charleston’s future </a:t>
            </a:r>
          </a:p>
          <a:p>
            <a:endParaRPr lang="en-US" sz="2400" b="1" dirty="0" smtClean="0">
              <a:solidFill>
                <a:schemeClr val="bg1">
                  <a:lumMod val="50000"/>
                </a:schemeClr>
              </a:solidFill>
              <a:cs typeface="Arial Black"/>
            </a:endParaRPr>
          </a:p>
          <a:p>
            <a:r>
              <a:rPr lang="en-US" sz="2400" b="1" dirty="0" smtClean="0">
                <a:solidFill>
                  <a:schemeClr val="bg1">
                    <a:lumMod val="50000"/>
                  </a:schemeClr>
                </a:solidFill>
                <a:cs typeface="Arial Black"/>
              </a:rPr>
              <a:t>Jim Thompson</a:t>
            </a:r>
            <a:endParaRPr lang="en-US" sz="2400" b="1" dirty="0" smtClean="0">
              <a:solidFill>
                <a:schemeClr val="bg1">
                  <a:lumMod val="50000"/>
                </a:schemeClr>
              </a:solidFill>
              <a:cs typeface="Arial Black"/>
            </a:endParaRPr>
          </a:p>
          <a:p>
            <a:r>
              <a:rPr lang="en-US" sz="2400" dirty="0" smtClean="0">
                <a:solidFill>
                  <a:schemeClr val="bg1">
                    <a:lumMod val="50000"/>
                  </a:schemeClr>
                </a:solidFill>
                <a:cs typeface="Arial Black"/>
              </a:rPr>
              <a:t>266 </a:t>
            </a:r>
            <a:r>
              <a:rPr lang="en-US" sz="2400" dirty="0">
                <a:solidFill>
                  <a:schemeClr val="bg1">
                    <a:lumMod val="50000"/>
                  </a:schemeClr>
                </a:solidFill>
                <a:cs typeface="Arial Black"/>
              </a:rPr>
              <a:t>Meeting Street - Suite B | Charleston, SC 29401</a:t>
            </a:r>
          </a:p>
          <a:p>
            <a:r>
              <a:rPr lang="en-US" sz="2400" dirty="0">
                <a:solidFill>
                  <a:schemeClr val="bg1">
                    <a:lumMod val="50000"/>
                  </a:schemeClr>
                </a:solidFill>
                <a:cs typeface="Arial Black"/>
              </a:rPr>
              <a:t>Direct: </a:t>
            </a:r>
            <a:r>
              <a:rPr lang="en-US" sz="2400" dirty="0" smtClean="0">
                <a:solidFill>
                  <a:schemeClr val="bg1">
                    <a:lumMod val="50000"/>
                  </a:schemeClr>
                </a:solidFill>
                <a:cs typeface="Arial Black"/>
              </a:rPr>
              <a:t>843.469.8279 | </a:t>
            </a:r>
            <a:r>
              <a:rPr lang="en-US" sz="2400" dirty="0" err="1" smtClean="0">
                <a:solidFill>
                  <a:schemeClr val="bg1">
                    <a:lumMod val="50000"/>
                  </a:schemeClr>
                </a:solidFill>
                <a:cs typeface="Arial Black"/>
              </a:rPr>
              <a:t>acommoncenter.com</a:t>
            </a:r>
            <a:endParaRPr lang="en-US" sz="2400" dirty="0">
              <a:solidFill>
                <a:schemeClr val="bg1">
                  <a:lumMod val="50000"/>
                </a:schemeClr>
              </a:solidFill>
              <a:cs typeface="Arial Black"/>
            </a:endParaRPr>
          </a:p>
          <a:p>
            <a:r>
              <a:rPr lang="en-US" sz="2000" dirty="0">
                <a:solidFill>
                  <a:schemeClr val="bg1">
                    <a:lumMod val="50000"/>
                  </a:schemeClr>
                </a:solidFill>
                <a:cs typeface="Arial Black"/>
              </a:rPr>
              <a:t> </a:t>
            </a:r>
            <a:endParaRPr lang="en-US" dirty="0">
              <a:solidFill>
                <a:schemeClr val="bg1">
                  <a:lumMod val="50000"/>
                </a:schemeClr>
              </a:solidFill>
              <a:cs typeface="Arial Black"/>
            </a:endParaRPr>
          </a:p>
          <a:p>
            <a:r>
              <a:rPr lang="en-US" sz="1200" dirty="0">
                <a:solidFill>
                  <a:schemeClr val="bg1">
                    <a:lumMod val="50000"/>
                  </a:schemeClr>
                </a:solidFill>
                <a:cs typeface="Arial Black"/>
              </a:rPr>
              <a:t>RABQSA Lead Auditor | ASQ Charleston Chair Elect &amp; Quality Conference Chair | ASQ TC Chair Future &amp; Innovation | Member of Society of Manufacturing Engineers | Member of Charleston Metro Chamber of Commerce | Member Charleston Young Professionals | Charleston Running Club</a:t>
            </a:r>
          </a:p>
        </p:txBody>
      </p:sp>
    </p:spTree>
    <p:extLst>
      <p:ext uri="{BB962C8B-B14F-4D97-AF65-F5344CB8AC3E}">
        <p14:creationId xmlns:p14="http://schemas.microsoft.com/office/powerpoint/2010/main" val="1991953351"/>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 shot 2013-04-18 at 1.07.48 PM.png">
            <a:hlinkClick r:id="rId3"/>
          </p:cNvPr>
          <p:cNvPicPr>
            <a:picLocks noChangeAspect="1"/>
          </p:cNvPicPr>
          <p:nvPr/>
        </p:nvPicPr>
        <p:blipFill>
          <a:blip r:embed="rId4"/>
          <a:srcRect l="9785" t="20427" r="51549" b="15566"/>
          <a:stretch>
            <a:fillRect/>
          </a:stretch>
        </p:blipFill>
        <p:spPr>
          <a:xfrm>
            <a:off x="457200" y="2105837"/>
            <a:ext cx="2651446" cy="2743200"/>
          </a:xfrm>
          <a:prstGeom prst="rect">
            <a:avLst/>
          </a:prstGeom>
        </p:spPr>
      </p:pic>
      <p:pic>
        <p:nvPicPr>
          <p:cNvPr id="10" name="Picture 9" descr="Screen shot 2013-04-18 at 1.09.13 PM.png">
            <a:hlinkClick r:id="rId5"/>
          </p:cNvPr>
          <p:cNvPicPr>
            <a:picLocks noChangeAspect="1"/>
          </p:cNvPicPr>
          <p:nvPr/>
        </p:nvPicPr>
        <p:blipFill>
          <a:blip r:embed="rId6"/>
          <a:srcRect l="10078" t="19062" r="50782" b="17518"/>
          <a:stretch>
            <a:fillRect/>
          </a:stretch>
        </p:blipFill>
        <p:spPr>
          <a:xfrm>
            <a:off x="3329688" y="2105837"/>
            <a:ext cx="2708794" cy="2743200"/>
          </a:xfrm>
          <a:prstGeom prst="rect">
            <a:avLst/>
          </a:prstGeom>
        </p:spPr>
      </p:pic>
      <p:pic>
        <p:nvPicPr>
          <p:cNvPr id="12" name="Picture 11" descr="Screen shot 2013-04-18 at 1.12.19 PM.png">
            <a:hlinkClick r:id="rId7"/>
          </p:cNvPr>
          <p:cNvPicPr>
            <a:picLocks noChangeAspect="1"/>
          </p:cNvPicPr>
          <p:nvPr/>
        </p:nvPicPr>
        <p:blipFill>
          <a:blip r:embed="rId8"/>
          <a:srcRect l="9943" t="18958" r="51075" b="16153"/>
          <a:stretch>
            <a:fillRect/>
          </a:stretch>
        </p:blipFill>
        <p:spPr>
          <a:xfrm>
            <a:off x="6223462" y="2105837"/>
            <a:ext cx="2636767" cy="2743200"/>
          </a:xfrm>
          <a:prstGeom prst="rect">
            <a:avLst/>
          </a:prstGeom>
        </p:spPr>
      </p:pic>
      <p:sp>
        <p:nvSpPr>
          <p:cNvPr id="13" name="Title 1"/>
          <p:cNvSpPr txBox="1">
            <a:spLocks/>
          </p:cNvSpPr>
          <p:nvPr/>
        </p:nvSpPr>
        <p:spPr>
          <a:xfrm>
            <a:off x="457200" y="587694"/>
            <a:ext cx="8229600" cy="577212"/>
          </a:xfrm>
          <a:prstGeom prst="rect">
            <a:avLst/>
          </a:prstGeom>
          <a:effectLst/>
        </p:spPr>
        <p:txBody>
          <a:bodyPr vert="horz" wrap="square" lIns="91440" tIns="45720" rIns="91440" bIns="45720" rtlCol="0" anchor="ctr">
            <a:noAutofit/>
          </a:bodyPr>
          <a:lstStyle/>
          <a:p>
            <a:pPr marL="0" marR="0" lvl="0" indent="0" algn="ctr" defTabSz="914400" rtl="0" eaLnBrk="1" fontAlgn="auto" latinLnBrk="0" hangingPunct="1">
              <a:lnSpc>
                <a:spcPts val="58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rgbClr val="2F5897"/>
                </a:solidFill>
                <a:effectLst>
                  <a:outerShdw blurRad="63500" dist="38100" dir="5400000" algn="t" rotWithShape="0">
                    <a:prstClr val="black">
                      <a:alpha val="25000"/>
                    </a:prstClr>
                  </a:outerShdw>
                </a:effectLst>
                <a:uLnTx/>
                <a:uFillTx/>
                <a:latin typeface="Century Gothic"/>
                <a:ea typeface="+mj-ea"/>
                <a:cs typeface="Century Gothic"/>
              </a:rPr>
              <a:t>Dr. </a:t>
            </a:r>
            <a:r>
              <a:rPr kumimoji="0" lang="en-US" sz="4000" b="0" i="0" u="none" strike="noStrike" kern="1200" cap="none" spc="0" normalizeH="0" baseline="0" noProof="0" dirty="0" err="1" smtClean="0">
                <a:ln>
                  <a:noFill/>
                </a:ln>
                <a:solidFill>
                  <a:srgbClr val="2F5897"/>
                </a:solidFill>
                <a:effectLst>
                  <a:outerShdw blurRad="63500" dist="38100" dir="5400000" algn="t" rotWithShape="0">
                    <a:prstClr val="black">
                      <a:alpha val="25000"/>
                    </a:prstClr>
                  </a:outerShdw>
                </a:effectLst>
                <a:uLnTx/>
                <a:uFillTx/>
                <a:latin typeface="Century Gothic"/>
                <a:ea typeface="+mj-ea"/>
                <a:cs typeface="Century Gothic"/>
              </a:rPr>
              <a:t>Atul</a:t>
            </a:r>
            <a:r>
              <a:rPr kumimoji="0" lang="en-US" sz="4000" b="0" i="0" u="none" strike="noStrike" kern="1200" cap="none" spc="0" normalizeH="0" baseline="0" noProof="0" dirty="0" smtClean="0">
                <a:ln>
                  <a:noFill/>
                </a:ln>
                <a:solidFill>
                  <a:srgbClr val="2F5897"/>
                </a:solidFill>
                <a:effectLst>
                  <a:outerShdw blurRad="63500" dist="38100" dir="5400000" algn="t" rotWithShape="0">
                    <a:prstClr val="black">
                      <a:alpha val="25000"/>
                    </a:prstClr>
                  </a:outerShdw>
                </a:effectLst>
                <a:uLnTx/>
                <a:uFillTx/>
                <a:latin typeface="Century Gothic"/>
                <a:ea typeface="+mj-ea"/>
                <a:cs typeface="Century Gothic"/>
              </a:rPr>
              <a:t> </a:t>
            </a:r>
            <a:r>
              <a:rPr kumimoji="0" lang="en-US" sz="4000" b="0" i="0" u="none" strike="noStrike" kern="1200" cap="none" spc="0" normalizeH="0" baseline="0" noProof="0" dirty="0" err="1" smtClean="0">
                <a:ln>
                  <a:noFill/>
                </a:ln>
                <a:solidFill>
                  <a:srgbClr val="2F5897"/>
                </a:solidFill>
                <a:effectLst>
                  <a:outerShdw blurRad="63500" dist="38100" dir="5400000" algn="t" rotWithShape="0">
                    <a:prstClr val="black">
                      <a:alpha val="25000"/>
                    </a:prstClr>
                  </a:outerShdw>
                </a:effectLst>
                <a:uLnTx/>
                <a:uFillTx/>
                <a:latin typeface="Century Gothic"/>
                <a:ea typeface="+mj-ea"/>
                <a:cs typeface="Century Gothic"/>
              </a:rPr>
              <a:t>Gawande</a:t>
            </a:r>
            <a:endParaRPr lang="en-US" sz="4000" dirty="0">
              <a:solidFill>
                <a:srgbClr val="2F5897"/>
              </a:solidFill>
              <a:effectLst>
                <a:outerShdw blurRad="63500" dist="38100" dir="5400000" algn="t" rotWithShape="0">
                  <a:prstClr val="black">
                    <a:alpha val="25000"/>
                  </a:prstClr>
                </a:outerShdw>
              </a:effectLst>
              <a:latin typeface="Century Gothic"/>
              <a:ea typeface="+mj-ea"/>
              <a:cs typeface="Century Gothic"/>
            </a:endParaRPr>
          </a:p>
          <a:p>
            <a:pPr marL="0" marR="0" lvl="0" indent="0" algn="ctr" defTabSz="914400" rtl="0" eaLnBrk="1" fontAlgn="auto" latinLnBrk="0" hangingPunct="1">
              <a:lnSpc>
                <a:spcPts val="5800"/>
              </a:lnSpc>
              <a:spcBef>
                <a:spcPct val="0"/>
              </a:spcBef>
              <a:spcAft>
                <a:spcPts val="0"/>
              </a:spcAft>
              <a:buClrTx/>
              <a:buSzTx/>
              <a:buFontTx/>
              <a:buNone/>
              <a:tabLst/>
              <a:defRPr/>
            </a:pPr>
            <a:r>
              <a:rPr kumimoji="0" lang="en-US" sz="3200" b="0" i="0" u="none" strike="noStrike" kern="1200" cap="none" spc="0" normalizeH="0" baseline="0" noProof="0" dirty="0" err="1" smtClean="0">
                <a:ln>
                  <a:noFill/>
                </a:ln>
                <a:solidFill>
                  <a:srgbClr val="FF0000"/>
                </a:solidFill>
                <a:effectLst>
                  <a:outerShdw blurRad="63500" dist="38100" dir="5400000" algn="t" rotWithShape="0">
                    <a:prstClr val="black">
                      <a:alpha val="25000"/>
                    </a:prstClr>
                  </a:outerShdw>
                </a:effectLst>
                <a:uLnTx/>
                <a:uFillTx/>
                <a:latin typeface="Century Gothic"/>
                <a:ea typeface="+mj-ea"/>
                <a:cs typeface="Century Gothic"/>
              </a:rPr>
              <a:t>TedTalks</a:t>
            </a:r>
            <a:r>
              <a:rPr kumimoji="0" lang="en-US" sz="3200" b="0" i="0" u="none" strike="noStrike" kern="1200" cap="none" spc="0" normalizeH="0" baseline="0" noProof="0" dirty="0" smtClean="0">
                <a:ln>
                  <a:noFill/>
                </a:ln>
                <a:solidFill>
                  <a:srgbClr val="FF0000"/>
                </a:solidFill>
                <a:effectLst>
                  <a:outerShdw blurRad="63500" dist="38100" dir="5400000" algn="t" rotWithShape="0">
                    <a:prstClr val="black">
                      <a:alpha val="25000"/>
                    </a:prstClr>
                  </a:outerShdw>
                </a:effectLst>
                <a:uLnTx/>
                <a:uFillTx/>
                <a:latin typeface="Century Gothic"/>
                <a:ea typeface="+mj-ea"/>
                <a:cs typeface="Century Gothic"/>
              </a:rPr>
              <a:t> – April 2012</a:t>
            </a:r>
            <a:endParaRPr kumimoji="0" lang="en-US" sz="3200" b="0" i="0" u="none" strike="noStrike" kern="1200" cap="none" spc="0" normalizeH="0" baseline="0" noProof="0" dirty="0">
              <a:ln>
                <a:noFill/>
              </a:ln>
              <a:solidFill>
                <a:srgbClr val="FF0000"/>
              </a:solidFill>
              <a:effectLst>
                <a:outerShdw blurRad="63500" dist="38100" dir="5400000" algn="t" rotWithShape="0">
                  <a:prstClr val="black">
                    <a:alpha val="25000"/>
                  </a:prstClr>
                </a:outerShdw>
              </a:effectLst>
              <a:uLnTx/>
              <a:uFillTx/>
              <a:latin typeface="Century Gothic"/>
              <a:ea typeface="+mj-ea"/>
              <a:cs typeface="Century Gothic"/>
            </a:endParaRPr>
          </a:p>
        </p:txBody>
      </p:sp>
      <p:sp>
        <p:nvSpPr>
          <p:cNvPr id="2" name="TextBox 1"/>
          <p:cNvSpPr txBox="1"/>
          <p:nvPr/>
        </p:nvSpPr>
        <p:spPr>
          <a:xfrm>
            <a:off x="457200" y="5170764"/>
            <a:ext cx="8111067" cy="646331"/>
          </a:xfrm>
          <a:prstGeom prst="rect">
            <a:avLst/>
          </a:prstGeom>
          <a:noFill/>
        </p:spPr>
        <p:txBody>
          <a:bodyPr wrap="square" rtlCol="0">
            <a:spAutoFit/>
          </a:bodyPr>
          <a:lstStyle/>
          <a:p>
            <a:r>
              <a:rPr lang="en-US" dirty="0" smtClean="0"/>
              <a:t>Click to watch short video segments regarding importance of systems or watch the </a:t>
            </a:r>
            <a:r>
              <a:rPr lang="en-US" dirty="0"/>
              <a:t>f</a:t>
            </a:r>
            <a:r>
              <a:rPr lang="en-US" dirty="0" smtClean="0"/>
              <a:t>ull </a:t>
            </a:r>
            <a:r>
              <a:rPr lang="en-US" dirty="0" smtClean="0"/>
              <a:t>v</a:t>
            </a:r>
            <a:r>
              <a:rPr lang="en-US" dirty="0" smtClean="0"/>
              <a:t>ideo here: </a:t>
            </a:r>
            <a:r>
              <a:rPr lang="en-US" dirty="0" smtClean="0"/>
              <a:t>https</a:t>
            </a:r>
            <a:r>
              <a:rPr lang="en-US" dirty="0"/>
              <a:t>://</a:t>
            </a:r>
            <a:r>
              <a:rPr lang="en-US" dirty="0" err="1"/>
              <a:t>www.youtube.com</a:t>
            </a:r>
            <a:r>
              <a:rPr lang="en-US" dirty="0"/>
              <a:t>/</a:t>
            </a:r>
            <a:r>
              <a:rPr lang="en-US" dirty="0" err="1"/>
              <a:t>watch?v</a:t>
            </a:r>
            <a:r>
              <a:rPr lang="en-US" dirty="0"/>
              <a:t>=L3QkaS249Bc</a:t>
            </a:r>
          </a:p>
        </p:txBody>
      </p:sp>
    </p:spTree>
    <p:extLst>
      <p:ext uri="{BB962C8B-B14F-4D97-AF65-F5344CB8AC3E}">
        <p14:creationId xmlns:p14="http://schemas.microsoft.com/office/powerpoint/2010/main" val="350807254"/>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0272" y="5392466"/>
            <a:ext cx="7450666" cy="369332"/>
          </a:xfrm>
          <a:prstGeom prst="rect">
            <a:avLst/>
          </a:prstGeom>
        </p:spPr>
        <p:txBody>
          <a:bodyPr wrap="square">
            <a:spAutoFit/>
          </a:bodyPr>
          <a:lstStyle/>
          <a:p>
            <a:r>
              <a:rPr lang="en-US" dirty="0" smtClean="0"/>
              <a:t>Full Video: https</a:t>
            </a:r>
            <a:r>
              <a:rPr lang="en-US" dirty="0"/>
              <a:t>://</a:t>
            </a:r>
            <a:r>
              <a:rPr lang="en-US" dirty="0" err="1"/>
              <a:t>www.youtube.com</a:t>
            </a:r>
            <a:r>
              <a:rPr lang="en-US" dirty="0"/>
              <a:t>/</a:t>
            </a:r>
            <a:r>
              <a:rPr lang="en-US" dirty="0" err="1"/>
              <a:t>watch?v</a:t>
            </a:r>
            <a:r>
              <a:rPr lang="en-US" dirty="0"/>
              <a:t>=</a:t>
            </a:r>
            <a:r>
              <a:rPr lang="en-US" dirty="0" err="1"/>
              <a:t>FEeTLopLkEo</a:t>
            </a:r>
            <a:endParaRPr lang="en-US" dirty="0"/>
          </a:p>
        </p:txBody>
      </p:sp>
      <p:sp>
        <p:nvSpPr>
          <p:cNvPr id="3" name="Title 1"/>
          <p:cNvSpPr txBox="1">
            <a:spLocks/>
          </p:cNvSpPr>
          <p:nvPr/>
        </p:nvSpPr>
        <p:spPr>
          <a:xfrm>
            <a:off x="457200" y="587694"/>
            <a:ext cx="8229600" cy="577212"/>
          </a:xfrm>
          <a:prstGeom prst="rect">
            <a:avLst/>
          </a:prstGeom>
          <a:effectLst/>
        </p:spPr>
        <p:txBody>
          <a:bodyPr vert="horz" wrap="square" lIns="91440" tIns="45720" rIns="91440" bIns="45720" rtlCol="0" anchor="ctr">
            <a:noAutofit/>
          </a:bodyPr>
          <a:lstStyle/>
          <a:p>
            <a:pPr marL="0" marR="0" lvl="0" indent="0" algn="ctr" defTabSz="914400" rtl="0" eaLnBrk="1" fontAlgn="auto" latinLnBrk="0" hangingPunct="1">
              <a:lnSpc>
                <a:spcPts val="58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rgbClr val="2F5897"/>
                </a:solidFill>
                <a:effectLst>
                  <a:outerShdw blurRad="63500" dist="38100" dir="5400000" algn="t" rotWithShape="0">
                    <a:prstClr val="black">
                      <a:alpha val="25000"/>
                    </a:prstClr>
                  </a:outerShdw>
                </a:effectLst>
                <a:uLnTx/>
                <a:uFillTx/>
                <a:latin typeface="Century Gothic"/>
                <a:ea typeface="+mj-ea"/>
                <a:cs typeface="Century Gothic"/>
              </a:rPr>
              <a:t>Debbie Sterling</a:t>
            </a:r>
            <a:endParaRPr lang="en-US" sz="4000" dirty="0">
              <a:solidFill>
                <a:srgbClr val="2F5897"/>
              </a:solidFill>
              <a:effectLst>
                <a:outerShdw blurRad="63500" dist="38100" dir="5400000" algn="t" rotWithShape="0">
                  <a:prstClr val="black">
                    <a:alpha val="25000"/>
                  </a:prstClr>
                </a:outerShdw>
              </a:effectLst>
              <a:latin typeface="Century Gothic"/>
              <a:ea typeface="+mj-ea"/>
              <a:cs typeface="Century Gothic"/>
            </a:endParaRPr>
          </a:p>
          <a:p>
            <a:pPr marL="0" marR="0" lvl="0" indent="0" algn="ctr" defTabSz="914400" rtl="0" eaLnBrk="1" fontAlgn="auto" latinLnBrk="0" hangingPunct="1">
              <a:lnSpc>
                <a:spcPts val="5800"/>
              </a:lnSpc>
              <a:spcBef>
                <a:spcPct val="0"/>
              </a:spcBef>
              <a:spcAft>
                <a:spcPts val="0"/>
              </a:spcAft>
              <a:buClrTx/>
              <a:buSzTx/>
              <a:buFontTx/>
              <a:buNone/>
              <a:tabLst/>
              <a:defRPr/>
            </a:pPr>
            <a:r>
              <a:rPr kumimoji="0" lang="en-US" sz="3200" b="0" i="0" u="none" strike="noStrike" kern="1200" cap="none" spc="0" normalizeH="0" baseline="0" noProof="0" dirty="0" err="1" smtClean="0">
                <a:ln>
                  <a:noFill/>
                </a:ln>
                <a:solidFill>
                  <a:srgbClr val="FF0000"/>
                </a:solidFill>
                <a:effectLst>
                  <a:outerShdw blurRad="63500" dist="38100" dir="5400000" algn="t" rotWithShape="0">
                    <a:prstClr val="black">
                      <a:alpha val="25000"/>
                    </a:prstClr>
                  </a:outerShdw>
                </a:effectLst>
                <a:uLnTx/>
                <a:uFillTx/>
                <a:latin typeface="Century Gothic"/>
                <a:ea typeface="+mj-ea"/>
                <a:cs typeface="Century Gothic"/>
              </a:rPr>
              <a:t>TedxPSU</a:t>
            </a:r>
            <a:r>
              <a:rPr kumimoji="0" lang="en-US" sz="3200" b="0" i="0" u="none" strike="noStrike" kern="1200" cap="none" spc="0" normalizeH="0" baseline="0" noProof="0" dirty="0" smtClean="0">
                <a:ln>
                  <a:noFill/>
                </a:ln>
                <a:solidFill>
                  <a:srgbClr val="FF0000"/>
                </a:solidFill>
                <a:effectLst>
                  <a:outerShdw blurRad="63500" dist="38100" dir="5400000" algn="t" rotWithShape="0">
                    <a:prstClr val="black">
                      <a:alpha val="25000"/>
                    </a:prstClr>
                  </a:outerShdw>
                </a:effectLst>
                <a:uLnTx/>
                <a:uFillTx/>
                <a:latin typeface="Century Gothic"/>
                <a:ea typeface="+mj-ea"/>
                <a:cs typeface="Century Gothic"/>
              </a:rPr>
              <a:t> – April 2013</a:t>
            </a:r>
            <a:endParaRPr kumimoji="0" lang="en-US" sz="3200" b="0" i="0" u="none" strike="noStrike" kern="1200" cap="none" spc="0" normalizeH="0" baseline="0" noProof="0" dirty="0">
              <a:ln>
                <a:noFill/>
              </a:ln>
              <a:solidFill>
                <a:srgbClr val="FF0000"/>
              </a:solidFill>
              <a:effectLst>
                <a:outerShdw blurRad="63500" dist="38100" dir="5400000" algn="t" rotWithShape="0">
                  <a:prstClr val="black">
                    <a:alpha val="25000"/>
                  </a:prstClr>
                </a:outerShdw>
              </a:effectLst>
              <a:uLnTx/>
              <a:uFillTx/>
              <a:latin typeface="Century Gothic"/>
              <a:ea typeface="+mj-ea"/>
              <a:cs typeface="Century Gothic"/>
            </a:endParaRPr>
          </a:p>
        </p:txBody>
      </p:sp>
      <p:pic>
        <p:nvPicPr>
          <p:cNvPr id="4" name="Picture 3"/>
          <p:cNvPicPr>
            <a:picLocks noChangeAspect="1"/>
          </p:cNvPicPr>
          <p:nvPr/>
        </p:nvPicPr>
        <p:blipFill>
          <a:blip r:embed="rId3"/>
          <a:stretch>
            <a:fillRect/>
          </a:stretch>
        </p:blipFill>
        <p:spPr>
          <a:xfrm>
            <a:off x="524937" y="1604524"/>
            <a:ext cx="4552388" cy="3610942"/>
          </a:xfrm>
          <a:prstGeom prst="rect">
            <a:avLst/>
          </a:prstGeom>
        </p:spPr>
      </p:pic>
      <p:sp>
        <p:nvSpPr>
          <p:cNvPr id="6" name="TextBox 5"/>
          <p:cNvSpPr txBox="1"/>
          <p:nvPr/>
        </p:nvSpPr>
        <p:spPr>
          <a:xfrm>
            <a:off x="5232400" y="1930397"/>
            <a:ext cx="3911600" cy="3170099"/>
          </a:xfrm>
          <a:prstGeom prst="rect">
            <a:avLst/>
          </a:prstGeom>
          <a:noFill/>
        </p:spPr>
        <p:txBody>
          <a:bodyPr wrap="square" rtlCol="0">
            <a:spAutoFit/>
          </a:bodyPr>
          <a:lstStyle/>
          <a:p>
            <a:r>
              <a:rPr lang="en-US" sz="2000" dirty="0">
                <a:solidFill>
                  <a:srgbClr val="000000"/>
                </a:solidFill>
                <a:latin typeface="Calibri"/>
                <a:ea typeface="Calibri"/>
                <a:cs typeface="Calibri"/>
              </a:rPr>
              <a:t>Close your eyes and picture and engineer. You probably weren't envisioning Debbie Sterling. Debbie Sterling is an engineer and founder of </a:t>
            </a:r>
            <a:r>
              <a:rPr lang="en-US" sz="2000" dirty="0" err="1">
                <a:solidFill>
                  <a:srgbClr val="000000"/>
                </a:solidFill>
                <a:latin typeface="Calibri"/>
                <a:ea typeface="Calibri"/>
                <a:cs typeface="Calibri"/>
              </a:rPr>
              <a:t>GoldieBlox</a:t>
            </a:r>
            <a:r>
              <a:rPr lang="en-US" sz="2000" dirty="0">
                <a:solidFill>
                  <a:srgbClr val="000000"/>
                </a:solidFill>
                <a:latin typeface="Calibri"/>
                <a:ea typeface="Calibri"/>
                <a:cs typeface="Calibri"/>
              </a:rPr>
              <a:t>, a toy company out to inspire the next generation of female engineers. She has made it her mission in life to tackle the gender gap in science, technology, engineering and math.</a:t>
            </a:r>
            <a:endParaRPr lang="en-US" sz="2000" dirty="0"/>
          </a:p>
        </p:txBody>
      </p:sp>
    </p:spTree>
    <p:extLst>
      <p:ext uri="{BB962C8B-B14F-4D97-AF65-F5344CB8AC3E}">
        <p14:creationId xmlns:p14="http://schemas.microsoft.com/office/powerpoint/2010/main" val="2618073560"/>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clrChange>
              <a:clrFrom>
                <a:srgbClr val="ECEEF7"/>
              </a:clrFrom>
              <a:clrTo>
                <a:srgbClr val="ECEEF7">
                  <a:alpha val="0"/>
                </a:srgbClr>
              </a:clrTo>
            </a:clrChange>
          </a:blip>
          <a:stretch>
            <a:fillRect/>
          </a:stretch>
        </p:blipFill>
        <p:spPr>
          <a:xfrm>
            <a:off x="0" y="1040074"/>
            <a:ext cx="9144000" cy="3633525"/>
          </a:xfrm>
          <a:prstGeom prst="rect">
            <a:avLst/>
          </a:prstGeom>
        </p:spPr>
      </p:pic>
    </p:spTree>
    <p:extLst>
      <p:ext uri="{BB962C8B-B14F-4D97-AF65-F5344CB8AC3E}">
        <p14:creationId xmlns:p14="http://schemas.microsoft.com/office/powerpoint/2010/main" val="876856552"/>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BlankCardForJim.jpg"/>
          <p:cNvPicPr>
            <a:picLocks/>
          </p:cNvPicPr>
          <p:nvPr/>
        </p:nvPicPr>
        <p:blipFill>
          <a:blip r:embed="rId2">
            <a:clrChange>
              <a:clrFrom>
                <a:srgbClr val="FFFFFF"/>
              </a:clrFrom>
              <a:clrTo>
                <a:srgbClr val="FFFFFF">
                  <a:alpha val="0"/>
                </a:srgbClr>
              </a:clrTo>
            </a:clrChange>
          </a:blip>
          <a:srcRect t="66744"/>
          <a:stretch>
            <a:fillRect/>
          </a:stretch>
        </p:blipFill>
        <p:spPr>
          <a:xfrm>
            <a:off x="0" y="1"/>
            <a:ext cx="9144000" cy="6857999"/>
          </a:xfrm>
          <a:prstGeom prst="rect">
            <a:avLst/>
          </a:prstGeom>
        </p:spPr>
      </p:pic>
      <p:sp>
        <p:nvSpPr>
          <p:cNvPr id="32" name="TextBox 31"/>
          <p:cNvSpPr txBox="1"/>
          <p:nvPr/>
        </p:nvSpPr>
        <p:spPr>
          <a:xfrm>
            <a:off x="694268" y="1557867"/>
            <a:ext cx="7907866" cy="3539431"/>
          </a:xfrm>
          <a:prstGeom prst="rect">
            <a:avLst/>
          </a:prstGeom>
          <a:noFill/>
        </p:spPr>
        <p:txBody>
          <a:bodyPr wrap="square" rtlCol="0">
            <a:spAutoFit/>
          </a:bodyPr>
          <a:lstStyle/>
          <a:p>
            <a:r>
              <a:rPr lang="en-US" sz="2800" dirty="0" smtClean="0">
                <a:solidFill>
                  <a:schemeClr val="bg1"/>
                </a:solidFill>
              </a:rPr>
              <a:t>“Making </a:t>
            </a:r>
            <a:r>
              <a:rPr lang="en-US" sz="2800" dirty="0">
                <a:solidFill>
                  <a:schemeClr val="bg1"/>
                </a:solidFill>
              </a:rPr>
              <a:t>systems work is the great task of my generation of physicians and scientists.  But I would go further and say making </a:t>
            </a:r>
            <a:r>
              <a:rPr lang="en-US" sz="2800" dirty="0" smtClean="0">
                <a:solidFill>
                  <a:schemeClr val="bg1"/>
                </a:solidFill>
              </a:rPr>
              <a:t>systems </a:t>
            </a:r>
            <a:r>
              <a:rPr lang="en-US" sz="2800" dirty="0">
                <a:solidFill>
                  <a:schemeClr val="bg1"/>
                </a:solidFill>
              </a:rPr>
              <a:t>work - whether in healthcare, education, climate change, making a pathway out of poverty - is the task of our generation as a whole</a:t>
            </a:r>
            <a:r>
              <a:rPr lang="en-US" sz="2800" dirty="0" smtClean="0">
                <a:solidFill>
                  <a:schemeClr val="bg1"/>
                </a:solidFill>
              </a:rPr>
              <a:t>.” </a:t>
            </a:r>
          </a:p>
          <a:p>
            <a:endParaRPr lang="en-US" sz="2800" dirty="0" smtClean="0">
              <a:solidFill>
                <a:schemeClr val="bg1"/>
              </a:solidFill>
            </a:endParaRPr>
          </a:p>
          <a:p>
            <a:r>
              <a:rPr lang="en-US" sz="2800" dirty="0" smtClean="0">
                <a:solidFill>
                  <a:schemeClr val="bg1"/>
                </a:solidFill>
              </a:rPr>
              <a:t>- </a:t>
            </a:r>
            <a:r>
              <a:rPr lang="en-US" sz="2800" dirty="0">
                <a:solidFill>
                  <a:schemeClr val="bg1"/>
                </a:solidFill>
              </a:rPr>
              <a:t>Dr. </a:t>
            </a:r>
            <a:r>
              <a:rPr lang="en-US" sz="2800" dirty="0" err="1">
                <a:solidFill>
                  <a:schemeClr val="bg1"/>
                </a:solidFill>
              </a:rPr>
              <a:t>Atul</a:t>
            </a:r>
            <a:r>
              <a:rPr lang="en-US" sz="2800" dirty="0">
                <a:solidFill>
                  <a:schemeClr val="bg1"/>
                </a:solidFill>
              </a:rPr>
              <a:t> </a:t>
            </a:r>
            <a:r>
              <a:rPr lang="en-US" sz="2800" dirty="0" err="1" smtClean="0">
                <a:solidFill>
                  <a:schemeClr val="bg1"/>
                </a:solidFill>
              </a:rPr>
              <a:t>Gawande</a:t>
            </a:r>
            <a:endParaRPr lang="en-US" sz="2800" dirty="0">
              <a:solidFill>
                <a:schemeClr val="bg1"/>
              </a:solidFill>
              <a:latin typeface="+mj-lt"/>
            </a:endParaRPr>
          </a:p>
        </p:txBody>
      </p:sp>
    </p:spTree>
    <p:extLst>
      <p:ext uri="{BB962C8B-B14F-4D97-AF65-F5344CB8AC3E}">
        <p14:creationId xmlns:p14="http://schemas.microsoft.com/office/powerpoint/2010/main" val="3139753230"/>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BlankCardForJim.jpg"/>
          <p:cNvPicPr>
            <a:picLocks/>
          </p:cNvPicPr>
          <p:nvPr/>
        </p:nvPicPr>
        <p:blipFill>
          <a:blip r:embed="rId2">
            <a:clrChange>
              <a:clrFrom>
                <a:srgbClr val="FFFFFF"/>
              </a:clrFrom>
              <a:clrTo>
                <a:srgbClr val="FFFFFF">
                  <a:alpha val="0"/>
                </a:srgbClr>
              </a:clrTo>
            </a:clrChange>
          </a:blip>
          <a:srcRect t="66744"/>
          <a:stretch>
            <a:fillRect/>
          </a:stretch>
        </p:blipFill>
        <p:spPr>
          <a:xfrm>
            <a:off x="0" y="1"/>
            <a:ext cx="9144000" cy="6857999"/>
          </a:xfrm>
          <a:prstGeom prst="rect">
            <a:avLst/>
          </a:prstGeom>
        </p:spPr>
      </p:pic>
      <p:sp>
        <p:nvSpPr>
          <p:cNvPr id="32" name="TextBox 31"/>
          <p:cNvSpPr txBox="1"/>
          <p:nvPr/>
        </p:nvSpPr>
        <p:spPr>
          <a:xfrm>
            <a:off x="660402" y="3048003"/>
            <a:ext cx="7907866" cy="830997"/>
          </a:xfrm>
          <a:prstGeom prst="rect">
            <a:avLst/>
          </a:prstGeom>
          <a:noFill/>
        </p:spPr>
        <p:txBody>
          <a:bodyPr wrap="square" rtlCol="0">
            <a:spAutoFit/>
          </a:bodyPr>
          <a:lstStyle/>
          <a:p>
            <a:pPr algn="ctr"/>
            <a:r>
              <a:rPr lang="en-US" sz="4800" dirty="0" smtClean="0">
                <a:solidFill>
                  <a:srgbClr val="FFFFFF"/>
                </a:solidFill>
                <a:latin typeface="+mj-lt"/>
                <a:cs typeface="Arial Black"/>
              </a:rPr>
              <a:t>Charleston Area Key Links</a:t>
            </a:r>
            <a:endParaRPr lang="en-US" sz="4800" dirty="0">
              <a:solidFill>
                <a:srgbClr val="FFFFFF"/>
              </a:solidFill>
              <a:latin typeface="+mj-lt"/>
              <a:cs typeface="Arial Black"/>
            </a:endParaRPr>
          </a:p>
        </p:txBody>
      </p:sp>
    </p:spTree>
    <p:extLst>
      <p:ext uri="{BB962C8B-B14F-4D97-AF65-F5344CB8AC3E}">
        <p14:creationId xmlns:p14="http://schemas.microsoft.com/office/powerpoint/2010/main" val="827438086"/>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BlankCardForJim.jpg"/>
          <p:cNvPicPr>
            <a:picLocks/>
          </p:cNvPicPr>
          <p:nvPr/>
        </p:nvPicPr>
        <p:blipFill>
          <a:blip r:embed="rId3">
            <a:clrChange>
              <a:clrFrom>
                <a:srgbClr val="FFFFFF"/>
              </a:clrFrom>
              <a:clrTo>
                <a:srgbClr val="FFFFFF">
                  <a:alpha val="0"/>
                </a:srgbClr>
              </a:clrTo>
            </a:clrChange>
          </a:blip>
          <a:srcRect t="66744"/>
          <a:stretch>
            <a:fillRect/>
          </a:stretch>
        </p:blipFill>
        <p:spPr>
          <a:xfrm>
            <a:off x="0" y="1"/>
            <a:ext cx="9144000" cy="6857999"/>
          </a:xfrm>
          <a:prstGeom prst="rect">
            <a:avLst/>
          </a:prstGeom>
        </p:spPr>
      </p:pic>
      <p:pic>
        <p:nvPicPr>
          <p:cNvPr id="2" name="Picture 1"/>
          <p:cNvPicPr>
            <a:picLocks noChangeAspect="1"/>
          </p:cNvPicPr>
          <p:nvPr/>
        </p:nvPicPr>
        <p:blipFill>
          <a:blip r:embed="rId4"/>
          <a:stretch>
            <a:fillRect/>
          </a:stretch>
        </p:blipFill>
        <p:spPr>
          <a:xfrm>
            <a:off x="317500" y="359834"/>
            <a:ext cx="944033" cy="944033"/>
          </a:xfrm>
          <a:prstGeom prst="rect">
            <a:avLst/>
          </a:prstGeom>
        </p:spPr>
      </p:pic>
      <p:sp>
        <p:nvSpPr>
          <p:cNvPr id="3" name="TextBox 2"/>
          <p:cNvSpPr txBox="1"/>
          <p:nvPr/>
        </p:nvSpPr>
        <p:spPr>
          <a:xfrm>
            <a:off x="0" y="1557868"/>
            <a:ext cx="9144000" cy="4503798"/>
          </a:xfrm>
          <a:prstGeom prst="rect">
            <a:avLst/>
          </a:prstGeom>
          <a:noFill/>
        </p:spPr>
        <p:txBody>
          <a:bodyPr wrap="square" rtlCol="0">
            <a:spAutoFit/>
          </a:bodyPr>
          <a:lstStyle/>
          <a:p>
            <a:pPr marL="285750" indent="-285750">
              <a:lnSpc>
                <a:spcPct val="150000"/>
              </a:lnSpc>
              <a:buFont typeface="Arial"/>
              <a:buChar char="•"/>
            </a:pPr>
            <a:r>
              <a:rPr lang="en-US" sz="1600" dirty="0">
                <a:solidFill>
                  <a:schemeClr val="bg1"/>
                </a:solidFill>
                <a:latin typeface="Calibri"/>
                <a:ea typeface="Calibri"/>
                <a:cs typeface="Calibri"/>
              </a:rPr>
              <a:t>American Institute of Chemical Engineers (</a:t>
            </a:r>
            <a:r>
              <a:rPr lang="en-US" sz="1600" dirty="0" err="1">
                <a:solidFill>
                  <a:schemeClr val="bg1"/>
                </a:solidFill>
                <a:latin typeface="Calibri"/>
                <a:ea typeface="Calibri"/>
                <a:cs typeface="Calibri"/>
              </a:rPr>
              <a:t>AIChE</a:t>
            </a:r>
            <a:r>
              <a:rPr lang="en-US" sz="1600" dirty="0">
                <a:solidFill>
                  <a:schemeClr val="bg1"/>
                </a:solidFill>
                <a:latin typeface="Calibri"/>
                <a:ea typeface="Calibri"/>
                <a:cs typeface="Calibri"/>
              </a:rPr>
              <a:t>)  (section 124)   </a:t>
            </a:r>
            <a:r>
              <a:rPr lang="en-US" sz="1600" dirty="0" err="1">
                <a:solidFill>
                  <a:schemeClr val="bg1"/>
                </a:solidFill>
                <a:latin typeface="Calibri"/>
                <a:ea typeface="Calibri"/>
                <a:cs typeface="Calibri"/>
              </a:rPr>
              <a:t>www.aiche.org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American Society of Civil Engineers (ASCE)   </a:t>
            </a:r>
            <a:r>
              <a:rPr lang="en-US" sz="1600" dirty="0" err="1">
                <a:solidFill>
                  <a:schemeClr val="bg1"/>
                </a:solidFill>
                <a:latin typeface="Calibri"/>
                <a:ea typeface="Calibri"/>
                <a:cs typeface="Calibri"/>
              </a:rPr>
              <a:t>www.ascesceasternbranch.org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American Society of Heating, Refrigeration and Air Conditioning Engineers (ASHRAE) </a:t>
            </a:r>
            <a:r>
              <a:rPr lang="en-US" sz="1600" dirty="0" smtClean="0">
                <a:solidFill>
                  <a:schemeClr val="bg1"/>
                </a:solidFill>
                <a:latin typeface="Calibri"/>
                <a:ea typeface="Calibri"/>
                <a:cs typeface="Calibri"/>
              </a:rPr>
              <a:t> </a:t>
            </a:r>
            <a:r>
              <a:rPr lang="en-US" sz="1600" dirty="0" err="1" smtClean="0">
                <a:solidFill>
                  <a:schemeClr val="bg1"/>
                </a:solidFill>
                <a:latin typeface="Calibri"/>
                <a:ea typeface="Calibri"/>
                <a:cs typeface="Calibri"/>
              </a:rPr>
              <a:t>www.ashrae.org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American Society of Mechanical Engineers (ASME)   </a:t>
            </a:r>
            <a:r>
              <a:rPr lang="en-US" sz="1600" dirty="0" err="1">
                <a:solidFill>
                  <a:schemeClr val="bg1"/>
                </a:solidFill>
                <a:latin typeface="Calibri"/>
                <a:ea typeface="Calibri"/>
                <a:cs typeface="Calibri"/>
              </a:rPr>
              <a:t>www.asme.org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American Society for Quality  (</a:t>
            </a:r>
            <a:r>
              <a:rPr lang="en-US" sz="1600" dirty="0" smtClean="0">
                <a:solidFill>
                  <a:schemeClr val="bg1"/>
                </a:solidFill>
                <a:latin typeface="Calibri"/>
                <a:ea typeface="Calibri"/>
                <a:cs typeface="Calibri"/>
              </a:rPr>
              <a:t>ASQ Charleston)   </a:t>
            </a:r>
            <a:r>
              <a:rPr lang="en-US" sz="1600" dirty="0" err="1">
                <a:solidFill>
                  <a:schemeClr val="bg1"/>
                </a:solidFill>
                <a:latin typeface="Calibri"/>
                <a:ea typeface="Calibri"/>
                <a:cs typeface="Calibri"/>
              </a:rPr>
              <a:t>www.asqcharleston.org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Institute of Electrical and Electronic Engineers (Coastal SC Section R30383)  </a:t>
            </a:r>
            <a:r>
              <a:rPr lang="en-US" sz="1600" dirty="0" err="1">
                <a:solidFill>
                  <a:schemeClr val="bg1"/>
                </a:solidFill>
                <a:latin typeface="Calibri"/>
                <a:ea typeface="Calibri"/>
                <a:cs typeface="Calibri"/>
              </a:rPr>
              <a:t>www.ieee.org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National Society of Black Engineers NSBE   </a:t>
            </a:r>
            <a:r>
              <a:rPr lang="en-US" sz="1600" dirty="0" err="1">
                <a:solidFill>
                  <a:schemeClr val="bg1"/>
                </a:solidFill>
                <a:latin typeface="Calibri"/>
                <a:ea typeface="Calibri"/>
                <a:cs typeface="Calibri"/>
              </a:rPr>
              <a:t>www.nbse.org</a:t>
            </a:r>
            <a:r>
              <a:rPr lang="en-US" sz="1600" dirty="0">
                <a:solidFill>
                  <a:schemeClr val="bg1"/>
                </a:solidFill>
                <a:latin typeface="Calibri"/>
                <a:ea typeface="Calibri"/>
                <a:cs typeface="Calibri"/>
              </a:rPr>
              <a:t>   </a:t>
            </a:r>
            <a:r>
              <a:rPr lang="en-US" sz="1600" dirty="0" err="1">
                <a:solidFill>
                  <a:schemeClr val="bg1"/>
                </a:solidFill>
                <a:latin typeface="Calibri"/>
                <a:ea typeface="Calibri"/>
                <a:cs typeface="Calibri"/>
              </a:rPr>
              <a:t>www.nsbecharleston.org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Society of American Military Engineers (SAME)  </a:t>
            </a:r>
            <a:r>
              <a:rPr lang="en-US" sz="1600" dirty="0" err="1">
                <a:solidFill>
                  <a:schemeClr val="bg1"/>
                </a:solidFill>
                <a:latin typeface="Calibri"/>
                <a:ea typeface="Calibri"/>
                <a:cs typeface="Calibri"/>
              </a:rPr>
              <a:t>www.same.org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South Carolina Society of Professional Engineers  (SCSPE) </a:t>
            </a:r>
            <a:r>
              <a:rPr lang="en-US" sz="1600" dirty="0" err="1">
                <a:solidFill>
                  <a:schemeClr val="bg1"/>
                </a:solidFill>
                <a:latin typeface="Calibri"/>
                <a:ea typeface="Calibri"/>
                <a:cs typeface="Calibri"/>
              </a:rPr>
              <a:t>www.scspe.org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Society of Manufacturing Engineers (SME 430)  </a:t>
            </a:r>
            <a:r>
              <a:rPr lang="en-US" sz="1600" dirty="0" err="1">
                <a:solidFill>
                  <a:schemeClr val="bg1"/>
                </a:solidFill>
                <a:latin typeface="Calibri"/>
                <a:ea typeface="Calibri"/>
                <a:cs typeface="Calibri"/>
              </a:rPr>
              <a:t>www.sme.org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Society of Women Engineers (Lowcountry Section D023)  </a:t>
            </a:r>
            <a:r>
              <a:rPr lang="en-US" sz="1600" dirty="0" err="1">
                <a:solidFill>
                  <a:schemeClr val="bg1"/>
                </a:solidFill>
                <a:latin typeface="Calibri"/>
                <a:ea typeface="Calibri"/>
                <a:cs typeface="Calibri"/>
              </a:rPr>
              <a:t>www.swelowcountry.org</a:t>
            </a:r>
            <a:r>
              <a:rPr lang="en-US" sz="1600" dirty="0">
                <a:solidFill>
                  <a:schemeClr val="bg1"/>
                </a:solidFill>
                <a:latin typeface="Calibri"/>
                <a:ea typeface="Calibri"/>
                <a:cs typeface="Calibri"/>
              </a:rPr>
              <a:t>  </a:t>
            </a:r>
            <a:r>
              <a:rPr lang="en-US" sz="1600" dirty="0" err="1">
                <a:solidFill>
                  <a:schemeClr val="bg1"/>
                </a:solidFill>
                <a:latin typeface="Calibri"/>
                <a:ea typeface="Calibri"/>
                <a:cs typeface="Calibri"/>
              </a:rPr>
              <a:t>www.swe.org</a:t>
            </a:r>
            <a:endParaRPr lang="en-US" sz="1600" dirty="0">
              <a:solidFill>
                <a:schemeClr val="bg1"/>
              </a:solidFill>
              <a:latin typeface="Calibri"/>
              <a:ea typeface="Calibri"/>
              <a:cs typeface="Calibri"/>
            </a:endParaRPr>
          </a:p>
          <a:p>
            <a:pPr marL="285750" indent="-285750">
              <a:lnSpc>
                <a:spcPct val="150000"/>
              </a:lnSpc>
              <a:buFont typeface="Arial"/>
              <a:buChar char="•"/>
            </a:pPr>
            <a:r>
              <a:rPr lang="en-US" sz="1600" dirty="0">
                <a:solidFill>
                  <a:schemeClr val="bg1"/>
                </a:solidFill>
                <a:latin typeface="Calibri"/>
                <a:ea typeface="Calibri"/>
                <a:cs typeface="Calibri"/>
              </a:rPr>
              <a:t>The CITADEL School of Engineering  http://</a:t>
            </a:r>
            <a:r>
              <a:rPr lang="en-US" sz="1600" dirty="0" err="1">
                <a:solidFill>
                  <a:schemeClr val="bg1"/>
                </a:solidFill>
                <a:latin typeface="Calibri"/>
                <a:ea typeface="Calibri"/>
                <a:cs typeface="Calibri"/>
              </a:rPr>
              <a:t>www.citadel.edu</a:t>
            </a:r>
            <a:r>
              <a:rPr lang="en-US" sz="1600" dirty="0">
                <a:solidFill>
                  <a:schemeClr val="bg1"/>
                </a:solidFill>
                <a:latin typeface="Calibri"/>
                <a:ea typeface="Calibri"/>
                <a:cs typeface="Calibri"/>
              </a:rPr>
              <a:t>/root/engineering</a:t>
            </a:r>
            <a:endParaRPr lang="en-US" sz="1600" dirty="0">
              <a:solidFill>
                <a:schemeClr val="bg1"/>
              </a:solidFill>
            </a:endParaRPr>
          </a:p>
        </p:txBody>
      </p:sp>
      <p:sp>
        <p:nvSpPr>
          <p:cNvPr id="4" name="TextBox 3"/>
          <p:cNvSpPr txBox="1"/>
          <p:nvPr/>
        </p:nvSpPr>
        <p:spPr>
          <a:xfrm>
            <a:off x="1608666" y="495298"/>
            <a:ext cx="7230533" cy="923330"/>
          </a:xfrm>
          <a:prstGeom prst="rect">
            <a:avLst/>
          </a:prstGeom>
          <a:noFill/>
        </p:spPr>
        <p:txBody>
          <a:bodyPr wrap="square" rtlCol="0">
            <a:spAutoFit/>
          </a:bodyPr>
          <a:lstStyle/>
          <a:p>
            <a:r>
              <a:rPr lang="en-US" sz="5400" dirty="0" err="1">
                <a:solidFill>
                  <a:srgbClr val="FFFFFF"/>
                </a:solidFill>
              </a:rPr>
              <a:t>C</a:t>
            </a:r>
            <a:r>
              <a:rPr lang="en-US" sz="5400" dirty="0" err="1" smtClean="0">
                <a:solidFill>
                  <a:srgbClr val="FFFFFF"/>
                </a:solidFill>
              </a:rPr>
              <a:t>harlestonejc.org</a:t>
            </a:r>
            <a:endParaRPr lang="en-US" sz="5400" dirty="0">
              <a:solidFill>
                <a:srgbClr val="FFFFFF"/>
              </a:solidFill>
            </a:endParaRPr>
          </a:p>
        </p:txBody>
      </p:sp>
    </p:spTree>
    <p:extLst>
      <p:ext uri="{BB962C8B-B14F-4D97-AF65-F5344CB8AC3E}">
        <p14:creationId xmlns:p14="http://schemas.microsoft.com/office/powerpoint/2010/main" val="3147579098"/>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BlankCardForJim.jpg"/>
          <p:cNvPicPr>
            <a:picLocks/>
          </p:cNvPicPr>
          <p:nvPr/>
        </p:nvPicPr>
        <p:blipFill>
          <a:blip r:embed="rId3">
            <a:clrChange>
              <a:clrFrom>
                <a:srgbClr val="FFFFFF"/>
              </a:clrFrom>
              <a:clrTo>
                <a:srgbClr val="FFFFFF">
                  <a:alpha val="0"/>
                </a:srgbClr>
              </a:clrTo>
            </a:clrChange>
          </a:blip>
          <a:srcRect t="66744"/>
          <a:stretch>
            <a:fillRect/>
          </a:stretch>
        </p:blipFill>
        <p:spPr>
          <a:xfrm>
            <a:off x="0" y="1"/>
            <a:ext cx="9144000" cy="6857999"/>
          </a:xfrm>
          <a:prstGeom prst="rect">
            <a:avLst/>
          </a:prstGeom>
        </p:spPr>
      </p:pic>
      <p:sp>
        <p:nvSpPr>
          <p:cNvPr id="4" name="TextBox 3"/>
          <p:cNvSpPr txBox="1"/>
          <p:nvPr/>
        </p:nvSpPr>
        <p:spPr>
          <a:xfrm>
            <a:off x="2692400" y="495298"/>
            <a:ext cx="6146799" cy="923330"/>
          </a:xfrm>
          <a:prstGeom prst="rect">
            <a:avLst/>
          </a:prstGeom>
          <a:noFill/>
        </p:spPr>
        <p:txBody>
          <a:bodyPr wrap="square" rtlCol="0">
            <a:spAutoFit/>
          </a:bodyPr>
          <a:lstStyle/>
          <a:p>
            <a:r>
              <a:rPr lang="en-US" sz="5400" dirty="0" err="1" smtClean="0">
                <a:solidFill>
                  <a:srgbClr val="FFFFFF"/>
                </a:solidFill>
              </a:rPr>
              <a:t>charlestonee.com</a:t>
            </a:r>
            <a:endParaRPr lang="en-US" sz="5400" dirty="0">
              <a:solidFill>
                <a:srgbClr val="FFFFFF"/>
              </a:solidFill>
            </a:endParaRPr>
          </a:p>
        </p:txBody>
      </p:sp>
      <p:sp>
        <p:nvSpPr>
          <p:cNvPr id="5" name="TextBox 4"/>
          <p:cNvSpPr txBox="1"/>
          <p:nvPr/>
        </p:nvSpPr>
        <p:spPr>
          <a:xfrm>
            <a:off x="203199" y="355599"/>
            <a:ext cx="1879601" cy="923330"/>
          </a:xfrm>
          <a:prstGeom prst="rect">
            <a:avLst/>
          </a:prstGeom>
          <a:noFill/>
        </p:spPr>
        <p:txBody>
          <a:bodyPr wrap="square" rtlCol="0">
            <a:spAutoFit/>
          </a:bodyPr>
          <a:lstStyle/>
          <a:p>
            <a:r>
              <a:rPr lang="en-US" dirty="0" smtClean="0">
                <a:solidFill>
                  <a:srgbClr val="FFFFFF"/>
                </a:solidFill>
                <a:latin typeface="Arial Black"/>
                <a:cs typeface="Arial Black"/>
              </a:rPr>
              <a:t>Charleston</a:t>
            </a:r>
          </a:p>
          <a:p>
            <a:r>
              <a:rPr lang="en-US" dirty="0" smtClean="0">
                <a:solidFill>
                  <a:srgbClr val="FFFFFF"/>
                </a:solidFill>
                <a:latin typeface="Arial Black"/>
                <a:cs typeface="Arial Black"/>
              </a:rPr>
              <a:t>Entrepreneur</a:t>
            </a:r>
          </a:p>
          <a:p>
            <a:r>
              <a:rPr lang="en-US" dirty="0" smtClean="0">
                <a:solidFill>
                  <a:srgbClr val="FFFFFF"/>
                </a:solidFill>
                <a:latin typeface="Arial Black"/>
                <a:cs typeface="Arial Black"/>
              </a:rPr>
              <a:t>Ecosystem</a:t>
            </a:r>
            <a:endParaRPr lang="en-US" dirty="0">
              <a:solidFill>
                <a:srgbClr val="FFFFFF"/>
              </a:solidFill>
              <a:latin typeface="Arial Black"/>
              <a:cs typeface="Arial Black"/>
            </a:endParaRPr>
          </a:p>
        </p:txBody>
      </p:sp>
      <p:pic>
        <p:nvPicPr>
          <p:cNvPr id="6" name="Picture 5"/>
          <p:cNvPicPr>
            <a:picLocks noChangeAspect="1"/>
          </p:cNvPicPr>
          <p:nvPr/>
        </p:nvPicPr>
        <p:blipFill rotWithShape="1">
          <a:blip r:embed="rId4"/>
          <a:srcRect l="1112" t="14832" r="1112"/>
          <a:stretch/>
        </p:blipFill>
        <p:spPr>
          <a:xfrm>
            <a:off x="118534" y="1828812"/>
            <a:ext cx="8940801" cy="4419600"/>
          </a:xfrm>
          <a:prstGeom prst="rect">
            <a:avLst/>
          </a:prstGeom>
        </p:spPr>
      </p:pic>
    </p:spTree>
    <p:extLst>
      <p:ext uri="{BB962C8B-B14F-4D97-AF65-F5344CB8AC3E}">
        <p14:creationId xmlns:p14="http://schemas.microsoft.com/office/powerpoint/2010/main" val="3305972980"/>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BlankCardForJim.jpg"/>
          <p:cNvPicPr>
            <a:picLocks/>
          </p:cNvPicPr>
          <p:nvPr/>
        </p:nvPicPr>
        <p:blipFill>
          <a:blip r:embed="rId3">
            <a:clrChange>
              <a:clrFrom>
                <a:srgbClr val="FFFFFF"/>
              </a:clrFrom>
              <a:clrTo>
                <a:srgbClr val="FFFFFF">
                  <a:alpha val="0"/>
                </a:srgbClr>
              </a:clrTo>
            </a:clrChange>
          </a:blip>
          <a:srcRect t="66744"/>
          <a:stretch>
            <a:fillRect/>
          </a:stretch>
        </p:blipFill>
        <p:spPr>
          <a:xfrm>
            <a:off x="0" y="1"/>
            <a:ext cx="9144000" cy="6857999"/>
          </a:xfrm>
          <a:prstGeom prst="rect">
            <a:avLst/>
          </a:prstGeom>
        </p:spPr>
      </p:pic>
      <p:sp>
        <p:nvSpPr>
          <p:cNvPr id="4" name="TextBox 3"/>
          <p:cNvSpPr txBox="1"/>
          <p:nvPr/>
        </p:nvSpPr>
        <p:spPr>
          <a:xfrm>
            <a:off x="1777996" y="647695"/>
            <a:ext cx="7230533" cy="707886"/>
          </a:xfrm>
          <a:prstGeom prst="rect">
            <a:avLst/>
          </a:prstGeom>
          <a:noFill/>
        </p:spPr>
        <p:txBody>
          <a:bodyPr wrap="square" rtlCol="0">
            <a:spAutoFit/>
          </a:bodyPr>
          <a:lstStyle/>
          <a:p>
            <a:r>
              <a:rPr lang="en-US" sz="4000" dirty="0" err="1" smtClean="0">
                <a:solidFill>
                  <a:srgbClr val="FFFFFF"/>
                </a:solidFill>
              </a:rPr>
              <a:t>DegreesOfChangeChs.com</a:t>
            </a:r>
            <a:endParaRPr lang="en-US" sz="4000" dirty="0">
              <a:solidFill>
                <a:srgbClr val="FFFFFF"/>
              </a:solidFill>
            </a:endParaRPr>
          </a:p>
        </p:txBody>
      </p:sp>
      <p:pic>
        <p:nvPicPr>
          <p:cNvPr id="5" name="Picture 4"/>
          <p:cNvPicPr>
            <a:picLocks noChangeAspect="1"/>
          </p:cNvPicPr>
          <p:nvPr/>
        </p:nvPicPr>
        <p:blipFill>
          <a:blip r:embed="rId4"/>
          <a:stretch>
            <a:fillRect/>
          </a:stretch>
        </p:blipFill>
        <p:spPr>
          <a:xfrm>
            <a:off x="279401" y="427566"/>
            <a:ext cx="1278465" cy="958849"/>
          </a:xfrm>
          <a:prstGeom prst="rect">
            <a:avLst/>
          </a:prstGeom>
        </p:spPr>
      </p:pic>
      <p:pic>
        <p:nvPicPr>
          <p:cNvPr id="7" name="Picture 6"/>
          <p:cNvPicPr>
            <a:picLocks noChangeAspect="1"/>
          </p:cNvPicPr>
          <p:nvPr/>
        </p:nvPicPr>
        <p:blipFill rotWithShape="1">
          <a:blip r:embed="rId5"/>
          <a:srcRect l="17592" t="12130" r="16666" b="9259"/>
          <a:stretch/>
        </p:blipFill>
        <p:spPr>
          <a:xfrm>
            <a:off x="279401" y="2184399"/>
            <a:ext cx="5572118" cy="4164345"/>
          </a:xfrm>
          <a:prstGeom prst="rect">
            <a:avLst/>
          </a:prstGeom>
        </p:spPr>
      </p:pic>
    </p:spTree>
    <p:extLst>
      <p:ext uri="{BB962C8B-B14F-4D97-AF65-F5344CB8AC3E}">
        <p14:creationId xmlns:p14="http://schemas.microsoft.com/office/powerpoint/2010/main" val="235965915"/>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42339" y="762000"/>
            <a:ext cx="3749261" cy="4592056"/>
          </a:xfrm>
          <a:prstGeom prst="rect">
            <a:avLst/>
          </a:prstGeom>
        </p:spPr>
      </p:pic>
      <p:pic>
        <p:nvPicPr>
          <p:cNvPr id="3" name="Picture 2"/>
          <p:cNvPicPr>
            <a:picLocks noChangeAspect="1"/>
          </p:cNvPicPr>
          <p:nvPr/>
        </p:nvPicPr>
        <p:blipFill>
          <a:blip r:embed="rId3"/>
          <a:stretch>
            <a:fillRect/>
          </a:stretch>
        </p:blipFill>
        <p:spPr>
          <a:xfrm>
            <a:off x="131234" y="1473200"/>
            <a:ext cx="4772439" cy="3403600"/>
          </a:xfrm>
          <a:prstGeom prst="rect">
            <a:avLst/>
          </a:prstGeom>
        </p:spPr>
      </p:pic>
    </p:spTree>
    <p:extLst>
      <p:ext uri="{BB962C8B-B14F-4D97-AF65-F5344CB8AC3E}">
        <p14:creationId xmlns:p14="http://schemas.microsoft.com/office/powerpoint/2010/main" val="3743662983"/>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51467"/>
            <a:ext cx="9144000" cy="3791175"/>
          </a:xfrm>
          <a:prstGeom prst="rect">
            <a:avLst/>
          </a:prstGeom>
        </p:spPr>
      </p:pic>
    </p:spTree>
    <p:extLst>
      <p:ext uri="{BB962C8B-B14F-4D97-AF65-F5344CB8AC3E}">
        <p14:creationId xmlns:p14="http://schemas.microsoft.com/office/powerpoint/2010/main" val="588071425"/>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104492657"/>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algn="l" eaLnBrk="1" hangingPunct="1"/>
            <a:r>
              <a:rPr lang="en-US" dirty="0">
                <a:latin typeface="Arial" charset="0"/>
              </a:rPr>
              <a:t>Contact Information</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t="21481" r="90123"/>
          <a:stretch>
            <a:fillRect/>
          </a:stretch>
        </p:blipFill>
        <p:spPr bwMode="auto">
          <a:xfrm>
            <a:off x="304800" y="2362200"/>
            <a:ext cx="609600" cy="352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4"/>
          <p:cNvSpPr txBox="1">
            <a:spLocks noChangeArrowheads="1"/>
          </p:cNvSpPr>
          <p:nvPr/>
        </p:nvSpPr>
        <p:spPr bwMode="auto">
          <a:xfrm>
            <a:off x="304800" y="1577975"/>
            <a:ext cx="66500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Times New Roman" charset="0"/>
                <a:ea typeface="ＭＳ Ｐゴシック" charset="0"/>
                <a:cs typeface="ＭＳ Ｐゴシック" charset="0"/>
              </a:defRPr>
            </a:lvl1pPr>
            <a:lvl2pPr marL="742950" indent="-285750" eaLnBrk="0" hangingPunct="0">
              <a:defRPr sz="3600">
                <a:solidFill>
                  <a:schemeClr val="tx1"/>
                </a:solidFill>
                <a:latin typeface="Times New Roman" charset="0"/>
                <a:ea typeface="ＭＳ Ｐゴシック" charset="0"/>
              </a:defRPr>
            </a:lvl2pPr>
            <a:lvl3pPr marL="1143000" indent="-228600" eaLnBrk="0" hangingPunct="0">
              <a:defRPr sz="3600">
                <a:solidFill>
                  <a:schemeClr val="tx1"/>
                </a:solidFill>
                <a:latin typeface="Times New Roman" charset="0"/>
                <a:ea typeface="ＭＳ Ｐゴシック" charset="0"/>
              </a:defRPr>
            </a:lvl3pPr>
            <a:lvl4pPr marL="1600200" indent="-228600" eaLnBrk="0" hangingPunct="0">
              <a:defRPr sz="3600">
                <a:solidFill>
                  <a:schemeClr val="tx1"/>
                </a:solidFill>
                <a:latin typeface="Times New Roman" charset="0"/>
                <a:ea typeface="ＭＳ Ｐゴシック" charset="0"/>
              </a:defRPr>
            </a:lvl4pPr>
            <a:lvl5pPr marL="2057400" indent="-228600" eaLnBrk="0" hangingPunct="0">
              <a:defRPr sz="3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3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3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3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3600">
                <a:solidFill>
                  <a:schemeClr val="tx1"/>
                </a:solidFill>
                <a:latin typeface="Times New Roman" charset="0"/>
                <a:ea typeface="ＭＳ Ｐゴシック" charset="0"/>
              </a:defRPr>
            </a:lvl9pPr>
          </a:lstStyle>
          <a:p>
            <a:pPr eaLnBrk="1" hangingPunct="1"/>
            <a:r>
              <a:rPr lang="en-US" sz="2800">
                <a:latin typeface="Century Gothic" charset="0"/>
                <a:cs typeface="Century Gothic" charset="0"/>
              </a:rPr>
              <a:t>Jim Thompson | Contact Information</a:t>
            </a:r>
          </a:p>
        </p:txBody>
      </p:sp>
      <p:sp>
        <p:nvSpPr>
          <p:cNvPr id="6" name="TextBox 5"/>
          <p:cNvSpPr txBox="1"/>
          <p:nvPr/>
        </p:nvSpPr>
        <p:spPr>
          <a:xfrm>
            <a:off x="877888" y="2270125"/>
            <a:ext cx="7927975" cy="3521075"/>
          </a:xfrm>
          <a:prstGeom prst="rect">
            <a:avLst/>
          </a:prstGeom>
          <a:noFill/>
        </p:spPr>
        <p:txBody>
          <a:bodyPr wrap="none">
            <a:spAutoFit/>
          </a:bodyPr>
          <a:lstStyle/>
          <a:p>
            <a:pPr>
              <a:lnSpc>
                <a:spcPct val="114000"/>
              </a:lnSpc>
              <a:defRPr/>
            </a:pPr>
            <a:r>
              <a:rPr lang="en-US" sz="2800" dirty="0">
                <a:solidFill>
                  <a:schemeClr val="tx1">
                    <a:lumMod val="65000"/>
                    <a:lumOff val="35000"/>
                  </a:schemeClr>
                </a:solidFill>
                <a:latin typeface="Century Gothic"/>
                <a:ea typeface="+mn-ea"/>
                <a:cs typeface="Century Gothic"/>
              </a:rPr>
              <a:t>Concentric – 266 Meeting St, Charleston, SC</a:t>
            </a:r>
          </a:p>
          <a:p>
            <a:pPr>
              <a:lnSpc>
                <a:spcPct val="114000"/>
              </a:lnSpc>
              <a:defRPr/>
            </a:pPr>
            <a:r>
              <a:rPr lang="en-US" sz="2800" dirty="0">
                <a:solidFill>
                  <a:schemeClr val="tx1">
                    <a:lumMod val="65000"/>
                    <a:lumOff val="35000"/>
                  </a:schemeClr>
                </a:solidFill>
                <a:latin typeface="Century Gothic"/>
                <a:ea typeface="+mn-ea"/>
                <a:cs typeface="Century Gothic"/>
              </a:rPr>
              <a:t>843.469.8279</a:t>
            </a:r>
          </a:p>
          <a:p>
            <a:pPr>
              <a:lnSpc>
                <a:spcPct val="114000"/>
              </a:lnSpc>
              <a:defRPr/>
            </a:pPr>
            <a:r>
              <a:rPr lang="en-US" sz="2800" dirty="0" err="1">
                <a:solidFill>
                  <a:schemeClr val="tx1">
                    <a:lumMod val="65000"/>
                    <a:lumOff val="35000"/>
                  </a:schemeClr>
                </a:solidFill>
                <a:latin typeface="Century Gothic"/>
                <a:ea typeface="+mn-ea"/>
                <a:cs typeface="Century Gothic"/>
              </a:rPr>
              <a:t>acommoncenter.com</a:t>
            </a:r>
            <a:endParaRPr lang="en-US" sz="2800" dirty="0">
              <a:solidFill>
                <a:schemeClr val="tx1">
                  <a:lumMod val="65000"/>
                  <a:lumOff val="35000"/>
                </a:schemeClr>
              </a:solidFill>
              <a:latin typeface="Century Gothic"/>
              <a:ea typeface="+mn-ea"/>
              <a:cs typeface="Century Gothic"/>
            </a:endParaRPr>
          </a:p>
          <a:p>
            <a:pPr>
              <a:lnSpc>
                <a:spcPct val="114000"/>
              </a:lnSpc>
              <a:defRPr/>
            </a:pPr>
            <a:r>
              <a:rPr lang="en-US" sz="2800" dirty="0" err="1">
                <a:solidFill>
                  <a:schemeClr val="tx1">
                    <a:lumMod val="65000"/>
                    <a:lumOff val="35000"/>
                  </a:schemeClr>
                </a:solidFill>
                <a:latin typeface="Century Gothic"/>
                <a:ea typeface="+mn-ea"/>
                <a:cs typeface="Century Gothic"/>
              </a:rPr>
              <a:t>Jim.thompson@cmsicharleston.com</a:t>
            </a:r>
            <a:endParaRPr lang="en-US" sz="2800" dirty="0">
              <a:solidFill>
                <a:schemeClr val="tx1">
                  <a:lumMod val="65000"/>
                  <a:lumOff val="35000"/>
                </a:schemeClr>
              </a:solidFill>
              <a:latin typeface="Century Gothic"/>
              <a:ea typeface="+mn-ea"/>
              <a:cs typeface="Century Gothic"/>
            </a:endParaRPr>
          </a:p>
          <a:p>
            <a:pPr>
              <a:lnSpc>
                <a:spcPct val="114000"/>
              </a:lnSpc>
              <a:defRPr/>
            </a:pPr>
            <a:r>
              <a:rPr lang="en-US" sz="2800" dirty="0" err="1">
                <a:solidFill>
                  <a:schemeClr val="tx1">
                    <a:lumMod val="65000"/>
                    <a:lumOff val="35000"/>
                  </a:schemeClr>
                </a:solidFill>
                <a:latin typeface="Century Gothic"/>
                <a:ea typeface="+mn-ea"/>
                <a:cs typeface="Century Gothic"/>
              </a:rPr>
              <a:t>facebook.com/CMSiCharleston</a:t>
            </a:r>
            <a:endParaRPr lang="en-US" sz="2800" dirty="0">
              <a:solidFill>
                <a:schemeClr val="tx1">
                  <a:lumMod val="65000"/>
                  <a:lumOff val="35000"/>
                </a:schemeClr>
              </a:solidFill>
              <a:latin typeface="Century Gothic"/>
              <a:ea typeface="+mn-ea"/>
              <a:cs typeface="Century Gothic"/>
            </a:endParaRPr>
          </a:p>
          <a:p>
            <a:pPr>
              <a:lnSpc>
                <a:spcPct val="114000"/>
              </a:lnSpc>
              <a:defRPr/>
            </a:pPr>
            <a:r>
              <a:rPr lang="en-US" sz="2800" dirty="0" err="1">
                <a:solidFill>
                  <a:schemeClr val="tx1">
                    <a:lumMod val="65000"/>
                    <a:lumOff val="35000"/>
                  </a:schemeClr>
                </a:solidFill>
                <a:latin typeface="Century Gothic"/>
                <a:ea typeface="+mn-ea"/>
                <a:cs typeface="Century Gothic"/>
              </a:rPr>
              <a:t>twitter.com</a:t>
            </a:r>
            <a:r>
              <a:rPr lang="en-US" sz="2800" dirty="0">
                <a:solidFill>
                  <a:schemeClr val="tx1">
                    <a:lumMod val="65000"/>
                    <a:lumOff val="35000"/>
                  </a:schemeClr>
                </a:solidFill>
                <a:latin typeface="Century Gothic"/>
                <a:ea typeface="+mn-ea"/>
                <a:cs typeface="Century Gothic"/>
              </a:rPr>
              <a:t>/</a:t>
            </a:r>
            <a:r>
              <a:rPr lang="en-US" sz="2800" dirty="0" err="1">
                <a:solidFill>
                  <a:schemeClr val="tx1">
                    <a:lumMod val="65000"/>
                    <a:lumOff val="35000"/>
                  </a:schemeClr>
                </a:solidFill>
                <a:latin typeface="Century Gothic"/>
                <a:ea typeface="+mn-ea"/>
                <a:cs typeface="Century Gothic"/>
              </a:rPr>
              <a:t>acommoncenter</a:t>
            </a:r>
            <a:endParaRPr lang="en-US" sz="2800" dirty="0">
              <a:solidFill>
                <a:schemeClr val="tx1">
                  <a:lumMod val="65000"/>
                  <a:lumOff val="35000"/>
                </a:schemeClr>
              </a:solidFill>
              <a:latin typeface="Century Gothic"/>
              <a:ea typeface="+mn-ea"/>
              <a:cs typeface="Century Gothic"/>
            </a:endParaRPr>
          </a:p>
          <a:p>
            <a:pPr>
              <a:lnSpc>
                <a:spcPct val="114000"/>
              </a:lnSpc>
              <a:defRPr/>
            </a:pPr>
            <a:r>
              <a:rPr lang="en-US" sz="2800" dirty="0">
                <a:solidFill>
                  <a:schemeClr val="tx1">
                    <a:lumMod val="65000"/>
                    <a:lumOff val="35000"/>
                  </a:schemeClr>
                </a:solidFill>
                <a:latin typeface="Century Gothic"/>
                <a:ea typeface="+mn-ea"/>
                <a:cs typeface="Century Gothic"/>
              </a:rPr>
              <a:t>linkedin.com/in/jimthompson2001</a:t>
            </a:r>
          </a:p>
        </p:txBody>
      </p:sp>
    </p:spTree>
    <p:extLst>
      <p:ext uri="{BB962C8B-B14F-4D97-AF65-F5344CB8AC3E}">
        <p14:creationId xmlns:p14="http://schemas.microsoft.com/office/powerpoint/2010/main" val="3662588179"/>
      </p:ext>
    </p:extLst>
  </p:cSld>
  <p:clrMapOvr>
    <a:masterClrMapping/>
  </p:clrMapOvr>
  <mc:AlternateContent xmlns:mc="http://schemas.openxmlformats.org/markup-compatibility/2006" xmlns:p14="http://schemas.microsoft.com/office/powerpoint/2010/main">
    <mc:Choice Requires="p14">
      <p:transition spd="slow" p14:dur="16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4318</TotalTime>
  <Words>483</Words>
  <Application>Microsoft Macintosh PowerPoint</Application>
  <PresentationFormat>On-screen Show (4:3)</PresentationFormat>
  <Paragraphs>76</Paragraphs>
  <Slides>13</Slides>
  <Notes>6</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Executive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Contact Information</vt:lpstr>
    </vt:vector>
  </TitlesOfParts>
  <Manager/>
  <Company>CMSi</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Jim Thompson</dc:creator>
  <cp:keywords/>
  <dc:description/>
  <cp:lastModifiedBy>Jim Thompson</cp:lastModifiedBy>
  <cp:revision>66</cp:revision>
  <cp:lastPrinted>2013-04-17T22:04:05Z</cp:lastPrinted>
  <dcterms:created xsi:type="dcterms:W3CDTF">2013-04-18T12:46:45Z</dcterms:created>
  <dcterms:modified xsi:type="dcterms:W3CDTF">2014-12-11T13:52:03Z</dcterms:modified>
  <cp:category/>
</cp:coreProperties>
</file>