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0" r:id="rId2"/>
    <p:sldId id="275" r:id="rId3"/>
    <p:sldId id="276" r:id="rId4"/>
    <p:sldId id="257" r:id="rId5"/>
    <p:sldId id="263" r:id="rId6"/>
    <p:sldId id="261" r:id="rId7"/>
    <p:sldId id="264" r:id="rId8"/>
    <p:sldId id="262" r:id="rId9"/>
    <p:sldId id="272" r:id="rId10"/>
    <p:sldId id="266" r:id="rId11"/>
    <p:sldId id="269" r:id="rId12"/>
    <p:sldId id="268" r:id="rId13"/>
    <p:sldId id="274" r:id="rId14"/>
    <p:sldId id="265" r:id="rId15"/>
    <p:sldId id="273" r:id="rId16"/>
    <p:sldId id="258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th Katz" initials="JHK" lastIdx="4" clrIdx="0"/>
  <p:cmAuthor id="1" name="Ketaki Bodhankar" initials="KB" lastIdx="1" clrIdx="1"/>
  <p:cmAuthor id="2" name="Judith H. Katz" initials="JHK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A"/>
    <a:srgbClr val="F7F6F6"/>
    <a:srgbClr val="F7951E"/>
    <a:srgbClr val="F8F8F8"/>
    <a:srgbClr val="FBFFF7"/>
    <a:srgbClr val="FAE8C6"/>
    <a:srgbClr val="FDF4E3"/>
    <a:srgbClr val="EFBD8B"/>
    <a:srgbClr val="2B93A1"/>
    <a:srgbClr val="B343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34" y="-468"/>
      </p:cViewPr>
      <p:guideLst>
        <p:guide orient="horz" pos="144"/>
        <p:guide orient="horz" pos="1200"/>
        <p:guide pos="336"/>
        <p:guide pos="5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664" y="-10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3601DBA-759F-4106-8624-1F3355165CAF}" type="datetimeFigureOut">
              <a:rPr lang="en-US" altLang="en-US"/>
              <a:pPr>
                <a:defRPr/>
              </a:pPr>
              <a:t>1/15/2016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EA4BFD-EDE2-4408-8106-D3EF87C23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1749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A39E65-E7AD-4798-9562-86857BA5FF4E}" type="datetimeFigureOut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771FCC-B180-41C3-AAE2-6A658892D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691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71FCC-B180-41C3-AAE2-6A658892DC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-24219" y="6331295"/>
            <a:ext cx="9180576" cy="5390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9E4BC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6" y="3973302"/>
            <a:ext cx="5774020" cy="2351297"/>
          </a:xfrm>
          <a:prstGeom prst="rect">
            <a:avLst/>
          </a:prstGeom>
        </p:spPr>
      </p:pic>
      <p:sp>
        <p:nvSpPr>
          <p:cNvPr id="7" name="TextBox 31"/>
          <p:cNvSpPr txBox="1">
            <a:spLocks noChangeArrowheads="1"/>
          </p:cNvSpPr>
          <p:nvPr userDrawn="1"/>
        </p:nvSpPr>
        <p:spPr bwMode="auto">
          <a:xfrm>
            <a:off x="914400" y="6351372"/>
            <a:ext cx="807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b="1" i="0" kern="1200" dirty="0" smtClean="0">
                <a:solidFill>
                  <a:schemeClr val="accent4"/>
                </a:solidFill>
                <a:effectLst/>
                <a:latin typeface="Calibri" pitchFamily="34" charset="0"/>
                <a:ea typeface="+mn-ea"/>
                <a:cs typeface="Arial" charset="0"/>
              </a:rPr>
              <a:t>OUR FIELD    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  <a:latin typeface="Calibri" pitchFamily="34" charset="0"/>
                <a:ea typeface="+mn-ea"/>
                <a:cs typeface="Arial" charset="0"/>
              </a:rPr>
              <a:t>∙</a:t>
            </a:r>
            <a:r>
              <a:rPr lang="en-US" b="1" i="0" kern="1200" dirty="0" smtClean="0">
                <a:solidFill>
                  <a:schemeClr val="accent4"/>
                </a:solidFill>
                <a:effectLst/>
                <a:latin typeface="Calibri" pitchFamily="34" charset="0"/>
                <a:ea typeface="+mn-ea"/>
                <a:cs typeface="Arial" charset="0"/>
              </a:rPr>
              <a:t>    OUR WORLD    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  <a:latin typeface="Calibri" pitchFamily="34" charset="0"/>
                <a:ea typeface="+mn-ea"/>
                <a:cs typeface="Arial" charset="0"/>
              </a:rPr>
              <a:t>∙</a:t>
            </a:r>
            <a:r>
              <a:rPr lang="en-US" b="1" i="0" kern="1200" dirty="0" smtClean="0">
                <a:solidFill>
                  <a:schemeClr val="accent4"/>
                </a:solidFill>
                <a:effectLst/>
                <a:latin typeface="Calibri" pitchFamily="34" charset="0"/>
                <a:ea typeface="+mn-ea"/>
                <a:cs typeface="Arial" charset="0"/>
              </a:rPr>
              <a:t>    OUR IMPACT</a:t>
            </a:r>
            <a:endParaRPr lang="en-US" altLang="en-US" dirty="0" smtClean="0">
              <a:solidFill>
                <a:schemeClr val="accent4"/>
              </a:solidFill>
              <a:latin typeface="Futura Condensed" pitchFamily="-6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127125" y="2595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5334000" cy="1142999"/>
          </a:xfrm>
        </p:spPr>
        <p:txBody>
          <a:bodyPr anchor="t">
            <a:noAutofit/>
          </a:bodyPr>
          <a:lstStyle>
            <a:lvl1pPr algn="l">
              <a:defRPr sz="3600" b="1" baseline="0">
                <a:solidFill>
                  <a:schemeClr val="accent2"/>
                </a:solidFill>
                <a:latin typeface="Futur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3886200"/>
            <a:ext cx="3124200" cy="2133600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i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228600" y="2069757"/>
            <a:ext cx="5257800" cy="6096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761663" y="381000"/>
            <a:ext cx="3090339" cy="648372"/>
            <a:chOff x="5651155" y="353104"/>
            <a:chExt cx="3227620" cy="67717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71" t="14804" b="14804"/>
            <a:stretch/>
          </p:blipFill>
          <p:spPr>
            <a:xfrm>
              <a:off x="5651155" y="353104"/>
              <a:ext cx="1785552" cy="6771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654" y="390198"/>
              <a:ext cx="1236121" cy="640080"/>
            </a:xfrm>
            <a:prstGeom prst="rect">
              <a:avLst/>
            </a:prstGeom>
          </p:spPr>
        </p:pic>
        <p:pic>
          <p:nvPicPr>
            <p:cNvPr id="13" name="Picture 12"/>
            <p:cNvPicPr preferRelativeResize="0">
              <a:picLocks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488441" y="398176"/>
              <a:ext cx="18288" cy="621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8363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-24219" y="6331295"/>
            <a:ext cx="9180576" cy="5390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9E4BC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>
            <a:lvl1pPr algn="l">
              <a:defRPr sz="4000" b="1" baseline="0">
                <a:solidFill>
                  <a:srgbClr val="F7951E"/>
                </a:solidFill>
                <a:latin typeface="Futur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0"/>
          </p:nvPr>
        </p:nvSpPr>
        <p:spPr bwMode="auto">
          <a:xfrm>
            <a:off x="533400" y="1554162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52402" y="6331295"/>
            <a:ext cx="2382828" cy="499932"/>
            <a:chOff x="5651155" y="353105"/>
            <a:chExt cx="3227620" cy="677174"/>
          </a:xfrm>
          <a:effectLst>
            <a:glow>
              <a:schemeClr val="accent4">
                <a:alpha val="12000"/>
              </a:schemeClr>
            </a:glow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71" t="14804" b="14804"/>
            <a:stretch/>
          </p:blipFill>
          <p:spPr>
            <a:xfrm>
              <a:off x="5651155" y="353105"/>
              <a:ext cx="1785552" cy="677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654" y="390198"/>
              <a:ext cx="1236121" cy="640080"/>
            </a:xfrm>
            <a:prstGeom prst="rect">
              <a:avLst/>
            </a:prstGeom>
          </p:spPr>
        </p:pic>
        <p:pic>
          <p:nvPicPr>
            <p:cNvPr id="15" name="Picture 14"/>
            <p:cNvPicPr preferRelativeResize="0"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488441" y="398176"/>
              <a:ext cx="18288" cy="621792"/>
            </a:xfrm>
            <a:prstGeom prst="rect">
              <a:avLst/>
            </a:prstGeom>
          </p:spPr>
        </p:pic>
      </p:grpSp>
      <p:sp>
        <p:nvSpPr>
          <p:cNvPr id="16" name="TextBox 31"/>
          <p:cNvSpPr txBox="1">
            <a:spLocks noChangeArrowheads="1"/>
          </p:cNvSpPr>
          <p:nvPr userDrawn="1"/>
        </p:nvSpPr>
        <p:spPr bwMode="auto">
          <a:xfrm>
            <a:off x="914400" y="6374497"/>
            <a:ext cx="8077200" cy="52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BFBFA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#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F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ODN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C66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IODA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15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F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|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</a:t>
            </a:r>
            <a:fld id="{8C09F1E1-7A3E-4BC4-BFAE-8F149A269EA2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Futura Condensed" pitchFamily="-6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13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-24219" y="6331295"/>
            <a:ext cx="9180576" cy="5390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9E4BC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>
            <a:lvl1pPr algn="l">
              <a:defRPr b="1" baseline="0">
                <a:solidFill>
                  <a:srgbClr val="F7951E"/>
                </a:solidFill>
                <a:latin typeface="Futur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5786"/>
            <a:ext cx="3886200" cy="4419600"/>
          </a:xfr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buClr>
                <a:schemeClr val="accent1"/>
              </a:buClr>
              <a:buFont typeface="Arial" pitchFamily="34" charset="0"/>
              <a:buChar char="–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1"/>
              </a:buClr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724400" y="1585785"/>
            <a:ext cx="3886200" cy="4419600"/>
          </a:xfr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buClr>
                <a:schemeClr val="accent1"/>
              </a:buClr>
              <a:buFont typeface="Arial" pitchFamily="34" charset="0"/>
              <a:buChar char="–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1"/>
              </a:buClr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2" y="6331295"/>
            <a:ext cx="2382828" cy="499932"/>
            <a:chOff x="5651155" y="353105"/>
            <a:chExt cx="3227620" cy="677174"/>
          </a:xfrm>
          <a:effectLst>
            <a:glow>
              <a:schemeClr val="accent4">
                <a:alpha val="12000"/>
              </a:schemeClr>
            </a:glow>
          </a:effectLst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71" t="14804" b="14804"/>
            <a:stretch/>
          </p:blipFill>
          <p:spPr>
            <a:xfrm>
              <a:off x="5651155" y="353105"/>
              <a:ext cx="1785552" cy="677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654" y="390198"/>
              <a:ext cx="1236121" cy="640080"/>
            </a:xfrm>
            <a:prstGeom prst="rect">
              <a:avLst/>
            </a:prstGeom>
          </p:spPr>
        </p:pic>
        <p:pic>
          <p:nvPicPr>
            <p:cNvPr id="16" name="Picture 15"/>
            <p:cNvPicPr preferRelativeResize="0"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488441" y="398176"/>
              <a:ext cx="18288" cy="621792"/>
            </a:xfrm>
            <a:prstGeom prst="rect">
              <a:avLst/>
            </a:prstGeom>
          </p:spPr>
        </p:pic>
      </p:grpSp>
      <p:sp>
        <p:nvSpPr>
          <p:cNvPr id="17" name="TextBox 31"/>
          <p:cNvSpPr txBox="1">
            <a:spLocks noChangeArrowheads="1"/>
          </p:cNvSpPr>
          <p:nvPr userDrawn="1"/>
        </p:nvSpPr>
        <p:spPr bwMode="auto">
          <a:xfrm>
            <a:off x="914400" y="6374497"/>
            <a:ext cx="8077200" cy="52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BFBFA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#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F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ODN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C66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IODA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15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F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|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</a:t>
            </a:r>
            <a:fld id="{8C09F1E1-7A3E-4BC4-BFAE-8F149A269EA2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Futura Condensed" pitchFamily="-6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27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04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4219" y="6331295"/>
            <a:ext cx="9180576" cy="5390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9E4BC"/>
              </a:solidFill>
              <a:latin typeface="Gill Sans MT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2" y="6331295"/>
            <a:ext cx="2382828" cy="499932"/>
            <a:chOff x="5651155" y="353105"/>
            <a:chExt cx="3227620" cy="677174"/>
          </a:xfrm>
          <a:effectLst>
            <a:glow>
              <a:schemeClr val="accent4">
                <a:alpha val="12000"/>
              </a:schemeClr>
            </a:glow>
          </a:effectLst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71" t="14804" b="14804"/>
            <a:stretch/>
          </p:blipFill>
          <p:spPr>
            <a:xfrm>
              <a:off x="5651155" y="353105"/>
              <a:ext cx="1785552" cy="677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654" y="390198"/>
              <a:ext cx="1236121" cy="640080"/>
            </a:xfrm>
            <a:prstGeom prst="rect">
              <a:avLst/>
            </a:prstGeom>
          </p:spPr>
        </p:pic>
        <p:pic>
          <p:nvPicPr>
            <p:cNvPr id="16" name="Picture 15"/>
            <p:cNvPicPr preferRelativeResize="0"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488441" y="398176"/>
              <a:ext cx="18288" cy="621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7382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F7951E"/>
                </a:solidFill>
                <a:latin typeface="Futur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955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4120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31"/>
          <p:cNvSpPr txBox="1">
            <a:spLocks noChangeArrowheads="1"/>
          </p:cNvSpPr>
          <p:nvPr userDrawn="1"/>
        </p:nvSpPr>
        <p:spPr bwMode="auto">
          <a:xfrm>
            <a:off x="914400" y="6374497"/>
            <a:ext cx="8077200" cy="52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BFBFA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#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F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ODN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C66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IODA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15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F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|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</a:t>
            </a:r>
            <a:fld id="{8C09F1E1-7A3E-4BC4-BFAE-8F149A269EA2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Futura Condensed" pitchFamily="-6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6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8382000" y="6248400"/>
            <a:ext cx="5381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973A77-95C5-4ADF-B197-76F82EEB9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554162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24219" y="6331295"/>
            <a:ext cx="9180576" cy="5390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9E4BC"/>
              </a:solidFill>
              <a:latin typeface="Gill Sans MT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2" y="6331295"/>
            <a:ext cx="2382828" cy="499932"/>
            <a:chOff x="5651155" y="353105"/>
            <a:chExt cx="3227620" cy="677174"/>
          </a:xfrm>
          <a:effectLst>
            <a:glow>
              <a:schemeClr val="accent4">
                <a:alpha val="12000"/>
              </a:schemeClr>
            </a:glow>
          </a:effectLst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71" t="14804" b="14804"/>
            <a:stretch/>
          </p:blipFill>
          <p:spPr>
            <a:xfrm>
              <a:off x="5651155" y="353105"/>
              <a:ext cx="1785552" cy="677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654" y="390198"/>
              <a:ext cx="1236121" cy="640080"/>
            </a:xfrm>
            <a:prstGeom prst="rect">
              <a:avLst/>
            </a:prstGeom>
          </p:spPr>
        </p:pic>
        <p:pic>
          <p:nvPicPr>
            <p:cNvPr id="12" name="Picture 11"/>
            <p:cNvPicPr preferRelativeResize="0">
              <a:picLocks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7488441" y="398176"/>
              <a:ext cx="18288" cy="621792"/>
            </a:xfrm>
            <a:prstGeom prst="rect">
              <a:avLst/>
            </a:prstGeom>
          </p:spPr>
        </p:pic>
      </p:grp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914400" y="6374497"/>
            <a:ext cx="8077200" cy="52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000" b="1" i="0" kern="1200" dirty="0" smtClean="0">
                <a:solidFill>
                  <a:srgbClr val="FBFBFA"/>
                </a:solidFill>
                <a:effectLst/>
                <a:latin typeface="Calibri" pitchFamily="34" charset="0"/>
                <a:ea typeface="+mn-ea"/>
                <a:cs typeface="Arial" charset="0"/>
              </a:rPr>
              <a:t>#</a:t>
            </a:r>
            <a:r>
              <a:rPr lang="en-US" b="1" i="0" kern="1200" dirty="0" smtClean="0">
                <a:solidFill>
                  <a:schemeClr val="tx2"/>
                </a:solidFill>
                <a:effectLst/>
                <a:latin typeface="Calibri" pitchFamily="34" charset="0"/>
                <a:ea typeface="+mn-ea"/>
                <a:cs typeface="Arial" charset="0"/>
              </a:rPr>
              <a:t>ODN</a:t>
            </a:r>
            <a:r>
              <a:rPr lang="en-US" b="1" i="0" kern="1200" dirty="0" smtClean="0">
                <a:solidFill>
                  <a:schemeClr val="bg2"/>
                </a:solidFill>
                <a:effectLst/>
                <a:latin typeface="Calibri" pitchFamily="34" charset="0"/>
                <a:ea typeface="+mn-ea"/>
                <a:cs typeface="Arial" charset="0"/>
              </a:rPr>
              <a:t>IODA</a:t>
            </a:r>
            <a:r>
              <a:rPr lang="en-US" b="1" i="0" kern="1200" dirty="0" smtClean="0">
                <a:solidFill>
                  <a:schemeClr val="accent4"/>
                </a:solidFill>
                <a:effectLst/>
                <a:latin typeface="Calibri" pitchFamily="34" charset="0"/>
                <a:ea typeface="+mn-ea"/>
                <a:cs typeface="Arial" charset="0"/>
              </a:rPr>
              <a:t>15   </a:t>
            </a:r>
            <a:r>
              <a:rPr lang="en-US" b="1" i="0" kern="1200" dirty="0" smtClean="0">
                <a:solidFill>
                  <a:schemeClr val="tx2"/>
                </a:solidFill>
                <a:effectLst/>
                <a:latin typeface="Calibri" pitchFamily="34" charset="0"/>
                <a:ea typeface="+mn-ea"/>
                <a:cs typeface="Arial" charset="0"/>
              </a:rPr>
              <a:t>|</a:t>
            </a:r>
            <a:r>
              <a:rPr lang="en-US" b="1" i="0" kern="1200" dirty="0" smtClean="0">
                <a:solidFill>
                  <a:schemeClr val="accent4"/>
                </a:solidFill>
                <a:effectLst/>
                <a:latin typeface="Calibri" pitchFamily="34" charset="0"/>
                <a:ea typeface="+mn-ea"/>
                <a:cs typeface="Arial" charset="0"/>
              </a:rPr>
              <a:t>   </a:t>
            </a:r>
            <a:fld id="{8C09F1E1-7A3E-4BC4-BFAE-8F149A269EA2}" type="slidenum">
              <a:rPr lang="en-US" b="1" i="0" kern="1200" smtClean="0">
                <a:solidFill>
                  <a:schemeClr val="accent4"/>
                </a:solidFill>
                <a:effectLst/>
                <a:latin typeface="Calibri" pitchFamily="34" charset="0"/>
                <a:ea typeface="+mn-ea"/>
                <a:cs typeface="Arial" charset="0"/>
              </a:rPr>
              <a:pPr algn="r">
                <a:defRPr/>
              </a:pPr>
              <a:t>‹#›</a:t>
            </a:fld>
            <a:endParaRPr lang="en-US" altLang="en-US" dirty="0" smtClean="0">
              <a:solidFill>
                <a:schemeClr val="accent4"/>
              </a:solidFill>
              <a:latin typeface="Futura Condensed" pitchFamily="-6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4" r:id="rId4"/>
    <p:sldLayoutId id="2147483673" r:id="rId5"/>
    <p:sldLayoutId id="2147483675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Futura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51E"/>
          </a:solidFill>
          <a:latin typeface="Futur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51E"/>
          </a:solidFill>
          <a:latin typeface="Futur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51E"/>
          </a:solidFill>
          <a:latin typeface="Futur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51E"/>
          </a:solidFill>
          <a:latin typeface="Futur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FBC87"/>
          </a:solidFill>
          <a:latin typeface="Futur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FBC87"/>
          </a:solidFill>
          <a:latin typeface="Futur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FBC87"/>
          </a:solidFill>
          <a:latin typeface="Futur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FBC87"/>
          </a:solidFill>
          <a:latin typeface="Futura" pitchFamily="-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692150" indent="-2968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1081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5382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4pPr>
      <a:lvl5pPr marL="1933575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990600"/>
            <a:ext cx="8915400" cy="27432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4000" i="1" dirty="0" smtClean="0"/>
              <a:t>OD, Diversity and Inclusion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3400" i="1" dirty="0" smtClean="0"/>
              <a:t>Yesterday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</a:t>
            </a:r>
            <a:r>
              <a:rPr lang="en-US" sz="3200" i="1" dirty="0" smtClean="0"/>
              <a:t>T</a:t>
            </a:r>
            <a:r>
              <a:rPr lang="en-US" sz="3400" i="1" dirty="0" smtClean="0"/>
              <a:t>oday and 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     </a:t>
            </a:r>
            <a:r>
              <a:rPr lang="en-US" sz="3400" i="1" dirty="0" smtClean="0"/>
              <a:t>Looking Around the Corner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Frederick A. Miller</a:t>
            </a:r>
          </a:p>
          <a:p>
            <a:r>
              <a:rPr lang="en-US" b="1" dirty="0" smtClean="0"/>
              <a:t>Judith H. Katz</a:t>
            </a:r>
          </a:p>
          <a:p>
            <a:r>
              <a:rPr lang="en-US" i="0" dirty="0" smtClean="0"/>
              <a:t>The Kaleel Jamison Consulting Group, Inc</a:t>
            </a:r>
            <a:r>
              <a:rPr lang="en-US" dirty="0" smtClean="0"/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90800" y="2286000"/>
            <a:ext cx="5486400" cy="1295400"/>
            <a:chOff x="2590800" y="2286000"/>
            <a:chExt cx="5486400" cy="1295400"/>
          </a:xfrm>
        </p:grpSpPr>
        <p:sp>
          <p:nvSpPr>
            <p:cNvPr id="5" name="U-Turn Arrow 4"/>
            <p:cNvSpPr/>
            <p:nvPr/>
          </p:nvSpPr>
          <p:spPr>
            <a:xfrm rot="5400000">
              <a:off x="6553200" y="2057400"/>
              <a:ext cx="1295400" cy="1752600"/>
            </a:xfrm>
            <a:prstGeom prst="uturnArrow">
              <a:avLst>
                <a:gd name="adj1" fmla="val 26638"/>
                <a:gd name="adj2" fmla="val 25000"/>
                <a:gd name="adj3" fmla="val 25000"/>
                <a:gd name="adj4" fmla="val 41164"/>
                <a:gd name="adj5" fmla="val 100000"/>
              </a:avLst>
            </a:prstGeom>
            <a:gradFill flip="none" rotWithShape="1">
              <a:gsLst>
                <a:gs pos="2500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 w="190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590800" y="2286000"/>
              <a:ext cx="1371600" cy="381000"/>
              <a:chOff x="2590800" y="2286000"/>
              <a:chExt cx="1371600" cy="381000"/>
            </a:xfrm>
          </p:grpSpPr>
          <p:sp>
            <p:nvSpPr>
              <p:cNvPr id="13" name="Chevron 12"/>
              <p:cNvSpPr/>
              <p:nvPr/>
            </p:nvSpPr>
            <p:spPr>
              <a:xfrm>
                <a:off x="2590800" y="2286000"/>
                <a:ext cx="457200" cy="381000"/>
              </a:xfrm>
              <a:prstGeom prst="chevron">
                <a:avLst>
                  <a:gd name="adj" fmla="val 58867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hevron 14"/>
              <p:cNvSpPr/>
              <p:nvPr/>
            </p:nvSpPr>
            <p:spPr>
              <a:xfrm>
                <a:off x="3200400" y="2286000"/>
                <a:ext cx="457200" cy="381000"/>
              </a:xfrm>
              <a:prstGeom prst="chevron">
                <a:avLst>
                  <a:gd name="adj" fmla="val 58867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vron 15"/>
              <p:cNvSpPr/>
              <p:nvPr/>
            </p:nvSpPr>
            <p:spPr>
              <a:xfrm>
                <a:off x="2895600" y="2286000"/>
                <a:ext cx="457200" cy="381000"/>
              </a:xfrm>
              <a:prstGeom prst="chevron">
                <a:avLst>
                  <a:gd name="adj" fmla="val 58867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3505200" y="2286000"/>
                <a:ext cx="457200" cy="381000"/>
              </a:xfrm>
              <a:prstGeom prst="chevron">
                <a:avLst>
                  <a:gd name="adj" fmla="val 58867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981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/>
          <a:lstStyle/>
          <a:p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04800" y="1143000"/>
            <a:ext cx="8839200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Group 1: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In looking at the poll results and from your own perception, discuss how we as practitioners have/have not taken on diversity and inclusion in the field and in our practices?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Group 2: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To what extent are you bringing issues of diversity and inclusion up in your practice?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Group 3: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To what degree are issues of diversity and inclusion impacting the performance of your organization/client organization? and How?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Everybody: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As you think about your practice and skills, what is a growth/learning edge for you related to diversity and inclusion.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382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"/>
            <a:ext cx="6621288" cy="598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60329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Copyright © 1998, 2001, 2002 The Kaleel Jamison Consulting Group, Inc. All rights reserved. No duplication without the written permission of The Kaleel Jamison Consulting Group, Inc. 518.271.7000. www.kjcg.com. 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97623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dirty="0" smtClean="0"/>
              <a:t>Privilege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53130"/>
            <a:ext cx="8001000" cy="499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714" y="1174962"/>
          <a:ext cx="8382000" cy="4387638"/>
        </p:xfrm>
        <a:graphic>
          <a:graphicData uri="http://schemas.openxmlformats.org/drawingml/2006/table">
            <a:tbl>
              <a:tblPr/>
              <a:tblGrid>
                <a:gridCol w="3558396"/>
                <a:gridCol w="4823604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egoe UI" pitchFamily="34" charset="0"/>
                          <a:ea typeface="MS PGothic" pitchFamily="34" charset="-128"/>
                          <a:cs typeface="Segoe UI" pitchFamily="34" charset="0"/>
                        </a:rPr>
                        <a:t>Diagnostic OD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egoe UI" pitchFamily="34" charset="0"/>
                          <a:ea typeface="MS PGothic" pitchFamily="34" charset="-128"/>
                          <a:cs typeface="Segoe UI" pitchFamily="34" charset="0"/>
                        </a:rPr>
                        <a:t>Dialogic OD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</a:tr>
              <a:tr h="434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Assume move to stability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Assume unknowns and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unknowables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Unfreezing—Changing—Refreezing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Create disruptions and shift ongoing patterns of communication/interaction to lead to emergence of new possibilities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Organization change: envisioned, planned and managed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Organization transformation: emergent, dynamic, intervene in organization to accelerate, deflect, punctuate or disrupt to enable a leap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Change structures and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Change the conversation (change the interaction, change the experiences, change the 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Hierarchical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Top-down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Heterarchical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Start anywhere – spread out – peer-to-peer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7D5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562600"/>
            <a:ext cx="838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Based on </a:t>
            </a:r>
            <a:r>
              <a:rPr lang="en-US" sz="700" b="1" dirty="0" err="1" smtClean="0"/>
              <a:t>Gervase</a:t>
            </a:r>
            <a:r>
              <a:rPr lang="en-US" sz="700" b="1" dirty="0" smtClean="0"/>
              <a:t> R. </a:t>
            </a:r>
            <a:r>
              <a:rPr lang="en-US" sz="700" b="1" dirty="0" err="1" smtClean="0"/>
              <a:t>Bushe</a:t>
            </a:r>
            <a:r>
              <a:rPr lang="en-US" sz="700" b="1" dirty="0" smtClean="0"/>
              <a:t> and Robert J. </a:t>
            </a:r>
            <a:r>
              <a:rPr lang="en-US" sz="700" b="1" dirty="0" err="1" smtClean="0"/>
              <a:t>Marshak</a:t>
            </a:r>
            <a:r>
              <a:rPr lang="en-US" sz="700" b="1" dirty="0" smtClean="0"/>
              <a:t> (Eds.). (2015), </a:t>
            </a:r>
            <a:r>
              <a:rPr lang="en-US" sz="700" b="1" i="1" dirty="0" smtClean="0"/>
              <a:t>Dialogic Organization Development: The Theory and Practice of Transformational Change. </a:t>
            </a:r>
            <a:r>
              <a:rPr lang="en-US" sz="700" b="1" dirty="0" smtClean="0"/>
              <a:t>Oakland, CA: </a:t>
            </a:r>
            <a:r>
              <a:rPr lang="en-US" sz="700" b="1" dirty="0" err="1" smtClean="0"/>
              <a:t>Berrett</a:t>
            </a:r>
            <a:r>
              <a:rPr lang="en-US" sz="700" b="1" dirty="0" smtClean="0"/>
              <a:t>-Koehler (adapted by Judith H. Katz)</a:t>
            </a:r>
            <a:endParaRPr lang="en-US" sz="700" b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304800"/>
            <a:ext cx="8077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Futura"/>
                <a:ea typeface="+mj-ea"/>
                <a:cs typeface="+mj-cs"/>
              </a:rPr>
              <a:t>Changing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 OD Methodologies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US" dirty="0" smtClean="0"/>
              <a:t>The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 anchor="ctr"/>
          <a:lstStyle/>
          <a:p>
            <a:pPr>
              <a:buNone/>
            </a:pPr>
            <a:r>
              <a:rPr lang="en-US" b="1" dirty="0" smtClean="0"/>
              <a:t>	Are we individually and collectively doing enough to address diversity and inclusion in our organizations and our lives?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If not…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pPr algn="ctr"/>
            <a:r>
              <a:rPr lang="en-US" dirty="0">
                <a:ea typeface="Calibri"/>
              </a:rPr>
              <a:t>Please Complete a Survey Before You </a:t>
            </a:r>
            <a:r>
              <a:rPr lang="en-US" dirty="0" smtClean="0">
                <a:ea typeface="Calibri"/>
              </a:rPr>
              <a:t>Leave</a:t>
            </a:r>
            <a:r>
              <a:rPr lang="en-US" dirty="0">
                <a:ea typeface="Calibri"/>
              </a:rPr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838200" y="2925762"/>
            <a:ext cx="7467600" cy="2484438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Futura"/>
                <a:ea typeface="Calibri"/>
              </a:rPr>
              <a:t/>
            </a:r>
            <a:br>
              <a:rPr lang="en-US" b="1" dirty="0">
                <a:latin typeface="Futura"/>
                <a:ea typeface="Calibri"/>
              </a:rPr>
            </a:br>
            <a:r>
              <a:rPr lang="en-US" dirty="0">
                <a:latin typeface="Futura"/>
                <a:ea typeface="Calibri"/>
              </a:rPr>
              <a:t>Your feedback is greatly </a:t>
            </a:r>
            <a:r>
              <a:rPr lang="en-US" dirty="0" smtClean="0">
                <a:latin typeface="Futura"/>
                <a:ea typeface="Calibri"/>
              </a:rPr>
              <a:t>appreciated.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 smtClean="0">
              <a:latin typeface="Futura"/>
              <a:ea typeface="Calibri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Futura"/>
                <a:ea typeface="Calibri"/>
              </a:rPr>
              <a:t>Thank </a:t>
            </a:r>
            <a:r>
              <a:rPr lang="en-US" b="1" dirty="0">
                <a:latin typeface="Futura"/>
                <a:ea typeface="Calibri"/>
              </a:rPr>
              <a:t>You! </a:t>
            </a:r>
            <a:endParaRPr lang="en-US" sz="4000" b="1" dirty="0">
              <a:effectLst/>
              <a:latin typeface="Futura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5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3400" y="838200"/>
            <a:ext cx="8077200" cy="4525963"/>
          </a:xfrm>
        </p:spPr>
        <p:txBody>
          <a:bodyPr anchor="ctr"/>
          <a:lstStyle/>
          <a:p>
            <a:pPr algn="ctr">
              <a:buNone/>
            </a:pPr>
            <a:r>
              <a:rPr lang="en-US" sz="8000" b="1" dirty="0" smtClean="0">
                <a:solidFill>
                  <a:schemeClr val="accent5"/>
                </a:solidFill>
              </a:rPr>
              <a:t>WELCOME</a:t>
            </a:r>
            <a:endParaRPr lang="en-US" sz="8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TWEETING AS YOU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lvl="0" indent="0" algn="ctr" defTabSz="457200" fontAlgn="auto">
              <a:spcAft>
                <a:spcPts val="0"/>
              </a:spcAft>
              <a:buClrTx/>
              <a:buNone/>
              <a:defRPr/>
            </a:pPr>
            <a:r>
              <a:rPr lang="en-US" sz="4400" dirty="0" smtClean="0">
                <a:latin typeface="Segoe UI Symbol" pitchFamily="34" charset="0"/>
                <a:ea typeface="Segoe UI Symbol" pitchFamily="34" charset="0"/>
                <a:cs typeface="Arial"/>
              </a:rPr>
              <a:t>Use the conference </a:t>
            </a:r>
            <a:r>
              <a:rPr lang="en-US" sz="4400" dirty="0" err="1" smtClean="0">
                <a:latin typeface="Segoe UI Symbol" pitchFamily="34" charset="0"/>
                <a:ea typeface="Segoe UI Symbol" pitchFamily="34" charset="0"/>
                <a:cs typeface="Arial"/>
              </a:rPr>
              <a:t>hashtag</a:t>
            </a:r>
            <a:r>
              <a:rPr lang="en-US" sz="4400" dirty="0" smtClean="0">
                <a:latin typeface="Segoe UI Symbol" pitchFamily="34" charset="0"/>
                <a:ea typeface="Segoe UI Symbol" pitchFamily="34" charset="0"/>
                <a:cs typeface="Arial"/>
              </a:rPr>
              <a:t>:</a:t>
            </a:r>
            <a:endParaRPr lang="en-US" sz="4400" dirty="0" smtClean="0">
              <a:latin typeface="Arial"/>
              <a:ea typeface="Segoe UI Symbol" pitchFamily="34" charset="0"/>
              <a:cs typeface="Arial"/>
            </a:endParaRPr>
          </a:p>
          <a:p>
            <a:pPr marL="0" lvl="0" indent="0" algn="ctr" defTabSz="457200" fontAlgn="auto">
              <a:spcAft>
                <a:spcPts val="0"/>
              </a:spcAft>
              <a:buClrTx/>
              <a:buNone/>
              <a:defRPr/>
            </a:pPr>
            <a:r>
              <a:rPr lang="en-US" sz="4400" dirty="0" smtClean="0">
                <a:latin typeface="Segoe UI Semibold" pitchFamily="34" charset="0"/>
                <a:ea typeface="Segoe UI Symbol" pitchFamily="34" charset="0"/>
                <a:cs typeface="Arial"/>
              </a:rPr>
              <a:t>#</a:t>
            </a:r>
            <a:r>
              <a:rPr lang="en-US" sz="4000" dirty="0" smtClean="0">
                <a:latin typeface="Segoe UI Semibold" pitchFamily="34" charset="0"/>
                <a:ea typeface="Segoe UI Symbol" pitchFamily="34" charset="0"/>
                <a:cs typeface="Arial"/>
              </a:rPr>
              <a:t>ODNIODA2015</a:t>
            </a:r>
            <a:endParaRPr lang="en-US" sz="4000" dirty="0" smtClean="0">
              <a:latin typeface="Arial"/>
              <a:ea typeface="Segoe UI Symbol" pitchFamily="34" charset="0"/>
              <a:cs typeface="Arial"/>
            </a:endParaRPr>
          </a:p>
          <a:p>
            <a:pPr marL="0" lvl="0" indent="0" algn="ctr" defTabSz="457200" fontAlgn="auto">
              <a:spcAft>
                <a:spcPts val="0"/>
              </a:spcAft>
              <a:buClrTx/>
              <a:buNone/>
              <a:defRPr/>
            </a:pPr>
            <a:endParaRPr lang="en-US" sz="4400" dirty="0" smtClean="0">
              <a:latin typeface="Segoe UI Symbol" pitchFamily="34" charset="0"/>
              <a:ea typeface="Segoe UI Symbol" pitchFamily="34" charset="0"/>
              <a:cs typeface="Arial"/>
            </a:endParaRPr>
          </a:p>
          <a:p>
            <a:pPr marL="0" lvl="0" indent="0" algn="ctr" defTabSz="457200" fontAlgn="auto">
              <a:spcAft>
                <a:spcPts val="0"/>
              </a:spcAft>
              <a:buClrTx/>
              <a:buNone/>
              <a:defRPr/>
            </a:pPr>
            <a:r>
              <a:rPr lang="en-US" sz="4400" dirty="0" smtClean="0">
                <a:latin typeface="Segoe UI Symbol" pitchFamily="34" charset="0"/>
                <a:ea typeface="Segoe UI Symbol" pitchFamily="34" charset="0"/>
                <a:cs typeface="Arial"/>
              </a:rPr>
              <a:t>And our Twitter handle:</a:t>
            </a:r>
          </a:p>
          <a:p>
            <a:pPr marL="0" lvl="0" indent="0" algn="ctr" defTabSz="457200" fontAlgn="auto">
              <a:spcAft>
                <a:spcPts val="0"/>
              </a:spcAft>
              <a:buClrTx/>
              <a:buNone/>
              <a:defRPr/>
            </a:pPr>
            <a:r>
              <a:rPr lang="en-US" sz="4400" dirty="0" smtClean="0">
                <a:latin typeface="Segoe UI Semibold" pitchFamily="34" charset="0"/>
                <a:cs typeface="Arial"/>
              </a:rPr>
              <a:t>@</a:t>
            </a:r>
            <a:r>
              <a:rPr lang="en-US" sz="4400" dirty="0" err="1" smtClean="0">
                <a:latin typeface="Segoe UI Semibold" pitchFamily="34" charset="0"/>
                <a:cs typeface="Arial"/>
              </a:rPr>
              <a:t>kjcginc</a:t>
            </a:r>
            <a:endParaRPr lang="en-US" sz="4400" dirty="0" smtClean="0">
              <a:latin typeface="Segoe UI Semibold" pitchFamily="34" charset="0"/>
              <a:cs typeface="Arial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3400" y="1524000"/>
            <a:ext cx="80772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Explore how issues of Diversity and Inclusion have changed over the years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Examine the changing relationship of OD and Diversity and Inclusion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Discuss what we as OD practitioners can do to influence organizational change with respect to Inclusion and Diversity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382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3400" y="1066800"/>
            <a:ext cx="8077200" cy="4525963"/>
          </a:xfrm>
        </p:spPr>
        <p:txBody>
          <a:bodyPr/>
          <a:lstStyle/>
          <a:p>
            <a:r>
              <a:rPr lang="en-US" dirty="0" smtClean="0"/>
              <a:t>Poll Question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Have we as practitioners been aggressive enough in addressing diversity and inclusion?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Not at all 					    To a great extent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276600"/>
          <a:ext cx="7162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64"/>
                <a:gridCol w="651164"/>
                <a:gridCol w="651164"/>
                <a:gridCol w="651164"/>
                <a:gridCol w="651164"/>
                <a:gridCol w="651164"/>
                <a:gridCol w="651164"/>
                <a:gridCol w="651164"/>
                <a:gridCol w="651164"/>
                <a:gridCol w="651164"/>
                <a:gridCol w="651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382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the Workplace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3400" y="1524000"/>
            <a:ext cx="80772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2209800"/>
            <a:ext cx="8592207" cy="2743200"/>
            <a:chOff x="609598" y="2209800"/>
            <a:chExt cx="8592207" cy="2743200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609598" y="2209800"/>
              <a:ext cx="2648607" cy="2743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COMPLIANCE</a:t>
              </a:r>
            </a:p>
            <a:p>
              <a:pPr algn="ctr"/>
              <a:endPara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Affirmative Action</a:t>
              </a:r>
            </a:p>
            <a:p>
              <a:pPr algn="ctr"/>
              <a:endPara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sz="2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Open Doors</a:t>
              </a:r>
              <a:endPara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581398" y="2209800"/>
              <a:ext cx="2648607" cy="2743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DIVERSITY</a:t>
              </a:r>
            </a:p>
            <a:p>
              <a:pPr algn="ctr"/>
              <a:endPara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Recognizing the reality and business case</a:t>
              </a:r>
            </a:p>
            <a:p>
              <a:pPr algn="ctr"/>
              <a:endPara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2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Open Minds</a:t>
              </a: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6553198" y="2209800"/>
              <a:ext cx="2648607" cy="2743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INCLUSION</a:t>
              </a:r>
            </a:p>
            <a:p>
              <a:pPr algn="ctr"/>
              <a:endParaRPr lang="en-US" sz="2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ALL people</a:t>
              </a:r>
            </a:p>
            <a:p>
              <a:pPr algn="ctr"/>
              <a:endParaRPr lang="en-US" sz="2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2400" b="1" i="1" dirty="0" smtClean="0">
                  <a:solidFill>
                    <a:schemeClr val="bg1"/>
                  </a:solidFill>
                </a:rPr>
                <a:t>Open Systems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5" idx="1"/>
            </p:cNvCxnSpPr>
            <p:nvPr/>
          </p:nvCxnSpPr>
          <p:spPr>
            <a:xfrm>
              <a:off x="3258205" y="3581400"/>
              <a:ext cx="323193" cy="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3"/>
              <a:endCxn id="6" idx="1"/>
            </p:cNvCxnSpPr>
            <p:nvPr/>
          </p:nvCxnSpPr>
          <p:spPr>
            <a:xfrm>
              <a:off x="6230005" y="3581400"/>
              <a:ext cx="323193" cy="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4382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images.indianexpress.com/2015/05/baltimore-protests-759.jpg"/>
          <p:cNvPicPr>
            <a:picLocks noChangeAspect="1" noChangeArrowheads="1"/>
          </p:cNvPicPr>
          <p:nvPr/>
        </p:nvPicPr>
        <p:blipFill>
          <a:blip r:embed="rId2" cstate="print"/>
          <a:srcRect l="19733" r="7995"/>
          <a:stretch>
            <a:fillRect/>
          </a:stretch>
        </p:blipFill>
        <p:spPr bwMode="auto">
          <a:xfrm rot="21197256">
            <a:off x="-22471" y="3456979"/>
            <a:ext cx="2929192" cy="2590800"/>
          </a:xfrm>
          <a:prstGeom prst="rect">
            <a:avLst/>
          </a:prstGeom>
          <a:noFill/>
        </p:spPr>
      </p:pic>
      <p:pic>
        <p:nvPicPr>
          <p:cNvPr id="8" name="Picture 4" descr="http://www.stuff.co.nz/content/dam/images/1/5/j/b/c/3/image.related.StuffLandscapeSixteenByNine.620x349.15jbbv.png/1435431134732.jpg"/>
          <p:cNvPicPr>
            <a:picLocks noChangeAspect="1" noChangeArrowheads="1"/>
          </p:cNvPicPr>
          <p:nvPr/>
        </p:nvPicPr>
        <p:blipFill>
          <a:blip r:embed="rId3" cstate="print"/>
          <a:srcRect l="18442"/>
          <a:stretch>
            <a:fillRect/>
          </a:stretch>
        </p:blipFill>
        <p:spPr bwMode="auto">
          <a:xfrm rot="284004">
            <a:off x="4462236" y="-122269"/>
            <a:ext cx="4556867" cy="3215434"/>
          </a:xfrm>
          <a:prstGeom prst="rect">
            <a:avLst/>
          </a:prstGeom>
          <a:noFill/>
        </p:spPr>
      </p:pic>
      <p:pic>
        <p:nvPicPr>
          <p:cNvPr id="17410" name="Picture 2" descr="http://s.newsweek.com/sites/www.newsweek.com/files/styles/embedded/public/2015/06/01/caitlyn-jenner.jpg"/>
          <p:cNvPicPr>
            <a:picLocks noChangeAspect="1" noChangeArrowheads="1"/>
          </p:cNvPicPr>
          <p:nvPr/>
        </p:nvPicPr>
        <p:blipFill>
          <a:blip r:embed="rId4" cstate="print"/>
          <a:srcRect l="9160" r="10229"/>
          <a:stretch>
            <a:fillRect/>
          </a:stretch>
        </p:blipFill>
        <p:spPr bwMode="auto">
          <a:xfrm rot="20925555">
            <a:off x="206463" y="260558"/>
            <a:ext cx="3184507" cy="2681706"/>
          </a:xfrm>
          <a:prstGeom prst="rect">
            <a:avLst/>
          </a:prstGeom>
          <a:noFill/>
        </p:spPr>
      </p:pic>
      <p:pic>
        <p:nvPicPr>
          <p:cNvPr id="10" name="Picture 2" descr="http://steinershow.org.s3.amazonaws.com/wp-content/uploads/2015/08/blacklivesmatter1.jpg"/>
          <p:cNvPicPr>
            <a:picLocks noChangeAspect="1" noChangeArrowheads="1"/>
          </p:cNvPicPr>
          <p:nvPr/>
        </p:nvPicPr>
        <p:blipFill>
          <a:blip r:embed="rId5" cstate="print"/>
          <a:srcRect l="17187" r="15625"/>
          <a:stretch>
            <a:fillRect/>
          </a:stretch>
        </p:blipFill>
        <p:spPr bwMode="auto">
          <a:xfrm>
            <a:off x="2819400" y="0"/>
            <a:ext cx="3469389" cy="2959979"/>
          </a:xfrm>
          <a:prstGeom prst="rect">
            <a:avLst/>
          </a:prstGeom>
          <a:noFill/>
        </p:spPr>
      </p:pic>
      <p:pic>
        <p:nvPicPr>
          <p:cNvPr id="5130" name="Picture 10" descr="https://notchesblogdotcom.files.wordpress.com/2015/06/rainbow_cou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124200"/>
            <a:ext cx="4191000" cy="2847266"/>
          </a:xfrm>
          <a:prstGeom prst="rect">
            <a:avLst/>
          </a:prstGeom>
          <a:noFill/>
        </p:spPr>
      </p:pic>
      <p:pic>
        <p:nvPicPr>
          <p:cNvPr id="5122" name="Picture 2" descr="http://allianceforajustsociety.org/wp-content/uploads/2011/11/we-are-the-99-percent.jpg"/>
          <p:cNvPicPr>
            <a:picLocks noChangeAspect="1" noChangeArrowheads="1"/>
          </p:cNvPicPr>
          <p:nvPr/>
        </p:nvPicPr>
        <p:blipFill>
          <a:blip r:embed="rId7" cstate="print"/>
          <a:srcRect l="22452" r="8000"/>
          <a:stretch>
            <a:fillRect/>
          </a:stretch>
        </p:blipFill>
        <p:spPr bwMode="auto">
          <a:xfrm rot="268933">
            <a:off x="6016016" y="3161550"/>
            <a:ext cx="3019365" cy="2897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/>
          <p:nvPr/>
        </p:nvCxnSpPr>
        <p:spPr>
          <a:xfrm>
            <a:off x="7924800" y="2895600"/>
            <a:ext cx="762000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sz="3600" dirty="0" smtClean="0"/>
              <a:t>Diversity &amp; Inclusion over the Years</a:t>
            </a:r>
            <a:endParaRPr lang="en-US" sz="3600" i="1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38200" y="1447800"/>
            <a:ext cx="3077307" cy="2286000"/>
            <a:chOff x="533400" y="1676400"/>
            <a:chExt cx="2667000" cy="1981200"/>
          </a:xfrm>
        </p:grpSpPr>
        <p:sp>
          <p:nvSpPr>
            <p:cNvPr id="4" name="Rounded Rectangle 3"/>
            <p:cNvSpPr/>
            <p:nvPr/>
          </p:nvSpPr>
          <p:spPr>
            <a:xfrm>
              <a:off x="533400" y="2057400"/>
              <a:ext cx="2667000" cy="1600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Newly passed Affirmative Action (race and gender)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Focus on 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Compliance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“Right thing to do”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1676400"/>
              <a:ext cx="25146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1970s-1980s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105400" y="1447800"/>
            <a:ext cx="3077307" cy="2286000"/>
            <a:chOff x="533400" y="1676400"/>
            <a:chExt cx="2667000" cy="1981200"/>
          </a:xfrm>
        </p:grpSpPr>
        <p:sp>
          <p:nvSpPr>
            <p:cNvPr id="9" name="Rounded Rectangle 8"/>
            <p:cNvSpPr/>
            <p:nvPr/>
          </p:nvSpPr>
          <p:spPr>
            <a:xfrm>
              <a:off x="533400" y="2057400"/>
              <a:ext cx="2667000" cy="1600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Focus on business case</a:t>
              </a:r>
              <a:r>
                <a:rPr lang="en-US" dirty="0" smtClean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Beginning to include issues gays and lesbians face in the workplace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9600" y="1676400"/>
              <a:ext cx="25146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1990s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105400" y="3962400"/>
            <a:ext cx="3077307" cy="2286000"/>
            <a:chOff x="533400" y="1676400"/>
            <a:chExt cx="2667000" cy="1981200"/>
          </a:xfrm>
        </p:grpSpPr>
        <p:sp>
          <p:nvSpPr>
            <p:cNvPr id="12" name="Rounded Rectangle 11"/>
            <p:cNvSpPr/>
            <p:nvPr/>
          </p:nvSpPr>
          <p:spPr>
            <a:xfrm>
              <a:off x="533400" y="2057400"/>
              <a:ext cx="2667000" cy="1600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Expanding definition of people of color;</a:t>
              </a:r>
            </a:p>
            <a:p>
              <a:pPr algn="ctr"/>
              <a:r>
                <a:rPr lang="en-US" dirty="0" smtClean="0"/>
                <a:t>domestic partner benefits for gays/lesbians</a:t>
              </a:r>
            </a:p>
            <a:p>
              <a:pPr algn="ctr"/>
              <a:r>
                <a:rPr lang="en-US" b="1" dirty="0" smtClean="0"/>
                <a:t>Beginning to focus on Inclusion</a:t>
              </a:r>
              <a:endParaRPr lang="en-US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9600" y="1676400"/>
              <a:ext cx="25146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2000s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38200" y="3962400"/>
            <a:ext cx="3077307" cy="2286000"/>
            <a:chOff x="533400" y="1676400"/>
            <a:chExt cx="2667000" cy="1981200"/>
          </a:xfrm>
        </p:grpSpPr>
        <p:sp>
          <p:nvSpPr>
            <p:cNvPr id="15" name="Rounded Rectangle 14"/>
            <p:cNvSpPr/>
            <p:nvPr/>
          </p:nvSpPr>
          <p:spPr>
            <a:xfrm>
              <a:off x="533400" y="2057400"/>
              <a:ext cx="2667000" cy="16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Impact of society on workplace—marriage equality, minimum wage policies, transgender issues, Ferguson, Baltimore</a:t>
              </a:r>
            </a:p>
            <a:p>
              <a:pPr algn="ctr"/>
              <a:r>
                <a:rPr lang="en-US" sz="1600" b="1" dirty="0" smtClean="0"/>
                <a:t>Focus on fabric of the organization</a:t>
              </a:r>
              <a:endParaRPr lang="en-US" sz="16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9600" y="1676400"/>
              <a:ext cx="25146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2010-Present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18" name="Straight Arrow Connector 17"/>
          <p:cNvCxnSpPr>
            <a:stCxn id="4" idx="3"/>
            <a:endCxn id="9" idx="1"/>
          </p:cNvCxnSpPr>
          <p:nvPr/>
        </p:nvCxnSpPr>
        <p:spPr>
          <a:xfrm>
            <a:off x="3915507" y="2810608"/>
            <a:ext cx="1189893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12" idx="3"/>
          </p:cNvCxnSpPr>
          <p:nvPr/>
        </p:nvCxnSpPr>
        <p:spPr>
          <a:xfrm flipV="1">
            <a:off x="8182707" y="2895602"/>
            <a:ext cx="504093" cy="2429606"/>
          </a:xfrm>
          <a:prstGeom prst="bentConnector2">
            <a:avLst/>
          </a:prstGeom>
          <a:ln w="25400"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3"/>
          </p:cNvCxnSpPr>
          <p:nvPr/>
        </p:nvCxnSpPr>
        <p:spPr>
          <a:xfrm>
            <a:off x="3915507" y="5325208"/>
            <a:ext cx="1189893" cy="8792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82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 rot="20700000">
            <a:off x="29692" y="4166393"/>
            <a:ext cx="2234095" cy="523558"/>
          </a:xfrm>
          <a:prstGeom prst="rect">
            <a:avLst/>
          </a:prstGeom>
        </p:spPr>
        <p:txBody>
          <a:bodyPr lIns="0" tIns="0" rIns="0" bIns="0"/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 Symbol" pitchFamily="34" charset="0"/>
                <a:ea typeface="Segoe UI Symbol" pitchFamily="34" charset="0"/>
                <a:cs typeface="Arial"/>
              </a:rPr>
              <a:t>Silver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 Symbol" pitchFamily="34" charset="0"/>
                <a:ea typeface="Segoe UI Symbol" pitchFamily="34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 Symbol" pitchFamily="34" charset="0"/>
                <a:ea typeface="Segoe UI Symbol" pitchFamily="34" charset="0"/>
                <a:cs typeface="Arial"/>
              </a:rPr>
              <a:t>Tsunami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20981924">
            <a:off x="238551" y="3060102"/>
            <a:ext cx="2724217" cy="356856"/>
          </a:xfrm>
          <a:prstGeom prst="rect">
            <a:avLst/>
          </a:prstGeom>
        </p:spPr>
        <p:txBody>
          <a:bodyPr lIns="0" tIns="0" rIns="0" bIns="0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 err="1" smtClean="0">
                <a:latin typeface="Segoe UI Symbol" pitchFamily="34" charset="0"/>
                <a:ea typeface="Segoe UI Symbol" pitchFamily="34" charset="0"/>
                <a:cs typeface="Arial"/>
              </a:rPr>
              <a:t>Millenials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Segoe UI Symbol" pitchFamily="34" charset="0"/>
              <a:ea typeface="Segoe UI Symbol" pitchFamily="34" charset="0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900000">
            <a:off x="6256955" y="1662522"/>
            <a:ext cx="2886992" cy="380490"/>
          </a:xfrm>
          <a:prstGeom prst="rect">
            <a:avLst/>
          </a:prstGeom>
        </p:spPr>
        <p:txBody>
          <a:bodyPr lIns="0" tIns="0" rIns="0" bIns="0"/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 smtClean="0">
                <a:latin typeface="Segoe UI Symbol" pitchFamily="34" charset="0"/>
                <a:ea typeface="Segoe UI Symbol" pitchFamily="34" charset="0"/>
                <a:cs typeface="Arial"/>
              </a:rPr>
              <a:t>Marriage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 smtClean="0">
                <a:latin typeface="Segoe UI Symbol" pitchFamily="34" charset="0"/>
                <a:ea typeface="Segoe UI Symbol" pitchFamily="34" charset="0"/>
                <a:cs typeface="Arial"/>
              </a:rPr>
              <a:t>Equality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Segoe UI Symbol" pitchFamily="34" charset="0"/>
              <a:ea typeface="Segoe UI Symbol" pitchFamily="34" charset="0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38400" y="3581400"/>
            <a:ext cx="4523834" cy="1017752"/>
          </a:xfrm>
          <a:prstGeom prst="rect">
            <a:avLst/>
          </a:prstGeom>
        </p:spPr>
        <p:txBody>
          <a:bodyPr lIns="0" tIns="0" rIns="0" bIns="0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 Symbol" pitchFamily="34" charset="0"/>
                <a:ea typeface="Segoe UI Symbol" pitchFamily="34" charset="0"/>
                <a:cs typeface="Arial"/>
              </a:rPr>
              <a:t>Polarization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2286000"/>
            <a:ext cx="329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egoe UI Symbol" pitchFamily="34" charset="0"/>
                <a:ea typeface="Segoe UI Symbol" pitchFamily="34" charset="0"/>
                <a:cs typeface="Arial"/>
              </a:rPr>
              <a:t>Technology</a:t>
            </a:r>
            <a:endParaRPr lang="en-US" sz="3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618977" y="4954427"/>
            <a:ext cx="223505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defTabSz="457200"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 smtClean="0">
                <a:latin typeface="Segoe UI Symbol" pitchFamily="34" charset="0"/>
              </a:rPr>
              <a:t>Healthcare</a:t>
            </a:r>
            <a:endParaRPr lang="en-US" sz="3600" b="1" dirty="0">
              <a:latin typeface="Segoe UI Symbo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 rot="900000">
            <a:off x="5709269" y="4921145"/>
            <a:ext cx="333885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defTabSz="457200"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 smtClean="0">
                <a:latin typeface="Segoe UI Symbol" pitchFamily="34" charset="0"/>
              </a:rPr>
              <a:t>Religious bias</a:t>
            </a:r>
            <a:endParaRPr lang="en-US" sz="3600" b="1" dirty="0">
              <a:latin typeface="Segoe UI Symbo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228600"/>
            <a:ext cx="86941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What’s ahead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 for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Diversity &amp; Inclusion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rot="21306151">
            <a:off x="319990" y="1717973"/>
            <a:ext cx="2779312" cy="474704"/>
          </a:xfrm>
          <a:prstGeom prst="rect">
            <a:avLst/>
          </a:prstGeom>
        </p:spPr>
        <p:txBody>
          <a:bodyPr lIns="0" tIns="0" rIns="0" bIns="0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noProof="0" dirty="0" smtClean="0">
                <a:latin typeface="Segoe UI Symbol" pitchFamily="34" charset="0"/>
                <a:ea typeface="Segoe UI Symbol" pitchFamily="34" charset="0"/>
                <a:cs typeface="Arial"/>
              </a:rPr>
              <a:t>Sustainability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Segoe UI Symbol" pitchFamily="34" charset="0"/>
              <a:ea typeface="Segoe UI Symbol" pitchFamily="34" charset="0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 rot="900000">
            <a:off x="6318870" y="3549545"/>
            <a:ext cx="333885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defTabSz="457200"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 smtClean="0">
                <a:latin typeface="Segoe UI Symbol" pitchFamily="34" charset="0"/>
              </a:rPr>
              <a:t>Generation Z</a:t>
            </a:r>
            <a:endParaRPr lang="en-US" sz="3600" b="1" dirty="0">
              <a:latin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3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N_2015 Conference PPT Template with Survey Reminder">
  <a:themeElements>
    <a:clrScheme name="OD Network 2015 Annual Conference">
      <a:dk1>
        <a:srgbClr val="000000"/>
      </a:dk1>
      <a:lt1>
        <a:srgbClr val="F7F7F7"/>
      </a:lt1>
      <a:dk2>
        <a:srgbClr val="FF8F00"/>
      </a:dk2>
      <a:lt2>
        <a:srgbClr val="5BC665"/>
      </a:lt2>
      <a:accent1>
        <a:srgbClr val="16AA4E"/>
      </a:accent1>
      <a:accent2>
        <a:srgbClr val="596670"/>
      </a:accent2>
      <a:accent3>
        <a:srgbClr val="C4C5C5"/>
      </a:accent3>
      <a:accent4>
        <a:srgbClr val="F7F7F7"/>
      </a:accent4>
      <a:accent5>
        <a:srgbClr val="FF8F00"/>
      </a:accent5>
      <a:accent6>
        <a:srgbClr val="5BC665"/>
      </a:accent6>
      <a:hlink>
        <a:srgbClr val="16AA4E"/>
      </a:hlink>
      <a:folHlink>
        <a:srgbClr val="FF8F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ODN_2015 Conference PPT Template with Survey Reminder</Template>
  <TotalTime>943</TotalTime>
  <Words>509</Words>
  <Application>Microsoft Office PowerPoint</Application>
  <PresentationFormat>On-screen Show (4:3)</PresentationFormat>
  <Paragraphs>119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ODN_2015 Conference PPT Template with Survey Reminder</vt:lpstr>
      <vt:lpstr>OD, Diversity and Inclusion     Yesterday             Today and       Looking Around the Corner</vt:lpstr>
      <vt:lpstr>Slide 2</vt:lpstr>
      <vt:lpstr>TWEETING AS YOU LEARN?</vt:lpstr>
      <vt:lpstr>Learning Objectives</vt:lpstr>
      <vt:lpstr>Slide 5</vt:lpstr>
      <vt:lpstr>Shifts in the Workplace</vt:lpstr>
      <vt:lpstr>Slide 7</vt:lpstr>
      <vt:lpstr>Diversity &amp; Inclusion over the Years</vt:lpstr>
      <vt:lpstr>Slide 9</vt:lpstr>
      <vt:lpstr>Questions for Discussion</vt:lpstr>
      <vt:lpstr>Slide 11</vt:lpstr>
      <vt:lpstr>Slide 12</vt:lpstr>
      <vt:lpstr>Privilege </vt:lpstr>
      <vt:lpstr>Slide 14</vt:lpstr>
      <vt:lpstr>The Big Question</vt:lpstr>
      <vt:lpstr>Please Complete a Survey Before You Leave!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Session Title of Up to Three Lines of Text and Information</dc:title>
  <dc:creator>Stokes, Kiersten</dc:creator>
  <cp:lastModifiedBy>Alison VanDerVolgen</cp:lastModifiedBy>
  <cp:revision>83</cp:revision>
  <dcterms:created xsi:type="dcterms:W3CDTF">2015-06-24T16:10:58Z</dcterms:created>
  <dcterms:modified xsi:type="dcterms:W3CDTF">2016-01-15T13:50:44Z</dcterms:modified>
</cp:coreProperties>
</file>