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4" r:id="rId8"/>
    <p:sldId id="265" r:id="rId9"/>
    <p:sldId id="266" r:id="rId10"/>
    <p:sldId id="267" r:id="rId11"/>
    <p:sldId id="270" r:id="rId12"/>
    <p:sldId id="268" r:id="rId13"/>
    <p:sldId id="269" r:id="rId14"/>
    <p:sldId id="260"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DB41"/>
    <a:srgbClr val="169A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1EFCF6-E4C2-40B1-8285-45416DBC6AA5}" type="datetimeFigureOut">
              <a:rPr lang="en-US" smtClean="0"/>
              <a:pPr/>
              <a:t>6/29/2009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1EFCF6-E4C2-40B1-8285-45416DBC6AA5}" type="datetimeFigureOut">
              <a:rPr lang="en-US" smtClean="0"/>
              <a:pPr/>
              <a:t>6/29/2009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1EFCF6-E4C2-40B1-8285-45416DBC6AA5}" type="datetimeFigureOut">
              <a:rPr lang="en-US" smtClean="0"/>
              <a:pPr/>
              <a:t>6/29/2009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1EFCF6-E4C2-40B1-8285-45416DBC6AA5}" type="datetimeFigureOut">
              <a:rPr lang="en-US" smtClean="0"/>
              <a:pPr/>
              <a:t>6/29/2009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EFCF6-E4C2-40B1-8285-45416DBC6AA5}" type="datetimeFigureOut">
              <a:rPr lang="en-US" smtClean="0"/>
              <a:pPr/>
              <a:t>6/29/2009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1EFCF6-E4C2-40B1-8285-45416DBC6AA5}" type="datetimeFigureOut">
              <a:rPr lang="en-US" smtClean="0"/>
              <a:pPr/>
              <a:t>6/29/2009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1EFCF6-E4C2-40B1-8285-45416DBC6AA5}" type="datetimeFigureOut">
              <a:rPr lang="en-US" smtClean="0"/>
              <a:pPr/>
              <a:t>6/29/2009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1EFCF6-E4C2-40B1-8285-45416DBC6AA5}" type="datetimeFigureOut">
              <a:rPr lang="en-US" smtClean="0"/>
              <a:pPr/>
              <a:t>6/29/2009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EFCF6-E4C2-40B1-8285-45416DBC6AA5}" type="datetimeFigureOut">
              <a:rPr lang="en-US" smtClean="0"/>
              <a:pPr/>
              <a:t>6/29/2009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EFCF6-E4C2-40B1-8285-45416DBC6AA5}" type="datetimeFigureOut">
              <a:rPr lang="en-US" smtClean="0"/>
              <a:pPr/>
              <a:t>6/29/2009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EFCF6-E4C2-40B1-8285-45416DBC6AA5}" type="datetimeFigureOut">
              <a:rPr lang="en-US" smtClean="0"/>
              <a:pPr/>
              <a:t>6/29/2009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C07260-084F-4C87-B761-64FAD84DE5A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EFCF6-E4C2-40B1-8285-45416DBC6AA5}" type="datetimeFigureOut">
              <a:rPr lang="en-US" smtClean="0"/>
              <a:pPr/>
              <a:t>6/29/2009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07260-084F-4C87-B761-64FAD84DE5A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images.google.co.uk/imgres?imgurl=http://www.channel4.com/food/images/mb/Channel4/4Food/big-food-map/channel4-on-tour/andrew-places/may08/week-four/Swansea%2520Market/03_proper_fishmonger--gt_full_width_landscape.jpg&amp;imgrefurl=http://www.channel4.com/food/big-food-map/channel-4-on-tour/the-route/wales/the-swansea-superstore-08-05-22_p_3.html&amp;usg=__rylYm1AEte1F3eydolOdug67CCs=&amp;h=320&amp;w=492&amp;sz=73&amp;hl=en&amp;start=11&amp;tbnid=p9vtow5LQ9UG5M:&amp;tbnh=85&amp;tbnw=130&amp;prev=/images%3Fq%3Dfishmonger%26gbv%3D2%26hl%3Den%26sa%3DG" TargetMode="External"/><Relationship Id="rId3" Type="http://schemas.openxmlformats.org/officeDocument/2006/relationships/hyperlink" Target="http://images.google.co.uk/imgres?imgurl=http://www.parisperfect.com/gigondas/pix/gigondas-12-051207-1.jpg&amp;imgrefurl=http://www.parisperfect.com/gigondas/text/gigondas-petanque.html&amp;usg=__pzAunN-hwM5y64Rq6v-b_W2fpAY=&amp;h=425&amp;w=567&amp;sz=57&amp;hl=en&amp;start=1&amp;tbnid=scKLLsEuHK7mbM:&amp;tbnh=100&amp;tbnw=134&amp;prev=/images%3Fq%3Dgrocers%26gbv%3D2%26hl%3Den%26sa%3DG" TargetMode="External"/><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images.google.co.uk/imgres?imgurl=http://upload.wikimedia.org/wikipedia/commons/7/78/Oslo_baker.jpg&amp;imgrefurl=http://commons.wikimedia.org/wiki/File:Oslo_baker.jpg&amp;usg=__FrCyUPsexWg5WLJ0AjSk-7VV7xw=&amp;h=681&amp;w=1024&amp;sz=747&amp;hl=en&amp;start=11&amp;tbnid=xVTmA-osJfftnM:&amp;tbnh=100&amp;tbnw=150&amp;prev=/images%3Fq%3Dbakers%2Bshop%26gbv%3D2%26hl%3Den" TargetMode="External"/><Relationship Id="rId10" Type="http://schemas.openxmlformats.org/officeDocument/2006/relationships/image" Target="../media/image24.jpeg"/><Relationship Id="rId4" Type="http://schemas.openxmlformats.org/officeDocument/2006/relationships/image" Target="../media/image20.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fricaaction.org/resources/maps/africa_pol_2003.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214290"/>
            <a:ext cx="7500990" cy="646331"/>
          </a:xfrm>
          <a:prstGeom prst="rect">
            <a:avLst/>
          </a:prstGeom>
          <a:noFill/>
        </p:spPr>
        <p:txBody>
          <a:bodyPr wrap="square" rtlCol="0">
            <a:spAutoFit/>
          </a:bodyPr>
          <a:lstStyle/>
          <a:p>
            <a:pPr algn="ctr"/>
            <a:r>
              <a:rPr lang="en-GB" sz="3600" dirty="0" smtClean="0">
                <a:solidFill>
                  <a:srgbClr val="48DB41"/>
                </a:solidFill>
                <a:latin typeface="Arial Black" pitchFamily="34" charset="0"/>
              </a:rPr>
              <a:t>FOOD AND FARMING</a:t>
            </a:r>
            <a:endParaRPr lang="en-GB" sz="3600" dirty="0">
              <a:solidFill>
                <a:srgbClr val="48DB41"/>
              </a:solidFill>
              <a:latin typeface="Arial Black" pitchFamily="34" charset="0"/>
            </a:endParaRPr>
          </a:p>
        </p:txBody>
      </p:sp>
      <p:sp>
        <p:nvSpPr>
          <p:cNvPr id="5" name="TextBox 4"/>
          <p:cNvSpPr txBox="1"/>
          <p:nvPr/>
        </p:nvSpPr>
        <p:spPr>
          <a:xfrm>
            <a:off x="642910" y="1285860"/>
            <a:ext cx="7786742" cy="4832092"/>
          </a:xfrm>
          <a:prstGeom prst="rect">
            <a:avLst/>
          </a:prstGeom>
          <a:noFill/>
        </p:spPr>
        <p:txBody>
          <a:bodyPr wrap="square" rtlCol="0">
            <a:spAutoFit/>
          </a:bodyPr>
          <a:lstStyle/>
          <a:p>
            <a:r>
              <a:rPr lang="en-GB" dirty="0"/>
              <a:t> </a:t>
            </a:r>
            <a:r>
              <a:rPr lang="en-GB" dirty="0" smtClean="0"/>
              <a:t>This term we have looked at our food , and farming , and have visited the county show to explore local crafts and farming.</a:t>
            </a:r>
          </a:p>
          <a:p>
            <a:r>
              <a:rPr lang="en-GB" dirty="0" smtClean="0"/>
              <a:t>We are also interested in how food and farming differ across the world. Different countries have different diets, eat different food, farm different crops and keep different animals.</a:t>
            </a:r>
          </a:p>
          <a:p>
            <a:r>
              <a:rPr lang="en-GB" dirty="0" smtClean="0"/>
              <a:t>We are going to look at food and farming in </a:t>
            </a:r>
            <a:r>
              <a:rPr lang="en-GB" sz="2800" b="1" dirty="0" smtClean="0">
                <a:solidFill>
                  <a:srgbClr val="FF0000"/>
                </a:solidFill>
              </a:rPr>
              <a:t>Malawi.</a:t>
            </a:r>
          </a:p>
          <a:p>
            <a:r>
              <a:rPr lang="en-GB" dirty="0" smtClean="0"/>
              <a:t>First, let us find Malawi on a map. Malawi is in Africa. [see map, slide 2].</a:t>
            </a:r>
          </a:p>
          <a:p>
            <a:endParaRPr lang="en-GB" dirty="0"/>
          </a:p>
          <a:p>
            <a:r>
              <a:rPr lang="en-GB" dirty="0" smtClean="0"/>
              <a:t>What is the weather like in Africa? </a:t>
            </a:r>
          </a:p>
          <a:p>
            <a:endParaRPr lang="en-GB" dirty="0"/>
          </a:p>
          <a:p>
            <a:r>
              <a:rPr lang="en-GB" dirty="0" smtClean="0"/>
              <a:t>What kind of food might they grow?</a:t>
            </a:r>
          </a:p>
          <a:p>
            <a:endParaRPr lang="en-GB" dirty="0" smtClean="0"/>
          </a:p>
          <a:p>
            <a:endParaRPr lang="en-GB" sz="2800" b="1" dirty="0">
              <a:solidFill>
                <a:srgbClr val="FF0000"/>
              </a:solidFill>
            </a:endParaRPr>
          </a:p>
          <a:p>
            <a:endParaRPr lang="en-GB" dirty="0"/>
          </a:p>
          <a:p>
            <a:endParaRPr lang="en-GB" dirty="0" smtClean="0"/>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8501122" cy="1015663"/>
          </a:xfrm>
          <a:prstGeom prst="rect">
            <a:avLst/>
          </a:prstGeom>
          <a:noFill/>
        </p:spPr>
        <p:txBody>
          <a:bodyPr wrap="square" rtlCol="0">
            <a:spAutoFit/>
          </a:bodyPr>
          <a:lstStyle/>
          <a:p>
            <a:r>
              <a:rPr lang="en-GB" sz="2400" dirty="0" smtClean="0"/>
              <a:t>I Know what crops are grown in Malawi.</a:t>
            </a:r>
          </a:p>
          <a:p>
            <a:endParaRPr lang="en-GB" dirty="0" smtClean="0"/>
          </a:p>
          <a:p>
            <a:endParaRPr lang="en-GB" dirty="0"/>
          </a:p>
        </p:txBody>
      </p:sp>
      <p:sp>
        <p:nvSpPr>
          <p:cNvPr id="23556" name="Rectangle 4"/>
          <p:cNvSpPr>
            <a:spLocks noChangeArrowheads="1"/>
          </p:cNvSpPr>
          <p:nvPr/>
        </p:nvSpPr>
        <p:spPr bwMode="auto">
          <a:xfrm>
            <a:off x="428596" y="1000108"/>
            <a:ext cx="507209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a:t>
            </a:r>
            <a:r>
              <a:rPr kumimoji="0" lang="en-GB"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lang="en-GB" dirty="0" smtClean="0">
                <a:latin typeface="Arial" pitchFamily="34" charset="0"/>
                <a:ea typeface="Calibri" pitchFamily="34" charset="0"/>
                <a:cs typeface="Times New Roman" pitchFamily="18" charset="0"/>
              </a:rPr>
              <a:t>M</a:t>
            </a:r>
            <a:r>
              <a:rPr kumimoji="0" lang="en-GB" b="0" i="0" u="none" strike="noStrike" cap="none" normalizeH="0" dirty="0" smtClean="0">
                <a:ln>
                  <a:noFill/>
                </a:ln>
                <a:solidFill>
                  <a:schemeClr val="tx1"/>
                </a:solidFill>
                <a:effectLst/>
                <a:latin typeface="Arial" pitchFamily="34" charset="0"/>
                <a:ea typeface="Calibri" pitchFamily="34" charset="0"/>
                <a:cs typeface="Times New Roman" pitchFamily="18" charset="0"/>
              </a:rPr>
              <a:t>alawi m</a:t>
            </a: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any farmers grow maize. This is a staple food country wide. Soon after harvesting is done, people prepare their fields. They clear the land and make new ridges for the coming growing season. Land preparation generally starts in June to late October. This helps farmers to plant in time when the first good rains fall in November.  Due to changes of climate, global warming and other reasons, people are encouraged to grow their crops in different seasons.</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7" name="Picture 5" descr="DSC02382"/>
          <p:cNvPicPr>
            <a:picLocks noChangeAspect="1" noChangeArrowheads="1"/>
          </p:cNvPicPr>
          <p:nvPr/>
        </p:nvPicPr>
        <p:blipFill>
          <a:blip r:embed="rId2" cstate="print"/>
          <a:srcRect/>
          <a:stretch>
            <a:fillRect/>
          </a:stretch>
        </p:blipFill>
        <p:spPr bwMode="auto">
          <a:xfrm>
            <a:off x="500034" y="4357694"/>
            <a:ext cx="2286016" cy="1714512"/>
          </a:xfrm>
          <a:prstGeom prst="rect">
            <a:avLst/>
          </a:prstGeom>
          <a:noFill/>
          <a:ln w="9525">
            <a:noFill/>
            <a:miter lim="800000"/>
            <a:headEnd/>
            <a:tailEnd/>
          </a:ln>
        </p:spPr>
      </p:pic>
      <p:pic>
        <p:nvPicPr>
          <p:cNvPr id="23559" name="Picture 7" descr="http://www.africancrops.net/rockefeller/crops/maize/pics/mukhwana-maize4.jpg"/>
          <p:cNvPicPr>
            <a:picLocks noChangeAspect="1" noChangeArrowheads="1"/>
          </p:cNvPicPr>
          <p:nvPr/>
        </p:nvPicPr>
        <p:blipFill>
          <a:blip r:embed="rId3" cstate="print"/>
          <a:srcRect/>
          <a:stretch>
            <a:fillRect/>
          </a:stretch>
        </p:blipFill>
        <p:spPr bwMode="auto">
          <a:xfrm>
            <a:off x="6072198" y="357166"/>
            <a:ext cx="2357454" cy="3507432"/>
          </a:xfrm>
          <a:prstGeom prst="rect">
            <a:avLst/>
          </a:prstGeom>
          <a:noFill/>
        </p:spPr>
      </p:pic>
      <p:sp>
        <p:nvSpPr>
          <p:cNvPr id="9" name="TextBox 8"/>
          <p:cNvSpPr txBox="1"/>
          <p:nvPr/>
        </p:nvSpPr>
        <p:spPr>
          <a:xfrm>
            <a:off x="3214678" y="4143380"/>
            <a:ext cx="4929222" cy="369332"/>
          </a:xfrm>
          <a:prstGeom prst="rect">
            <a:avLst/>
          </a:prstGeom>
          <a:noFill/>
        </p:spPr>
        <p:txBody>
          <a:bodyPr wrap="square" rtlCol="0">
            <a:spAutoFit/>
          </a:bodyPr>
          <a:lstStyle/>
          <a:p>
            <a:r>
              <a:rPr lang="en-GB" dirty="0" smtClean="0"/>
              <a:t>Other crops include beans, rice  and cassava </a:t>
            </a:r>
            <a:endParaRPr lang="en-GB" dirty="0"/>
          </a:p>
        </p:txBody>
      </p:sp>
      <p:pic>
        <p:nvPicPr>
          <p:cNvPr id="23561" name="Picture 9" descr="http://www.africancrops.net/rockefeller/crops/cassava/pics/zacarias-cassava.jpg"/>
          <p:cNvPicPr>
            <a:picLocks noChangeAspect="1" noChangeArrowheads="1"/>
          </p:cNvPicPr>
          <p:nvPr/>
        </p:nvPicPr>
        <p:blipFill>
          <a:blip r:embed="rId4" cstate="print"/>
          <a:srcRect/>
          <a:stretch>
            <a:fillRect/>
          </a:stretch>
        </p:blipFill>
        <p:spPr bwMode="auto">
          <a:xfrm>
            <a:off x="3428992" y="4572009"/>
            <a:ext cx="2000264" cy="1519618"/>
          </a:xfrm>
          <a:prstGeom prst="rect">
            <a:avLst/>
          </a:prstGeom>
          <a:noFill/>
        </p:spPr>
      </p:pic>
      <p:pic>
        <p:nvPicPr>
          <p:cNvPr id="23563" name="Picture 11" descr="http://www.africancrops.net/rockefeller/crops/cassava/pics/davis-cassava.jpg"/>
          <p:cNvPicPr>
            <a:picLocks noChangeAspect="1" noChangeArrowheads="1"/>
          </p:cNvPicPr>
          <p:nvPr/>
        </p:nvPicPr>
        <p:blipFill>
          <a:blip r:embed="rId5" cstate="print"/>
          <a:srcRect/>
          <a:stretch>
            <a:fillRect/>
          </a:stretch>
        </p:blipFill>
        <p:spPr bwMode="auto">
          <a:xfrm>
            <a:off x="5715008" y="4572008"/>
            <a:ext cx="2365360" cy="18378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57166"/>
            <a:ext cx="5164812" cy="461665"/>
          </a:xfrm>
          <a:prstGeom prst="rect">
            <a:avLst/>
          </a:prstGeom>
        </p:spPr>
        <p:txBody>
          <a:bodyPr wrap="none">
            <a:spAutoFit/>
          </a:bodyPr>
          <a:lstStyle/>
          <a:p>
            <a:r>
              <a:rPr lang="en-GB" sz="2400" dirty="0" smtClean="0"/>
              <a:t>I Know what crops are grown in Malawi.</a:t>
            </a:r>
            <a:endParaRPr lang="en-GB" sz="2400" dirty="0" smtClean="0"/>
          </a:p>
        </p:txBody>
      </p:sp>
      <p:sp>
        <p:nvSpPr>
          <p:cNvPr id="3" name="TextBox 2"/>
          <p:cNvSpPr txBox="1"/>
          <p:nvPr/>
        </p:nvSpPr>
        <p:spPr>
          <a:xfrm>
            <a:off x="571472" y="928670"/>
            <a:ext cx="8215370" cy="1754326"/>
          </a:xfrm>
          <a:prstGeom prst="rect">
            <a:avLst/>
          </a:prstGeom>
          <a:noFill/>
        </p:spPr>
        <p:txBody>
          <a:bodyPr wrap="square" rtlCol="0">
            <a:spAutoFit/>
          </a:bodyPr>
          <a:lstStyle/>
          <a:p>
            <a:r>
              <a:rPr lang="en-GB" dirty="0" smtClean="0"/>
              <a:t>Other crops grown in small farm holders are called cash crops. </a:t>
            </a:r>
            <a:r>
              <a:rPr lang="en-GB" dirty="0" smtClean="0"/>
              <a:t>T</a:t>
            </a:r>
            <a:r>
              <a:rPr lang="en-GB" dirty="0" smtClean="0"/>
              <a:t>his means they are grown for money, and are sold at  market.  These include tobacco and cotton.</a:t>
            </a:r>
          </a:p>
          <a:p>
            <a:endParaRPr lang="en-GB" dirty="0" smtClean="0"/>
          </a:p>
          <a:p>
            <a:r>
              <a:rPr lang="en-GB" dirty="0" smtClean="0"/>
              <a:t>What is made from tobacco?</a:t>
            </a:r>
          </a:p>
          <a:p>
            <a:endParaRPr lang="en-GB" dirty="0" smtClean="0"/>
          </a:p>
          <a:p>
            <a:endParaRPr lang="en-GB" dirty="0"/>
          </a:p>
        </p:txBody>
      </p:sp>
      <p:pic>
        <p:nvPicPr>
          <p:cNvPr id="26626" name="Picture 2" descr="mw pictures 024"/>
          <p:cNvPicPr>
            <a:picLocks noChangeAspect="1" noChangeArrowheads="1"/>
          </p:cNvPicPr>
          <p:nvPr/>
        </p:nvPicPr>
        <p:blipFill>
          <a:blip r:embed="rId2" cstate="print"/>
          <a:srcRect/>
          <a:stretch>
            <a:fillRect/>
          </a:stretch>
        </p:blipFill>
        <p:spPr bwMode="auto">
          <a:xfrm>
            <a:off x="1071538" y="2071678"/>
            <a:ext cx="1714512" cy="1285884"/>
          </a:xfrm>
          <a:prstGeom prst="rect">
            <a:avLst/>
          </a:prstGeom>
          <a:noFill/>
          <a:ln w="9525">
            <a:noFill/>
            <a:miter lim="800000"/>
            <a:headEnd/>
            <a:tailEnd/>
          </a:ln>
        </p:spPr>
      </p:pic>
      <p:sp>
        <p:nvSpPr>
          <p:cNvPr id="5" name="Rectangle 4"/>
          <p:cNvSpPr/>
          <p:nvPr/>
        </p:nvSpPr>
        <p:spPr>
          <a:xfrm>
            <a:off x="4786314" y="1643050"/>
            <a:ext cx="3286148" cy="369332"/>
          </a:xfrm>
          <a:prstGeom prst="rect">
            <a:avLst/>
          </a:prstGeom>
        </p:spPr>
        <p:txBody>
          <a:bodyPr wrap="square">
            <a:spAutoFit/>
          </a:bodyPr>
          <a:lstStyle/>
          <a:p>
            <a:pPr lvl="0"/>
            <a:r>
              <a:rPr lang="en-GB" dirty="0" smtClean="0">
                <a:solidFill>
                  <a:prstClr val="black"/>
                </a:solidFill>
              </a:rPr>
              <a:t>What is made from cotton?</a:t>
            </a:r>
            <a:endParaRPr lang="en-GB" dirty="0" smtClean="0">
              <a:solidFill>
                <a:prstClr val="black"/>
              </a:solidFill>
            </a:endParaRPr>
          </a:p>
        </p:txBody>
      </p:sp>
      <p:pic>
        <p:nvPicPr>
          <p:cNvPr id="26627" name="Picture 3" descr="024"/>
          <p:cNvPicPr>
            <a:picLocks noChangeAspect="1" noChangeArrowheads="1"/>
          </p:cNvPicPr>
          <p:nvPr/>
        </p:nvPicPr>
        <p:blipFill>
          <a:blip r:embed="rId3" cstate="print"/>
          <a:srcRect/>
          <a:stretch>
            <a:fillRect/>
          </a:stretch>
        </p:blipFill>
        <p:spPr bwMode="auto">
          <a:xfrm>
            <a:off x="5357818" y="2071678"/>
            <a:ext cx="1643074" cy="1232306"/>
          </a:xfrm>
          <a:prstGeom prst="rect">
            <a:avLst/>
          </a:prstGeom>
          <a:noFill/>
          <a:ln w="9525">
            <a:noFill/>
            <a:miter lim="800000"/>
            <a:headEnd/>
            <a:tailEnd/>
          </a:ln>
        </p:spPr>
      </p:pic>
      <p:sp>
        <p:nvSpPr>
          <p:cNvPr id="26629" name="Rectangle 5"/>
          <p:cNvSpPr>
            <a:spLocks noChangeArrowheads="1"/>
          </p:cNvSpPr>
          <p:nvPr/>
        </p:nvSpPr>
        <p:spPr bwMode="auto">
          <a:xfrm>
            <a:off x="214282" y="3500438"/>
            <a:ext cx="871540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Farmers are encouraged to grow more cotton to get money for their families. In general cotton farming is done by man power. It involves a lot of work like insecticide chemical spraying and picking the cotton when it is ready. Cotton buyers grade the cotton and buy from the farmers, according to the weight and grade.  Cotton seed in other factories is used to manufacture cooking oil and cotton seed cake for animals.</a:t>
            </a:r>
            <a:endParaRPr kumimoji="0" lang="en-GB"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Tobacco is the main cash crop in the country even though it is planted in a few districts. Farmers auction their tobacco in our capital city. Tobacco growers have to form a club. Through this club, they transport their tobacco as a group. After the tobacco is sold, farmers are informed and the money is sent to the group’s bank account. The farmers will share the money according to the amount of tobacco and quality each had. </a:t>
            </a:r>
            <a:endParaRPr kumimoji="0" lang="en-GB"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8429684" cy="5324535"/>
          </a:xfrm>
          <a:prstGeom prst="rect">
            <a:avLst/>
          </a:prstGeom>
          <a:noFill/>
        </p:spPr>
        <p:txBody>
          <a:bodyPr wrap="square" rtlCol="0">
            <a:spAutoFit/>
          </a:bodyPr>
          <a:lstStyle/>
          <a:p>
            <a:r>
              <a:rPr lang="en-GB" sz="2400" dirty="0" smtClean="0"/>
              <a:t>I know what crops are grown in Britain.</a:t>
            </a:r>
          </a:p>
          <a:p>
            <a:endParaRPr lang="en-GB" dirty="0" smtClean="0"/>
          </a:p>
          <a:p>
            <a:r>
              <a:rPr lang="en-GB" sz="2000" dirty="0" smtClean="0"/>
              <a:t>What crops do you think are grown in this country? Think about the weather, it is not that hot. Think about what fruit and vegetables you like to eat.</a:t>
            </a:r>
          </a:p>
          <a:p>
            <a:endParaRPr lang="en-GB" sz="2000" dirty="0" smtClean="0"/>
          </a:p>
          <a:p>
            <a:r>
              <a:rPr lang="en-GB" sz="2000" dirty="0" smtClean="0"/>
              <a:t>Use the internet to research British farming and to find out what crops are grown here.</a:t>
            </a:r>
          </a:p>
          <a:p>
            <a:endParaRPr lang="en-GB" sz="2000" dirty="0" smtClean="0"/>
          </a:p>
          <a:p>
            <a:r>
              <a:rPr lang="en-GB" sz="2000" dirty="0" smtClean="0"/>
              <a:t>Make a fact sheet about British farming, showing what crops are grown.</a:t>
            </a:r>
          </a:p>
          <a:p>
            <a:endParaRPr lang="en-GB" sz="2000" dirty="0" smtClean="0"/>
          </a:p>
          <a:p>
            <a:r>
              <a:rPr lang="en-GB" sz="2000" dirty="0" smtClean="0"/>
              <a:t>Remember to include:</a:t>
            </a:r>
          </a:p>
          <a:p>
            <a:endParaRPr lang="en-GB" sz="2000" dirty="0" smtClean="0"/>
          </a:p>
          <a:p>
            <a:r>
              <a:rPr lang="en-GB" sz="2000" dirty="0" smtClean="0"/>
              <a:t>A title</a:t>
            </a:r>
          </a:p>
          <a:p>
            <a:r>
              <a:rPr lang="en-GB" sz="2000" dirty="0" smtClean="0"/>
              <a:t>Some information, presented as bullet point or numbered points; or in text boxes.</a:t>
            </a:r>
          </a:p>
          <a:p>
            <a:r>
              <a:rPr lang="en-GB" sz="2000" dirty="0" smtClean="0"/>
              <a:t>Labelled diagrams and pictures.</a:t>
            </a:r>
            <a:endParaRPr lang="en-GB" sz="2000" dirty="0" smtClean="0"/>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4"/>
            <a:ext cx="7286676" cy="523220"/>
          </a:xfrm>
          <a:prstGeom prst="rect">
            <a:avLst/>
          </a:prstGeom>
          <a:noFill/>
        </p:spPr>
        <p:txBody>
          <a:bodyPr wrap="square" rtlCol="0">
            <a:spAutoFit/>
          </a:bodyPr>
          <a:lstStyle/>
          <a:p>
            <a:pPr algn="ctr"/>
            <a:r>
              <a:rPr lang="en-GB" sz="2800" dirty="0" smtClean="0"/>
              <a:t>Animal Farming</a:t>
            </a:r>
            <a:endParaRPr lang="en-GB" sz="2800" dirty="0"/>
          </a:p>
        </p:txBody>
      </p:sp>
      <p:sp>
        <p:nvSpPr>
          <p:cNvPr id="3" name="TextBox 2"/>
          <p:cNvSpPr txBox="1"/>
          <p:nvPr/>
        </p:nvSpPr>
        <p:spPr>
          <a:xfrm>
            <a:off x="428596" y="1214422"/>
            <a:ext cx="8715404" cy="369332"/>
          </a:xfrm>
          <a:prstGeom prst="rect">
            <a:avLst/>
          </a:prstGeom>
          <a:noFill/>
        </p:spPr>
        <p:txBody>
          <a:bodyPr wrap="square" rtlCol="0">
            <a:spAutoFit/>
          </a:bodyPr>
          <a:lstStyle/>
          <a:p>
            <a:r>
              <a:rPr lang="en-GB" dirty="0" smtClean="0"/>
              <a:t>L.O. I know what animals are farmed in Malawi and in Britain</a:t>
            </a:r>
            <a:endParaRPr lang="en-GB" dirty="0"/>
          </a:p>
        </p:txBody>
      </p:sp>
      <p:pic>
        <p:nvPicPr>
          <p:cNvPr id="27650" name="Picture 2" descr="P1010191"/>
          <p:cNvPicPr>
            <a:picLocks noChangeAspect="1" noChangeArrowheads="1"/>
          </p:cNvPicPr>
          <p:nvPr/>
        </p:nvPicPr>
        <p:blipFill>
          <a:blip r:embed="rId2" cstate="print"/>
          <a:srcRect/>
          <a:stretch>
            <a:fillRect/>
          </a:stretch>
        </p:blipFill>
        <p:spPr bwMode="auto">
          <a:xfrm>
            <a:off x="857224" y="4643446"/>
            <a:ext cx="2628900" cy="1971675"/>
          </a:xfrm>
          <a:prstGeom prst="rect">
            <a:avLst/>
          </a:prstGeom>
          <a:noFill/>
        </p:spPr>
      </p:pic>
      <p:sp>
        <p:nvSpPr>
          <p:cNvPr id="27651" name="Rectangle 3"/>
          <p:cNvSpPr>
            <a:spLocks noChangeArrowheads="1"/>
          </p:cNvSpPr>
          <p:nvPr/>
        </p:nvSpPr>
        <p:spPr bwMode="auto">
          <a:xfrm>
            <a:off x="285720" y="1741947"/>
            <a:ext cx="8501122"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Most farmers tame animals for many reasons but one main good aim is food. Other reasons are:</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Milk for food and for sale</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Meat for food and for sale</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Skins and hides </a:t>
            </a:r>
            <a:r>
              <a:rPr kumimoji="0" lang="en-GB"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(used for making belts shoes etc)</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examples of animals raised in Malawi are: (a) Cattle: provides a wide range of beef in the country than any other livestock. Farmers raise cattle so that they should be able to find means of help when they need something. They sell the meat and have money, but they also benefit from the dung. In most areas cattle is used for dowry.</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 Goats, pigs and poultry</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3857620" y="4214818"/>
            <a:ext cx="4214842" cy="1200329"/>
          </a:xfrm>
          <a:prstGeom prst="rect">
            <a:avLst/>
          </a:prstGeom>
          <a:noFill/>
        </p:spPr>
        <p:txBody>
          <a:bodyPr wrap="square" rtlCol="0">
            <a:spAutoFit/>
          </a:bodyPr>
          <a:lstStyle/>
          <a:p>
            <a:r>
              <a:rPr lang="en-GB" dirty="0" smtClean="0"/>
              <a:t>What animals are farmed in Britain?</a:t>
            </a:r>
          </a:p>
          <a:p>
            <a:r>
              <a:rPr lang="en-GB" dirty="0" smtClean="0"/>
              <a:t>Use you reference books and the internet to produce a fact sheet about animal farming in Britain.</a:t>
            </a:r>
            <a:endParaRPr lang="en-GB" dirty="0"/>
          </a:p>
        </p:txBody>
      </p:sp>
      <p:sp>
        <p:nvSpPr>
          <p:cNvPr id="12" name="TextBox 11"/>
          <p:cNvSpPr txBox="1"/>
          <p:nvPr/>
        </p:nvSpPr>
        <p:spPr>
          <a:xfrm>
            <a:off x="3929058" y="5500702"/>
            <a:ext cx="4714908" cy="646331"/>
          </a:xfrm>
          <a:prstGeom prst="rect">
            <a:avLst/>
          </a:prstGeom>
          <a:noFill/>
        </p:spPr>
        <p:txBody>
          <a:bodyPr wrap="square" rtlCol="0">
            <a:spAutoFit/>
          </a:bodyPr>
          <a:lstStyle/>
          <a:p>
            <a:r>
              <a:rPr lang="en-GB" dirty="0" smtClean="0"/>
              <a:t>2. Make a double bubble diagram to compare animal farming in </a:t>
            </a:r>
            <a:r>
              <a:rPr lang="en-GB" dirty="0" smtClean="0"/>
              <a:t>B</a:t>
            </a:r>
            <a:r>
              <a:rPr lang="en-GB" dirty="0" smtClean="0"/>
              <a:t>ritain and in Malawi.</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14290"/>
            <a:ext cx="3786214" cy="6463308"/>
          </a:xfrm>
          <a:prstGeom prst="rect">
            <a:avLst/>
          </a:prstGeom>
        </p:spPr>
        <p:txBody>
          <a:bodyPr wrap="square">
            <a:spAutoFit/>
          </a:bodyPr>
          <a:lstStyle/>
          <a:p>
            <a:r>
              <a:rPr lang="en-GB" dirty="0"/>
              <a:t>My mother is busy cooking food for the family. Together with my father they have been picking cotton all the morning. In my village there is no electricity. Cooking is done on firewood. A tripod stand made of three bricks has to be made for the pot. </a:t>
            </a:r>
            <a:r>
              <a:rPr lang="en-GB" dirty="0" err="1"/>
              <a:t>Nsima</a:t>
            </a:r>
            <a:r>
              <a:rPr lang="en-GB" dirty="0"/>
              <a:t> is that staple food in my country. It is made from maize flour.  Stir until it is in porridge form. Allow the porridge to boil for 10-15 minutes.  After that apply some flour to the boiling pot and stir until the </a:t>
            </a:r>
            <a:r>
              <a:rPr lang="en-GB" dirty="0" err="1"/>
              <a:t>nsima</a:t>
            </a:r>
            <a:r>
              <a:rPr lang="en-GB" dirty="0"/>
              <a:t> is a little bit harder. Make sure that all the flour is mixed properly by gently stirring in different angles. Using a saucer, soak the saucer in water; make larger lamps in to the plates until all the </a:t>
            </a:r>
            <a:r>
              <a:rPr lang="en-GB" dirty="0" err="1"/>
              <a:t>nsima</a:t>
            </a:r>
            <a:r>
              <a:rPr lang="en-GB" dirty="0"/>
              <a:t> is served in the plates. After making each lamp, it is important to keep soaking the saucer in water, so that </a:t>
            </a:r>
            <a:r>
              <a:rPr lang="en-GB" dirty="0" err="1"/>
              <a:t>nsima</a:t>
            </a:r>
            <a:r>
              <a:rPr lang="en-GB" dirty="0"/>
              <a:t> has not to stick on the saucer that is also called ‘</a:t>
            </a:r>
            <a:r>
              <a:rPr lang="en-GB" dirty="0" err="1"/>
              <a:t>Chipande</a:t>
            </a:r>
            <a:r>
              <a:rPr lang="en-GB" dirty="0"/>
              <a:t>’ </a:t>
            </a:r>
          </a:p>
        </p:txBody>
      </p:sp>
      <p:pic>
        <p:nvPicPr>
          <p:cNvPr id="17411" name="Picture 3" descr="P1010151"/>
          <p:cNvPicPr>
            <a:picLocks noChangeAspect="1" noChangeArrowheads="1"/>
          </p:cNvPicPr>
          <p:nvPr/>
        </p:nvPicPr>
        <p:blipFill>
          <a:blip r:embed="rId2" cstate="print"/>
          <a:srcRect/>
          <a:stretch>
            <a:fillRect/>
          </a:stretch>
        </p:blipFill>
        <p:spPr bwMode="auto">
          <a:xfrm>
            <a:off x="4714876" y="500042"/>
            <a:ext cx="3704780" cy="2784484"/>
          </a:xfrm>
          <a:prstGeom prst="rect">
            <a:avLst/>
          </a:prstGeom>
          <a:noFill/>
          <a:ln w="9525">
            <a:noFill/>
            <a:miter lim="800000"/>
            <a:headEnd/>
            <a:tailEnd/>
          </a:ln>
        </p:spPr>
      </p:pic>
      <p:sp>
        <p:nvSpPr>
          <p:cNvPr id="5" name="TextBox 4"/>
          <p:cNvSpPr txBox="1"/>
          <p:nvPr/>
        </p:nvSpPr>
        <p:spPr>
          <a:xfrm>
            <a:off x="4786314" y="3429000"/>
            <a:ext cx="3786214" cy="3139321"/>
          </a:xfrm>
          <a:prstGeom prst="rect">
            <a:avLst/>
          </a:prstGeom>
          <a:noFill/>
        </p:spPr>
        <p:txBody>
          <a:bodyPr wrap="square" rtlCol="0">
            <a:spAutoFit/>
          </a:bodyPr>
          <a:lstStyle/>
          <a:p>
            <a:r>
              <a:rPr lang="en-GB" dirty="0" smtClean="0">
                <a:solidFill>
                  <a:srgbClr val="FF0000"/>
                </a:solidFill>
              </a:rPr>
              <a:t>Who does the cooking in your family?</a:t>
            </a:r>
          </a:p>
          <a:p>
            <a:endParaRPr lang="en-GB" dirty="0">
              <a:solidFill>
                <a:srgbClr val="FF0000"/>
              </a:solidFill>
            </a:endParaRPr>
          </a:p>
          <a:p>
            <a:r>
              <a:rPr lang="en-GB" dirty="0" smtClean="0">
                <a:solidFill>
                  <a:srgbClr val="FF0000"/>
                </a:solidFill>
              </a:rPr>
              <a:t>What do they use to cook on?</a:t>
            </a:r>
          </a:p>
          <a:p>
            <a:endParaRPr lang="en-GB" dirty="0">
              <a:solidFill>
                <a:srgbClr val="FF0000"/>
              </a:solidFill>
            </a:endParaRPr>
          </a:p>
          <a:p>
            <a:r>
              <a:rPr lang="en-GB" dirty="0" smtClean="0">
                <a:solidFill>
                  <a:srgbClr val="FF0000"/>
                </a:solidFill>
              </a:rPr>
              <a:t>Draw a plan of your kitchen, showing your oven, sink, cupboards and anything else that you use.</a:t>
            </a:r>
          </a:p>
          <a:p>
            <a:endParaRPr lang="en-GB" dirty="0">
              <a:solidFill>
                <a:srgbClr val="FF0000"/>
              </a:solidFill>
            </a:endParaRPr>
          </a:p>
          <a:p>
            <a:r>
              <a:rPr lang="en-GB" dirty="0" err="1" smtClean="0">
                <a:solidFill>
                  <a:srgbClr val="FF0000"/>
                </a:solidFill>
              </a:rPr>
              <a:t>Comlete</a:t>
            </a:r>
            <a:r>
              <a:rPr lang="en-GB" dirty="0" smtClean="0">
                <a:solidFill>
                  <a:srgbClr val="FF0000"/>
                </a:solidFill>
              </a:rPr>
              <a:t> a double bubble </a:t>
            </a:r>
            <a:r>
              <a:rPr lang="en-GB" dirty="0">
                <a:solidFill>
                  <a:srgbClr val="FF0000"/>
                </a:solidFill>
              </a:rPr>
              <a:t>d</a:t>
            </a:r>
            <a:r>
              <a:rPr lang="en-GB" dirty="0" smtClean="0">
                <a:solidFill>
                  <a:srgbClr val="FF0000"/>
                </a:solidFill>
              </a:rPr>
              <a:t>iagram to show the things that are different, and the things that are the same.</a:t>
            </a:r>
            <a:endParaRPr lang="en-GB"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928670"/>
            <a:ext cx="4572000" cy="2031325"/>
          </a:xfrm>
          <a:prstGeom prst="rect">
            <a:avLst/>
          </a:prstGeom>
        </p:spPr>
        <p:txBody>
          <a:bodyPr>
            <a:spAutoFit/>
          </a:bodyPr>
          <a:lstStyle/>
          <a:p>
            <a:r>
              <a:rPr lang="en-GB" dirty="0" smtClean="0"/>
              <a:t>Where do we get our food from?</a:t>
            </a:r>
          </a:p>
          <a:p>
            <a:endParaRPr lang="en-GB" dirty="0" smtClean="0"/>
          </a:p>
          <a:p>
            <a:r>
              <a:rPr lang="en-GB" dirty="0" smtClean="0"/>
              <a:t>Apart from the supermarket, can you name any shops, and what they sell.</a:t>
            </a:r>
          </a:p>
          <a:p>
            <a:endParaRPr lang="en-GB" dirty="0" smtClean="0"/>
          </a:p>
          <a:p>
            <a:r>
              <a:rPr lang="en-GB" dirty="0" smtClean="0"/>
              <a:t>I will start you off – bakery sells bread. Brainstorm as many as you can.</a:t>
            </a:r>
            <a:endParaRPr lang="en-GB" dirty="0" smtClean="0"/>
          </a:p>
        </p:txBody>
      </p:sp>
      <p:pic>
        <p:nvPicPr>
          <p:cNvPr id="5122" name="Picture 2" descr="http://i.thisislondon.co.uk/i/pix/2008/04/sainsburyAP2504_415x275.jpg"/>
          <p:cNvPicPr>
            <a:picLocks noChangeAspect="1" noChangeArrowheads="1"/>
          </p:cNvPicPr>
          <p:nvPr/>
        </p:nvPicPr>
        <p:blipFill>
          <a:blip r:embed="rId2" cstate="print"/>
          <a:srcRect/>
          <a:stretch>
            <a:fillRect/>
          </a:stretch>
        </p:blipFill>
        <p:spPr bwMode="auto">
          <a:xfrm>
            <a:off x="5217540" y="428604"/>
            <a:ext cx="3521649" cy="2333623"/>
          </a:xfrm>
          <a:prstGeom prst="rect">
            <a:avLst/>
          </a:prstGeom>
          <a:noFill/>
        </p:spPr>
      </p:pic>
      <p:pic>
        <p:nvPicPr>
          <p:cNvPr id="5126" name="Picture 6" descr="http://tbn3.google.com/images?q=tbn:scKLLsEuHK7mbM:http://www.parisperfect.com/gigondas/pix/gigondas-12-051207-1.jpg">
            <a:hlinkClick r:id="rId3"/>
          </p:cNvPr>
          <p:cNvPicPr>
            <a:picLocks noChangeAspect="1" noChangeArrowheads="1"/>
          </p:cNvPicPr>
          <p:nvPr/>
        </p:nvPicPr>
        <p:blipFill>
          <a:blip r:embed="rId4" cstate="print"/>
          <a:srcRect/>
          <a:stretch>
            <a:fillRect/>
          </a:stretch>
        </p:blipFill>
        <p:spPr bwMode="auto">
          <a:xfrm>
            <a:off x="357159" y="3000372"/>
            <a:ext cx="2214577" cy="1652669"/>
          </a:xfrm>
          <a:prstGeom prst="rect">
            <a:avLst/>
          </a:prstGeom>
          <a:noFill/>
        </p:spPr>
      </p:pic>
      <p:pic>
        <p:nvPicPr>
          <p:cNvPr id="5128" name="Picture 8" descr="http://tbn2.google.com/images?q=tbn:xVTmA-osJfftnM:http://upload.wikimedia.org/wikipedia/commons/7/78/Oslo_baker.jpg">
            <a:hlinkClick r:id="rId5"/>
          </p:cNvPr>
          <p:cNvPicPr>
            <a:picLocks noChangeAspect="1" noChangeArrowheads="1"/>
          </p:cNvPicPr>
          <p:nvPr/>
        </p:nvPicPr>
        <p:blipFill>
          <a:blip r:embed="rId6" cstate="print"/>
          <a:srcRect/>
          <a:stretch>
            <a:fillRect/>
          </a:stretch>
        </p:blipFill>
        <p:spPr bwMode="auto">
          <a:xfrm>
            <a:off x="3357554" y="3071810"/>
            <a:ext cx="2428892" cy="1619261"/>
          </a:xfrm>
          <a:prstGeom prst="rect">
            <a:avLst/>
          </a:prstGeom>
          <a:noFill/>
        </p:spPr>
      </p:pic>
      <p:pic>
        <p:nvPicPr>
          <p:cNvPr id="5130" name="Picture 10" descr="http://files.caprionline.it/card/macelleria_da_michele/image/5_d.jpg"/>
          <p:cNvPicPr>
            <a:picLocks noChangeAspect="1" noChangeArrowheads="1"/>
          </p:cNvPicPr>
          <p:nvPr/>
        </p:nvPicPr>
        <p:blipFill>
          <a:blip r:embed="rId7" cstate="print"/>
          <a:srcRect/>
          <a:stretch>
            <a:fillRect/>
          </a:stretch>
        </p:blipFill>
        <p:spPr bwMode="auto">
          <a:xfrm>
            <a:off x="6643702" y="2928934"/>
            <a:ext cx="2079608" cy="3119412"/>
          </a:xfrm>
          <a:prstGeom prst="rect">
            <a:avLst/>
          </a:prstGeom>
          <a:noFill/>
        </p:spPr>
      </p:pic>
      <p:pic>
        <p:nvPicPr>
          <p:cNvPr id="5132" name="Picture 12" descr="http://tbn1.google.com/images?q=tbn:p9vtow5LQ9UG5M:http://www.channel4.com/food/images/mb/Channel4/4Food/big-food-map/channel4-on-tour/andrew-places/may08/week-four/Swansea%2520Market/03_proper_fishmonger--gt_full_width_landscape.jpg">
            <a:hlinkClick r:id="rId8"/>
          </p:cNvPr>
          <p:cNvPicPr>
            <a:picLocks noChangeAspect="1" noChangeArrowheads="1"/>
          </p:cNvPicPr>
          <p:nvPr/>
        </p:nvPicPr>
        <p:blipFill>
          <a:blip r:embed="rId9" cstate="print"/>
          <a:srcRect/>
          <a:stretch>
            <a:fillRect/>
          </a:stretch>
        </p:blipFill>
        <p:spPr bwMode="auto">
          <a:xfrm>
            <a:off x="285720" y="4929198"/>
            <a:ext cx="2433094" cy="1590871"/>
          </a:xfrm>
          <a:prstGeom prst="rect">
            <a:avLst/>
          </a:prstGeom>
          <a:noFill/>
        </p:spPr>
      </p:pic>
      <p:pic>
        <p:nvPicPr>
          <p:cNvPr id="5134" name="Picture 14" descr="http://www.calicocottage.co.uk/images/sweetshop1.jpg"/>
          <p:cNvPicPr>
            <a:picLocks noChangeAspect="1" noChangeArrowheads="1"/>
          </p:cNvPicPr>
          <p:nvPr/>
        </p:nvPicPr>
        <p:blipFill>
          <a:blip r:embed="rId10" cstate="print"/>
          <a:srcRect/>
          <a:stretch>
            <a:fillRect/>
          </a:stretch>
        </p:blipFill>
        <p:spPr bwMode="auto">
          <a:xfrm>
            <a:off x="3214678" y="4839901"/>
            <a:ext cx="2000264" cy="150019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fricaaction.org/resources/maps/africa_pol_2003_small.jpg">
            <a:hlinkClick r:id="rId2"/>
          </p:cNvPr>
          <p:cNvPicPr>
            <a:picLocks noChangeAspect="1" noChangeArrowheads="1"/>
          </p:cNvPicPr>
          <p:nvPr/>
        </p:nvPicPr>
        <p:blipFill>
          <a:blip r:embed="rId3" cstate="print"/>
          <a:srcRect/>
          <a:stretch>
            <a:fillRect/>
          </a:stretch>
        </p:blipFill>
        <p:spPr bwMode="auto">
          <a:xfrm>
            <a:off x="1643042" y="0"/>
            <a:ext cx="4991100" cy="6096001"/>
          </a:xfrm>
          <a:prstGeom prst="rect">
            <a:avLst/>
          </a:prstGeom>
          <a:noFill/>
        </p:spPr>
      </p:pic>
      <p:sp>
        <p:nvSpPr>
          <p:cNvPr id="3" name="TextBox 2"/>
          <p:cNvSpPr txBox="1"/>
          <p:nvPr/>
        </p:nvSpPr>
        <p:spPr>
          <a:xfrm>
            <a:off x="6643702" y="3643314"/>
            <a:ext cx="2071702" cy="369332"/>
          </a:xfrm>
          <a:prstGeom prst="rect">
            <a:avLst/>
          </a:prstGeom>
          <a:noFill/>
        </p:spPr>
        <p:txBody>
          <a:bodyPr wrap="square" rtlCol="0">
            <a:spAutoFit/>
          </a:bodyPr>
          <a:lstStyle/>
          <a:p>
            <a:r>
              <a:rPr lang="en-GB" dirty="0"/>
              <a:t>M</a:t>
            </a:r>
            <a:r>
              <a:rPr lang="en-GB" dirty="0" smtClean="0"/>
              <a:t>alawi</a:t>
            </a:r>
            <a:endParaRPr lang="en-GB" dirty="0"/>
          </a:p>
        </p:txBody>
      </p:sp>
      <p:cxnSp>
        <p:nvCxnSpPr>
          <p:cNvPr id="5" name="Straight Arrow Connector 4"/>
          <p:cNvCxnSpPr/>
          <p:nvPr/>
        </p:nvCxnSpPr>
        <p:spPr>
          <a:xfrm rot="10800000" flipV="1">
            <a:off x="5072066" y="3929066"/>
            <a:ext cx="1643074"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429684" cy="1200329"/>
          </a:xfrm>
          <a:prstGeom prst="rect">
            <a:avLst/>
          </a:prstGeom>
          <a:noFill/>
        </p:spPr>
        <p:txBody>
          <a:bodyPr wrap="square" rtlCol="0">
            <a:spAutoFit/>
          </a:bodyPr>
          <a:lstStyle/>
          <a:p>
            <a:r>
              <a:rPr lang="en-GB" sz="2400" dirty="0" smtClean="0"/>
              <a:t>Here are the boys and girls in their school in Malawi. They want to teach you about food and farming in Malawi, and they want you to teach them about food and farming in Britain.</a:t>
            </a:r>
            <a:endParaRPr lang="en-GB" sz="2400" dirty="0"/>
          </a:p>
        </p:txBody>
      </p:sp>
      <p:pic>
        <p:nvPicPr>
          <p:cNvPr id="15362" name="Picture 2" descr="eric 054"/>
          <p:cNvPicPr>
            <a:picLocks noChangeAspect="1" noChangeArrowheads="1"/>
          </p:cNvPicPr>
          <p:nvPr/>
        </p:nvPicPr>
        <p:blipFill>
          <a:blip r:embed="rId2" cstate="print"/>
          <a:srcRect/>
          <a:stretch>
            <a:fillRect/>
          </a:stretch>
        </p:blipFill>
        <p:spPr bwMode="auto">
          <a:xfrm>
            <a:off x="214282" y="1428736"/>
            <a:ext cx="4929222" cy="3696917"/>
          </a:xfrm>
          <a:prstGeom prst="rect">
            <a:avLst/>
          </a:prstGeom>
          <a:noFill/>
          <a:ln w="9525">
            <a:noFill/>
            <a:miter lim="800000"/>
            <a:headEnd/>
            <a:tailEnd/>
          </a:ln>
        </p:spPr>
      </p:pic>
      <p:pic>
        <p:nvPicPr>
          <p:cNvPr id="15363" name="Picture 3" descr="eric 052"/>
          <p:cNvPicPr>
            <a:picLocks noChangeAspect="1" noChangeArrowheads="1"/>
          </p:cNvPicPr>
          <p:nvPr/>
        </p:nvPicPr>
        <p:blipFill>
          <a:blip r:embed="rId3" cstate="print"/>
          <a:srcRect/>
          <a:stretch>
            <a:fillRect/>
          </a:stretch>
        </p:blipFill>
        <p:spPr bwMode="auto">
          <a:xfrm>
            <a:off x="5500694" y="1428736"/>
            <a:ext cx="3486136" cy="2614602"/>
          </a:xfrm>
          <a:prstGeom prst="rect">
            <a:avLst/>
          </a:prstGeom>
          <a:noFill/>
          <a:ln w="9525">
            <a:noFill/>
            <a:miter lim="800000"/>
            <a:headEnd/>
            <a:tailEnd/>
          </a:ln>
        </p:spPr>
      </p:pic>
      <p:sp>
        <p:nvSpPr>
          <p:cNvPr id="5" name="TextBox 4"/>
          <p:cNvSpPr txBox="1"/>
          <p:nvPr/>
        </p:nvSpPr>
        <p:spPr>
          <a:xfrm>
            <a:off x="571472" y="5357826"/>
            <a:ext cx="7786742" cy="369332"/>
          </a:xfrm>
          <a:prstGeom prst="rect">
            <a:avLst/>
          </a:prstGeom>
          <a:noFill/>
        </p:spPr>
        <p:txBody>
          <a:bodyPr wrap="square" rtlCol="0">
            <a:spAutoFit/>
          </a:bodyPr>
          <a:lstStyle/>
          <a:p>
            <a:r>
              <a:rPr lang="en-GB" dirty="0" smtClean="0"/>
              <a:t>What do you notice about the different school and children?</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428604"/>
            <a:ext cx="7929618" cy="646331"/>
          </a:xfrm>
          <a:prstGeom prst="rect">
            <a:avLst/>
          </a:prstGeom>
          <a:noFill/>
        </p:spPr>
        <p:txBody>
          <a:bodyPr wrap="square" rtlCol="0">
            <a:spAutoFit/>
          </a:bodyPr>
          <a:lstStyle/>
          <a:p>
            <a:r>
              <a:rPr lang="en-GB" dirty="0" smtClean="0"/>
              <a:t>The boys and girls do not have </a:t>
            </a:r>
            <a:r>
              <a:rPr lang="en-GB" dirty="0" err="1" smtClean="0"/>
              <a:t>Tesco</a:t>
            </a:r>
            <a:r>
              <a:rPr lang="en-GB" dirty="0" smtClean="0"/>
              <a:t>, or Sainsbury, but they have to grow much of their own food, or go to local markets.</a:t>
            </a:r>
            <a:endParaRPr lang="en-GB" dirty="0"/>
          </a:p>
        </p:txBody>
      </p:sp>
      <p:pic>
        <p:nvPicPr>
          <p:cNvPr id="16386" name="Picture 2" descr="P1010140"/>
          <p:cNvPicPr>
            <a:picLocks noChangeAspect="1" noChangeArrowheads="1"/>
          </p:cNvPicPr>
          <p:nvPr/>
        </p:nvPicPr>
        <p:blipFill>
          <a:blip r:embed="rId2" cstate="print"/>
          <a:srcRect/>
          <a:stretch>
            <a:fillRect/>
          </a:stretch>
        </p:blipFill>
        <p:spPr bwMode="auto">
          <a:xfrm>
            <a:off x="428596" y="1571612"/>
            <a:ext cx="2928958" cy="2201382"/>
          </a:xfrm>
          <a:prstGeom prst="rect">
            <a:avLst/>
          </a:prstGeom>
          <a:noFill/>
          <a:ln w="9525">
            <a:noFill/>
            <a:miter lim="800000"/>
            <a:headEnd/>
            <a:tailEnd/>
          </a:ln>
        </p:spPr>
      </p:pic>
      <p:sp>
        <p:nvSpPr>
          <p:cNvPr id="5" name="Rectangle 4"/>
          <p:cNvSpPr/>
          <p:nvPr/>
        </p:nvSpPr>
        <p:spPr>
          <a:xfrm>
            <a:off x="3857620" y="1571612"/>
            <a:ext cx="4572000" cy="1477328"/>
          </a:xfrm>
          <a:prstGeom prst="rect">
            <a:avLst/>
          </a:prstGeom>
        </p:spPr>
        <p:txBody>
          <a:bodyPr>
            <a:spAutoFit/>
          </a:bodyPr>
          <a:lstStyle/>
          <a:p>
            <a:r>
              <a:rPr lang="en-GB" dirty="0"/>
              <a:t>In my village, most of the people are small scale farmers. Maize is the main crop that is cultivated in our area. </a:t>
            </a:r>
            <a:r>
              <a:rPr lang="en-GB" b="1" dirty="0"/>
              <a:t>All the farming is done by hand</a:t>
            </a:r>
            <a:r>
              <a:rPr lang="en-GB" dirty="0"/>
              <a:t>. It is a tiresome task as I help my parents with gardening work. </a:t>
            </a:r>
          </a:p>
        </p:txBody>
      </p:sp>
      <p:sp>
        <p:nvSpPr>
          <p:cNvPr id="8" name="TextBox 7"/>
          <p:cNvSpPr txBox="1"/>
          <p:nvPr/>
        </p:nvSpPr>
        <p:spPr>
          <a:xfrm>
            <a:off x="500034" y="4500570"/>
            <a:ext cx="7858180" cy="923330"/>
          </a:xfrm>
          <a:prstGeom prst="rect">
            <a:avLst/>
          </a:prstGeom>
          <a:noFill/>
        </p:spPr>
        <p:txBody>
          <a:bodyPr wrap="square" rtlCol="0">
            <a:spAutoFit/>
          </a:bodyPr>
          <a:lstStyle/>
          <a:p>
            <a:r>
              <a:rPr lang="en-GB" dirty="0" smtClean="0"/>
              <a:t>What does ‘is done by hand’ mean?</a:t>
            </a:r>
          </a:p>
          <a:p>
            <a:r>
              <a:rPr lang="en-GB" dirty="0" smtClean="0"/>
              <a:t>What do we use on our farms, or in our gardens to grow food?</a:t>
            </a:r>
          </a:p>
          <a:p>
            <a:r>
              <a:rPr lang="en-GB" dirty="0" smtClean="0"/>
              <a:t>How much is done by hand?</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9"/>
            <a:ext cx="8286808" cy="4247317"/>
          </a:xfrm>
          <a:prstGeom prst="rect">
            <a:avLst/>
          </a:prstGeom>
          <a:noFill/>
        </p:spPr>
        <p:txBody>
          <a:bodyPr wrap="square" rtlCol="0">
            <a:spAutoFit/>
          </a:bodyPr>
          <a:lstStyle/>
          <a:p>
            <a:r>
              <a:rPr lang="en-GB" dirty="0" smtClean="0"/>
              <a:t>L.O. </a:t>
            </a:r>
            <a:r>
              <a:rPr lang="en-GB" dirty="0" smtClean="0"/>
              <a:t>I know that my garden is used for different purposes. I know that I can grow some food crops in my garden.</a:t>
            </a:r>
          </a:p>
          <a:p>
            <a:endParaRPr lang="en-GB" dirty="0" smtClean="0"/>
          </a:p>
          <a:p>
            <a:r>
              <a:rPr lang="en-GB" dirty="0" smtClean="0"/>
              <a:t>Do </a:t>
            </a:r>
            <a:r>
              <a:rPr lang="en-GB" dirty="0" smtClean="0"/>
              <a:t>you grow any food in your garden?</a:t>
            </a:r>
          </a:p>
          <a:p>
            <a:r>
              <a:rPr lang="en-GB" dirty="0" smtClean="0"/>
              <a:t>What might people grow?</a:t>
            </a:r>
          </a:p>
          <a:p>
            <a:r>
              <a:rPr lang="en-GB" dirty="0" smtClean="0"/>
              <a:t>What else do we grow in our gardens instead?</a:t>
            </a:r>
          </a:p>
          <a:p>
            <a:r>
              <a:rPr lang="en-GB" dirty="0" smtClean="0"/>
              <a:t>What else do we use our gardens for?</a:t>
            </a:r>
          </a:p>
          <a:p>
            <a:endParaRPr lang="en-GB" dirty="0"/>
          </a:p>
          <a:p>
            <a:r>
              <a:rPr lang="en-GB" dirty="0" smtClean="0"/>
              <a:t>Draw and label your garden.</a:t>
            </a:r>
          </a:p>
          <a:p>
            <a:r>
              <a:rPr lang="en-GB" dirty="0" smtClean="0"/>
              <a:t>Write on any plants, trees, grassy </a:t>
            </a:r>
            <a:r>
              <a:rPr lang="en-GB" dirty="0" smtClean="0"/>
              <a:t>areas, as well as play areas or </a:t>
            </a:r>
            <a:r>
              <a:rPr lang="en-GB" dirty="0" smtClean="0"/>
              <a:t>o</a:t>
            </a:r>
            <a:r>
              <a:rPr lang="en-GB" dirty="0" smtClean="0"/>
              <a:t>utdoor eating areas.</a:t>
            </a:r>
            <a:endParaRPr lang="en-GB" dirty="0" smtClean="0"/>
          </a:p>
          <a:p>
            <a:r>
              <a:rPr lang="en-GB" dirty="0" smtClean="0"/>
              <a:t>Write on what you might do in your garden.</a:t>
            </a:r>
          </a:p>
          <a:p>
            <a:endParaRPr lang="en-GB" dirty="0"/>
          </a:p>
          <a:p>
            <a:endParaRPr lang="en-GB" dirty="0" smtClean="0"/>
          </a:p>
          <a:p>
            <a:endParaRPr lang="en-GB" dirty="0"/>
          </a:p>
          <a:p>
            <a:endParaRPr lang="en-GB" dirty="0" smtClean="0"/>
          </a:p>
        </p:txBody>
      </p:sp>
      <p:pic>
        <p:nvPicPr>
          <p:cNvPr id="1030" name="Picture 6" descr="http://sustainableurbanhomestead.com/wp-content/uploads/images/gardenplan.jpg"/>
          <p:cNvPicPr>
            <a:picLocks noChangeAspect="1" noChangeArrowheads="1"/>
          </p:cNvPicPr>
          <p:nvPr/>
        </p:nvPicPr>
        <p:blipFill>
          <a:blip r:embed="rId2" cstate="print"/>
          <a:srcRect/>
          <a:stretch>
            <a:fillRect/>
          </a:stretch>
        </p:blipFill>
        <p:spPr bwMode="auto">
          <a:xfrm>
            <a:off x="714348" y="3571876"/>
            <a:ext cx="4257675" cy="2676525"/>
          </a:xfrm>
          <a:prstGeom prst="rect">
            <a:avLst/>
          </a:prstGeom>
          <a:noFill/>
        </p:spPr>
      </p:pic>
      <p:pic>
        <p:nvPicPr>
          <p:cNvPr id="1034" name="Picture 10" descr="Lena Meijer Children's Garden"/>
          <p:cNvPicPr>
            <a:picLocks noChangeAspect="1" noChangeArrowheads="1"/>
          </p:cNvPicPr>
          <p:nvPr/>
        </p:nvPicPr>
        <p:blipFill>
          <a:blip r:embed="rId3" cstate="print"/>
          <a:srcRect/>
          <a:stretch>
            <a:fillRect/>
          </a:stretch>
        </p:blipFill>
        <p:spPr bwMode="auto">
          <a:xfrm>
            <a:off x="5429256" y="3571876"/>
            <a:ext cx="2786082" cy="27391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1010185"/>
          <p:cNvPicPr>
            <a:picLocks noChangeAspect="1" noChangeArrowheads="1"/>
          </p:cNvPicPr>
          <p:nvPr/>
        </p:nvPicPr>
        <p:blipFill>
          <a:blip r:embed="rId2" cstate="print"/>
          <a:srcRect/>
          <a:stretch>
            <a:fillRect/>
          </a:stretch>
        </p:blipFill>
        <p:spPr bwMode="auto">
          <a:xfrm>
            <a:off x="357159" y="357166"/>
            <a:ext cx="4786346" cy="3591764"/>
          </a:xfrm>
          <a:prstGeom prst="rect">
            <a:avLst/>
          </a:prstGeom>
          <a:noFill/>
          <a:ln w="9525">
            <a:noFill/>
            <a:miter lim="800000"/>
            <a:headEnd/>
            <a:tailEnd/>
          </a:ln>
        </p:spPr>
      </p:pic>
      <p:sp>
        <p:nvSpPr>
          <p:cNvPr id="3" name="TextBox 2"/>
          <p:cNvSpPr txBox="1"/>
          <p:nvPr/>
        </p:nvSpPr>
        <p:spPr>
          <a:xfrm>
            <a:off x="214282" y="4857760"/>
            <a:ext cx="8429684" cy="1477328"/>
          </a:xfrm>
          <a:prstGeom prst="rect">
            <a:avLst/>
          </a:prstGeom>
          <a:noFill/>
        </p:spPr>
        <p:txBody>
          <a:bodyPr wrap="square" rtlCol="0">
            <a:spAutoFit/>
          </a:bodyPr>
          <a:lstStyle/>
          <a:p>
            <a:r>
              <a:rPr lang="en-GB" dirty="0" smtClean="0"/>
              <a:t>L.O. I can compare a small farm holding with my garden.</a:t>
            </a:r>
          </a:p>
          <a:p>
            <a:endParaRPr lang="en-GB" dirty="0" smtClean="0"/>
          </a:p>
          <a:p>
            <a:r>
              <a:rPr lang="en-GB" dirty="0" smtClean="0"/>
              <a:t>Look at the example of the villagers small farm holding. They do not have gardens. Write down on your whiteboards everything that you notice about it. </a:t>
            </a:r>
          </a:p>
          <a:p>
            <a:r>
              <a:rPr lang="en-GB" dirty="0" smtClean="0"/>
              <a:t>Do a double bubble map to compare your garden with a small farm holding in </a:t>
            </a:r>
            <a:r>
              <a:rPr lang="en-GB" dirty="0" smtClean="0"/>
              <a:t>M</a:t>
            </a:r>
            <a:r>
              <a:rPr lang="en-GB" dirty="0" smtClean="0"/>
              <a:t>alawi</a:t>
            </a:r>
            <a:endParaRPr lang="en-GB" dirty="0"/>
          </a:p>
        </p:txBody>
      </p:sp>
      <p:sp>
        <p:nvSpPr>
          <p:cNvPr id="2051" name="Rectangle 3"/>
          <p:cNvSpPr>
            <a:spLocks noChangeArrowheads="1"/>
          </p:cNvSpPr>
          <p:nvPr/>
        </p:nvSpPr>
        <p:spPr bwMode="auto">
          <a:xfrm>
            <a:off x="5357818" y="51577"/>
            <a:ext cx="364333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 most of villages, many people earn a living through small scale farming, where they use poor farming methods, which in turn results to low yielding. In most cases these people have called themselves farmers just because they do cultivation on their small scales. This is different from what it means to be a farmer in other developed countries. Anyone who does farming whether on a small or big scale, that individual is still called a farmer according to the understanding of Malawians.   </a:t>
            </a:r>
            <a:br>
              <a:rPr kumimoji="0" lang="en-GB"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en-GB"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But if it were so it would astonish many people who come in to help the very same food programmes. Though many are subsistence farmers, the food they manage to raise from their fields is insufficient to run their families up to the next harvesting season.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794" y="785794"/>
            <a:ext cx="1714512" cy="369332"/>
          </a:xfrm>
          <a:prstGeom prst="rect">
            <a:avLst/>
          </a:prstGeom>
          <a:noFill/>
        </p:spPr>
        <p:txBody>
          <a:bodyPr wrap="square" rtlCol="0">
            <a:spAutoFit/>
          </a:bodyPr>
          <a:lstStyle/>
          <a:p>
            <a:r>
              <a:rPr lang="en-GB" dirty="0" smtClean="0"/>
              <a:t>My garden</a:t>
            </a:r>
            <a:endParaRPr lang="en-GB" dirty="0"/>
          </a:p>
        </p:txBody>
      </p:sp>
      <p:sp>
        <p:nvSpPr>
          <p:cNvPr id="4" name="TextBox 3"/>
          <p:cNvSpPr txBox="1"/>
          <p:nvPr/>
        </p:nvSpPr>
        <p:spPr>
          <a:xfrm>
            <a:off x="5143504" y="714356"/>
            <a:ext cx="3000396" cy="369332"/>
          </a:xfrm>
          <a:prstGeom prst="rect">
            <a:avLst/>
          </a:prstGeom>
          <a:noFill/>
        </p:spPr>
        <p:txBody>
          <a:bodyPr wrap="square" rtlCol="0">
            <a:spAutoFit/>
          </a:bodyPr>
          <a:lstStyle/>
          <a:p>
            <a:r>
              <a:rPr lang="en-GB" dirty="0" smtClean="0"/>
              <a:t>Malawi small farm holding</a:t>
            </a:r>
            <a:endParaRPr lang="en-GB" dirty="0"/>
          </a:p>
        </p:txBody>
      </p:sp>
      <p:sp>
        <p:nvSpPr>
          <p:cNvPr id="5" name="TextBox 4"/>
          <p:cNvSpPr txBox="1"/>
          <p:nvPr/>
        </p:nvSpPr>
        <p:spPr>
          <a:xfrm>
            <a:off x="357158" y="1357298"/>
            <a:ext cx="1785950" cy="369332"/>
          </a:xfrm>
          <a:prstGeom prst="rect">
            <a:avLst/>
          </a:prstGeom>
          <a:noFill/>
        </p:spPr>
        <p:txBody>
          <a:bodyPr wrap="square" rtlCol="0">
            <a:spAutoFit/>
          </a:bodyPr>
          <a:lstStyle/>
          <a:p>
            <a:r>
              <a:rPr lang="en-GB" dirty="0" smtClean="0"/>
              <a:t>Different</a:t>
            </a:r>
            <a:endParaRPr lang="en-GB" dirty="0"/>
          </a:p>
        </p:txBody>
      </p:sp>
      <p:sp>
        <p:nvSpPr>
          <p:cNvPr id="6" name="TextBox 5"/>
          <p:cNvSpPr txBox="1"/>
          <p:nvPr/>
        </p:nvSpPr>
        <p:spPr>
          <a:xfrm>
            <a:off x="3786182" y="1357298"/>
            <a:ext cx="1214446" cy="369332"/>
          </a:xfrm>
          <a:prstGeom prst="rect">
            <a:avLst/>
          </a:prstGeom>
          <a:noFill/>
        </p:spPr>
        <p:txBody>
          <a:bodyPr wrap="square" rtlCol="0">
            <a:spAutoFit/>
          </a:bodyPr>
          <a:lstStyle/>
          <a:p>
            <a:pPr algn="ctr"/>
            <a:r>
              <a:rPr lang="en-GB" dirty="0" smtClean="0"/>
              <a:t>Same</a:t>
            </a:r>
            <a:endParaRPr lang="en-GB" dirty="0"/>
          </a:p>
        </p:txBody>
      </p:sp>
      <p:sp>
        <p:nvSpPr>
          <p:cNvPr id="7" name="TextBox 6"/>
          <p:cNvSpPr txBox="1"/>
          <p:nvPr/>
        </p:nvSpPr>
        <p:spPr>
          <a:xfrm>
            <a:off x="7286644" y="1357298"/>
            <a:ext cx="1428760" cy="369332"/>
          </a:xfrm>
          <a:prstGeom prst="rect">
            <a:avLst/>
          </a:prstGeom>
          <a:noFill/>
        </p:spPr>
        <p:txBody>
          <a:bodyPr wrap="square" rtlCol="0">
            <a:spAutoFit/>
          </a:bodyPr>
          <a:lstStyle/>
          <a:p>
            <a:r>
              <a:rPr lang="en-GB" dirty="0" smtClean="0"/>
              <a:t>Different</a:t>
            </a:r>
            <a:endParaRPr lang="en-GB" dirty="0"/>
          </a:p>
        </p:txBody>
      </p:sp>
      <p:sp>
        <p:nvSpPr>
          <p:cNvPr id="9" name="Rectangle 8"/>
          <p:cNvSpPr/>
          <p:nvPr/>
        </p:nvSpPr>
        <p:spPr>
          <a:xfrm>
            <a:off x="1857356" y="785794"/>
            <a:ext cx="150019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14282" y="2000240"/>
            <a:ext cx="1500198"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000628" y="714356"/>
            <a:ext cx="3071834"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14282" y="1428736"/>
            <a:ext cx="150019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571868" y="1357298"/>
            <a:ext cx="150019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000892" y="1357298"/>
            <a:ext cx="150019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85720" y="2143116"/>
            <a:ext cx="1285884" cy="923330"/>
          </a:xfrm>
          <a:prstGeom prst="rect">
            <a:avLst/>
          </a:prstGeom>
          <a:noFill/>
        </p:spPr>
        <p:txBody>
          <a:bodyPr wrap="square" rtlCol="0">
            <a:spAutoFit/>
          </a:bodyPr>
          <a:lstStyle/>
          <a:p>
            <a:r>
              <a:rPr lang="en-GB" dirty="0" smtClean="0"/>
              <a:t>My garden is for playing in.</a:t>
            </a:r>
            <a:endParaRPr lang="en-GB" dirty="0"/>
          </a:p>
        </p:txBody>
      </p:sp>
      <p:sp>
        <p:nvSpPr>
          <p:cNvPr id="16" name="TextBox 15"/>
          <p:cNvSpPr txBox="1"/>
          <p:nvPr/>
        </p:nvSpPr>
        <p:spPr>
          <a:xfrm>
            <a:off x="3571868" y="2071678"/>
            <a:ext cx="1643074" cy="646331"/>
          </a:xfrm>
          <a:prstGeom prst="rect">
            <a:avLst/>
          </a:prstGeom>
          <a:noFill/>
        </p:spPr>
        <p:txBody>
          <a:bodyPr wrap="square" rtlCol="0">
            <a:spAutoFit/>
          </a:bodyPr>
          <a:lstStyle/>
          <a:p>
            <a:r>
              <a:rPr lang="en-GB" dirty="0" smtClean="0"/>
              <a:t>I can grow food plants</a:t>
            </a:r>
            <a:endParaRPr lang="en-GB" dirty="0"/>
          </a:p>
        </p:txBody>
      </p:sp>
      <p:sp>
        <p:nvSpPr>
          <p:cNvPr id="17" name="TextBox 16"/>
          <p:cNvSpPr txBox="1"/>
          <p:nvPr/>
        </p:nvSpPr>
        <p:spPr>
          <a:xfrm>
            <a:off x="6929454" y="2000240"/>
            <a:ext cx="1857388" cy="646331"/>
          </a:xfrm>
          <a:prstGeom prst="rect">
            <a:avLst/>
          </a:prstGeom>
          <a:noFill/>
        </p:spPr>
        <p:txBody>
          <a:bodyPr wrap="square" rtlCol="0">
            <a:spAutoFit/>
          </a:bodyPr>
          <a:lstStyle/>
          <a:p>
            <a:r>
              <a:rPr lang="en-GB" dirty="0" smtClean="0"/>
              <a:t>I can grow food to sell </a:t>
            </a:r>
            <a:endParaRPr lang="en-GB" dirty="0"/>
          </a:p>
        </p:txBody>
      </p:sp>
      <p:sp>
        <p:nvSpPr>
          <p:cNvPr id="18" name="Rectangle 17"/>
          <p:cNvSpPr/>
          <p:nvPr/>
        </p:nvSpPr>
        <p:spPr>
          <a:xfrm>
            <a:off x="3428992" y="1928802"/>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929454" y="1928802"/>
            <a:ext cx="1785950"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14282" y="3214686"/>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14282" y="4500570"/>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500430" y="3214686"/>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500430" y="4500570"/>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715140" y="3143248"/>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643702" y="4429132"/>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0" y="0"/>
            <a:ext cx="8858280" cy="646331"/>
          </a:xfrm>
          <a:prstGeom prst="rect">
            <a:avLst/>
          </a:prstGeom>
          <a:noFill/>
        </p:spPr>
        <p:txBody>
          <a:bodyPr wrap="square" rtlCol="0">
            <a:spAutoFit/>
          </a:bodyPr>
          <a:lstStyle/>
          <a:p>
            <a:r>
              <a:rPr lang="en-GB" dirty="0" smtClean="0"/>
              <a:t>L.O. I can see similarities and differences between my </a:t>
            </a:r>
            <a:r>
              <a:rPr lang="en-GB" dirty="0" smtClean="0"/>
              <a:t> g</a:t>
            </a:r>
            <a:r>
              <a:rPr lang="en-GB" dirty="0" smtClean="0"/>
              <a:t>arden and a small farm holding in </a:t>
            </a:r>
            <a:r>
              <a:rPr lang="en-GB" dirty="0" smtClean="0"/>
              <a:t>M</a:t>
            </a:r>
            <a:r>
              <a:rPr lang="en-GB" dirty="0" smtClean="0"/>
              <a:t>alawi</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1010185"/>
          <p:cNvPicPr>
            <a:picLocks noChangeAspect="1" noChangeArrowheads="1"/>
          </p:cNvPicPr>
          <p:nvPr/>
        </p:nvPicPr>
        <p:blipFill>
          <a:blip r:embed="rId2" cstate="print"/>
          <a:srcRect/>
          <a:stretch>
            <a:fillRect/>
          </a:stretch>
        </p:blipFill>
        <p:spPr bwMode="auto">
          <a:xfrm>
            <a:off x="285720" y="214290"/>
            <a:ext cx="4188690" cy="3143272"/>
          </a:xfrm>
          <a:prstGeom prst="rect">
            <a:avLst/>
          </a:prstGeom>
          <a:noFill/>
          <a:ln w="9525">
            <a:noFill/>
            <a:miter lim="800000"/>
            <a:headEnd/>
            <a:tailEnd/>
          </a:ln>
        </p:spPr>
      </p:pic>
      <p:pic>
        <p:nvPicPr>
          <p:cNvPr id="3074" name="Picture 2" descr="http://bnp.org.uk/files/2008/11/british-farm.jpg"/>
          <p:cNvPicPr>
            <a:picLocks noChangeAspect="1" noChangeArrowheads="1"/>
          </p:cNvPicPr>
          <p:nvPr/>
        </p:nvPicPr>
        <p:blipFill>
          <a:blip r:embed="rId3" cstate="print"/>
          <a:srcRect/>
          <a:stretch>
            <a:fillRect/>
          </a:stretch>
        </p:blipFill>
        <p:spPr bwMode="auto">
          <a:xfrm>
            <a:off x="3071802" y="3786190"/>
            <a:ext cx="2570994" cy="1933484"/>
          </a:xfrm>
          <a:prstGeom prst="rect">
            <a:avLst/>
          </a:prstGeom>
          <a:noFill/>
        </p:spPr>
      </p:pic>
      <p:sp>
        <p:nvSpPr>
          <p:cNvPr id="4" name="TextBox 3"/>
          <p:cNvSpPr txBox="1"/>
          <p:nvPr/>
        </p:nvSpPr>
        <p:spPr>
          <a:xfrm>
            <a:off x="4572000" y="285728"/>
            <a:ext cx="4286312" cy="3139321"/>
          </a:xfrm>
          <a:prstGeom prst="rect">
            <a:avLst/>
          </a:prstGeom>
          <a:noFill/>
        </p:spPr>
        <p:txBody>
          <a:bodyPr wrap="square" rtlCol="0">
            <a:spAutoFit/>
          </a:bodyPr>
          <a:lstStyle/>
          <a:p>
            <a:r>
              <a:rPr lang="en-GB" dirty="0" smtClean="0"/>
              <a:t>L.O. I can recognise similarities and differences between a British farm and a Malawi small farm holding.</a:t>
            </a:r>
          </a:p>
          <a:p>
            <a:endParaRPr lang="en-GB" dirty="0" smtClean="0"/>
          </a:p>
          <a:p>
            <a:r>
              <a:rPr lang="en-GB" dirty="0" smtClean="0"/>
              <a:t>Compare the picture of the Malawi  small farm holding and the pictures of </a:t>
            </a:r>
            <a:r>
              <a:rPr lang="en-GB" dirty="0" smtClean="0"/>
              <a:t>B</a:t>
            </a:r>
            <a:r>
              <a:rPr lang="en-GB" dirty="0" smtClean="0"/>
              <a:t>ritish farm. What similarities and differences can you see?</a:t>
            </a:r>
          </a:p>
          <a:p>
            <a:endParaRPr lang="en-GB" dirty="0" smtClean="0"/>
          </a:p>
          <a:p>
            <a:r>
              <a:rPr lang="en-GB" dirty="0" smtClean="0"/>
              <a:t>Write them in a double bubble diagram.</a:t>
            </a:r>
          </a:p>
          <a:p>
            <a:endParaRPr lang="en-GB" dirty="0"/>
          </a:p>
        </p:txBody>
      </p:sp>
      <p:pic>
        <p:nvPicPr>
          <p:cNvPr id="3076" name="Picture 4" descr="Springfield farm b and b is just 1½ mile walk to Tarr Steps a popular Exmoor beauty spot"/>
          <p:cNvPicPr>
            <a:picLocks noChangeAspect="1" noChangeArrowheads="1"/>
          </p:cNvPicPr>
          <p:nvPr/>
        </p:nvPicPr>
        <p:blipFill>
          <a:blip r:embed="rId4" cstate="print"/>
          <a:srcRect/>
          <a:stretch>
            <a:fillRect/>
          </a:stretch>
        </p:blipFill>
        <p:spPr bwMode="auto">
          <a:xfrm>
            <a:off x="214283" y="3786190"/>
            <a:ext cx="2596495" cy="1928826"/>
          </a:xfrm>
          <a:prstGeom prst="rect">
            <a:avLst/>
          </a:prstGeom>
          <a:noFill/>
        </p:spPr>
      </p:pic>
      <p:pic>
        <p:nvPicPr>
          <p:cNvPr id="3078" name="Picture 6" descr="Working Exmoor Farm with B and B near Dulverton"/>
          <p:cNvPicPr>
            <a:picLocks noChangeAspect="1" noChangeArrowheads="1"/>
          </p:cNvPicPr>
          <p:nvPr/>
        </p:nvPicPr>
        <p:blipFill>
          <a:blip r:embed="rId5" cstate="print"/>
          <a:srcRect/>
          <a:stretch>
            <a:fillRect/>
          </a:stretch>
        </p:blipFill>
        <p:spPr bwMode="auto">
          <a:xfrm>
            <a:off x="5857884" y="3786190"/>
            <a:ext cx="2967425" cy="19288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785794"/>
            <a:ext cx="1714512" cy="369332"/>
          </a:xfrm>
          <a:prstGeom prst="rect">
            <a:avLst/>
          </a:prstGeom>
          <a:noFill/>
        </p:spPr>
        <p:txBody>
          <a:bodyPr wrap="square" rtlCol="0">
            <a:spAutoFit/>
          </a:bodyPr>
          <a:lstStyle/>
          <a:p>
            <a:r>
              <a:rPr lang="en-GB" dirty="0" smtClean="0"/>
              <a:t>British farm</a:t>
            </a:r>
            <a:endParaRPr lang="en-GB" dirty="0"/>
          </a:p>
        </p:txBody>
      </p:sp>
      <p:sp>
        <p:nvSpPr>
          <p:cNvPr id="3" name="TextBox 2"/>
          <p:cNvSpPr txBox="1"/>
          <p:nvPr/>
        </p:nvSpPr>
        <p:spPr>
          <a:xfrm>
            <a:off x="5143504" y="714356"/>
            <a:ext cx="3000396" cy="369332"/>
          </a:xfrm>
          <a:prstGeom prst="rect">
            <a:avLst/>
          </a:prstGeom>
          <a:noFill/>
        </p:spPr>
        <p:txBody>
          <a:bodyPr wrap="square" rtlCol="0">
            <a:spAutoFit/>
          </a:bodyPr>
          <a:lstStyle/>
          <a:p>
            <a:r>
              <a:rPr lang="en-GB" dirty="0" smtClean="0"/>
              <a:t>Malawi small farm holding</a:t>
            </a:r>
            <a:endParaRPr lang="en-GB" dirty="0"/>
          </a:p>
        </p:txBody>
      </p:sp>
      <p:sp>
        <p:nvSpPr>
          <p:cNvPr id="4" name="TextBox 3"/>
          <p:cNvSpPr txBox="1"/>
          <p:nvPr/>
        </p:nvSpPr>
        <p:spPr>
          <a:xfrm>
            <a:off x="357158" y="1357298"/>
            <a:ext cx="1785950" cy="369332"/>
          </a:xfrm>
          <a:prstGeom prst="rect">
            <a:avLst/>
          </a:prstGeom>
          <a:noFill/>
        </p:spPr>
        <p:txBody>
          <a:bodyPr wrap="square" rtlCol="0">
            <a:spAutoFit/>
          </a:bodyPr>
          <a:lstStyle/>
          <a:p>
            <a:r>
              <a:rPr lang="en-GB" dirty="0" smtClean="0"/>
              <a:t>Different</a:t>
            </a:r>
            <a:endParaRPr lang="en-GB" dirty="0"/>
          </a:p>
        </p:txBody>
      </p:sp>
      <p:sp>
        <p:nvSpPr>
          <p:cNvPr id="5" name="TextBox 4"/>
          <p:cNvSpPr txBox="1"/>
          <p:nvPr/>
        </p:nvSpPr>
        <p:spPr>
          <a:xfrm>
            <a:off x="3786182" y="1357298"/>
            <a:ext cx="1214446" cy="369332"/>
          </a:xfrm>
          <a:prstGeom prst="rect">
            <a:avLst/>
          </a:prstGeom>
          <a:noFill/>
        </p:spPr>
        <p:txBody>
          <a:bodyPr wrap="square" rtlCol="0">
            <a:spAutoFit/>
          </a:bodyPr>
          <a:lstStyle/>
          <a:p>
            <a:pPr algn="ctr"/>
            <a:r>
              <a:rPr lang="en-GB" dirty="0" smtClean="0"/>
              <a:t>Same</a:t>
            </a:r>
            <a:endParaRPr lang="en-GB" dirty="0"/>
          </a:p>
        </p:txBody>
      </p:sp>
      <p:sp>
        <p:nvSpPr>
          <p:cNvPr id="6" name="TextBox 5"/>
          <p:cNvSpPr txBox="1"/>
          <p:nvPr/>
        </p:nvSpPr>
        <p:spPr>
          <a:xfrm>
            <a:off x="7286644" y="1357298"/>
            <a:ext cx="1428760" cy="369332"/>
          </a:xfrm>
          <a:prstGeom prst="rect">
            <a:avLst/>
          </a:prstGeom>
          <a:noFill/>
        </p:spPr>
        <p:txBody>
          <a:bodyPr wrap="square" rtlCol="0">
            <a:spAutoFit/>
          </a:bodyPr>
          <a:lstStyle/>
          <a:p>
            <a:r>
              <a:rPr lang="en-GB" dirty="0" smtClean="0"/>
              <a:t>Different</a:t>
            </a:r>
            <a:endParaRPr lang="en-GB" dirty="0"/>
          </a:p>
        </p:txBody>
      </p:sp>
      <p:sp>
        <p:nvSpPr>
          <p:cNvPr id="7" name="Rectangle 6"/>
          <p:cNvSpPr/>
          <p:nvPr/>
        </p:nvSpPr>
        <p:spPr>
          <a:xfrm>
            <a:off x="1857356" y="785794"/>
            <a:ext cx="150019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14282" y="2000240"/>
            <a:ext cx="1500198"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000628" y="714356"/>
            <a:ext cx="3071834"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14282" y="1428736"/>
            <a:ext cx="150019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571868" y="1357298"/>
            <a:ext cx="150019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000892" y="1357298"/>
            <a:ext cx="150019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85720" y="2143116"/>
            <a:ext cx="1285884" cy="646331"/>
          </a:xfrm>
          <a:prstGeom prst="rect">
            <a:avLst/>
          </a:prstGeom>
          <a:noFill/>
        </p:spPr>
        <p:txBody>
          <a:bodyPr wrap="square" rtlCol="0">
            <a:spAutoFit/>
          </a:bodyPr>
          <a:lstStyle/>
          <a:p>
            <a:r>
              <a:rPr lang="en-GB" dirty="0" smtClean="0"/>
              <a:t>It is much bigger</a:t>
            </a:r>
            <a:endParaRPr lang="en-GB" dirty="0"/>
          </a:p>
        </p:txBody>
      </p:sp>
      <p:sp>
        <p:nvSpPr>
          <p:cNvPr id="14" name="TextBox 13"/>
          <p:cNvSpPr txBox="1"/>
          <p:nvPr/>
        </p:nvSpPr>
        <p:spPr>
          <a:xfrm>
            <a:off x="3571868" y="2071678"/>
            <a:ext cx="1643074" cy="646331"/>
          </a:xfrm>
          <a:prstGeom prst="rect">
            <a:avLst/>
          </a:prstGeom>
          <a:noFill/>
        </p:spPr>
        <p:txBody>
          <a:bodyPr wrap="square" rtlCol="0">
            <a:spAutoFit/>
          </a:bodyPr>
          <a:lstStyle/>
          <a:p>
            <a:r>
              <a:rPr lang="en-GB" dirty="0" smtClean="0"/>
              <a:t>It can grow food plants</a:t>
            </a:r>
            <a:endParaRPr lang="en-GB" dirty="0"/>
          </a:p>
        </p:txBody>
      </p:sp>
      <p:sp>
        <p:nvSpPr>
          <p:cNvPr id="15" name="TextBox 14"/>
          <p:cNvSpPr txBox="1"/>
          <p:nvPr/>
        </p:nvSpPr>
        <p:spPr>
          <a:xfrm>
            <a:off x="6929454" y="2000240"/>
            <a:ext cx="1857388" cy="923330"/>
          </a:xfrm>
          <a:prstGeom prst="rect">
            <a:avLst/>
          </a:prstGeom>
          <a:noFill/>
        </p:spPr>
        <p:txBody>
          <a:bodyPr wrap="square" rtlCol="0">
            <a:spAutoFit/>
          </a:bodyPr>
          <a:lstStyle/>
          <a:p>
            <a:r>
              <a:rPr lang="en-GB" dirty="0" smtClean="0"/>
              <a:t>The children have to help on the farm</a:t>
            </a:r>
            <a:endParaRPr lang="en-GB" dirty="0"/>
          </a:p>
        </p:txBody>
      </p:sp>
      <p:sp>
        <p:nvSpPr>
          <p:cNvPr id="16" name="Rectangle 15"/>
          <p:cNvSpPr/>
          <p:nvPr/>
        </p:nvSpPr>
        <p:spPr>
          <a:xfrm>
            <a:off x="3428992" y="1928802"/>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929454" y="1928802"/>
            <a:ext cx="1785950"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14282" y="3214686"/>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14282" y="4500570"/>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500430" y="3214686"/>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500430" y="4500570"/>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715140" y="3143248"/>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643702" y="4429132"/>
            <a:ext cx="2000264"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0" y="0"/>
            <a:ext cx="8858280" cy="646331"/>
          </a:xfrm>
          <a:prstGeom prst="rect">
            <a:avLst/>
          </a:prstGeom>
          <a:noFill/>
        </p:spPr>
        <p:txBody>
          <a:bodyPr wrap="square" rtlCol="0">
            <a:spAutoFit/>
          </a:bodyPr>
          <a:lstStyle/>
          <a:p>
            <a:r>
              <a:rPr lang="en-GB" dirty="0" smtClean="0"/>
              <a:t>L.O. I can see similarities and differences between my </a:t>
            </a:r>
            <a:r>
              <a:rPr lang="en-GB" dirty="0" smtClean="0"/>
              <a:t> </a:t>
            </a:r>
            <a:r>
              <a:rPr lang="en-GB" dirty="0" smtClean="0"/>
              <a:t>a </a:t>
            </a:r>
            <a:r>
              <a:rPr lang="en-GB" dirty="0" smtClean="0"/>
              <a:t>B</a:t>
            </a:r>
            <a:r>
              <a:rPr lang="en-GB" dirty="0" smtClean="0"/>
              <a:t>ritish farm  and a small farm holding in </a:t>
            </a:r>
            <a:r>
              <a:rPr lang="en-GB" dirty="0" smtClean="0"/>
              <a:t>M</a:t>
            </a:r>
            <a:r>
              <a:rPr lang="en-GB" dirty="0" smtClean="0"/>
              <a:t>alawi</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1538</Words>
  <Application>Microsoft Office PowerPoint</Application>
  <PresentationFormat>On-screen Show (4:3)</PresentationFormat>
  <Paragraphs>107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dc:creator>
  <cp:lastModifiedBy>Val</cp:lastModifiedBy>
  <cp:revision>21</cp:revision>
  <dcterms:created xsi:type="dcterms:W3CDTF">2009-06-28T19:27:52Z</dcterms:created>
  <dcterms:modified xsi:type="dcterms:W3CDTF">2009-06-29T20:56:22Z</dcterms:modified>
</cp:coreProperties>
</file>