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9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0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9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0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5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5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BF6-8F11-4EE7-9217-77F7787CADD5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4490-C7DD-4207-ADCB-DFB7E831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9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odlands.co.uk/blog/tree-identification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search?q=bomb+timer&amp;source=lnms&amp;tbm=isch&amp;sa=X&amp;ei=09b4Uv--CZHY7AbJkoD4DA&amp;sqi=2&amp;ved=0CAcQ_AUoAQ&amp;biw=1438&amp;bih=685&amp;dpr=0.95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12161"/>
              </p:ext>
            </p:extLst>
          </p:nvPr>
        </p:nvGraphicFramePr>
        <p:xfrm>
          <a:off x="467544" y="1268760"/>
          <a:ext cx="8229600" cy="39319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L.O. Be able to use information about the importance of trees and deforestation. 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  <a:p>
                      <a:r>
                        <a:rPr lang="en-GB" sz="3600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L.F. Understand how to structure a balanced argument using for and against arguments.</a:t>
                      </a:r>
                      <a:r>
                        <a:rPr lang="en-GB" sz="3600" dirty="0">
                          <a:effectLst/>
                          <a:latin typeface="Comic Sans MS"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02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01675"/>
              </p:ext>
            </p:extLst>
          </p:nvPr>
        </p:nvGraphicFramePr>
        <p:xfrm>
          <a:off x="467544" y="476672"/>
          <a:ext cx="8229600" cy="11887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Which trees would you expect to find in the UK?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64496" cy="48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1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70081"/>
              </p:ext>
            </p:extLst>
          </p:nvPr>
        </p:nvGraphicFramePr>
        <p:xfrm>
          <a:off x="457200" y="332657"/>
          <a:ext cx="8229600" cy="122413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What trees would you expect to find in Malawi?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98995"/>
              </p:ext>
            </p:extLst>
          </p:nvPr>
        </p:nvGraphicFramePr>
        <p:xfrm>
          <a:off x="2161120" y="6021288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Jacaranda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84224"/>
              </p:ext>
            </p:extLst>
          </p:nvPr>
        </p:nvGraphicFramePr>
        <p:xfrm>
          <a:off x="6588224" y="1775373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Palm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78687"/>
              </p:ext>
            </p:extLst>
          </p:nvPr>
        </p:nvGraphicFramePr>
        <p:xfrm>
          <a:off x="6588224" y="2420888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err="1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Boabab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03811"/>
              </p:ext>
            </p:extLst>
          </p:nvPr>
        </p:nvGraphicFramePr>
        <p:xfrm>
          <a:off x="6588224" y="3140968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Redwood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9345"/>
              </p:ext>
            </p:extLst>
          </p:nvPr>
        </p:nvGraphicFramePr>
        <p:xfrm>
          <a:off x="6588224" y="3781311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Ash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74411"/>
              </p:ext>
            </p:extLst>
          </p:nvPr>
        </p:nvGraphicFramePr>
        <p:xfrm>
          <a:off x="6588224" y="4437112"/>
          <a:ext cx="1709150" cy="82296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Butterfly</a:t>
                      </a:r>
                      <a:r>
                        <a:rPr lang="en-GB" sz="2400" b="1" baseline="0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 Tree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80897"/>
              </p:ext>
            </p:extLst>
          </p:nvPr>
        </p:nvGraphicFramePr>
        <p:xfrm>
          <a:off x="6588224" y="5532931"/>
          <a:ext cx="1709150" cy="457200"/>
        </p:xfrm>
        <a:graphic>
          <a:graphicData uri="http://schemas.openxmlformats.org/drawingml/2006/table">
            <a:tbl>
              <a:tblPr/>
              <a:tblGrid>
                <a:gridCol w="17091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Mahogany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Jacaranda_trees_in_Montagu_Ave,_Harare,_Zimbabwe_in_19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5404264" cy="38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52495"/>
              </p:ext>
            </p:extLst>
          </p:nvPr>
        </p:nvGraphicFramePr>
        <p:xfrm>
          <a:off x="683568" y="260648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Are trees important? Why?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68687"/>
              </p:ext>
            </p:extLst>
          </p:nvPr>
        </p:nvGraphicFramePr>
        <p:xfrm>
          <a:off x="467544" y="1196752"/>
          <a:ext cx="3322712" cy="6225540"/>
        </p:xfrm>
        <a:graphic>
          <a:graphicData uri="http://schemas.openxmlformats.org/drawingml/2006/table">
            <a:tbl>
              <a:tblPr/>
              <a:tblGrid>
                <a:gridCol w="3322712"/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Activity 1: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/>
                      </a:r>
                      <a:b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</a:br>
                      <a:r>
                        <a:rPr lang="en-GB" sz="26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Work </a:t>
                      </a:r>
                      <a: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through the 'Diamond Ranking' boxes deciding on which you think is most important reason and place it at the top; the least important goes at the bottom.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/>
                      </a:r>
                      <a:br>
                        <a:rPr lang="en-GB" sz="2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</a:br>
                      <a:endParaRPr lang="en-GB" sz="2600" b="1" dirty="0">
                        <a:solidFill>
                          <a:srgbClr val="000096"/>
                        </a:solidFill>
                        <a:effectLst/>
                        <a:latin typeface="Comic Sans MS"/>
                      </a:endParaRPr>
                    </a:p>
                    <a:p>
                      <a:r>
                        <a:rPr lang="en-GB" dirty="0">
                          <a:effectLst/>
                        </a:rPr>
                        <a:t/>
                      </a:r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7703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5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74402"/>
              </p:ext>
            </p:extLst>
          </p:nvPr>
        </p:nvGraphicFramePr>
        <p:xfrm>
          <a:off x="539552" y="260648"/>
          <a:ext cx="8229600" cy="17373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Having decided that trees are important, lets look at the issue of deforestation.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74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7400"/>
            <a:ext cx="4176464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tarfishers Logo 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7848872" cy="57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5806"/>
              </p:ext>
            </p:extLst>
          </p:nvPr>
        </p:nvGraphicFramePr>
        <p:xfrm>
          <a:off x="251520" y="260648"/>
          <a:ext cx="8712968" cy="2520690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2448272"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Activity</a:t>
                      </a:r>
                      <a:r>
                        <a:rPr lang="en-GB" sz="3200" b="1" dirty="0" smtClean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:</a:t>
                      </a:r>
                      <a: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/>
                      </a:r>
                      <a:b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</a:br>
                      <a:endParaRPr lang="en-GB" sz="3200" b="1" dirty="0">
                        <a:solidFill>
                          <a:srgbClr val="000096"/>
                        </a:solidFill>
                        <a:effectLst/>
                        <a:latin typeface="Comic Sans MS"/>
                      </a:endParaRPr>
                    </a:p>
                    <a:p>
                      <a: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Role play cards - read your card and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discuss how you would feel as well as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giving clear reasons on your position.</a:t>
                      </a:r>
                      <a:endParaRPr lang="en-GB" sz="1600" dirty="0">
                        <a:effectLst/>
                      </a:endParaRPr>
                    </a:p>
                  </a:txBody>
                  <a:tcPr marL="82290" marR="82290" marT="41145" marB="41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5" y="2780928"/>
            <a:ext cx="7427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50036"/>
              </p:ext>
            </p:extLst>
          </p:nvPr>
        </p:nvGraphicFramePr>
        <p:xfrm>
          <a:off x="467544" y="5066928"/>
          <a:ext cx="8507547" cy="1188720"/>
        </p:xfrm>
        <a:graphic>
          <a:graphicData uri="http://schemas.openxmlformats.org/drawingml/2006/table">
            <a:tbl>
              <a:tblPr/>
              <a:tblGrid>
                <a:gridCol w="8507547"/>
              </a:tblGrid>
              <a:tr h="82868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You have 5 minutes before you feedback!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62" y="5373216"/>
            <a:ext cx="1316871" cy="13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885931"/>
              </p:ext>
            </p:extLst>
          </p:nvPr>
        </p:nvGraphicFramePr>
        <p:xfrm>
          <a:off x="395536" y="260648"/>
          <a:ext cx="3672408" cy="448056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Activity:</a:t>
                      </a:r>
                      <a:endParaRPr lang="en-GB" dirty="0">
                        <a:effectLst/>
                      </a:endParaRPr>
                    </a:p>
                    <a:p>
                      <a:endParaRPr lang="en-GB" sz="3600" b="1" dirty="0">
                        <a:solidFill>
                          <a:srgbClr val="000096"/>
                        </a:solidFill>
                        <a:effectLst/>
                        <a:latin typeface="Comic Sans MS"/>
                      </a:endParaRPr>
                    </a:p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In your books, bullet point arguments for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and arguments against deforestation.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40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695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47601"/>
              </p:ext>
            </p:extLst>
          </p:nvPr>
        </p:nvGraphicFramePr>
        <p:xfrm>
          <a:off x="395536" y="3861048"/>
          <a:ext cx="8229600" cy="17373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What would you need to add to your bullet points to create a balanced argument?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3092"/>
              </p:ext>
            </p:extLst>
          </p:nvPr>
        </p:nvGraphicFramePr>
        <p:xfrm>
          <a:off x="539552" y="260648"/>
          <a:ext cx="4968552" cy="2104648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2104648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rgbClr val="000096"/>
                          </a:solidFill>
                          <a:effectLst/>
                          <a:latin typeface="Comic Sans MS"/>
                        </a:rPr>
                        <a:t>What do you truly think?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5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115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Margaret's CE Junior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Bushell</dc:creator>
  <cp:lastModifiedBy>Simon Thompson</cp:lastModifiedBy>
  <cp:revision>4</cp:revision>
  <dcterms:created xsi:type="dcterms:W3CDTF">2014-02-10T12:36:27Z</dcterms:created>
  <dcterms:modified xsi:type="dcterms:W3CDTF">2014-02-11T00:10:11Z</dcterms:modified>
</cp:coreProperties>
</file>