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58" r:id="rId4"/>
    <p:sldId id="259" r:id="rId5"/>
    <p:sldId id="281" r:id="rId6"/>
    <p:sldId id="261" r:id="rId7"/>
    <p:sldId id="262" r:id="rId8"/>
    <p:sldId id="263" r:id="rId9"/>
    <p:sldId id="264" r:id="rId10"/>
    <p:sldId id="280" r:id="rId11"/>
    <p:sldId id="266" r:id="rId12"/>
    <p:sldId id="267" r:id="rId13"/>
    <p:sldId id="268" r:id="rId14"/>
    <p:sldId id="269" r:id="rId15"/>
    <p:sldId id="271" r:id="rId16"/>
    <p:sldId id="272" r:id="rId17"/>
    <p:sldId id="273" r:id="rId18"/>
    <p:sldId id="274" r:id="rId19"/>
    <p:sldId id="275" r:id="rId20"/>
    <p:sldId id="282" r:id="rId21"/>
    <p:sldId id="308" r:id="rId22"/>
    <p:sldId id="310" r:id="rId23"/>
    <p:sldId id="309"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83" r:id="rId37"/>
    <p:sldId id="277" r:id="rId38"/>
    <p:sldId id="300" r:id="rId39"/>
    <p:sldId id="298" r:id="rId40"/>
    <p:sldId id="299" r:id="rId41"/>
    <p:sldId id="301" r:id="rId42"/>
    <p:sldId id="302" r:id="rId43"/>
    <p:sldId id="303" r:id="rId44"/>
    <p:sldId id="304" r:id="rId45"/>
    <p:sldId id="305" r:id="rId46"/>
    <p:sldId id="306" r:id="rId47"/>
    <p:sldId id="307" r:id="rId48"/>
    <p:sldId id="296" r:id="rId49"/>
    <p:sldId id="276" r:id="rId50"/>
    <p:sldId id="297" r:id="rId51"/>
    <p:sldId id="311" r:id="rId52"/>
    <p:sldId id="312" r:id="rId53"/>
    <p:sldId id="313" r:id="rId54"/>
    <p:sldId id="278"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B0B0"/>
    <a:srgbClr val="AD1B1B"/>
    <a:srgbClr val="BC1E1E"/>
    <a:srgbClr val="D72323"/>
    <a:srgbClr val="DF3939"/>
    <a:srgbClr val="E45A5A"/>
    <a:srgbClr val="E97777"/>
    <a:srgbClr val="EE9696"/>
    <a:srgbClr val="F5C3C3"/>
    <a:srgbClr val="F4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p:scale>
          <a:sx n="76" d="100"/>
          <a:sy n="76" d="100"/>
        </p:scale>
        <p:origin x="-1218"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B248ED74-0C20-4DB8-A19C-4A9D3D5B6D61}" type="datetimeFigureOut">
              <a:rPr lang="en-CA" smtClean="0"/>
              <a:pPr/>
              <a:t>21/05/2014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D9DD586-6CA4-47C0-9B93-046360B8E1F5}"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248ED74-0C20-4DB8-A19C-4A9D3D5B6D61}" type="datetimeFigureOut">
              <a:rPr lang="en-CA" smtClean="0"/>
              <a:pPr/>
              <a:t>21/05/2014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D9DD586-6CA4-47C0-9B93-046360B8E1F5}"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248ED74-0C20-4DB8-A19C-4A9D3D5B6D61}" type="datetimeFigureOut">
              <a:rPr lang="en-CA" smtClean="0"/>
              <a:pPr/>
              <a:t>21/05/2014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D9DD586-6CA4-47C0-9B93-046360B8E1F5}"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248ED74-0C20-4DB8-A19C-4A9D3D5B6D61}" type="datetimeFigureOut">
              <a:rPr lang="en-CA" smtClean="0"/>
              <a:pPr/>
              <a:t>21/05/2014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D9DD586-6CA4-47C0-9B93-046360B8E1F5}"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48ED74-0C20-4DB8-A19C-4A9D3D5B6D61}" type="datetimeFigureOut">
              <a:rPr lang="en-CA" smtClean="0"/>
              <a:pPr/>
              <a:t>21/05/2014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D9DD586-6CA4-47C0-9B93-046360B8E1F5}"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B248ED74-0C20-4DB8-A19C-4A9D3D5B6D61}" type="datetimeFigureOut">
              <a:rPr lang="en-CA" smtClean="0"/>
              <a:pPr/>
              <a:t>21/05/2014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D9DD586-6CA4-47C0-9B93-046360B8E1F5}"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B248ED74-0C20-4DB8-A19C-4A9D3D5B6D61}" type="datetimeFigureOut">
              <a:rPr lang="en-CA" smtClean="0"/>
              <a:pPr/>
              <a:t>21/05/2014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AD9DD586-6CA4-47C0-9B93-046360B8E1F5}"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B248ED74-0C20-4DB8-A19C-4A9D3D5B6D61}" type="datetimeFigureOut">
              <a:rPr lang="en-CA" smtClean="0"/>
              <a:pPr/>
              <a:t>21/05/2014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AD9DD586-6CA4-47C0-9B93-046360B8E1F5}"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48ED74-0C20-4DB8-A19C-4A9D3D5B6D61}" type="datetimeFigureOut">
              <a:rPr lang="en-CA" smtClean="0"/>
              <a:pPr/>
              <a:t>21/05/2014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AD9DD586-6CA4-47C0-9B93-046360B8E1F5}"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48ED74-0C20-4DB8-A19C-4A9D3D5B6D61}" type="datetimeFigureOut">
              <a:rPr lang="en-CA" smtClean="0"/>
              <a:pPr/>
              <a:t>21/05/2014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D9DD586-6CA4-47C0-9B93-046360B8E1F5}"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48ED74-0C20-4DB8-A19C-4A9D3D5B6D61}" type="datetimeFigureOut">
              <a:rPr lang="en-CA" smtClean="0"/>
              <a:pPr/>
              <a:t>21/05/2014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D9DD586-6CA4-47C0-9B93-046360B8E1F5}"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48ED74-0C20-4DB8-A19C-4A9D3D5B6D61}" type="datetimeFigureOut">
              <a:rPr lang="en-CA" smtClean="0"/>
              <a:pPr/>
              <a:t>21/05/2014</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9DD586-6CA4-47C0-9B93-046360B8E1F5}"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uwafsa.ca/elections"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8" Type="http://schemas.openxmlformats.org/officeDocument/2006/relationships/hyperlink" Target="mailto:a.husain@uwafsa.ca" TargetMode="External"/><Relationship Id="rId3" Type="http://schemas.openxmlformats.org/officeDocument/2006/relationships/hyperlink" Target="mailto:a.liang@uwafsa.ca" TargetMode="External"/><Relationship Id="rId7" Type="http://schemas.openxmlformats.org/officeDocument/2006/relationships/hyperlink" Target="mailto:l.kugathasan@uwafsa.ca" TargetMode="External"/><Relationship Id="rId2" Type="http://schemas.openxmlformats.org/officeDocument/2006/relationships/hyperlink" Target="mailto:z.hogg@uwafsa.ca" TargetMode="External"/><Relationship Id="rId1" Type="http://schemas.openxmlformats.org/officeDocument/2006/relationships/slideLayout" Target="../slideLayouts/slideLayout2.xml"/><Relationship Id="rId6" Type="http://schemas.openxmlformats.org/officeDocument/2006/relationships/hyperlink" Target="mailto:g.zhan@uwafsa.ca" TargetMode="External"/><Relationship Id="rId11" Type="http://schemas.openxmlformats.org/officeDocument/2006/relationships/image" Target="../media/image2.png"/><Relationship Id="rId5" Type="http://schemas.openxmlformats.org/officeDocument/2006/relationships/hyperlink" Target="mailto:w.cai@uwafsa.ca" TargetMode="External"/><Relationship Id="rId10" Type="http://schemas.openxmlformats.org/officeDocument/2006/relationships/hyperlink" Target="mailto:d.deebrah@uwafsa.ca" TargetMode="External"/><Relationship Id="rId4" Type="http://schemas.openxmlformats.org/officeDocument/2006/relationships/hyperlink" Target="mailto:y.xiong@uwafsa.ca" TargetMode="External"/><Relationship Id="rId9" Type="http://schemas.openxmlformats.org/officeDocument/2006/relationships/hyperlink" Target="mailto:i.wong@uwafsa.ca"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mailto:m.azhar@uwafsa.ca" TargetMode="External"/><Relationship Id="rId7" Type="http://schemas.openxmlformats.org/officeDocument/2006/relationships/image" Target="../media/image2.png"/><Relationship Id="rId2" Type="http://schemas.openxmlformats.org/officeDocument/2006/relationships/hyperlink" Target="mailto:m.yang@uwafsa.ca" TargetMode="External"/><Relationship Id="rId1" Type="http://schemas.openxmlformats.org/officeDocument/2006/relationships/slideLayout" Target="../slideLayouts/slideLayout2.xml"/><Relationship Id="rId6" Type="http://schemas.openxmlformats.org/officeDocument/2006/relationships/hyperlink" Target="mailto:j.quek@uwafsa.ca" TargetMode="External"/><Relationship Id="rId5" Type="http://schemas.openxmlformats.org/officeDocument/2006/relationships/hyperlink" Target="mailto:s.chen@uwafsa.ca" TargetMode="External"/><Relationship Id="rId4" Type="http://schemas.openxmlformats.org/officeDocument/2006/relationships/hyperlink" Target="mailto:m.imran@uwafsa.ca" TargetMode="Externa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s://scontent-b.xx.fbcdn.net/hphotos-frc1/t1.0-9/10245452_10152410264444935_2288236111637025755_n.jpg"/>
          <p:cNvPicPr>
            <a:picLocks noChangeAspect="1" noChangeArrowheads="1"/>
          </p:cNvPicPr>
          <p:nvPr/>
        </p:nvPicPr>
        <p:blipFill>
          <a:blip r:embed="rId2" cstate="print">
            <a:lum bright="10000"/>
          </a:blip>
          <a:srcRect/>
          <a:stretch>
            <a:fillRect/>
          </a:stretch>
        </p:blipFill>
        <p:spPr bwMode="auto">
          <a:xfrm>
            <a:off x="0" y="332656"/>
            <a:ext cx="9144000" cy="6067426"/>
          </a:xfrm>
          <a:prstGeom prst="rect">
            <a:avLst/>
          </a:prstGeom>
          <a:noFill/>
        </p:spPr>
      </p:pic>
      <p:sp>
        <p:nvSpPr>
          <p:cNvPr id="2" name="Title 1"/>
          <p:cNvSpPr>
            <a:spLocks noGrp="1"/>
          </p:cNvSpPr>
          <p:nvPr>
            <p:ph type="ctrTitle"/>
          </p:nvPr>
        </p:nvSpPr>
        <p:spPr>
          <a:xfrm>
            <a:off x="-180528" y="5155604"/>
            <a:ext cx="6480720" cy="1225724"/>
          </a:xfrm>
        </p:spPr>
        <p:txBody>
          <a:bodyPr/>
          <a:lstStyle/>
          <a:p>
            <a:r>
              <a:rPr lang="en-CA" b="1" dirty="0" smtClean="0">
                <a:solidFill>
                  <a:schemeClr val="bg1"/>
                </a:solidFill>
                <a:latin typeface="Helvetica Narrow" pitchFamily="34" charset="0"/>
              </a:rPr>
              <a:t>Elections Info Session</a:t>
            </a:r>
            <a:endParaRPr lang="en-CA" b="1" dirty="0">
              <a:solidFill>
                <a:schemeClr val="bg1"/>
              </a:solidFill>
              <a:latin typeface="Helvetica Narrow" pitchFamily="34" charset="0"/>
            </a:endParaRPr>
          </a:p>
        </p:txBody>
      </p:sp>
      <p:sp>
        <p:nvSpPr>
          <p:cNvPr id="7" name="Oval 6"/>
          <p:cNvSpPr/>
          <p:nvPr/>
        </p:nvSpPr>
        <p:spPr>
          <a:xfrm>
            <a:off x="6084168" y="5805264"/>
            <a:ext cx="144016" cy="14401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Rectangle 7"/>
          <p:cNvSpPr/>
          <p:nvPr/>
        </p:nvSpPr>
        <p:spPr>
          <a:xfrm>
            <a:off x="-252536" y="6021288"/>
            <a:ext cx="9649072" cy="72008"/>
          </a:xfrm>
          <a:prstGeom prst="rect">
            <a:avLst/>
          </a:prstGeom>
          <a:gradFill flip="none" rotWithShape="1">
            <a:gsLst>
              <a:gs pos="0">
                <a:srgbClr val="981C1C"/>
              </a:gs>
              <a:gs pos="50000">
                <a:schemeClr val="accent2">
                  <a:shade val="67500"/>
                  <a:satMod val="115000"/>
                </a:schemeClr>
              </a:gs>
              <a:gs pos="100000">
                <a:schemeClr val="accent2">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9" name="Picture 8" descr="afsa_large.png"/>
          <p:cNvPicPr>
            <a:picLocks noChangeAspect="1"/>
          </p:cNvPicPr>
          <p:nvPr/>
        </p:nvPicPr>
        <p:blipFill>
          <a:blip r:embed="rId3" cstate="print"/>
          <a:stretch>
            <a:fillRect/>
          </a:stretch>
        </p:blipFill>
        <p:spPr>
          <a:xfrm>
            <a:off x="6444208" y="692696"/>
            <a:ext cx="2467145" cy="864096"/>
          </a:xfrm>
          <a:prstGeom prst="rect">
            <a:avLst/>
          </a:prstGeom>
        </p:spPr>
      </p:pic>
      <p:sp>
        <p:nvSpPr>
          <p:cNvPr id="3" name="Subtitle 2"/>
          <p:cNvSpPr>
            <a:spLocks noGrp="1"/>
          </p:cNvSpPr>
          <p:nvPr>
            <p:ph type="subTitle" idx="1"/>
          </p:nvPr>
        </p:nvSpPr>
        <p:spPr>
          <a:xfrm>
            <a:off x="4972000" y="5517232"/>
            <a:ext cx="5288632" cy="1054968"/>
          </a:xfrm>
        </p:spPr>
        <p:txBody>
          <a:bodyPr/>
          <a:lstStyle/>
          <a:p>
            <a:r>
              <a:rPr lang="en-CA" b="1" i="1" dirty="0" smtClean="0">
                <a:solidFill>
                  <a:schemeClr val="bg1"/>
                </a:solidFill>
                <a:latin typeface="Helvetica Narrow" pitchFamily="34" charset="0"/>
              </a:rPr>
              <a:t>May 20, 2014</a:t>
            </a:r>
            <a:endParaRPr lang="en-CA" b="1" i="1" dirty="0">
              <a:solidFill>
                <a:schemeClr val="bg1"/>
              </a:solidFill>
              <a:latin typeface="Helvetica Narrow"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AD1B1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95128" y="2276872"/>
            <a:ext cx="8229600" cy="1647056"/>
          </a:xfrm>
        </p:spPr>
        <p:txBody>
          <a:bodyPr>
            <a:noAutofit/>
          </a:bodyPr>
          <a:lstStyle/>
          <a:p>
            <a:pPr algn="l"/>
            <a:r>
              <a:rPr lang="en-CA" sz="7200" dirty="0" smtClean="0">
                <a:solidFill>
                  <a:schemeClr val="bg1"/>
                </a:solidFill>
                <a:latin typeface="Helvetica Narrow" pitchFamily="34" charset="0"/>
              </a:rPr>
              <a:t>EXECUTIVES</a:t>
            </a:r>
            <a:endParaRPr lang="en-CA" sz="7200" dirty="0">
              <a:solidFill>
                <a:schemeClr val="bg1"/>
              </a:solidFill>
              <a:latin typeface="Helvetica Narrow" pitchFamily="34" charset="0"/>
            </a:endParaRPr>
          </a:p>
        </p:txBody>
      </p:sp>
      <p:pic>
        <p:nvPicPr>
          <p:cNvPr id="4" name="Picture 3" descr="afsa_large_white.png"/>
          <p:cNvPicPr>
            <a:picLocks noChangeAspect="1"/>
          </p:cNvPicPr>
          <p:nvPr/>
        </p:nvPicPr>
        <p:blipFill>
          <a:blip r:embed="rId2" cstate="print"/>
          <a:srcRect r="76630"/>
          <a:stretch>
            <a:fillRect/>
          </a:stretch>
        </p:blipFill>
        <p:spPr>
          <a:xfrm>
            <a:off x="1218424" y="2276872"/>
            <a:ext cx="1481368" cy="2220097"/>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fr-CA" b="1" dirty="0" smtClean="0">
                <a:solidFill>
                  <a:srgbClr val="981C1C"/>
                </a:solidFill>
                <a:latin typeface="Helvetica Narrow" pitchFamily="34" charset="0"/>
              </a:rPr>
              <a:t>PRESIDENT – ZAC HOGG</a:t>
            </a:r>
            <a:endParaRPr lang="en-CA" b="1" dirty="0">
              <a:solidFill>
                <a:srgbClr val="981C1C"/>
              </a:solidFill>
              <a:latin typeface="Helvetica Narrow" pitchFamily="34" charset="0"/>
            </a:endParaRPr>
          </a:p>
        </p:txBody>
      </p:sp>
      <p:sp>
        <p:nvSpPr>
          <p:cNvPr id="9" name="Content Placeholder 8"/>
          <p:cNvSpPr>
            <a:spLocks noGrp="1"/>
          </p:cNvSpPr>
          <p:nvPr>
            <p:ph idx="1"/>
          </p:nvPr>
        </p:nvSpPr>
        <p:spPr/>
        <p:txBody>
          <a:bodyPr>
            <a:normAutofit fontScale="92500" lnSpcReduction="20000"/>
          </a:bodyPr>
          <a:lstStyle/>
          <a:p>
            <a:r>
              <a:rPr lang="en-CA" sz="2700" b="1" dirty="0" smtClean="0">
                <a:latin typeface="Helvetica Narrow" pitchFamily="34" charset="0"/>
              </a:rPr>
              <a:t>Role: </a:t>
            </a:r>
          </a:p>
          <a:p>
            <a:pPr marL="800100" lvl="1" indent="-342900">
              <a:lnSpc>
                <a:spcPct val="120000"/>
              </a:lnSpc>
              <a:buFont typeface="Arial"/>
              <a:buChar char="•"/>
            </a:pPr>
            <a:r>
              <a:rPr lang="en-US" dirty="0">
                <a:latin typeface="Helvetica Narrow" pitchFamily="34" charset="0"/>
              </a:rPr>
              <a:t>O</a:t>
            </a:r>
            <a:r>
              <a:rPr lang="en-US" dirty="0" smtClean="0">
                <a:latin typeface="Helvetica Narrow" pitchFamily="34" charset="0"/>
              </a:rPr>
              <a:t>verseeing the day-to-day operations of the entire student organization and maintaining strong communication between all executive, board members, and faculty.</a:t>
            </a:r>
          </a:p>
          <a:p>
            <a:pPr marL="800100" lvl="1" indent="-342900">
              <a:lnSpc>
                <a:spcPct val="120000"/>
              </a:lnSpc>
              <a:buFont typeface="Arial"/>
              <a:buChar char="•"/>
            </a:pPr>
            <a:r>
              <a:rPr lang="en-US" dirty="0">
                <a:latin typeface="Helvetica Narrow" pitchFamily="34" charset="0"/>
              </a:rPr>
              <a:t>E</a:t>
            </a:r>
            <a:r>
              <a:rPr lang="en-US" dirty="0" smtClean="0">
                <a:latin typeface="Helvetica Narrow" pitchFamily="34" charset="0"/>
              </a:rPr>
              <a:t>nsures that current initiatives and projects are strategically aligned towards AFSA’s long term goals and objectives [AFSA’s V Year Plan]</a:t>
            </a:r>
          </a:p>
          <a:p>
            <a:pPr marL="800100" lvl="1" indent="-342900">
              <a:lnSpc>
                <a:spcPct val="120000"/>
              </a:lnSpc>
              <a:buFont typeface="Arial"/>
              <a:buChar char="•"/>
            </a:pPr>
            <a:r>
              <a:rPr lang="en-US" dirty="0" smtClean="0">
                <a:latin typeface="Helvetica Narrow" pitchFamily="34" charset="0"/>
              </a:rPr>
              <a:t>spearhead organizational integrity; keeping executives accountable to their actions</a:t>
            </a:r>
            <a:endParaRPr lang="en-CA" dirty="0" smtClean="0">
              <a:latin typeface="Helvetica Narrow" pitchFamily="34" charset="0"/>
            </a:endParaRPr>
          </a:p>
          <a:p>
            <a:endParaRPr lang="en-CA" sz="1400" b="1" dirty="0">
              <a:latin typeface="Helvetica Narrow" pitchFamily="34" charset="0"/>
            </a:endParaRPr>
          </a:p>
        </p:txBody>
      </p:sp>
      <p:pic>
        <p:nvPicPr>
          <p:cNvPr id="10" name="Picture 9" descr="afsa_large.png"/>
          <p:cNvPicPr>
            <a:picLocks noChangeAspect="1"/>
          </p:cNvPicPr>
          <p:nvPr/>
        </p:nvPicPr>
        <p:blipFill>
          <a:blip r:embed="rId2" cstate="print"/>
          <a:stretch>
            <a:fillRect/>
          </a:stretch>
        </p:blipFill>
        <p:spPr>
          <a:xfrm>
            <a:off x="6753098" y="5733256"/>
            <a:ext cx="2055954" cy="720080"/>
          </a:xfrm>
          <a:prstGeom prst="rect">
            <a:avLst/>
          </a:prstGeom>
        </p:spPr>
      </p:pic>
      <p:sp>
        <p:nvSpPr>
          <p:cNvPr id="11" name="Rectangle 10"/>
          <p:cNvSpPr/>
          <p:nvPr/>
        </p:nvSpPr>
        <p:spPr>
          <a:xfrm>
            <a:off x="-324544" y="1124744"/>
            <a:ext cx="9649072" cy="72008"/>
          </a:xfrm>
          <a:prstGeom prst="rect">
            <a:avLst/>
          </a:prstGeom>
          <a:gradFill flip="none" rotWithShape="1">
            <a:gsLst>
              <a:gs pos="0">
                <a:srgbClr val="981C1C"/>
              </a:gs>
              <a:gs pos="50000">
                <a:schemeClr val="accent2">
                  <a:shade val="67500"/>
                  <a:satMod val="115000"/>
                </a:schemeClr>
              </a:gs>
              <a:gs pos="100000">
                <a:schemeClr val="accent2">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fr-CA" b="1" dirty="0" smtClean="0">
                <a:solidFill>
                  <a:srgbClr val="981C1C"/>
                </a:solidFill>
                <a:latin typeface="Helvetica Narrow" pitchFamily="34" charset="0"/>
              </a:rPr>
              <a:t>VP FINANCE – ANNA LIANG</a:t>
            </a:r>
            <a:endParaRPr lang="en-CA" b="1" dirty="0">
              <a:solidFill>
                <a:srgbClr val="981C1C"/>
              </a:solidFill>
              <a:latin typeface="Helvetica Narrow" pitchFamily="34" charset="0"/>
            </a:endParaRPr>
          </a:p>
        </p:txBody>
      </p:sp>
      <p:sp>
        <p:nvSpPr>
          <p:cNvPr id="9" name="Content Placeholder 8"/>
          <p:cNvSpPr>
            <a:spLocks noGrp="1"/>
          </p:cNvSpPr>
          <p:nvPr>
            <p:ph idx="1"/>
          </p:nvPr>
        </p:nvSpPr>
        <p:spPr/>
        <p:txBody>
          <a:bodyPr>
            <a:normAutofit fontScale="92500"/>
          </a:bodyPr>
          <a:lstStyle/>
          <a:p>
            <a:r>
              <a:rPr lang="en-CA" sz="2700" b="1" dirty="0" smtClean="0">
                <a:latin typeface="Helvetica Narrow" pitchFamily="34" charset="0"/>
              </a:rPr>
              <a:t>Role: </a:t>
            </a:r>
          </a:p>
          <a:p>
            <a:pPr marL="800100" lvl="1" indent="-342900">
              <a:lnSpc>
                <a:spcPct val="120000"/>
              </a:lnSpc>
              <a:buFont typeface="Arial"/>
              <a:buChar char="•"/>
            </a:pPr>
            <a:r>
              <a:rPr lang="en-CA" dirty="0" smtClean="0">
                <a:latin typeface="Helvetica Narrow" pitchFamily="34" charset="0"/>
              </a:rPr>
              <a:t>Direct all financial activities (e.g. cash receipts, accounts payable, report preparation) of the best student organization on campus</a:t>
            </a:r>
          </a:p>
          <a:p>
            <a:pPr marL="800100" lvl="1" indent="-342900">
              <a:lnSpc>
                <a:spcPct val="120000"/>
              </a:lnSpc>
              <a:buFont typeface="Arial"/>
              <a:buChar char="•"/>
            </a:pPr>
            <a:r>
              <a:rPr lang="en-CA" dirty="0" smtClean="0">
                <a:latin typeface="Helvetica Narrow" pitchFamily="34" charset="0"/>
              </a:rPr>
              <a:t>Manage a budget of over $80,000 from various sources [sponsorship, AFEF, operational]</a:t>
            </a:r>
          </a:p>
          <a:p>
            <a:pPr marL="800100" lvl="1" indent="-342900">
              <a:lnSpc>
                <a:spcPct val="120000"/>
              </a:lnSpc>
              <a:buFont typeface="Arial"/>
              <a:buChar char="•"/>
            </a:pPr>
            <a:r>
              <a:rPr lang="en-CA" dirty="0" smtClean="0">
                <a:latin typeface="Helvetica Narrow" pitchFamily="34" charset="0"/>
              </a:rPr>
              <a:t>Be involved with both Executive operations and high level issues on the Board of Directors</a:t>
            </a:r>
            <a:endParaRPr lang="en-CA" b="1" dirty="0">
              <a:latin typeface="Helvetica Narrow" pitchFamily="34" charset="0"/>
            </a:endParaRPr>
          </a:p>
        </p:txBody>
      </p:sp>
      <p:pic>
        <p:nvPicPr>
          <p:cNvPr id="10" name="Picture 9" descr="afsa_large.png"/>
          <p:cNvPicPr>
            <a:picLocks noChangeAspect="1"/>
          </p:cNvPicPr>
          <p:nvPr/>
        </p:nvPicPr>
        <p:blipFill>
          <a:blip r:embed="rId2" cstate="print"/>
          <a:stretch>
            <a:fillRect/>
          </a:stretch>
        </p:blipFill>
        <p:spPr>
          <a:xfrm>
            <a:off x="6753098" y="5733256"/>
            <a:ext cx="2055954" cy="720080"/>
          </a:xfrm>
          <a:prstGeom prst="rect">
            <a:avLst/>
          </a:prstGeom>
        </p:spPr>
      </p:pic>
      <p:sp>
        <p:nvSpPr>
          <p:cNvPr id="11" name="Rectangle 10"/>
          <p:cNvSpPr/>
          <p:nvPr/>
        </p:nvSpPr>
        <p:spPr>
          <a:xfrm>
            <a:off x="-324544" y="1124744"/>
            <a:ext cx="9649072" cy="72008"/>
          </a:xfrm>
          <a:prstGeom prst="rect">
            <a:avLst/>
          </a:prstGeom>
          <a:gradFill flip="none" rotWithShape="1">
            <a:gsLst>
              <a:gs pos="0">
                <a:srgbClr val="981C1C"/>
              </a:gs>
              <a:gs pos="50000">
                <a:schemeClr val="accent2">
                  <a:shade val="67500"/>
                  <a:satMod val="115000"/>
                </a:schemeClr>
              </a:gs>
              <a:gs pos="100000">
                <a:schemeClr val="accent2">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fr-CA" b="1" dirty="0" smtClean="0">
                <a:solidFill>
                  <a:srgbClr val="981C1C"/>
                </a:solidFill>
                <a:latin typeface="Helvetica Narrow" pitchFamily="34" charset="0"/>
              </a:rPr>
              <a:t>VP ADMIN/KM – YIDI XIONG</a:t>
            </a:r>
            <a:endParaRPr lang="en-CA" b="1" dirty="0">
              <a:solidFill>
                <a:srgbClr val="981C1C"/>
              </a:solidFill>
              <a:latin typeface="Helvetica Narrow" pitchFamily="34" charset="0"/>
            </a:endParaRPr>
          </a:p>
        </p:txBody>
      </p:sp>
      <p:sp>
        <p:nvSpPr>
          <p:cNvPr id="9" name="Content Placeholder 8"/>
          <p:cNvSpPr>
            <a:spLocks noGrp="1"/>
          </p:cNvSpPr>
          <p:nvPr>
            <p:ph idx="1"/>
          </p:nvPr>
        </p:nvSpPr>
        <p:spPr/>
        <p:txBody>
          <a:bodyPr>
            <a:normAutofit/>
          </a:bodyPr>
          <a:lstStyle/>
          <a:p>
            <a:r>
              <a:rPr lang="en-CA" sz="2500" b="1" dirty="0" smtClean="0">
                <a:latin typeface="Helvetica Narrow" pitchFamily="34" charset="0"/>
              </a:rPr>
              <a:t>Role: </a:t>
            </a:r>
          </a:p>
          <a:p>
            <a:pPr lvl="1">
              <a:buFont typeface="Arial"/>
              <a:buChar char="•"/>
            </a:pPr>
            <a:r>
              <a:rPr lang="en-CA" dirty="0" smtClean="0">
                <a:latin typeface="Helvetica Narrow" pitchFamily="34" charset="0"/>
              </a:rPr>
              <a:t>Responsible for the Running of and the Codifying of Executive Meetings</a:t>
            </a:r>
          </a:p>
          <a:p>
            <a:pPr lvl="1">
              <a:buFont typeface="Arial"/>
              <a:buChar char="•"/>
            </a:pPr>
            <a:r>
              <a:rPr lang="en-CA" dirty="0" smtClean="0">
                <a:latin typeface="Helvetica Narrow" pitchFamily="34" charset="0"/>
              </a:rPr>
              <a:t>SAF Lounge maintenance and additions</a:t>
            </a:r>
          </a:p>
          <a:p>
            <a:pPr lvl="1">
              <a:buFont typeface="Arial"/>
              <a:buChar char="•"/>
            </a:pPr>
            <a:r>
              <a:rPr lang="en-CA" dirty="0" smtClean="0">
                <a:latin typeface="Helvetica Narrow" pitchFamily="34" charset="0"/>
              </a:rPr>
              <a:t>Maintaining internal records</a:t>
            </a:r>
          </a:p>
          <a:p>
            <a:pPr lvl="1">
              <a:buFont typeface="Arial"/>
              <a:buChar char="•"/>
            </a:pPr>
            <a:r>
              <a:rPr lang="en-CA" dirty="0" smtClean="0">
                <a:latin typeface="Helvetica Narrow" pitchFamily="34" charset="0"/>
              </a:rPr>
              <a:t>Running Special Projects as taken on</a:t>
            </a:r>
          </a:p>
          <a:p>
            <a:pPr lvl="1">
              <a:buFont typeface="Arial"/>
              <a:buChar char="•"/>
            </a:pPr>
            <a:r>
              <a:rPr lang="en-CA" dirty="0" smtClean="0">
                <a:latin typeface="Helvetica Narrow" pitchFamily="34" charset="0"/>
              </a:rPr>
              <a:t>Capital asset projects</a:t>
            </a:r>
          </a:p>
          <a:p>
            <a:pPr lvl="1">
              <a:buFont typeface="Arial"/>
              <a:buChar char="•"/>
            </a:pPr>
            <a:endParaRPr lang="en-CA" sz="1400" b="1" dirty="0">
              <a:latin typeface="Helvetica Narrow" pitchFamily="34" charset="0"/>
            </a:endParaRPr>
          </a:p>
        </p:txBody>
      </p:sp>
      <p:pic>
        <p:nvPicPr>
          <p:cNvPr id="10" name="Picture 9" descr="afsa_large.png"/>
          <p:cNvPicPr>
            <a:picLocks noChangeAspect="1"/>
          </p:cNvPicPr>
          <p:nvPr/>
        </p:nvPicPr>
        <p:blipFill>
          <a:blip r:embed="rId2" cstate="print"/>
          <a:stretch>
            <a:fillRect/>
          </a:stretch>
        </p:blipFill>
        <p:spPr>
          <a:xfrm>
            <a:off x="6753098" y="5733256"/>
            <a:ext cx="2055954" cy="720080"/>
          </a:xfrm>
          <a:prstGeom prst="rect">
            <a:avLst/>
          </a:prstGeom>
        </p:spPr>
      </p:pic>
      <p:sp>
        <p:nvSpPr>
          <p:cNvPr id="11" name="Rectangle 10"/>
          <p:cNvSpPr/>
          <p:nvPr/>
        </p:nvSpPr>
        <p:spPr>
          <a:xfrm>
            <a:off x="-324544" y="1124744"/>
            <a:ext cx="9649072" cy="72008"/>
          </a:xfrm>
          <a:prstGeom prst="rect">
            <a:avLst/>
          </a:prstGeom>
          <a:gradFill flip="none" rotWithShape="1">
            <a:gsLst>
              <a:gs pos="0">
                <a:srgbClr val="981C1C"/>
              </a:gs>
              <a:gs pos="50000">
                <a:schemeClr val="accent2">
                  <a:shade val="67500"/>
                  <a:satMod val="115000"/>
                </a:schemeClr>
              </a:gs>
              <a:gs pos="100000">
                <a:schemeClr val="accent2">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fr-CA" sz="3200" b="1" dirty="0" smtClean="0">
                <a:solidFill>
                  <a:srgbClr val="981C1C"/>
                </a:solidFill>
                <a:latin typeface="Helvetica Narrow" pitchFamily="34" charset="0"/>
              </a:rPr>
              <a:t>VP INTERNAL SERVICES – WENDY CAI</a:t>
            </a:r>
            <a:endParaRPr lang="en-CA" sz="3200" b="1" dirty="0">
              <a:solidFill>
                <a:srgbClr val="981C1C"/>
              </a:solidFill>
              <a:latin typeface="Helvetica Narrow" pitchFamily="34" charset="0"/>
            </a:endParaRPr>
          </a:p>
        </p:txBody>
      </p:sp>
      <p:sp>
        <p:nvSpPr>
          <p:cNvPr id="9" name="Content Placeholder 8"/>
          <p:cNvSpPr>
            <a:spLocks noGrp="1"/>
          </p:cNvSpPr>
          <p:nvPr>
            <p:ph idx="1"/>
          </p:nvPr>
        </p:nvSpPr>
        <p:spPr/>
        <p:txBody>
          <a:bodyPr>
            <a:normAutofit/>
          </a:bodyPr>
          <a:lstStyle/>
          <a:p>
            <a:r>
              <a:rPr lang="en-CA" sz="2500" b="1" dirty="0" smtClean="0">
                <a:latin typeface="Helvetica Narrow" pitchFamily="34" charset="0"/>
              </a:rPr>
              <a:t>Role:</a:t>
            </a:r>
          </a:p>
          <a:p>
            <a:pPr lvl="1">
              <a:buFont typeface="Arial"/>
              <a:buChar char="•"/>
            </a:pPr>
            <a:r>
              <a:rPr lang="en-CA" dirty="0" smtClean="0">
                <a:latin typeface="Helvetica Narrow" pitchFamily="34" charset="0"/>
              </a:rPr>
              <a:t>Responsible for planning and executive </a:t>
            </a:r>
            <a:r>
              <a:rPr lang="en-CA" u="sng" dirty="0" smtClean="0">
                <a:latin typeface="Helvetica Narrow" pitchFamily="34" charset="0"/>
              </a:rPr>
              <a:t>professional development services</a:t>
            </a:r>
            <a:r>
              <a:rPr lang="en-CA" dirty="0" smtClean="0">
                <a:latin typeface="Helvetica Narrow" pitchFamily="34" charset="0"/>
              </a:rPr>
              <a:t> for students across all years</a:t>
            </a:r>
          </a:p>
          <a:p>
            <a:pPr lvl="1">
              <a:buFont typeface="Arial"/>
              <a:buChar char="•"/>
            </a:pPr>
            <a:r>
              <a:rPr lang="en-CA" dirty="0" smtClean="0">
                <a:latin typeface="Helvetica Narrow" pitchFamily="34" charset="0"/>
              </a:rPr>
              <a:t>Work closely with SAF Experiential Learning and Career Development office to help develop top calibre students</a:t>
            </a:r>
          </a:p>
          <a:p>
            <a:pPr lvl="1">
              <a:buFont typeface="Arial"/>
              <a:buChar char="•"/>
            </a:pPr>
            <a:r>
              <a:rPr lang="en-CA" dirty="0" smtClean="0">
                <a:latin typeface="Helvetica Narrow" pitchFamily="34" charset="0"/>
              </a:rPr>
              <a:t>Adopt a Co-op and similar programs</a:t>
            </a:r>
          </a:p>
          <a:p>
            <a:pPr lvl="1">
              <a:buFont typeface="Arial"/>
              <a:buChar char="•"/>
            </a:pPr>
            <a:r>
              <a:rPr lang="en-CA" dirty="0" smtClean="0">
                <a:latin typeface="Helvetica Narrow" pitchFamily="34" charset="0"/>
              </a:rPr>
              <a:t>Career corner and other resources</a:t>
            </a:r>
          </a:p>
        </p:txBody>
      </p:sp>
      <p:pic>
        <p:nvPicPr>
          <p:cNvPr id="10" name="Picture 9" descr="afsa_large.png"/>
          <p:cNvPicPr>
            <a:picLocks noChangeAspect="1"/>
          </p:cNvPicPr>
          <p:nvPr/>
        </p:nvPicPr>
        <p:blipFill>
          <a:blip r:embed="rId2" cstate="print"/>
          <a:stretch>
            <a:fillRect/>
          </a:stretch>
        </p:blipFill>
        <p:spPr>
          <a:xfrm>
            <a:off x="6753098" y="5733256"/>
            <a:ext cx="2055954" cy="720080"/>
          </a:xfrm>
          <a:prstGeom prst="rect">
            <a:avLst/>
          </a:prstGeom>
        </p:spPr>
      </p:pic>
      <p:sp>
        <p:nvSpPr>
          <p:cNvPr id="11" name="Rectangle 10"/>
          <p:cNvSpPr/>
          <p:nvPr/>
        </p:nvSpPr>
        <p:spPr>
          <a:xfrm>
            <a:off x="-324544" y="1124744"/>
            <a:ext cx="9649072" cy="72008"/>
          </a:xfrm>
          <a:prstGeom prst="rect">
            <a:avLst/>
          </a:prstGeom>
          <a:gradFill flip="none" rotWithShape="1">
            <a:gsLst>
              <a:gs pos="0">
                <a:srgbClr val="981C1C"/>
              </a:gs>
              <a:gs pos="50000">
                <a:schemeClr val="accent2">
                  <a:shade val="67500"/>
                  <a:satMod val="115000"/>
                </a:schemeClr>
              </a:gs>
              <a:gs pos="100000">
                <a:schemeClr val="accent2">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fr-CA" sz="3200" b="1" dirty="0" smtClean="0">
                <a:solidFill>
                  <a:srgbClr val="981C1C"/>
                </a:solidFill>
                <a:latin typeface="Helvetica Narrow" pitchFamily="34" charset="0"/>
              </a:rPr>
              <a:t>VP INTERNAL EVENTS – GERRY ZHAN</a:t>
            </a:r>
            <a:endParaRPr lang="en-CA" sz="3200" b="1" dirty="0">
              <a:solidFill>
                <a:srgbClr val="981C1C"/>
              </a:solidFill>
              <a:latin typeface="Helvetica Narrow" pitchFamily="34" charset="0"/>
            </a:endParaRPr>
          </a:p>
        </p:txBody>
      </p:sp>
      <p:sp>
        <p:nvSpPr>
          <p:cNvPr id="9" name="Content Placeholder 8"/>
          <p:cNvSpPr>
            <a:spLocks noGrp="1"/>
          </p:cNvSpPr>
          <p:nvPr>
            <p:ph idx="1"/>
          </p:nvPr>
        </p:nvSpPr>
        <p:spPr/>
        <p:txBody>
          <a:bodyPr>
            <a:normAutofit/>
          </a:bodyPr>
          <a:lstStyle/>
          <a:p>
            <a:r>
              <a:rPr lang="en-CA" sz="3600" b="1" dirty="0" smtClean="0">
                <a:latin typeface="Helvetica Narrow" pitchFamily="34" charset="0"/>
              </a:rPr>
              <a:t>Role:</a:t>
            </a:r>
          </a:p>
          <a:p>
            <a:pPr lvl="1">
              <a:buFont typeface="Arial"/>
              <a:buChar char="•"/>
            </a:pPr>
            <a:r>
              <a:rPr lang="en-US" dirty="0" smtClean="0">
                <a:latin typeface="Helvetica Narrow" pitchFamily="34" charset="0"/>
              </a:rPr>
              <a:t>Or</a:t>
            </a:r>
            <a:r>
              <a:rPr lang="en-CA" dirty="0" err="1" smtClean="0">
                <a:latin typeface="Helvetica Narrow" pitchFamily="34" charset="0"/>
              </a:rPr>
              <a:t>ganize</a:t>
            </a:r>
            <a:r>
              <a:rPr lang="en-CA" dirty="0" smtClean="0">
                <a:latin typeface="Helvetica Narrow" pitchFamily="34" charset="0"/>
              </a:rPr>
              <a:t> events that cater to the majority of the student body (i.e. Talent Show, Semi formals)</a:t>
            </a:r>
          </a:p>
          <a:p>
            <a:pPr lvl="1">
              <a:buFont typeface="Arial"/>
              <a:buChar char="•"/>
            </a:pPr>
            <a:r>
              <a:rPr lang="en-CA" dirty="0" smtClean="0">
                <a:latin typeface="Helvetica Narrow" pitchFamily="34" charset="0"/>
              </a:rPr>
              <a:t>Try to create events that satisfy certain niches (i.e. Trivia, Basketball, Gaming) </a:t>
            </a:r>
          </a:p>
          <a:p>
            <a:pPr lvl="1">
              <a:buFont typeface="Arial"/>
              <a:buChar char="•"/>
            </a:pPr>
            <a:r>
              <a:rPr lang="en-CA" dirty="0" smtClean="0">
                <a:latin typeface="Helvetica Narrow" pitchFamily="34" charset="0"/>
              </a:rPr>
              <a:t>Continue to develop and redefine offerings to improve engagement within student body</a:t>
            </a:r>
            <a:endParaRPr lang="en-CA" dirty="0">
              <a:latin typeface="Helvetica Narrow" pitchFamily="34" charset="0"/>
            </a:endParaRPr>
          </a:p>
        </p:txBody>
      </p:sp>
      <p:pic>
        <p:nvPicPr>
          <p:cNvPr id="10" name="Picture 9" descr="afsa_large.png"/>
          <p:cNvPicPr>
            <a:picLocks noChangeAspect="1"/>
          </p:cNvPicPr>
          <p:nvPr/>
        </p:nvPicPr>
        <p:blipFill>
          <a:blip r:embed="rId2" cstate="print"/>
          <a:stretch>
            <a:fillRect/>
          </a:stretch>
        </p:blipFill>
        <p:spPr>
          <a:xfrm>
            <a:off x="6753098" y="5733256"/>
            <a:ext cx="2055954" cy="720080"/>
          </a:xfrm>
          <a:prstGeom prst="rect">
            <a:avLst/>
          </a:prstGeom>
        </p:spPr>
      </p:pic>
      <p:sp>
        <p:nvSpPr>
          <p:cNvPr id="11" name="Rectangle 10"/>
          <p:cNvSpPr/>
          <p:nvPr/>
        </p:nvSpPr>
        <p:spPr>
          <a:xfrm>
            <a:off x="-324544" y="1124744"/>
            <a:ext cx="9649072" cy="72008"/>
          </a:xfrm>
          <a:prstGeom prst="rect">
            <a:avLst/>
          </a:prstGeom>
          <a:gradFill flip="none" rotWithShape="1">
            <a:gsLst>
              <a:gs pos="0">
                <a:srgbClr val="981C1C"/>
              </a:gs>
              <a:gs pos="50000">
                <a:schemeClr val="accent2">
                  <a:shade val="67500"/>
                  <a:satMod val="115000"/>
                </a:schemeClr>
              </a:gs>
              <a:gs pos="100000">
                <a:schemeClr val="accent2">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fr-CA" sz="3200" b="1" dirty="0" smtClean="0">
                <a:solidFill>
                  <a:srgbClr val="981C1C"/>
                </a:solidFill>
                <a:latin typeface="Helvetica Narrow" pitchFamily="34" charset="0"/>
              </a:rPr>
              <a:t>VP EDUCATION – LASH KUGATHASAN</a:t>
            </a:r>
            <a:endParaRPr lang="en-CA" sz="3200" b="1" dirty="0">
              <a:solidFill>
                <a:srgbClr val="981C1C"/>
              </a:solidFill>
              <a:latin typeface="Helvetica Narrow" pitchFamily="34" charset="0"/>
            </a:endParaRPr>
          </a:p>
        </p:txBody>
      </p:sp>
      <p:sp>
        <p:nvSpPr>
          <p:cNvPr id="9" name="Content Placeholder 8"/>
          <p:cNvSpPr>
            <a:spLocks noGrp="1"/>
          </p:cNvSpPr>
          <p:nvPr>
            <p:ph idx="1"/>
          </p:nvPr>
        </p:nvSpPr>
        <p:spPr>
          <a:xfrm>
            <a:off x="457200" y="1600200"/>
            <a:ext cx="8229600" cy="4709120"/>
          </a:xfrm>
        </p:spPr>
        <p:txBody>
          <a:bodyPr>
            <a:normAutofit fontScale="77500" lnSpcReduction="20000"/>
          </a:bodyPr>
          <a:lstStyle/>
          <a:p>
            <a:r>
              <a:rPr lang="en-CA" sz="2500" b="1" dirty="0" smtClean="0">
                <a:latin typeface="Helvetica Narrow" pitchFamily="34" charset="0"/>
              </a:rPr>
              <a:t>Role:</a:t>
            </a:r>
          </a:p>
          <a:p>
            <a:pPr marL="742950" lvl="2" indent="-285750"/>
            <a:r>
              <a:rPr lang="en-CA" sz="3100" dirty="0" smtClean="0">
                <a:latin typeface="Helvetica Narrow" pitchFamily="34" charset="0"/>
              </a:rPr>
              <a:t>Oversees the development of Industry based events/offerings for accounting and finance students</a:t>
            </a:r>
          </a:p>
          <a:p>
            <a:pPr marL="742950" lvl="2" indent="-285750"/>
            <a:r>
              <a:rPr lang="en-CA" sz="3100" dirty="0" smtClean="0">
                <a:latin typeface="Helvetica Narrow" pitchFamily="34" charset="0"/>
              </a:rPr>
              <a:t>Organize exam-aid sessions  </a:t>
            </a:r>
          </a:p>
          <a:p>
            <a:pPr marL="742950" lvl="2" indent="-285750"/>
            <a:r>
              <a:rPr lang="en-CA" sz="3100" dirty="0" smtClean="0">
                <a:latin typeface="Helvetica Narrow" pitchFamily="34" charset="0"/>
              </a:rPr>
              <a:t>Advocate for academic fairness with the faculty of SAF</a:t>
            </a:r>
          </a:p>
          <a:p>
            <a:pPr marL="742950" lvl="2" indent="-285750"/>
            <a:r>
              <a:rPr lang="en-CA" sz="3100" dirty="0" smtClean="0">
                <a:latin typeface="Helvetica Narrow" pitchFamily="34" charset="0"/>
              </a:rPr>
              <a:t>Create events and initiatives directed towards student’s academic career  </a:t>
            </a:r>
          </a:p>
          <a:p>
            <a:pPr marL="742950" lvl="2" indent="-285750"/>
            <a:r>
              <a:rPr lang="en-CA" sz="3100" dirty="0" smtClean="0">
                <a:latin typeface="Helvetica Narrow" pitchFamily="34" charset="0"/>
              </a:rPr>
              <a:t>Meet with SAF Experiential Learning and Career Development to discuss Co-op events and process </a:t>
            </a:r>
          </a:p>
          <a:p>
            <a:pPr marL="742950" lvl="2" indent="-285750"/>
            <a:r>
              <a:rPr lang="en-CA" sz="3100" dirty="0" smtClean="0">
                <a:latin typeface="Helvetica Narrow" pitchFamily="34" charset="0"/>
              </a:rPr>
              <a:t>Works with the SAF faculty to discuss/deliver high level changes and administer lower level solutions to improve higher level issues</a:t>
            </a:r>
          </a:p>
        </p:txBody>
      </p:sp>
      <p:pic>
        <p:nvPicPr>
          <p:cNvPr id="10" name="Picture 9" descr="afsa_large.png"/>
          <p:cNvPicPr>
            <a:picLocks noChangeAspect="1"/>
          </p:cNvPicPr>
          <p:nvPr/>
        </p:nvPicPr>
        <p:blipFill>
          <a:blip r:embed="rId2" cstate="print"/>
          <a:stretch>
            <a:fillRect/>
          </a:stretch>
        </p:blipFill>
        <p:spPr>
          <a:xfrm>
            <a:off x="6753098" y="5733256"/>
            <a:ext cx="2055954" cy="720080"/>
          </a:xfrm>
          <a:prstGeom prst="rect">
            <a:avLst/>
          </a:prstGeom>
        </p:spPr>
      </p:pic>
      <p:sp>
        <p:nvSpPr>
          <p:cNvPr id="11" name="Rectangle 10"/>
          <p:cNvSpPr/>
          <p:nvPr/>
        </p:nvSpPr>
        <p:spPr>
          <a:xfrm>
            <a:off x="-324544" y="1124744"/>
            <a:ext cx="9649072" cy="72008"/>
          </a:xfrm>
          <a:prstGeom prst="rect">
            <a:avLst/>
          </a:prstGeom>
          <a:gradFill flip="none" rotWithShape="1">
            <a:gsLst>
              <a:gs pos="0">
                <a:srgbClr val="981C1C"/>
              </a:gs>
              <a:gs pos="50000">
                <a:schemeClr val="accent2">
                  <a:shade val="67500"/>
                  <a:satMod val="115000"/>
                </a:schemeClr>
              </a:gs>
              <a:gs pos="100000">
                <a:schemeClr val="accent2">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fr-CA" b="1" dirty="0" smtClean="0">
                <a:solidFill>
                  <a:srgbClr val="981C1C"/>
                </a:solidFill>
                <a:latin typeface="Helvetica Narrow" pitchFamily="34" charset="0"/>
              </a:rPr>
              <a:t>VP EXTERNAL – AHMED HUSAIN</a:t>
            </a:r>
            <a:endParaRPr lang="en-CA" b="1" dirty="0">
              <a:solidFill>
                <a:srgbClr val="981C1C"/>
              </a:solidFill>
              <a:latin typeface="Helvetica Narrow" pitchFamily="34" charset="0"/>
            </a:endParaRPr>
          </a:p>
        </p:txBody>
      </p:sp>
      <p:sp>
        <p:nvSpPr>
          <p:cNvPr id="9" name="Content Placeholder 8"/>
          <p:cNvSpPr>
            <a:spLocks noGrp="1"/>
          </p:cNvSpPr>
          <p:nvPr>
            <p:ph idx="1"/>
          </p:nvPr>
        </p:nvSpPr>
        <p:spPr/>
        <p:txBody>
          <a:bodyPr>
            <a:normAutofit fontScale="92500" lnSpcReduction="10000"/>
          </a:bodyPr>
          <a:lstStyle/>
          <a:p>
            <a:r>
              <a:rPr lang="en-CA" sz="3000" b="1" dirty="0" smtClean="0">
                <a:latin typeface="Helvetica Narrow" pitchFamily="34" charset="0"/>
              </a:rPr>
              <a:t>Role:</a:t>
            </a:r>
          </a:p>
          <a:p>
            <a:pPr lvl="1">
              <a:buFont typeface="Arial"/>
              <a:buChar char="•"/>
            </a:pPr>
            <a:r>
              <a:rPr lang="en-CA" dirty="0" smtClean="0">
                <a:latin typeface="Helvetica Narrow" pitchFamily="34" charset="0"/>
              </a:rPr>
              <a:t>Establish and maintain relationships with alumni, industry, other student organizations, and key stakeholders</a:t>
            </a:r>
          </a:p>
          <a:p>
            <a:pPr lvl="1">
              <a:buFont typeface="Arial"/>
              <a:buChar char="•"/>
            </a:pPr>
            <a:r>
              <a:rPr lang="en-CA" dirty="0" smtClean="0">
                <a:latin typeface="Helvetica Narrow" pitchFamily="34" charset="0"/>
              </a:rPr>
              <a:t>Communicate with external stakeholders on AFSA initiatives and secure sponsorship</a:t>
            </a:r>
          </a:p>
          <a:p>
            <a:pPr marL="742950" lvl="2" indent="-285750"/>
            <a:r>
              <a:rPr lang="en-CA" sz="2800" dirty="0">
                <a:latin typeface="Helvetica Narrow" pitchFamily="34" charset="0"/>
              </a:rPr>
              <a:t>Oversees the development of </a:t>
            </a:r>
            <a:r>
              <a:rPr lang="en-CA" sz="2800" dirty="0" smtClean="0">
                <a:latin typeface="Helvetica Narrow" pitchFamily="34" charset="0"/>
              </a:rPr>
              <a:t>Finance </a:t>
            </a:r>
            <a:r>
              <a:rPr lang="en-CA" sz="2800" dirty="0">
                <a:latin typeface="Helvetica Narrow" pitchFamily="34" charset="0"/>
              </a:rPr>
              <a:t>based events/offerings for accounting and finance </a:t>
            </a:r>
            <a:r>
              <a:rPr lang="en-CA" sz="2800" dirty="0" smtClean="0">
                <a:latin typeface="Helvetica Narrow" pitchFamily="34" charset="0"/>
              </a:rPr>
              <a:t>students</a:t>
            </a:r>
          </a:p>
          <a:p>
            <a:pPr marL="742950" lvl="2" indent="-285750"/>
            <a:r>
              <a:rPr lang="en-CA" sz="2800" dirty="0" smtClean="0">
                <a:latin typeface="Helvetica Narrow" pitchFamily="34" charset="0"/>
              </a:rPr>
              <a:t>Oversees the development of the AFSA Commerce Society umbrella</a:t>
            </a:r>
            <a:endParaRPr lang="en-CA" sz="2800" dirty="0">
              <a:latin typeface="Helvetica Narrow" pitchFamily="34" charset="0"/>
            </a:endParaRPr>
          </a:p>
          <a:p>
            <a:pPr lvl="2"/>
            <a:endParaRPr lang="en-US" dirty="0" smtClean="0">
              <a:latin typeface="Helvetica Narrow" pitchFamily="34" charset="0"/>
            </a:endParaRPr>
          </a:p>
        </p:txBody>
      </p:sp>
      <p:pic>
        <p:nvPicPr>
          <p:cNvPr id="10" name="Picture 9" descr="afsa_large.png"/>
          <p:cNvPicPr>
            <a:picLocks noChangeAspect="1"/>
          </p:cNvPicPr>
          <p:nvPr/>
        </p:nvPicPr>
        <p:blipFill>
          <a:blip r:embed="rId2" cstate="print"/>
          <a:stretch>
            <a:fillRect/>
          </a:stretch>
        </p:blipFill>
        <p:spPr>
          <a:xfrm>
            <a:off x="6753098" y="5733256"/>
            <a:ext cx="2055954" cy="720080"/>
          </a:xfrm>
          <a:prstGeom prst="rect">
            <a:avLst/>
          </a:prstGeom>
        </p:spPr>
      </p:pic>
      <p:sp>
        <p:nvSpPr>
          <p:cNvPr id="11" name="Rectangle 10"/>
          <p:cNvSpPr/>
          <p:nvPr/>
        </p:nvSpPr>
        <p:spPr>
          <a:xfrm>
            <a:off x="-324544" y="1124744"/>
            <a:ext cx="9649072" cy="72008"/>
          </a:xfrm>
          <a:prstGeom prst="rect">
            <a:avLst/>
          </a:prstGeom>
          <a:gradFill flip="none" rotWithShape="1">
            <a:gsLst>
              <a:gs pos="0">
                <a:srgbClr val="981C1C"/>
              </a:gs>
              <a:gs pos="50000">
                <a:schemeClr val="accent2">
                  <a:shade val="67500"/>
                  <a:satMod val="115000"/>
                </a:schemeClr>
              </a:gs>
              <a:gs pos="100000">
                <a:schemeClr val="accent2">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fr-CA" sz="3200" b="1" dirty="0" smtClean="0">
                <a:solidFill>
                  <a:srgbClr val="981C1C"/>
                </a:solidFill>
                <a:latin typeface="Helvetica Narrow" pitchFamily="34" charset="0"/>
              </a:rPr>
              <a:t>VP COMMUNICATIONS – IVAN WONG</a:t>
            </a:r>
            <a:endParaRPr lang="en-CA" sz="3200" b="1" dirty="0">
              <a:solidFill>
                <a:srgbClr val="981C1C"/>
              </a:solidFill>
              <a:latin typeface="Helvetica Narrow" pitchFamily="34" charset="0"/>
            </a:endParaRPr>
          </a:p>
        </p:txBody>
      </p:sp>
      <p:sp>
        <p:nvSpPr>
          <p:cNvPr id="9" name="Content Placeholder 8"/>
          <p:cNvSpPr>
            <a:spLocks noGrp="1"/>
          </p:cNvSpPr>
          <p:nvPr>
            <p:ph idx="1"/>
          </p:nvPr>
        </p:nvSpPr>
        <p:spPr/>
        <p:txBody>
          <a:bodyPr>
            <a:normAutofit/>
          </a:bodyPr>
          <a:lstStyle/>
          <a:p>
            <a:r>
              <a:rPr lang="en-CA" sz="4000" b="1" dirty="0" smtClean="0">
                <a:latin typeface="Helvetica Narrow" pitchFamily="34" charset="0"/>
              </a:rPr>
              <a:t>Role:</a:t>
            </a:r>
          </a:p>
          <a:p>
            <a:pPr lvl="1">
              <a:buFont typeface="Arial"/>
              <a:buChar char="•"/>
            </a:pPr>
            <a:r>
              <a:rPr lang="en-CA" dirty="0" smtClean="0">
                <a:latin typeface="Helvetica Narrow" pitchFamily="34" charset="0"/>
              </a:rPr>
              <a:t>All website updates, events/news/services</a:t>
            </a:r>
          </a:p>
          <a:p>
            <a:pPr lvl="1">
              <a:buFont typeface="Arial"/>
              <a:buChar char="•"/>
            </a:pPr>
            <a:r>
              <a:rPr lang="en-CA" dirty="0" smtClean="0">
                <a:latin typeface="Helvetica Narrow" pitchFamily="34" charset="0"/>
              </a:rPr>
              <a:t>All website improvements and new features/new projects (e.g., exam bank)</a:t>
            </a:r>
          </a:p>
          <a:p>
            <a:pPr lvl="1">
              <a:buFont typeface="Arial"/>
              <a:buChar char="•"/>
            </a:pPr>
            <a:r>
              <a:rPr lang="en-CA" dirty="0" smtClean="0">
                <a:latin typeface="Helvetica Narrow" pitchFamily="34" charset="0"/>
              </a:rPr>
              <a:t>Manage a small photography team to take photos for AFSA events</a:t>
            </a:r>
          </a:p>
          <a:p>
            <a:pPr lvl="1">
              <a:buFont typeface="Arial"/>
              <a:buChar char="•"/>
            </a:pPr>
            <a:r>
              <a:rPr lang="en-CA" dirty="0" smtClean="0">
                <a:latin typeface="Helvetica Narrow" pitchFamily="34" charset="0"/>
              </a:rPr>
              <a:t>Manage a small team to write for the SAF E-Newsletter</a:t>
            </a:r>
          </a:p>
          <a:p>
            <a:pPr lvl="1">
              <a:buFont typeface="Arial"/>
              <a:buChar char="•"/>
            </a:pPr>
            <a:endParaRPr lang="en-US" dirty="0">
              <a:latin typeface="Helvetica Narrow" pitchFamily="34" charset="0"/>
            </a:endParaRPr>
          </a:p>
        </p:txBody>
      </p:sp>
      <p:pic>
        <p:nvPicPr>
          <p:cNvPr id="10" name="Picture 9" descr="afsa_large.png"/>
          <p:cNvPicPr>
            <a:picLocks noChangeAspect="1"/>
          </p:cNvPicPr>
          <p:nvPr/>
        </p:nvPicPr>
        <p:blipFill>
          <a:blip r:embed="rId2" cstate="print"/>
          <a:stretch>
            <a:fillRect/>
          </a:stretch>
        </p:blipFill>
        <p:spPr>
          <a:xfrm>
            <a:off x="6753098" y="5733256"/>
            <a:ext cx="2055954" cy="720080"/>
          </a:xfrm>
          <a:prstGeom prst="rect">
            <a:avLst/>
          </a:prstGeom>
        </p:spPr>
      </p:pic>
      <p:sp>
        <p:nvSpPr>
          <p:cNvPr id="11" name="Rectangle 10"/>
          <p:cNvSpPr/>
          <p:nvPr/>
        </p:nvSpPr>
        <p:spPr>
          <a:xfrm>
            <a:off x="-324544" y="1124744"/>
            <a:ext cx="9649072" cy="72008"/>
          </a:xfrm>
          <a:prstGeom prst="rect">
            <a:avLst/>
          </a:prstGeom>
          <a:gradFill flip="none" rotWithShape="1">
            <a:gsLst>
              <a:gs pos="0">
                <a:srgbClr val="981C1C"/>
              </a:gs>
              <a:gs pos="50000">
                <a:schemeClr val="accent2">
                  <a:shade val="67500"/>
                  <a:satMod val="115000"/>
                </a:schemeClr>
              </a:gs>
              <a:gs pos="100000">
                <a:schemeClr val="accent2">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fr-CA" sz="3600" b="1" dirty="0" smtClean="0">
                <a:solidFill>
                  <a:srgbClr val="981C1C"/>
                </a:solidFill>
                <a:latin typeface="Helvetica Narrow" pitchFamily="34" charset="0"/>
              </a:rPr>
              <a:t>VP MARKETING – DARYL DEEBRAH</a:t>
            </a:r>
            <a:endParaRPr lang="en-CA" sz="3600" b="1" dirty="0">
              <a:solidFill>
                <a:srgbClr val="981C1C"/>
              </a:solidFill>
              <a:latin typeface="Helvetica Narrow" pitchFamily="34" charset="0"/>
            </a:endParaRPr>
          </a:p>
        </p:txBody>
      </p:sp>
      <p:sp>
        <p:nvSpPr>
          <p:cNvPr id="9" name="Content Placeholder 8"/>
          <p:cNvSpPr>
            <a:spLocks noGrp="1"/>
          </p:cNvSpPr>
          <p:nvPr>
            <p:ph idx="1"/>
          </p:nvPr>
        </p:nvSpPr>
        <p:spPr>
          <a:xfrm>
            <a:off x="457200" y="1379909"/>
            <a:ext cx="8229600" cy="4857403"/>
          </a:xfrm>
        </p:spPr>
        <p:txBody>
          <a:bodyPr>
            <a:normAutofit fontScale="47500" lnSpcReduction="20000"/>
          </a:bodyPr>
          <a:lstStyle/>
          <a:p>
            <a:r>
              <a:rPr lang="en-CA" sz="6000" b="1" dirty="0" smtClean="0">
                <a:latin typeface="Helvetica Narrow" pitchFamily="34" charset="0"/>
              </a:rPr>
              <a:t>Role:</a:t>
            </a:r>
          </a:p>
          <a:p>
            <a:pPr lvl="1">
              <a:buFont typeface="Arial"/>
              <a:buChar char="•"/>
            </a:pPr>
            <a:r>
              <a:rPr lang="en-CA" sz="5900" dirty="0" smtClean="0">
                <a:latin typeface="Helvetica Narrow" pitchFamily="34" charset="0"/>
              </a:rPr>
              <a:t>Marketing various AFSA offerings to various AFSA stakeholders</a:t>
            </a:r>
          </a:p>
          <a:p>
            <a:pPr lvl="1">
              <a:buFont typeface="Arial"/>
              <a:buChar char="•"/>
            </a:pPr>
            <a:r>
              <a:rPr lang="en-CA" sz="5900" dirty="0" smtClean="0">
                <a:latin typeface="Helvetica Narrow" pitchFamily="34" charset="0"/>
              </a:rPr>
              <a:t>Responsible for organizing the marketing of all events and services related to SAF Students through:</a:t>
            </a:r>
          </a:p>
          <a:p>
            <a:pPr marL="1200150" lvl="2" indent="-285750">
              <a:buFont typeface="Arial"/>
              <a:buChar char="•"/>
            </a:pPr>
            <a:r>
              <a:rPr lang="en-CA" sz="5100" dirty="0" smtClean="0">
                <a:latin typeface="Helvetica Narrow" pitchFamily="34" charset="0"/>
              </a:rPr>
              <a:t>Posters</a:t>
            </a:r>
          </a:p>
          <a:p>
            <a:pPr marL="1200150" lvl="2" indent="-285750">
              <a:buFont typeface="Arial"/>
              <a:buChar char="•"/>
            </a:pPr>
            <a:r>
              <a:rPr lang="en-CA" sz="5100" dirty="0" smtClean="0">
                <a:latin typeface="Helvetica Narrow" pitchFamily="34" charset="0"/>
              </a:rPr>
              <a:t>In class announcements</a:t>
            </a:r>
          </a:p>
          <a:p>
            <a:pPr marL="1200150" lvl="2" indent="-285750">
              <a:buFont typeface="Arial"/>
              <a:buChar char="•"/>
            </a:pPr>
            <a:r>
              <a:rPr lang="en-CA" sz="5100" dirty="0">
                <a:latin typeface="Helvetica Narrow" pitchFamily="34" charset="0"/>
              </a:rPr>
              <a:t>P</a:t>
            </a:r>
            <a:r>
              <a:rPr lang="en-CA" sz="5100" dirty="0" smtClean="0">
                <a:latin typeface="Helvetica Narrow" pitchFamily="34" charset="0"/>
              </a:rPr>
              <a:t>romo and event recap videos</a:t>
            </a:r>
          </a:p>
          <a:p>
            <a:pPr lvl="1">
              <a:buFont typeface="Arial"/>
              <a:buChar char="•"/>
            </a:pPr>
            <a:r>
              <a:rPr lang="en-CA" sz="5900" dirty="0" smtClean="0">
                <a:latin typeface="Helvetica Narrow" pitchFamily="34" charset="0"/>
              </a:rPr>
              <a:t>Jointly responsible for AFSA Facebook / Twitter </a:t>
            </a:r>
          </a:p>
          <a:p>
            <a:pPr lvl="2">
              <a:buFont typeface="Arial"/>
              <a:buChar char="•"/>
            </a:pPr>
            <a:r>
              <a:rPr lang="en-CA" sz="5500" dirty="0" smtClean="0">
                <a:latin typeface="Helvetica Narrow" pitchFamily="34" charset="0"/>
              </a:rPr>
              <a:t>With VP Comm.</a:t>
            </a:r>
          </a:p>
          <a:p>
            <a:pPr lvl="1">
              <a:buFont typeface="Arial"/>
              <a:buChar char="•"/>
            </a:pPr>
            <a:endParaRPr lang="en-CA" b="1" dirty="0" smtClean="0">
              <a:latin typeface="Helvetica Narrow" pitchFamily="34" charset="0"/>
            </a:endParaRPr>
          </a:p>
        </p:txBody>
      </p:sp>
      <p:pic>
        <p:nvPicPr>
          <p:cNvPr id="10" name="Picture 9" descr="afsa_large.png"/>
          <p:cNvPicPr>
            <a:picLocks noChangeAspect="1"/>
          </p:cNvPicPr>
          <p:nvPr/>
        </p:nvPicPr>
        <p:blipFill>
          <a:blip r:embed="rId2" cstate="print"/>
          <a:stretch>
            <a:fillRect/>
          </a:stretch>
        </p:blipFill>
        <p:spPr>
          <a:xfrm>
            <a:off x="6753098" y="5733256"/>
            <a:ext cx="2055954" cy="720080"/>
          </a:xfrm>
          <a:prstGeom prst="rect">
            <a:avLst/>
          </a:prstGeom>
        </p:spPr>
      </p:pic>
      <p:sp>
        <p:nvSpPr>
          <p:cNvPr id="11" name="Rectangle 10"/>
          <p:cNvSpPr/>
          <p:nvPr/>
        </p:nvSpPr>
        <p:spPr>
          <a:xfrm>
            <a:off x="-324544" y="1124744"/>
            <a:ext cx="9649072" cy="72008"/>
          </a:xfrm>
          <a:prstGeom prst="rect">
            <a:avLst/>
          </a:prstGeom>
          <a:gradFill flip="none" rotWithShape="1">
            <a:gsLst>
              <a:gs pos="0">
                <a:srgbClr val="981C1C"/>
              </a:gs>
              <a:gs pos="50000">
                <a:schemeClr val="accent2">
                  <a:shade val="67500"/>
                  <a:satMod val="115000"/>
                </a:schemeClr>
              </a:gs>
              <a:gs pos="100000">
                <a:schemeClr val="accent2">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AD1B1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75656" y="2276872"/>
            <a:ext cx="8229600" cy="1647056"/>
          </a:xfrm>
        </p:spPr>
        <p:txBody>
          <a:bodyPr>
            <a:noAutofit/>
          </a:bodyPr>
          <a:lstStyle/>
          <a:p>
            <a:r>
              <a:rPr lang="en-CA" sz="7200" dirty="0" smtClean="0">
                <a:solidFill>
                  <a:schemeClr val="bg1"/>
                </a:solidFill>
                <a:latin typeface="Helvetica Narrow" pitchFamily="34" charset="0"/>
              </a:rPr>
              <a:t>INTRODUCTION</a:t>
            </a:r>
            <a:endParaRPr lang="en-CA" sz="7200" dirty="0">
              <a:solidFill>
                <a:schemeClr val="bg1"/>
              </a:solidFill>
              <a:latin typeface="Helvetica Narrow" pitchFamily="34" charset="0"/>
            </a:endParaRPr>
          </a:p>
        </p:txBody>
      </p:sp>
      <p:pic>
        <p:nvPicPr>
          <p:cNvPr id="4" name="Picture 3" descr="afsa_large_white.png"/>
          <p:cNvPicPr>
            <a:picLocks noChangeAspect="1"/>
          </p:cNvPicPr>
          <p:nvPr/>
        </p:nvPicPr>
        <p:blipFill>
          <a:blip r:embed="rId2" cstate="print"/>
          <a:srcRect r="76630"/>
          <a:stretch>
            <a:fillRect/>
          </a:stretch>
        </p:blipFill>
        <p:spPr>
          <a:xfrm>
            <a:off x="467544" y="2276872"/>
            <a:ext cx="1481368" cy="2220097"/>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AD1B1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47664" y="2492896"/>
            <a:ext cx="8229600" cy="1647056"/>
          </a:xfrm>
        </p:spPr>
        <p:txBody>
          <a:bodyPr>
            <a:noAutofit/>
          </a:bodyPr>
          <a:lstStyle/>
          <a:p>
            <a:pPr algn="l"/>
            <a:r>
              <a:rPr lang="en-CA" sz="7200" dirty="0" smtClean="0">
                <a:solidFill>
                  <a:schemeClr val="bg1"/>
                </a:solidFill>
                <a:latin typeface="Helvetica Narrow" pitchFamily="34" charset="0"/>
              </a:rPr>
              <a:t>NEW POSITIONS</a:t>
            </a:r>
            <a:endParaRPr lang="en-CA" sz="7200" dirty="0">
              <a:solidFill>
                <a:schemeClr val="bg1"/>
              </a:solidFill>
              <a:latin typeface="Helvetica Narrow" pitchFamily="34" charset="0"/>
            </a:endParaRPr>
          </a:p>
        </p:txBody>
      </p:sp>
      <p:pic>
        <p:nvPicPr>
          <p:cNvPr id="4" name="Picture 3" descr="afsa_large_white.png"/>
          <p:cNvPicPr>
            <a:picLocks noChangeAspect="1"/>
          </p:cNvPicPr>
          <p:nvPr/>
        </p:nvPicPr>
        <p:blipFill>
          <a:blip r:embed="rId2" cstate="print"/>
          <a:srcRect r="76630"/>
          <a:stretch>
            <a:fillRect/>
          </a:stretch>
        </p:blipFill>
        <p:spPr>
          <a:xfrm>
            <a:off x="179512" y="2361031"/>
            <a:ext cx="1481368" cy="2220097"/>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AD1B1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91680" y="2420888"/>
            <a:ext cx="8229600" cy="1647056"/>
          </a:xfrm>
        </p:spPr>
        <p:txBody>
          <a:bodyPr>
            <a:noAutofit/>
          </a:bodyPr>
          <a:lstStyle/>
          <a:p>
            <a:pPr algn="l"/>
            <a:r>
              <a:rPr lang="en-CA" sz="4800" dirty="0" smtClean="0">
                <a:solidFill>
                  <a:schemeClr val="bg1"/>
                </a:solidFill>
                <a:latin typeface="Helvetica Narrow" pitchFamily="34" charset="0"/>
              </a:rPr>
              <a:t>BOARD OF DIRECTORS</a:t>
            </a:r>
            <a:endParaRPr lang="en-CA" sz="4800" dirty="0">
              <a:solidFill>
                <a:schemeClr val="bg1"/>
              </a:solidFill>
              <a:latin typeface="Helvetica Narrow" pitchFamily="34" charset="0"/>
            </a:endParaRPr>
          </a:p>
        </p:txBody>
      </p:sp>
      <p:pic>
        <p:nvPicPr>
          <p:cNvPr id="4" name="Picture 3" descr="afsa_large_white.png"/>
          <p:cNvPicPr>
            <a:picLocks noChangeAspect="1"/>
          </p:cNvPicPr>
          <p:nvPr/>
        </p:nvPicPr>
        <p:blipFill>
          <a:blip r:embed="rId2" cstate="print"/>
          <a:srcRect r="76630"/>
          <a:stretch>
            <a:fillRect/>
          </a:stretch>
        </p:blipFill>
        <p:spPr>
          <a:xfrm>
            <a:off x="323528" y="2564903"/>
            <a:ext cx="1080120" cy="1618755"/>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fr-CA" b="1" dirty="0" smtClean="0">
                <a:solidFill>
                  <a:srgbClr val="981C1C"/>
                </a:solidFill>
                <a:latin typeface="Helvetica Narrow" pitchFamily="34" charset="0"/>
              </a:rPr>
              <a:t>NEW BOARD ROLE</a:t>
            </a:r>
            <a:endParaRPr lang="en-CA" b="1" dirty="0">
              <a:solidFill>
                <a:srgbClr val="981C1C"/>
              </a:solidFill>
              <a:latin typeface="Helvetica Narrow" pitchFamily="34" charset="0"/>
            </a:endParaRPr>
          </a:p>
        </p:txBody>
      </p:sp>
      <p:sp>
        <p:nvSpPr>
          <p:cNvPr id="9" name="Content Placeholder 8"/>
          <p:cNvSpPr>
            <a:spLocks noGrp="1"/>
          </p:cNvSpPr>
          <p:nvPr>
            <p:ph idx="1"/>
          </p:nvPr>
        </p:nvSpPr>
        <p:spPr/>
        <p:txBody>
          <a:bodyPr>
            <a:normAutofit/>
          </a:bodyPr>
          <a:lstStyle/>
          <a:p>
            <a:pPr>
              <a:buFont typeface="Arial"/>
              <a:buChar char="•"/>
            </a:pPr>
            <a:r>
              <a:rPr lang="en-CA" sz="2800" dirty="0" smtClean="0">
                <a:latin typeface="Helvetica Narrow" pitchFamily="34" charset="0"/>
              </a:rPr>
              <a:t>New position on the Board of Directors</a:t>
            </a:r>
          </a:p>
          <a:p>
            <a:pPr>
              <a:buFont typeface="Arial"/>
              <a:buChar char="•"/>
            </a:pPr>
            <a:r>
              <a:rPr lang="en-CA" sz="2800" dirty="0" smtClean="0">
                <a:latin typeface="Helvetica Narrow" pitchFamily="34" charset="0"/>
              </a:rPr>
              <a:t>Will be elected through bi-election if the AFSA referendum passes</a:t>
            </a:r>
          </a:p>
          <a:p>
            <a:pPr>
              <a:buFont typeface="Arial"/>
              <a:buChar char="•"/>
            </a:pPr>
            <a:r>
              <a:rPr lang="en-CA" sz="2800" dirty="0" smtClean="0">
                <a:latin typeface="Helvetica Narrow" pitchFamily="34" charset="0"/>
              </a:rPr>
              <a:t>Alumni who have graduated within 3 years are eligible and would also serve on the AFEF Board</a:t>
            </a:r>
          </a:p>
        </p:txBody>
      </p:sp>
      <p:pic>
        <p:nvPicPr>
          <p:cNvPr id="10" name="Picture 9" descr="afsa_large.png"/>
          <p:cNvPicPr>
            <a:picLocks noChangeAspect="1"/>
          </p:cNvPicPr>
          <p:nvPr/>
        </p:nvPicPr>
        <p:blipFill>
          <a:blip r:embed="rId2" cstate="print"/>
          <a:stretch>
            <a:fillRect/>
          </a:stretch>
        </p:blipFill>
        <p:spPr>
          <a:xfrm>
            <a:off x="6753098" y="5733256"/>
            <a:ext cx="2055954" cy="720080"/>
          </a:xfrm>
          <a:prstGeom prst="rect">
            <a:avLst/>
          </a:prstGeom>
        </p:spPr>
      </p:pic>
      <p:sp>
        <p:nvSpPr>
          <p:cNvPr id="11" name="Rectangle 10"/>
          <p:cNvSpPr/>
          <p:nvPr/>
        </p:nvSpPr>
        <p:spPr>
          <a:xfrm>
            <a:off x="-324544" y="1124744"/>
            <a:ext cx="9649072" cy="72008"/>
          </a:xfrm>
          <a:prstGeom prst="rect">
            <a:avLst/>
          </a:prstGeom>
          <a:gradFill flip="none" rotWithShape="1">
            <a:gsLst>
              <a:gs pos="0">
                <a:srgbClr val="981C1C"/>
              </a:gs>
              <a:gs pos="50000">
                <a:schemeClr val="accent2">
                  <a:shade val="67500"/>
                  <a:satMod val="115000"/>
                </a:schemeClr>
              </a:gs>
              <a:gs pos="100000">
                <a:schemeClr val="accent2">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AD1B1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15208" y="2348880"/>
            <a:ext cx="8229600" cy="1647056"/>
          </a:xfrm>
        </p:spPr>
        <p:txBody>
          <a:bodyPr>
            <a:noAutofit/>
          </a:bodyPr>
          <a:lstStyle/>
          <a:p>
            <a:pPr algn="l"/>
            <a:r>
              <a:rPr lang="en-CA" sz="4800" dirty="0" smtClean="0">
                <a:solidFill>
                  <a:schemeClr val="bg1"/>
                </a:solidFill>
                <a:latin typeface="Helvetica Narrow" pitchFamily="34" charset="0"/>
              </a:rPr>
              <a:t>EXECUTIVES</a:t>
            </a:r>
            <a:endParaRPr lang="en-CA" sz="4800" dirty="0">
              <a:solidFill>
                <a:schemeClr val="bg1"/>
              </a:solidFill>
              <a:latin typeface="Helvetica Narrow" pitchFamily="34" charset="0"/>
            </a:endParaRPr>
          </a:p>
        </p:txBody>
      </p:sp>
      <p:pic>
        <p:nvPicPr>
          <p:cNvPr id="4" name="Picture 3" descr="afsa_large_white.png"/>
          <p:cNvPicPr>
            <a:picLocks noChangeAspect="1"/>
          </p:cNvPicPr>
          <p:nvPr/>
        </p:nvPicPr>
        <p:blipFill>
          <a:blip r:embed="rId2" cstate="print"/>
          <a:srcRect r="76630"/>
          <a:stretch>
            <a:fillRect/>
          </a:stretch>
        </p:blipFill>
        <p:spPr>
          <a:xfrm>
            <a:off x="2339752" y="2564904"/>
            <a:ext cx="1080120" cy="1618755"/>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fr-CA" b="1" dirty="0" smtClean="0">
                <a:solidFill>
                  <a:srgbClr val="981C1C"/>
                </a:solidFill>
                <a:latin typeface="Helvetica Narrow" pitchFamily="34" charset="0"/>
              </a:rPr>
              <a:t>SPLITTING VP EXTERNAL ROLE</a:t>
            </a:r>
            <a:endParaRPr lang="en-CA" b="1" dirty="0">
              <a:solidFill>
                <a:srgbClr val="981C1C"/>
              </a:solidFill>
              <a:latin typeface="Helvetica Narrow" pitchFamily="34" charset="0"/>
            </a:endParaRPr>
          </a:p>
        </p:txBody>
      </p:sp>
      <p:sp>
        <p:nvSpPr>
          <p:cNvPr id="9" name="Content Placeholder 8"/>
          <p:cNvSpPr>
            <a:spLocks noGrp="1"/>
          </p:cNvSpPr>
          <p:nvPr>
            <p:ph idx="1"/>
          </p:nvPr>
        </p:nvSpPr>
        <p:spPr/>
        <p:txBody>
          <a:bodyPr>
            <a:normAutofit/>
          </a:bodyPr>
          <a:lstStyle/>
          <a:p>
            <a:pPr>
              <a:buFont typeface="Arial"/>
              <a:buChar char="•"/>
            </a:pPr>
            <a:r>
              <a:rPr lang="en-CA" sz="2800" dirty="0" smtClean="0">
                <a:latin typeface="Helvetica Narrow" pitchFamily="34" charset="0"/>
              </a:rPr>
              <a:t>Expanding the AFSA VP roles and portfolios to maximize AFSA’s ability to serve the SAF students as best </a:t>
            </a:r>
            <a:r>
              <a:rPr lang="en-CA" sz="2800" dirty="0" smtClean="0">
                <a:latin typeface="Helvetica Narrow" pitchFamily="34" charset="0"/>
              </a:rPr>
              <a:t>possible</a:t>
            </a:r>
          </a:p>
          <a:p>
            <a:pPr marL="0" indent="0">
              <a:buNone/>
            </a:pPr>
            <a:endParaRPr lang="en-CA" sz="2800" dirty="0" smtClean="0">
              <a:latin typeface="Helvetica Narrow" pitchFamily="34" charset="0"/>
            </a:endParaRPr>
          </a:p>
          <a:p>
            <a:pPr>
              <a:buFont typeface="Arial"/>
              <a:buChar char="•"/>
            </a:pPr>
            <a:r>
              <a:rPr lang="en-CA" sz="2800" dirty="0" smtClean="0">
                <a:latin typeface="Helvetica Narrow" pitchFamily="34" charset="0"/>
              </a:rPr>
              <a:t>Notes:</a:t>
            </a:r>
          </a:p>
          <a:p>
            <a:pPr marL="0" lvl="2" indent="0">
              <a:buNone/>
            </a:pPr>
            <a:r>
              <a:rPr lang="en-CA" sz="2000" dirty="0">
                <a:latin typeface="Helvetica Narrow" pitchFamily="34" charset="0"/>
              </a:rPr>
              <a:t>Proceeding the passing of the AFSA referendum</a:t>
            </a:r>
          </a:p>
          <a:p>
            <a:pPr lvl="1">
              <a:buFont typeface="Arial"/>
              <a:buChar char="•"/>
            </a:pPr>
            <a:r>
              <a:rPr lang="en-CA" sz="2400" dirty="0" smtClean="0">
                <a:latin typeface="Helvetica Narrow" pitchFamily="34" charset="0"/>
              </a:rPr>
              <a:t>Current VP External being branded into VP Corporate Relations for transition purposes, and</a:t>
            </a:r>
          </a:p>
          <a:p>
            <a:pPr lvl="1">
              <a:buFont typeface="Arial"/>
              <a:buChar char="•"/>
            </a:pPr>
            <a:r>
              <a:rPr lang="en-CA" sz="2400" i="1" dirty="0" smtClean="0">
                <a:latin typeface="Helvetica Narrow" pitchFamily="34" charset="0"/>
              </a:rPr>
              <a:t>New </a:t>
            </a:r>
            <a:r>
              <a:rPr lang="en-CA" sz="2400" dirty="0" smtClean="0">
                <a:latin typeface="Helvetica Narrow" pitchFamily="34" charset="0"/>
              </a:rPr>
              <a:t>VP External will be elected in a bi-election</a:t>
            </a:r>
          </a:p>
        </p:txBody>
      </p:sp>
      <p:pic>
        <p:nvPicPr>
          <p:cNvPr id="10" name="Picture 9" descr="afsa_large.png"/>
          <p:cNvPicPr>
            <a:picLocks noChangeAspect="1"/>
          </p:cNvPicPr>
          <p:nvPr/>
        </p:nvPicPr>
        <p:blipFill>
          <a:blip r:embed="rId2" cstate="print"/>
          <a:stretch>
            <a:fillRect/>
          </a:stretch>
        </p:blipFill>
        <p:spPr>
          <a:xfrm>
            <a:off x="6753098" y="5733256"/>
            <a:ext cx="2055954" cy="720080"/>
          </a:xfrm>
          <a:prstGeom prst="rect">
            <a:avLst/>
          </a:prstGeom>
        </p:spPr>
      </p:pic>
      <p:sp>
        <p:nvSpPr>
          <p:cNvPr id="11" name="Rectangle 10"/>
          <p:cNvSpPr/>
          <p:nvPr/>
        </p:nvSpPr>
        <p:spPr>
          <a:xfrm>
            <a:off x="-324544" y="1124744"/>
            <a:ext cx="9649072" cy="72008"/>
          </a:xfrm>
          <a:prstGeom prst="rect">
            <a:avLst/>
          </a:prstGeom>
          <a:gradFill flip="none" rotWithShape="1">
            <a:gsLst>
              <a:gs pos="0">
                <a:srgbClr val="981C1C"/>
              </a:gs>
              <a:gs pos="50000">
                <a:schemeClr val="accent2">
                  <a:shade val="67500"/>
                  <a:satMod val="115000"/>
                </a:schemeClr>
              </a:gs>
              <a:gs pos="100000">
                <a:schemeClr val="accent2">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fr-CA" b="1" dirty="0" smtClean="0">
                <a:solidFill>
                  <a:srgbClr val="981C1C"/>
                </a:solidFill>
                <a:latin typeface="Helvetica Narrow" pitchFamily="34" charset="0"/>
              </a:rPr>
              <a:t>REASON FOR THE SPLIT</a:t>
            </a:r>
            <a:endParaRPr lang="en-CA" b="1" dirty="0">
              <a:solidFill>
                <a:srgbClr val="981C1C"/>
              </a:solidFill>
              <a:latin typeface="Helvetica Narrow" pitchFamily="34" charset="0"/>
            </a:endParaRPr>
          </a:p>
        </p:txBody>
      </p:sp>
      <p:sp>
        <p:nvSpPr>
          <p:cNvPr id="9" name="Content Placeholder 8"/>
          <p:cNvSpPr>
            <a:spLocks noGrp="1"/>
          </p:cNvSpPr>
          <p:nvPr>
            <p:ph idx="1"/>
          </p:nvPr>
        </p:nvSpPr>
        <p:spPr/>
        <p:txBody>
          <a:bodyPr>
            <a:normAutofit/>
          </a:bodyPr>
          <a:lstStyle/>
          <a:p>
            <a:r>
              <a:rPr lang="en-CA" sz="2800" dirty="0" smtClean="0">
                <a:latin typeface="Helvetica Narrow" pitchFamily="34" charset="0"/>
              </a:rPr>
              <a:t>External Relations has had a primary focus:</a:t>
            </a:r>
          </a:p>
          <a:p>
            <a:pPr lvl="1">
              <a:buFont typeface="Arial" pitchFamily="34" charset="0"/>
              <a:buChar char="•"/>
            </a:pPr>
            <a:r>
              <a:rPr lang="en-CA" sz="2400" dirty="0" smtClean="0">
                <a:latin typeface="Helvetica Narrow" pitchFamily="34" charset="0"/>
              </a:rPr>
              <a:t>Corporate Relations</a:t>
            </a:r>
          </a:p>
          <a:p>
            <a:pPr lvl="2"/>
            <a:r>
              <a:rPr lang="en-CA" sz="2000" dirty="0" smtClean="0">
                <a:latin typeface="Helvetica Narrow" pitchFamily="34" charset="0"/>
              </a:rPr>
              <a:t>Black Card</a:t>
            </a:r>
          </a:p>
          <a:p>
            <a:pPr lvl="2"/>
            <a:r>
              <a:rPr lang="en-CA" sz="2000" dirty="0" smtClean="0">
                <a:latin typeface="Helvetica Narrow" pitchFamily="34" charset="0"/>
              </a:rPr>
              <a:t>Corporate Sponsorship</a:t>
            </a:r>
          </a:p>
          <a:p>
            <a:r>
              <a:rPr lang="en-CA" sz="2800" dirty="0" smtClean="0">
                <a:latin typeface="Helvetica Narrow" pitchFamily="34" charset="0"/>
              </a:rPr>
              <a:t>Compared to other schools, we lack:</a:t>
            </a:r>
          </a:p>
          <a:p>
            <a:pPr lvl="1">
              <a:buFont typeface="Arial" pitchFamily="34" charset="0"/>
              <a:buChar char="•"/>
            </a:pPr>
            <a:r>
              <a:rPr lang="en-CA" sz="2400" dirty="0" smtClean="0">
                <a:latin typeface="Helvetica Narrow" pitchFamily="34" charset="0"/>
              </a:rPr>
              <a:t>Commerce society umbrella of clubs</a:t>
            </a:r>
          </a:p>
          <a:p>
            <a:pPr lvl="1">
              <a:buFont typeface="Arial" pitchFamily="34" charset="0"/>
              <a:buChar char="•"/>
            </a:pPr>
            <a:r>
              <a:rPr lang="en-CA" sz="2400" dirty="0" smtClean="0">
                <a:latin typeface="Helvetica Narrow" pitchFamily="34" charset="0"/>
              </a:rPr>
              <a:t>Conference/Competition program</a:t>
            </a:r>
          </a:p>
          <a:p>
            <a:r>
              <a:rPr lang="en-CA" sz="2800" dirty="0" smtClean="0">
                <a:latin typeface="Helvetica Narrow" pitchFamily="34" charset="0"/>
              </a:rPr>
              <a:t>New levy system</a:t>
            </a:r>
          </a:p>
          <a:p>
            <a:pPr lvl="1">
              <a:buFont typeface="Arial" pitchFamily="34" charset="0"/>
              <a:buChar char="•"/>
            </a:pPr>
            <a:r>
              <a:rPr lang="en-CA" sz="2400" dirty="0" smtClean="0">
                <a:latin typeface="Helvetica Narrow" pitchFamily="34" charset="0"/>
              </a:rPr>
              <a:t>Need to shelter AFEF for SAF students</a:t>
            </a:r>
            <a:endParaRPr lang="en-CA" sz="2400" dirty="0">
              <a:latin typeface="Helvetica Narrow" pitchFamily="34" charset="0"/>
            </a:endParaRPr>
          </a:p>
        </p:txBody>
      </p:sp>
      <p:pic>
        <p:nvPicPr>
          <p:cNvPr id="10" name="Picture 9" descr="afsa_large.png"/>
          <p:cNvPicPr>
            <a:picLocks noChangeAspect="1"/>
          </p:cNvPicPr>
          <p:nvPr/>
        </p:nvPicPr>
        <p:blipFill>
          <a:blip r:embed="rId2" cstate="print"/>
          <a:stretch>
            <a:fillRect/>
          </a:stretch>
        </p:blipFill>
        <p:spPr>
          <a:xfrm>
            <a:off x="6753098" y="5733256"/>
            <a:ext cx="2055954" cy="720080"/>
          </a:xfrm>
          <a:prstGeom prst="rect">
            <a:avLst/>
          </a:prstGeom>
        </p:spPr>
      </p:pic>
      <p:sp>
        <p:nvSpPr>
          <p:cNvPr id="11" name="Rectangle 10"/>
          <p:cNvSpPr/>
          <p:nvPr/>
        </p:nvSpPr>
        <p:spPr>
          <a:xfrm>
            <a:off x="-324544" y="1124744"/>
            <a:ext cx="9649072" cy="72008"/>
          </a:xfrm>
          <a:prstGeom prst="rect">
            <a:avLst/>
          </a:prstGeom>
          <a:gradFill flip="none" rotWithShape="1">
            <a:gsLst>
              <a:gs pos="0">
                <a:srgbClr val="981C1C"/>
              </a:gs>
              <a:gs pos="50000">
                <a:schemeClr val="accent2">
                  <a:shade val="67500"/>
                  <a:satMod val="115000"/>
                </a:schemeClr>
              </a:gs>
              <a:gs pos="100000">
                <a:schemeClr val="accent2">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fr-CA" sz="3600" b="1" dirty="0" smtClean="0">
                <a:solidFill>
                  <a:srgbClr val="981C1C"/>
                </a:solidFill>
                <a:latin typeface="Helvetica Narrow" pitchFamily="34" charset="0"/>
              </a:rPr>
              <a:t>CURRENT EXTERNAL PORTFOLIO</a:t>
            </a:r>
            <a:endParaRPr lang="en-CA" sz="3600" b="1" dirty="0">
              <a:solidFill>
                <a:srgbClr val="981C1C"/>
              </a:solidFill>
              <a:latin typeface="Helvetica Narrow" pitchFamily="34" charset="0"/>
            </a:endParaRPr>
          </a:p>
        </p:txBody>
      </p:sp>
      <p:sp>
        <p:nvSpPr>
          <p:cNvPr id="9" name="Content Placeholder 8"/>
          <p:cNvSpPr>
            <a:spLocks noGrp="1"/>
          </p:cNvSpPr>
          <p:nvPr>
            <p:ph idx="1"/>
          </p:nvPr>
        </p:nvSpPr>
        <p:spPr/>
        <p:txBody>
          <a:bodyPr>
            <a:normAutofit lnSpcReduction="10000"/>
          </a:bodyPr>
          <a:lstStyle/>
          <a:p>
            <a:r>
              <a:rPr lang="en-CA" dirty="0" smtClean="0">
                <a:latin typeface="Helvetica Narrow" pitchFamily="34" charset="0"/>
              </a:rPr>
              <a:t>Corporate:</a:t>
            </a:r>
          </a:p>
          <a:p>
            <a:pPr lvl="1">
              <a:buFont typeface="Arial" pitchFamily="34" charset="0"/>
              <a:buChar char="•"/>
            </a:pPr>
            <a:r>
              <a:rPr lang="en-CA" dirty="0" smtClean="0">
                <a:latin typeface="Helvetica Narrow" pitchFamily="34" charset="0"/>
              </a:rPr>
              <a:t>Black Card</a:t>
            </a:r>
          </a:p>
          <a:p>
            <a:pPr lvl="1">
              <a:buFont typeface="Arial" pitchFamily="34" charset="0"/>
              <a:buChar char="•"/>
            </a:pPr>
            <a:r>
              <a:rPr lang="en-CA" dirty="0" smtClean="0">
                <a:latin typeface="Helvetica Narrow" pitchFamily="34" charset="0"/>
              </a:rPr>
              <a:t>Sponsorship for a few large events</a:t>
            </a:r>
          </a:p>
          <a:p>
            <a:r>
              <a:rPr lang="en-CA" dirty="0" smtClean="0">
                <a:latin typeface="Helvetica Narrow" pitchFamily="34" charset="0"/>
              </a:rPr>
              <a:t>External</a:t>
            </a:r>
          </a:p>
          <a:p>
            <a:pPr lvl="1">
              <a:buFont typeface="Arial" pitchFamily="34" charset="0"/>
              <a:buChar char="•"/>
            </a:pPr>
            <a:r>
              <a:rPr lang="en-CA" b="1" dirty="0" smtClean="0">
                <a:latin typeface="Helvetica Narrow" pitchFamily="34" charset="0"/>
              </a:rPr>
              <a:t>Direct subsidiaries: </a:t>
            </a:r>
            <a:r>
              <a:rPr lang="en-CA" dirty="0" smtClean="0">
                <a:latin typeface="Helvetica Narrow" pitchFamily="34" charset="0"/>
              </a:rPr>
              <a:t>AFOW, (</a:t>
            </a:r>
            <a:r>
              <a:rPr lang="en-CA" dirty="0" err="1" smtClean="0">
                <a:latin typeface="Helvetica Narrow" pitchFamily="34" charset="0"/>
              </a:rPr>
              <a:t>SAFletes</a:t>
            </a:r>
            <a:r>
              <a:rPr lang="en-CA" dirty="0" smtClean="0">
                <a:latin typeface="Helvetica Narrow" pitchFamily="34" charset="0"/>
              </a:rPr>
              <a:t>, IIA)</a:t>
            </a:r>
          </a:p>
          <a:p>
            <a:pPr lvl="1">
              <a:buFont typeface="Arial" pitchFamily="34" charset="0"/>
              <a:buChar char="•"/>
            </a:pPr>
            <a:r>
              <a:rPr lang="en-CA" b="1" dirty="0" smtClean="0">
                <a:latin typeface="Helvetica Narrow" pitchFamily="34" charset="0"/>
              </a:rPr>
              <a:t>Associated:</a:t>
            </a:r>
            <a:r>
              <a:rPr lang="en-CA" dirty="0" smtClean="0">
                <a:latin typeface="Helvetica Narrow" pitchFamily="34" charset="0"/>
              </a:rPr>
              <a:t> UWAC, </a:t>
            </a:r>
            <a:r>
              <a:rPr lang="en-CA" dirty="0" err="1" smtClean="0">
                <a:latin typeface="Helvetica Narrow" pitchFamily="34" charset="0"/>
              </a:rPr>
              <a:t>hEDGE</a:t>
            </a:r>
            <a:r>
              <a:rPr lang="en-CA" dirty="0" smtClean="0">
                <a:latin typeface="Helvetica Narrow" pitchFamily="34" charset="0"/>
              </a:rPr>
              <a:t> (CLIC, ACE)</a:t>
            </a:r>
          </a:p>
          <a:p>
            <a:pPr lvl="1">
              <a:buFont typeface="Arial" pitchFamily="34" charset="0"/>
              <a:buChar char="•"/>
            </a:pPr>
            <a:r>
              <a:rPr lang="en-CA" b="1" dirty="0" smtClean="0">
                <a:latin typeface="Helvetica Narrow" pitchFamily="34" charset="0"/>
              </a:rPr>
              <a:t>Related: </a:t>
            </a:r>
            <a:r>
              <a:rPr lang="en-CA" dirty="0" smtClean="0">
                <a:latin typeface="Helvetica Narrow" pitchFamily="34" charset="0"/>
              </a:rPr>
              <a:t>DECA, SOS, UWMCC, etc</a:t>
            </a:r>
          </a:p>
          <a:p>
            <a:r>
              <a:rPr lang="en-CA" dirty="0" smtClean="0">
                <a:latin typeface="Helvetica Narrow" pitchFamily="34" charset="0"/>
              </a:rPr>
              <a:t>Conferences:</a:t>
            </a:r>
          </a:p>
          <a:p>
            <a:pPr lvl="1">
              <a:buFont typeface="Arial" pitchFamily="34" charset="0"/>
              <a:buChar char="•"/>
            </a:pPr>
            <a:r>
              <a:rPr lang="en-CA" dirty="0" smtClean="0">
                <a:latin typeface="Helvetica Narrow" pitchFamily="34" charset="0"/>
              </a:rPr>
              <a:t>Conference Subsidy program</a:t>
            </a:r>
          </a:p>
        </p:txBody>
      </p:sp>
      <p:pic>
        <p:nvPicPr>
          <p:cNvPr id="10" name="Picture 9" descr="afsa_large.png"/>
          <p:cNvPicPr>
            <a:picLocks noChangeAspect="1"/>
          </p:cNvPicPr>
          <p:nvPr/>
        </p:nvPicPr>
        <p:blipFill>
          <a:blip r:embed="rId2" cstate="print"/>
          <a:stretch>
            <a:fillRect/>
          </a:stretch>
        </p:blipFill>
        <p:spPr>
          <a:xfrm>
            <a:off x="6753098" y="5733256"/>
            <a:ext cx="2055954" cy="720080"/>
          </a:xfrm>
          <a:prstGeom prst="rect">
            <a:avLst/>
          </a:prstGeom>
        </p:spPr>
      </p:pic>
      <p:sp>
        <p:nvSpPr>
          <p:cNvPr id="11" name="Rectangle 10"/>
          <p:cNvSpPr/>
          <p:nvPr/>
        </p:nvSpPr>
        <p:spPr>
          <a:xfrm>
            <a:off x="-324544" y="1124744"/>
            <a:ext cx="9649072" cy="72008"/>
          </a:xfrm>
          <a:prstGeom prst="rect">
            <a:avLst/>
          </a:prstGeom>
          <a:gradFill flip="none" rotWithShape="1">
            <a:gsLst>
              <a:gs pos="0">
                <a:srgbClr val="981C1C"/>
              </a:gs>
              <a:gs pos="50000">
                <a:schemeClr val="accent2">
                  <a:shade val="67500"/>
                  <a:satMod val="115000"/>
                </a:schemeClr>
              </a:gs>
              <a:gs pos="100000">
                <a:schemeClr val="accent2">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fr-CA" b="1" dirty="0" smtClean="0">
                <a:solidFill>
                  <a:srgbClr val="981C1C"/>
                </a:solidFill>
                <a:latin typeface="Helvetica Narrow" pitchFamily="34" charset="0"/>
              </a:rPr>
              <a:t>AREAS OF DEVELOPMENT</a:t>
            </a:r>
            <a:endParaRPr lang="en-CA" b="1" dirty="0">
              <a:solidFill>
                <a:srgbClr val="981C1C"/>
              </a:solidFill>
              <a:latin typeface="Helvetica Narrow" pitchFamily="34" charset="0"/>
            </a:endParaRPr>
          </a:p>
        </p:txBody>
      </p:sp>
      <p:sp>
        <p:nvSpPr>
          <p:cNvPr id="9" name="Content Placeholder 8"/>
          <p:cNvSpPr>
            <a:spLocks noGrp="1"/>
          </p:cNvSpPr>
          <p:nvPr>
            <p:ph idx="1"/>
          </p:nvPr>
        </p:nvSpPr>
        <p:spPr/>
        <p:txBody>
          <a:bodyPr>
            <a:normAutofit/>
          </a:bodyPr>
          <a:lstStyle/>
          <a:p>
            <a:r>
              <a:rPr lang="en-CA" sz="4000" dirty="0" smtClean="0">
                <a:latin typeface="Helvetica Narrow" pitchFamily="34" charset="0"/>
              </a:rPr>
              <a:t>Corporate Relations</a:t>
            </a:r>
          </a:p>
          <a:p>
            <a:r>
              <a:rPr lang="en-CA" sz="4000" dirty="0" smtClean="0">
                <a:latin typeface="Helvetica Narrow" pitchFamily="34" charset="0"/>
              </a:rPr>
              <a:t>External (internal) Relations</a:t>
            </a:r>
          </a:p>
          <a:p>
            <a:r>
              <a:rPr lang="en-CA" sz="4000" dirty="0" smtClean="0">
                <a:latin typeface="Helvetica Narrow" pitchFamily="34" charset="0"/>
              </a:rPr>
              <a:t>Conferences and Competitions</a:t>
            </a:r>
            <a:endParaRPr lang="en-CA" sz="4000" dirty="0">
              <a:latin typeface="Helvetica Narrow" pitchFamily="34" charset="0"/>
            </a:endParaRPr>
          </a:p>
        </p:txBody>
      </p:sp>
      <p:pic>
        <p:nvPicPr>
          <p:cNvPr id="10" name="Picture 9" descr="afsa_large.png"/>
          <p:cNvPicPr>
            <a:picLocks noChangeAspect="1"/>
          </p:cNvPicPr>
          <p:nvPr/>
        </p:nvPicPr>
        <p:blipFill>
          <a:blip r:embed="rId2" cstate="print"/>
          <a:stretch>
            <a:fillRect/>
          </a:stretch>
        </p:blipFill>
        <p:spPr>
          <a:xfrm>
            <a:off x="6753098" y="5733256"/>
            <a:ext cx="2055954" cy="720080"/>
          </a:xfrm>
          <a:prstGeom prst="rect">
            <a:avLst/>
          </a:prstGeom>
        </p:spPr>
      </p:pic>
      <p:sp>
        <p:nvSpPr>
          <p:cNvPr id="11" name="Rectangle 10"/>
          <p:cNvSpPr/>
          <p:nvPr/>
        </p:nvSpPr>
        <p:spPr>
          <a:xfrm>
            <a:off x="-324544" y="1124744"/>
            <a:ext cx="9649072" cy="72008"/>
          </a:xfrm>
          <a:prstGeom prst="rect">
            <a:avLst/>
          </a:prstGeom>
          <a:gradFill flip="none" rotWithShape="1">
            <a:gsLst>
              <a:gs pos="0">
                <a:srgbClr val="981C1C"/>
              </a:gs>
              <a:gs pos="50000">
                <a:schemeClr val="accent2">
                  <a:shade val="67500"/>
                  <a:satMod val="115000"/>
                </a:schemeClr>
              </a:gs>
              <a:gs pos="100000">
                <a:schemeClr val="accent2">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fr-CA" b="1" dirty="0" smtClean="0">
                <a:solidFill>
                  <a:srgbClr val="981C1C"/>
                </a:solidFill>
                <a:latin typeface="Helvetica Narrow" pitchFamily="34" charset="0"/>
              </a:rPr>
              <a:t>CORPORATE RELATIONS</a:t>
            </a:r>
            <a:endParaRPr lang="en-CA" b="1" dirty="0">
              <a:solidFill>
                <a:srgbClr val="981C1C"/>
              </a:solidFill>
              <a:latin typeface="Helvetica Narrow" pitchFamily="34" charset="0"/>
            </a:endParaRPr>
          </a:p>
        </p:txBody>
      </p:sp>
      <p:sp>
        <p:nvSpPr>
          <p:cNvPr id="9" name="Content Placeholder 8"/>
          <p:cNvSpPr>
            <a:spLocks noGrp="1"/>
          </p:cNvSpPr>
          <p:nvPr>
            <p:ph idx="1"/>
          </p:nvPr>
        </p:nvSpPr>
        <p:spPr>
          <a:xfrm>
            <a:off x="179512" y="1423317"/>
            <a:ext cx="8784976" cy="4525963"/>
          </a:xfrm>
        </p:spPr>
        <p:txBody>
          <a:bodyPr>
            <a:noAutofit/>
          </a:bodyPr>
          <a:lstStyle/>
          <a:p>
            <a:pPr>
              <a:spcBef>
                <a:spcPts val="0"/>
              </a:spcBef>
            </a:pPr>
            <a:r>
              <a:rPr lang="en-CA" sz="2400" dirty="0" smtClean="0">
                <a:latin typeface="Helvetica Narrow" pitchFamily="34" charset="0"/>
              </a:rPr>
              <a:t>Portfolio dedicated to sponsorship</a:t>
            </a:r>
          </a:p>
          <a:p>
            <a:pPr lvl="1">
              <a:spcBef>
                <a:spcPts val="0"/>
              </a:spcBef>
              <a:buFont typeface="Arial" pitchFamily="34" charset="0"/>
              <a:buChar char="•"/>
            </a:pPr>
            <a:r>
              <a:rPr lang="en-CA" sz="2400" dirty="0" smtClean="0">
                <a:latin typeface="Helvetica Narrow" pitchFamily="34" charset="0"/>
              </a:rPr>
              <a:t>Increase focus into adding sponsors for:</a:t>
            </a:r>
          </a:p>
          <a:p>
            <a:pPr lvl="2">
              <a:spcBef>
                <a:spcPts val="0"/>
              </a:spcBef>
            </a:pPr>
            <a:r>
              <a:rPr lang="en-CA" sz="2000" dirty="0" smtClean="0">
                <a:latin typeface="Helvetica Narrow" pitchFamily="34" charset="0"/>
              </a:rPr>
              <a:t>Reach for the Stars</a:t>
            </a:r>
          </a:p>
          <a:p>
            <a:pPr lvl="2">
              <a:spcBef>
                <a:spcPts val="0"/>
              </a:spcBef>
            </a:pPr>
            <a:r>
              <a:rPr lang="en-CA" sz="2000" dirty="0" smtClean="0">
                <a:latin typeface="Helvetica Narrow" pitchFamily="34" charset="0"/>
              </a:rPr>
              <a:t>Adopt a Co-op</a:t>
            </a:r>
          </a:p>
          <a:p>
            <a:pPr lvl="2">
              <a:spcBef>
                <a:spcPts val="0"/>
              </a:spcBef>
            </a:pPr>
            <a:r>
              <a:rPr lang="en-CA" sz="2000" dirty="0" smtClean="0">
                <a:latin typeface="Helvetica Narrow" pitchFamily="34" charset="0"/>
              </a:rPr>
              <a:t>Finance Focus workshops/events</a:t>
            </a:r>
          </a:p>
          <a:p>
            <a:pPr lvl="2">
              <a:spcBef>
                <a:spcPts val="0"/>
              </a:spcBef>
            </a:pPr>
            <a:r>
              <a:rPr lang="en-CA" sz="2000" dirty="0" smtClean="0">
                <a:latin typeface="Helvetica Narrow" pitchFamily="34" charset="0"/>
              </a:rPr>
              <a:t>SAF Students in Business workshops/events</a:t>
            </a:r>
          </a:p>
          <a:p>
            <a:pPr lvl="2">
              <a:spcBef>
                <a:spcPts val="0"/>
              </a:spcBef>
            </a:pPr>
            <a:r>
              <a:rPr lang="en-CA" sz="2000" dirty="0" smtClean="0">
                <a:latin typeface="Helvetica Narrow" pitchFamily="34" charset="0"/>
              </a:rPr>
              <a:t>Internal Competitions</a:t>
            </a:r>
            <a:endParaRPr lang="en-CA" sz="1800" dirty="0" smtClean="0">
              <a:latin typeface="Helvetica Narrow" pitchFamily="34" charset="0"/>
            </a:endParaRPr>
          </a:p>
          <a:p>
            <a:pPr lvl="1">
              <a:spcBef>
                <a:spcPts val="0"/>
              </a:spcBef>
              <a:buFont typeface="Arial" pitchFamily="34" charset="0"/>
              <a:buChar char="•"/>
            </a:pPr>
            <a:r>
              <a:rPr lang="en-CA" sz="2400" dirty="0" smtClean="0">
                <a:latin typeface="Helvetica Narrow" pitchFamily="34" charset="0"/>
              </a:rPr>
              <a:t>Increased functions:</a:t>
            </a:r>
          </a:p>
          <a:p>
            <a:pPr lvl="2">
              <a:spcBef>
                <a:spcPts val="0"/>
              </a:spcBef>
            </a:pPr>
            <a:r>
              <a:rPr lang="en-CA" sz="2000" dirty="0" smtClean="0">
                <a:latin typeface="Helvetica Narrow" pitchFamily="34" charset="0"/>
              </a:rPr>
              <a:t>Increase </a:t>
            </a:r>
            <a:r>
              <a:rPr lang="en-CA" sz="2000" dirty="0" err="1" smtClean="0">
                <a:latin typeface="Helvetica Narrow" pitchFamily="34" charset="0"/>
              </a:rPr>
              <a:t>BlackCard</a:t>
            </a:r>
            <a:r>
              <a:rPr lang="en-CA" sz="2000" dirty="0" smtClean="0">
                <a:latin typeface="Helvetica Narrow" pitchFamily="34" charset="0"/>
              </a:rPr>
              <a:t> vendors and deals</a:t>
            </a:r>
          </a:p>
          <a:p>
            <a:pPr lvl="2">
              <a:spcBef>
                <a:spcPts val="0"/>
              </a:spcBef>
            </a:pPr>
            <a:r>
              <a:rPr lang="en-CA" sz="2000" dirty="0" smtClean="0">
                <a:latin typeface="Helvetica Narrow" pitchFamily="34" charset="0"/>
              </a:rPr>
              <a:t>Can be source for affiliates/subsidiaries seeking sponsorship help</a:t>
            </a:r>
          </a:p>
          <a:p>
            <a:pPr lvl="2">
              <a:spcBef>
                <a:spcPts val="0"/>
              </a:spcBef>
            </a:pPr>
            <a:r>
              <a:rPr lang="en-CA" sz="2000" dirty="0" smtClean="0">
                <a:latin typeface="Helvetica Narrow" pitchFamily="34" charset="0"/>
              </a:rPr>
              <a:t>Deal with communication channels for Alumni/SAFAA and firms for networking events</a:t>
            </a:r>
            <a:endParaRPr lang="en-CA" sz="2000" dirty="0">
              <a:latin typeface="Helvetica Narrow" pitchFamily="34" charset="0"/>
            </a:endParaRPr>
          </a:p>
        </p:txBody>
      </p:sp>
      <p:pic>
        <p:nvPicPr>
          <p:cNvPr id="10" name="Picture 9" descr="afsa_large.png"/>
          <p:cNvPicPr>
            <a:picLocks noChangeAspect="1"/>
          </p:cNvPicPr>
          <p:nvPr/>
        </p:nvPicPr>
        <p:blipFill>
          <a:blip r:embed="rId2" cstate="print"/>
          <a:stretch>
            <a:fillRect/>
          </a:stretch>
        </p:blipFill>
        <p:spPr>
          <a:xfrm>
            <a:off x="6753098" y="5733256"/>
            <a:ext cx="2055954" cy="720080"/>
          </a:xfrm>
          <a:prstGeom prst="rect">
            <a:avLst/>
          </a:prstGeom>
        </p:spPr>
      </p:pic>
      <p:sp>
        <p:nvSpPr>
          <p:cNvPr id="11" name="Rectangle 10"/>
          <p:cNvSpPr/>
          <p:nvPr/>
        </p:nvSpPr>
        <p:spPr>
          <a:xfrm>
            <a:off x="-324544" y="1124744"/>
            <a:ext cx="9649072" cy="72008"/>
          </a:xfrm>
          <a:prstGeom prst="rect">
            <a:avLst/>
          </a:prstGeom>
          <a:gradFill flip="none" rotWithShape="1">
            <a:gsLst>
              <a:gs pos="0">
                <a:srgbClr val="981C1C"/>
              </a:gs>
              <a:gs pos="50000">
                <a:schemeClr val="accent2">
                  <a:shade val="67500"/>
                  <a:satMod val="115000"/>
                </a:schemeClr>
              </a:gs>
              <a:gs pos="100000">
                <a:schemeClr val="accent2">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fr-CA" sz="3600" b="1" dirty="0" smtClean="0">
                <a:solidFill>
                  <a:srgbClr val="981C1C"/>
                </a:solidFill>
                <a:latin typeface="Helvetica Narrow" pitchFamily="34" charset="0"/>
              </a:rPr>
              <a:t>EXTERNAL (INTERNAL) RELATIONS</a:t>
            </a:r>
            <a:endParaRPr lang="en-CA" sz="3600" b="1" dirty="0">
              <a:solidFill>
                <a:srgbClr val="981C1C"/>
              </a:solidFill>
              <a:latin typeface="Helvetica Narrow" pitchFamily="34" charset="0"/>
            </a:endParaRPr>
          </a:p>
        </p:txBody>
      </p:sp>
      <p:sp>
        <p:nvSpPr>
          <p:cNvPr id="9" name="Content Placeholder 8"/>
          <p:cNvSpPr>
            <a:spLocks noGrp="1"/>
          </p:cNvSpPr>
          <p:nvPr>
            <p:ph idx="1"/>
          </p:nvPr>
        </p:nvSpPr>
        <p:spPr>
          <a:xfrm>
            <a:off x="179512" y="1423317"/>
            <a:ext cx="8784976" cy="4525963"/>
          </a:xfrm>
        </p:spPr>
        <p:txBody>
          <a:bodyPr>
            <a:noAutofit/>
          </a:bodyPr>
          <a:lstStyle/>
          <a:p>
            <a:r>
              <a:rPr lang="en-CA" sz="2800" dirty="0" smtClean="0">
                <a:latin typeface="Helvetica Narrow" pitchFamily="34" charset="0"/>
              </a:rPr>
              <a:t>A portfolio dedicated to relationship building</a:t>
            </a:r>
          </a:p>
          <a:p>
            <a:pPr lvl="1">
              <a:buFont typeface="Arial" pitchFamily="34" charset="0"/>
              <a:buChar char="•"/>
            </a:pPr>
            <a:r>
              <a:rPr lang="en-CA" sz="2400" dirty="0" smtClean="0">
                <a:latin typeface="Helvetica Narrow" pitchFamily="34" charset="0"/>
              </a:rPr>
              <a:t>Increase focus into adding more collaboration with:</a:t>
            </a:r>
          </a:p>
          <a:p>
            <a:pPr lvl="2"/>
            <a:r>
              <a:rPr lang="en-CA" sz="2000" dirty="0" smtClean="0">
                <a:latin typeface="Helvetica Narrow" pitchFamily="34" charset="0"/>
              </a:rPr>
              <a:t>Affiliated and associated organizations (JDCC, UWAC, </a:t>
            </a:r>
            <a:r>
              <a:rPr lang="en-CA" sz="2000" dirty="0" err="1" smtClean="0">
                <a:latin typeface="Helvetica Narrow" pitchFamily="34" charset="0"/>
              </a:rPr>
              <a:t>hEDGE</a:t>
            </a:r>
            <a:r>
              <a:rPr lang="en-CA" sz="2000" dirty="0" smtClean="0">
                <a:latin typeface="Helvetica Narrow" pitchFamily="34" charset="0"/>
              </a:rPr>
              <a:t>, AFOW, etc)</a:t>
            </a:r>
          </a:p>
          <a:p>
            <a:pPr lvl="2"/>
            <a:r>
              <a:rPr lang="en-CA" sz="2000" dirty="0" smtClean="0">
                <a:latin typeface="Helvetica Narrow" pitchFamily="34" charset="0"/>
              </a:rPr>
              <a:t>Expanding AFSA’s commerce society focus </a:t>
            </a:r>
          </a:p>
          <a:p>
            <a:pPr lvl="2"/>
            <a:r>
              <a:rPr lang="en-CA" sz="2000" dirty="0" smtClean="0">
                <a:latin typeface="Helvetica Narrow" pitchFamily="34" charset="0"/>
              </a:rPr>
              <a:t>FEDs (advocacy, levy, addressing higher level needs)</a:t>
            </a:r>
          </a:p>
          <a:p>
            <a:pPr lvl="2"/>
            <a:r>
              <a:rPr lang="en-CA" sz="2000" dirty="0" smtClean="0">
                <a:latin typeface="Helvetica Narrow" pitchFamily="34" charset="0"/>
              </a:rPr>
              <a:t>External groups (Canadian Association of Business Students and their members)</a:t>
            </a:r>
          </a:p>
          <a:p>
            <a:pPr lvl="2"/>
            <a:r>
              <a:rPr lang="en-CA" sz="2000" dirty="0" smtClean="0">
                <a:latin typeface="Helvetica Narrow" pitchFamily="34" charset="0"/>
              </a:rPr>
              <a:t>Oversight and collaboration of Charity events with affiliates (such as JDCC)</a:t>
            </a:r>
          </a:p>
          <a:p>
            <a:pPr lvl="2"/>
            <a:r>
              <a:rPr lang="en-CA" sz="2000" dirty="0" smtClean="0">
                <a:latin typeface="Helvetica Narrow" pitchFamily="34" charset="0"/>
              </a:rPr>
              <a:t>Any other organization/firm not of a corporate nature</a:t>
            </a:r>
            <a:endParaRPr lang="en-CA" sz="2000" dirty="0">
              <a:latin typeface="Helvetica Narrow" pitchFamily="34" charset="0"/>
            </a:endParaRPr>
          </a:p>
        </p:txBody>
      </p:sp>
      <p:pic>
        <p:nvPicPr>
          <p:cNvPr id="10" name="Picture 9" descr="afsa_large.png"/>
          <p:cNvPicPr>
            <a:picLocks noChangeAspect="1"/>
          </p:cNvPicPr>
          <p:nvPr/>
        </p:nvPicPr>
        <p:blipFill>
          <a:blip r:embed="rId2" cstate="print"/>
          <a:stretch>
            <a:fillRect/>
          </a:stretch>
        </p:blipFill>
        <p:spPr>
          <a:xfrm>
            <a:off x="6753098" y="5805264"/>
            <a:ext cx="2055954" cy="720080"/>
          </a:xfrm>
          <a:prstGeom prst="rect">
            <a:avLst/>
          </a:prstGeom>
        </p:spPr>
      </p:pic>
      <p:sp>
        <p:nvSpPr>
          <p:cNvPr id="11" name="Rectangle 10"/>
          <p:cNvSpPr/>
          <p:nvPr/>
        </p:nvSpPr>
        <p:spPr>
          <a:xfrm>
            <a:off x="-324544" y="1124744"/>
            <a:ext cx="9649072" cy="72008"/>
          </a:xfrm>
          <a:prstGeom prst="rect">
            <a:avLst/>
          </a:prstGeom>
          <a:gradFill flip="none" rotWithShape="1">
            <a:gsLst>
              <a:gs pos="0">
                <a:srgbClr val="981C1C"/>
              </a:gs>
              <a:gs pos="50000">
                <a:schemeClr val="accent2">
                  <a:shade val="67500"/>
                  <a:satMod val="115000"/>
                </a:schemeClr>
              </a:gs>
              <a:gs pos="100000">
                <a:schemeClr val="accent2">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fr-CA" b="1" dirty="0" smtClean="0">
                <a:solidFill>
                  <a:srgbClr val="981C1C"/>
                </a:solidFill>
                <a:latin typeface="Helvetica Narrow" pitchFamily="34" charset="0"/>
              </a:rPr>
              <a:t>AFSA INTRODUCTION</a:t>
            </a:r>
            <a:endParaRPr lang="en-CA" b="1" dirty="0">
              <a:solidFill>
                <a:srgbClr val="981C1C"/>
              </a:solidFill>
              <a:latin typeface="Helvetica Narrow" pitchFamily="34" charset="0"/>
            </a:endParaRPr>
          </a:p>
        </p:txBody>
      </p:sp>
      <p:sp>
        <p:nvSpPr>
          <p:cNvPr id="9" name="Content Placeholder 8"/>
          <p:cNvSpPr>
            <a:spLocks noGrp="1"/>
          </p:cNvSpPr>
          <p:nvPr>
            <p:ph idx="1"/>
          </p:nvPr>
        </p:nvSpPr>
        <p:spPr/>
        <p:txBody>
          <a:bodyPr>
            <a:normAutofit fontScale="92500" lnSpcReduction="10000"/>
          </a:bodyPr>
          <a:lstStyle/>
          <a:p>
            <a:r>
              <a:rPr lang="en-US" sz="2400" b="1" dirty="0" smtClean="0">
                <a:latin typeface="Helvetica Narrow" pitchFamily="34" charset="0"/>
              </a:rPr>
              <a:t>Mission:</a:t>
            </a:r>
            <a:r>
              <a:rPr lang="en-US" sz="2400" dirty="0" smtClean="0">
                <a:latin typeface="Helvetica Narrow" pitchFamily="34" charset="0"/>
              </a:rPr>
              <a:t> To provide all SAF students with the optimal experience by offering resources, opportunity and representation that a robust, unified and recognized organization can deliver.</a:t>
            </a:r>
            <a:endParaRPr lang="en-US" sz="2400" b="1" dirty="0" smtClean="0">
              <a:latin typeface="Helvetica Narrow" pitchFamily="34" charset="0"/>
            </a:endParaRPr>
          </a:p>
          <a:p>
            <a:endParaRPr lang="en-US" sz="2400" b="1" dirty="0" smtClean="0">
              <a:latin typeface="Helvetica Narrow" pitchFamily="34" charset="0"/>
            </a:endParaRPr>
          </a:p>
          <a:p>
            <a:r>
              <a:rPr lang="en-US" sz="2400" b="1" dirty="0" smtClean="0">
                <a:latin typeface="Helvetica Narrow" pitchFamily="34" charset="0"/>
              </a:rPr>
              <a:t>Values:</a:t>
            </a:r>
          </a:p>
          <a:p>
            <a:pPr lvl="1">
              <a:buFont typeface="Arial"/>
              <a:buChar char="•"/>
            </a:pPr>
            <a:r>
              <a:rPr lang="en-US" sz="2400" dirty="0" smtClean="0">
                <a:latin typeface="Helvetica Narrow" pitchFamily="34" charset="0"/>
              </a:rPr>
              <a:t>Unified and inclusive community</a:t>
            </a:r>
          </a:p>
          <a:p>
            <a:pPr lvl="1">
              <a:buFont typeface="Arial"/>
              <a:buChar char="•"/>
            </a:pPr>
            <a:r>
              <a:rPr lang="en-US" sz="2400" dirty="0" smtClean="0">
                <a:latin typeface="Helvetica Narrow" pitchFamily="34" charset="0"/>
              </a:rPr>
              <a:t>Awareness and responsiveness</a:t>
            </a:r>
          </a:p>
          <a:p>
            <a:pPr lvl="1">
              <a:buFont typeface="Arial"/>
              <a:buChar char="•"/>
            </a:pPr>
            <a:r>
              <a:rPr lang="en-US" sz="2400" dirty="0" smtClean="0">
                <a:latin typeface="Helvetica Narrow" pitchFamily="34" charset="0"/>
              </a:rPr>
              <a:t>Opportunity and development</a:t>
            </a:r>
          </a:p>
          <a:p>
            <a:pPr lvl="1">
              <a:buFont typeface="Arial"/>
              <a:buChar char="•"/>
            </a:pPr>
            <a:r>
              <a:rPr lang="fr-FR" sz="2400" dirty="0" smtClean="0">
                <a:latin typeface="Helvetica Narrow" pitchFamily="34" charset="0"/>
              </a:rPr>
              <a:t>Open communication</a:t>
            </a:r>
          </a:p>
          <a:p>
            <a:pPr lvl="1">
              <a:buFont typeface="Arial"/>
              <a:buChar char="•"/>
            </a:pPr>
            <a:r>
              <a:rPr lang="en-US" sz="2400" dirty="0" smtClean="0">
                <a:latin typeface="Helvetica Narrow" pitchFamily="34" charset="0"/>
              </a:rPr>
              <a:t>Accountability</a:t>
            </a:r>
          </a:p>
          <a:p>
            <a:pPr lvl="1">
              <a:buFont typeface="Arial"/>
              <a:buChar char="•"/>
            </a:pPr>
            <a:r>
              <a:rPr lang="cs-CZ" sz="2400" dirty="0" smtClean="0">
                <a:latin typeface="Helvetica Narrow" pitchFamily="34" charset="0"/>
              </a:rPr>
              <a:t>Innovation</a:t>
            </a:r>
            <a:endParaRPr lang="en-US" sz="2400" dirty="0" smtClean="0">
              <a:latin typeface="Helvetica Narrow" pitchFamily="34" charset="0"/>
            </a:endParaRPr>
          </a:p>
        </p:txBody>
      </p:sp>
      <p:sp>
        <p:nvSpPr>
          <p:cNvPr id="22" name="Rectangle 21"/>
          <p:cNvSpPr/>
          <p:nvPr/>
        </p:nvSpPr>
        <p:spPr>
          <a:xfrm>
            <a:off x="-324544" y="1124744"/>
            <a:ext cx="9649072" cy="72008"/>
          </a:xfrm>
          <a:prstGeom prst="rect">
            <a:avLst/>
          </a:prstGeom>
          <a:gradFill flip="none" rotWithShape="1">
            <a:gsLst>
              <a:gs pos="0">
                <a:srgbClr val="981C1C"/>
              </a:gs>
              <a:gs pos="50000">
                <a:schemeClr val="accent2">
                  <a:shade val="67500"/>
                  <a:satMod val="115000"/>
                </a:schemeClr>
              </a:gs>
              <a:gs pos="100000">
                <a:schemeClr val="accent2">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fr-CA" sz="3200" b="1" dirty="0" smtClean="0">
                <a:solidFill>
                  <a:srgbClr val="981C1C"/>
                </a:solidFill>
                <a:latin typeface="Helvetica Narrow" pitchFamily="34" charset="0"/>
              </a:rPr>
              <a:t>CONFERENCES AND COMPETITIONS</a:t>
            </a:r>
            <a:endParaRPr lang="en-CA" sz="3200" b="1" dirty="0">
              <a:solidFill>
                <a:srgbClr val="981C1C"/>
              </a:solidFill>
              <a:latin typeface="Helvetica Narrow" pitchFamily="34" charset="0"/>
            </a:endParaRPr>
          </a:p>
        </p:txBody>
      </p:sp>
      <p:sp>
        <p:nvSpPr>
          <p:cNvPr id="9" name="Content Placeholder 8"/>
          <p:cNvSpPr>
            <a:spLocks noGrp="1"/>
          </p:cNvSpPr>
          <p:nvPr>
            <p:ph idx="1"/>
          </p:nvPr>
        </p:nvSpPr>
        <p:spPr>
          <a:xfrm>
            <a:off x="179512" y="1423317"/>
            <a:ext cx="8784976" cy="4525963"/>
          </a:xfrm>
        </p:spPr>
        <p:txBody>
          <a:bodyPr>
            <a:noAutofit/>
          </a:bodyPr>
          <a:lstStyle/>
          <a:p>
            <a:r>
              <a:rPr lang="en-CA" sz="2800" dirty="0" smtClean="0">
                <a:latin typeface="Helvetica Narrow" pitchFamily="34" charset="0"/>
              </a:rPr>
              <a:t>A role under the new VP External position and VP Education (not an Exec role)</a:t>
            </a:r>
          </a:p>
          <a:p>
            <a:pPr lvl="1">
              <a:buFont typeface="Arial" pitchFamily="34" charset="0"/>
              <a:buChar char="•"/>
            </a:pPr>
            <a:r>
              <a:rPr lang="en-CA" sz="2400" dirty="0" smtClean="0">
                <a:latin typeface="Helvetica Narrow" pitchFamily="34" charset="0"/>
              </a:rPr>
              <a:t>Dedicated focus to a new conference program:</a:t>
            </a:r>
          </a:p>
          <a:p>
            <a:pPr lvl="2"/>
            <a:r>
              <a:rPr lang="en-CA" sz="2000" dirty="0" smtClean="0">
                <a:latin typeface="Helvetica Narrow" pitchFamily="34" charset="0"/>
              </a:rPr>
              <a:t>Seeking out conferences/competitions across the </a:t>
            </a:r>
            <a:r>
              <a:rPr lang="en-CA" sz="2000" i="1" dirty="0" smtClean="0">
                <a:latin typeface="Helvetica Narrow" pitchFamily="34" charset="0"/>
              </a:rPr>
              <a:t>world</a:t>
            </a:r>
            <a:endParaRPr lang="en-CA" sz="2000" dirty="0" smtClean="0">
              <a:latin typeface="Helvetica Narrow" pitchFamily="34" charset="0"/>
            </a:endParaRPr>
          </a:p>
          <a:p>
            <a:pPr lvl="2"/>
            <a:r>
              <a:rPr lang="en-CA" sz="2000" dirty="0" smtClean="0">
                <a:latin typeface="Helvetica Narrow" pitchFamily="34" charset="0"/>
              </a:rPr>
              <a:t>Creating a democratic system overseen by the trustees of the AFEF for the purpose of having as many students represent AFSA as possible at all competitions attended in the program</a:t>
            </a:r>
          </a:p>
          <a:p>
            <a:pPr lvl="2"/>
            <a:r>
              <a:rPr lang="en-CA" sz="2000" dirty="0" smtClean="0">
                <a:latin typeface="Helvetica Narrow" pitchFamily="34" charset="0"/>
              </a:rPr>
              <a:t>Selecting and training delegates for competitions in collaboration with the Education portfolio</a:t>
            </a:r>
          </a:p>
          <a:p>
            <a:pPr lvl="1">
              <a:buFont typeface="Arial" panose="020B0604020202020204" pitchFamily="34" charset="0"/>
              <a:buChar char="•"/>
            </a:pPr>
            <a:r>
              <a:rPr lang="en-CA" sz="2400" dirty="0" smtClean="0">
                <a:latin typeface="Helvetica Narrow" pitchFamily="34" charset="0"/>
              </a:rPr>
              <a:t>Increasing/Expanding/Improving the Conference Subsidy program with the help of VP Corporate Relations</a:t>
            </a:r>
            <a:endParaRPr lang="en-CA" sz="2400" dirty="0">
              <a:latin typeface="Helvetica Narrow" pitchFamily="34" charset="0"/>
            </a:endParaRPr>
          </a:p>
        </p:txBody>
      </p:sp>
      <p:pic>
        <p:nvPicPr>
          <p:cNvPr id="10" name="Picture 9" descr="afsa_large.png"/>
          <p:cNvPicPr>
            <a:picLocks noChangeAspect="1"/>
          </p:cNvPicPr>
          <p:nvPr/>
        </p:nvPicPr>
        <p:blipFill>
          <a:blip r:embed="rId2" cstate="print"/>
          <a:stretch>
            <a:fillRect/>
          </a:stretch>
        </p:blipFill>
        <p:spPr>
          <a:xfrm>
            <a:off x="6753098" y="5805264"/>
            <a:ext cx="2055954" cy="720080"/>
          </a:xfrm>
          <a:prstGeom prst="rect">
            <a:avLst/>
          </a:prstGeom>
        </p:spPr>
      </p:pic>
      <p:sp>
        <p:nvSpPr>
          <p:cNvPr id="11" name="Rectangle 10"/>
          <p:cNvSpPr/>
          <p:nvPr/>
        </p:nvSpPr>
        <p:spPr>
          <a:xfrm>
            <a:off x="-324544" y="1124744"/>
            <a:ext cx="9649072" cy="72008"/>
          </a:xfrm>
          <a:prstGeom prst="rect">
            <a:avLst/>
          </a:prstGeom>
          <a:gradFill flip="none" rotWithShape="1">
            <a:gsLst>
              <a:gs pos="0">
                <a:srgbClr val="981C1C"/>
              </a:gs>
              <a:gs pos="50000">
                <a:schemeClr val="accent2">
                  <a:shade val="67500"/>
                  <a:satMod val="115000"/>
                </a:schemeClr>
              </a:gs>
              <a:gs pos="100000">
                <a:schemeClr val="accent2">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fr-CA" b="1" dirty="0" smtClean="0">
                <a:solidFill>
                  <a:srgbClr val="981C1C"/>
                </a:solidFill>
                <a:latin typeface="Helvetica Narrow" pitchFamily="34" charset="0"/>
              </a:rPr>
              <a:t>PORTFOLIOS AFTER SPLIT</a:t>
            </a:r>
            <a:endParaRPr lang="en-CA" b="1" dirty="0">
              <a:solidFill>
                <a:srgbClr val="981C1C"/>
              </a:solidFill>
              <a:latin typeface="Helvetica Narrow" pitchFamily="34" charset="0"/>
            </a:endParaRPr>
          </a:p>
        </p:txBody>
      </p:sp>
      <p:sp>
        <p:nvSpPr>
          <p:cNvPr id="9" name="Content Placeholder 8"/>
          <p:cNvSpPr>
            <a:spLocks noGrp="1"/>
          </p:cNvSpPr>
          <p:nvPr>
            <p:ph idx="1"/>
          </p:nvPr>
        </p:nvSpPr>
        <p:spPr>
          <a:xfrm>
            <a:off x="179512" y="1423317"/>
            <a:ext cx="8784976" cy="4525963"/>
          </a:xfrm>
        </p:spPr>
        <p:txBody>
          <a:bodyPr>
            <a:noAutofit/>
          </a:bodyPr>
          <a:lstStyle/>
          <a:p>
            <a:r>
              <a:rPr lang="en-CA" dirty="0" smtClean="0">
                <a:latin typeface="Helvetica Narrow" pitchFamily="34" charset="0"/>
              </a:rPr>
              <a:t>Helps to better align, define:</a:t>
            </a:r>
          </a:p>
          <a:p>
            <a:pPr lvl="1">
              <a:buFont typeface="Arial" pitchFamily="34" charset="0"/>
              <a:buChar char="•"/>
            </a:pPr>
            <a:r>
              <a:rPr lang="en-CA" dirty="0" smtClean="0">
                <a:latin typeface="Helvetica Narrow" pitchFamily="34" charset="0"/>
              </a:rPr>
              <a:t>VP Education</a:t>
            </a:r>
          </a:p>
          <a:p>
            <a:pPr lvl="1">
              <a:buFont typeface="Arial" pitchFamily="34" charset="0"/>
              <a:buChar char="•"/>
            </a:pPr>
            <a:r>
              <a:rPr lang="en-CA" dirty="0" smtClean="0">
                <a:latin typeface="Helvetica Narrow" pitchFamily="34" charset="0"/>
              </a:rPr>
              <a:t>VP Internal Services</a:t>
            </a:r>
          </a:p>
          <a:p>
            <a:pPr lvl="1">
              <a:buFont typeface="Arial" pitchFamily="34" charset="0"/>
              <a:buChar char="•"/>
            </a:pPr>
            <a:r>
              <a:rPr lang="en-CA" dirty="0" smtClean="0">
                <a:latin typeface="Helvetica Narrow" pitchFamily="34" charset="0"/>
              </a:rPr>
              <a:t>VP Corporate Relations (old External)</a:t>
            </a:r>
          </a:p>
          <a:p>
            <a:pPr lvl="1">
              <a:buFont typeface="Arial" pitchFamily="34" charset="0"/>
              <a:buChar char="•"/>
            </a:pPr>
            <a:r>
              <a:rPr lang="en-CA" dirty="0" smtClean="0">
                <a:latin typeface="Helvetica Narrow" pitchFamily="34" charset="0"/>
              </a:rPr>
              <a:t>VP External Relations (new)</a:t>
            </a:r>
            <a:endParaRPr lang="en-CA" dirty="0">
              <a:latin typeface="Helvetica Narrow" pitchFamily="34" charset="0"/>
            </a:endParaRPr>
          </a:p>
        </p:txBody>
      </p:sp>
      <p:pic>
        <p:nvPicPr>
          <p:cNvPr id="10" name="Picture 9" descr="afsa_large.png"/>
          <p:cNvPicPr>
            <a:picLocks noChangeAspect="1"/>
          </p:cNvPicPr>
          <p:nvPr/>
        </p:nvPicPr>
        <p:blipFill>
          <a:blip r:embed="rId2" cstate="print"/>
          <a:stretch>
            <a:fillRect/>
          </a:stretch>
        </p:blipFill>
        <p:spPr>
          <a:xfrm>
            <a:off x="6753098" y="5805264"/>
            <a:ext cx="2055954" cy="720080"/>
          </a:xfrm>
          <a:prstGeom prst="rect">
            <a:avLst/>
          </a:prstGeom>
        </p:spPr>
      </p:pic>
      <p:sp>
        <p:nvSpPr>
          <p:cNvPr id="11" name="Rectangle 10"/>
          <p:cNvSpPr/>
          <p:nvPr/>
        </p:nvSpPr>
        <p:spPr>
          <a:xfrm>
            <a:off x="-324544" y="1124744"/>
            <a:ext cx="9649072" cy="72008"/>
          </a:xfrm>
          <a:prstGeom prst="rect">
            <a:avLst/>
          </a:prstGeom>
          <a:gradFill flip="none" rotWithShape="1">
            <a:gsLst>
              <a:gs pos="0">
                <a:srgbClr val="981C1C"/>
              </a:gs>
              <a:gs pos="50000">
                <a:schemeClr val="accent2">
                  <a:shade val="67500"/>
                  <a:satMod val="115000"/>
                </a:schemeClr>
              </a:gs>
              <a:gs pos="100000">
                <a:schemeClr val="accent2">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fr-CA" b="1" dirty="0" smtClean="0">
                <a:solidFill>
                  <a:srgbClr val="981C1C"/>
                </a:solidFill>
                <a:latin typeface="Helvetica Narrow" pitchFamily="34" charset="0"/>
              </a:rPr>
              <a:t>EDUCATION</a:t>
            </a:r>
            <a:endParaRPr lang="en-CA" b="1" dirty="0">
              <a:solidFill>
                <a:srgbClr val="981C1C"/>
              </a:solidFill>
              <a:latin typeface="Helvetica Narrow" pitchFamily="34" charset="0"/>
            </a:endParaRPr>
          </a:p>
        </p:txBody>
      </p:sp>
      <p:sp>
        <p:nvSpPr>
          <p:cNvPr id="9" name="Content Placeholder 8"/>
          <p:cNvSpPr>
            <a:spLocks noGrp="1"/>
          </p:cNvSpPr>
          <p:nvPr>
            <p:ph idx="1"/>
          </p:nvPr>
        </p:nvSpPr>
        <p:spPr>
          <a:xfrm>
            <a:off x="179512" y="1423317"/>
            <a:ext cx="8784976" cy="4525963"/>
          </a:xfrm>
        </p:spPr>
        <p:txBody>
          <a:bodyPr>
            <a:noAutofit/>
          </a:bodyPr>
          <a:lstStyle/>
          <a:p>
            <a:pPr lvl="0"/>
            <a:r>
              <a:rPr lang="en-CA" sz="1800" dirty="0" smtClean="0">
                <a:latin typeface="Helvetica Narrow" pitchFamily="34" charset="0"/>
              </a:rPr>
              <a:t>SAF Students in Business/Finance Focus/Public Practice WORKSHOPS</a:t>
            </a:r>
          </a:p>
          <a:p>
            <a:pPr lvl="0"/>
            <a:r>
              <a:rPr lang="en-CA" sz="1800" dirty="0" smtClean="0">
                <a:latin typeface="Helvetica Narrow" pitchFamily="34" charset="0"/>
              </a:rPr>
              <a:t>Educational issues advocacy [ad hoc, from students]</a:t>
            </a:r>
          </a:p>
          <a:p>
            <a:pPr lvl="0"/>
            <a:r>
              <a:rPr lang="en-CA" sz="1800" dirty="0" smtClean="0">
                <a:latin typeface="Helvetica Narrow" pitchFamily="34" charset="0"/>
              </a:rPr>
              <a:t>Educational improvement projects (i.e. implementing hell-week) [from research]</a:t>
            </a:r>
          </a:p>
          <a:p>
            <a:pPr lvl="0"/>
            <a:r>
              <a:rPr lang="en-CA" sz="1800" dirty="0" smtClean="0">
                <a:latin typeface="Helvetica Narrow" pitchFamily="34" charset="0"/>
              </a:rPr>
              <a:t>Program feedback/Student Life in general/Student culture SURVEYS/RESEARCH</a:t>
            </a:r>
          </a:p>
          <a:p>
            <a:pPr lvl="0"/>
            <a:r>
              <a:rPr lang="en-CA" sz="1800" dirty="0" smtClean="0">
                <a:latin typeface="Helvetica Narrow" pitchFamily="34" charset="0"/>
              </a:rPr>
              <a:t>Exam Bank and other online educational resources</a:t>
            </a:r>
          </a:p>
          <a:p>
            <a:pPr lvl="0"/>
            <a:r>
              <a:rPr lang="en-CA" sz="1800" dirty="0" smtClean="0">
                <a:latin typeface="Helvetica Narrow" pitchFamily="34" charset="0"/>
              </a:rPr>
              <a:t>Midterm/Exam review sessions</a:t>
            </a:r>
          </a:p>
          <a:p>
            <a:pPr lvl="0"/>
            <a:r>
              <a:rPr lang="en-CA" sz="1800" dirty="0" smtClean="0">
                <a:latin typeface="Helvetica Narrow" pitchFamily="34" charset="0"/>
              </a:rPr>
              <a:t>Academic related sessions in general</a:t>
            </a:r>
          </a:p>
          <a:p>
            <a:pPr lvl="0"/>
            <a:r>
              <a:rPr lang="en-CA" sz="1800" dirty="0" smtClean="0">
                <a:latin typeface="Helvetica Narrow" pitchFamily="34" charset="0"/>
              </a:rPr>
              <a:t>Academic mentorship programs [non co-op related] (i.e. booking rooms for study groups)</a:t>
            </a:r>
          </a:p>
          <a:p>
            <a:pPr lvl="0"/>
            <a:r>
              <a:rPr lang="en-CA" sz="1800" dirty="0" smtClean="0">
                <a:latin typeface="Helvetica Narrow" pitchFamily="34" charset="0"/>
              </a:rPr>
              <a:t>Program assessment and consultation and research on gaps in curriculum</a:t>
            </a:r>
          </a:p>
          <a:p>
            <a:pPr lvl="0"/>
            <a:r>
              <a:rPr lang="en-CA" sz="1800" dirty="0" smtClean="0">
                <a:latin typeface="Helvetica Narrow" pitchFamily="34" charset="0"/>
              </a:rPr>
              <a:t>Student Engagement </a:t>
            </a:r>
          </a:p>
          <a:p>
            <a:pPr lvl="0"/>
            <a:r>
              <a:rPr lang="en-CA" sz="1800" dirty="0" smtClean="0">
                <a:latin typeface="Helvetica Narrow" pitchFamily="34" charset="0"/>
              </a:rPr>
              <a:t>Assist VP External [NEW] in:</a:t>
            </a:r>
          </a:p>
          <a:p>
            <a:pPr lvl="1">
              <a:buFont typeface="Arial" pitchFamily="34" charset="0"/>
              <a:buChar char="•"/>
            </a:pPr>
            <a:r>
              <a:rPr lang="en-CA" sz="1600" dirty="0" smtClean="0">
                <a:latin typeface="Helvetica Narrow" pitchFamily="34" charset="0"/>
              </a:rPr>
              <a:t>New AFSA conference program</a:t>
            </a:r>
          </a:p>
          <a:p>
            <a:pPr lvl="1">
              <a:buFont typeface="Arial" pitchFamily="34" charset="0"/>
              <a:buChar char="•"/>
            </a:pPr>
            <a:r>
              <a:rPr lang="en-CA" sz="1600" dirty="0" smtClean="0">
                <a:latin typeface="Helvetica Narrow" pitchFamily="34" charset="0"/>
              </a:rPr>
              <a:t>Management of Conference teams to represent AFSA </a:t>
            </a:r>
          </a:p>
          <a:p>
            <a:pPr lvl="1">
              <a:buFont typeface="Arial" pitchFamily="34" charset="0"/>
              <a:buChar char="•"/>
            </a:pPr>
            <a:r>
              <a:rPr lang="en-CA" sz="1600" dirty="0" smtClean="0">
                <a:latin typeface="Helvetica Narrow" pitchFamily="34" charset="0"/>
              </a:rPr>
              <a:t>Focus of work for conferences revolves around training of teams</a:t>
            </a:r>
          </a:p>
          <a:p>
            <a:endParaRPr lang="en-CA" sz="1800" dirty="0">
              <a:latin typeface="Helvetica Narrow" pitchFamily="34" charset="0"/>
            </a:endParaRPr>
          </a:p>
        </p:txBody>
      </p:sp>
      <p:pic>
        <p:nvPicPr>
          <p:cNvPr id="10" name="Picture 9" descr="afsa_large.png"/>
          <p:cNvPicPr>
            <a:picLocks noChangeAspect="1"/>
          </p:cNvPicPr>
          <p:nvPr/>
        </p:nvPicPr>
        <p:blipFill>
          <a:blip r:embed="rId2" cstate="print"/>
          <a:stretch>
            <a:fillRect/>
          </a:stretch>
        </p:blipFill>
        <p:spPr>
          <a:xfrm>
            <a:off x="6753098" y="5805264"/>
            <a:ext cx="2055954" cy="720080"/>
          </a:xfrm>
          <a:prstGeom prst="rect">
            <a:avLst/>
          </a:prstGeom>
        </p:spPr>
      </p:pic>
      <p:sp>
        <p:nvSpPr>
          <p:cNvPr id="11" name="Rectangle 10"/>
          <p:cNvSpPr/>
          <p:nvPr/>
        </p:nvSpPr>
        <p:spPr>
          <a:xfrm>
            <a:off x="-324544" y="1124744"/>
            <a:ext cx="9649072" cy="72008"/>
          </a:xfrm>
          <a:prstGeom prst="rect">
            <a:avLst/>
          </a:prstGeom>
          <a:gradFill flip="none" rotWithShape="1">
            <a:gsLst>
              <a:gs pos="0">
                <a:srgbClr val="981C1C"/>
              </a:gs>
              <a:gs pos="50000">
                <a:schemeClr val="accent2">
                  <a:shade val="67500"/>
                  <a:satMod val="115000"/>
                </a:schemeClr>
              </a:gs>
              <a:gs pos="100000">
                <a:schemeClr val="accent2">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fr-CA" b="1" dirty="0" smtClean="0">
                <a:solidFill>
                  <a:srgbClr val="981C1C"/>
                </a:solidFill>
                <a:latin typeface="Helvetica Narrow" pitchFamily="34" charset="0"/>
              </a:rPr>
              <a:t>INTERNAL SERVICES</a:t>
            </a:r>
            <a:endParaRPr lang="en-CA" b="1" dirty="0">
              <a:solidFill>
                <a:srgbClr val="981C1C"/>
              </a:solidFill>
              <a:latin typeface="Helvetica Narrow" pitchFamily="34" charset="0"/>
            </a:endParaRPr>
          </a:p>
        </p:txBody>
      </p:sp>
      <p:sp>
        <p:nvSpPr>
          <p:cNvPr id="9" name="Content Placeholder 8"/>
          <p:cNvSpPr>
            <a:spLocks noGrp="1"/>
          </p:cNvSpPr>
          <p:nvPr>
            <p:ph idx="1"/>
          </p:nvPr>
        </p:nvSpPr>
        <p:spPr>
          <a:xfrm>
            <a:off x="179512" y="1340768"/>
            <a:ext cx="8784976" cy="4525963"/>
          </a:xfrm>
        </p:spPr>
        <p:txBody>
          <a:bodyPr>
            <a:noAutofit/>
          </a:bodyPr>
          <a:lstStyle/>
          <a:p>
            <a:pPr lvl="0"/>
            <a:r>
              <a:rPr lang="en-CA" sz="1800" dirty="0" smtClean="0">
                <a:latin typeface="Helvetica Narrow" pitchFamily="34" charset="0"/>
              </a:rPr>
              <a:t>SAF Students in Business/Finance Focus/Public Practice SPEAKERS [panels, roundtables, etc]</a:t>
            </a:r>
          </a:p>
          <a:p>
            <a:pPr lvl="0"/>
            <a:r>
              <a:rPr lang="en-CA" sz="1800" dirty="0" smtClean="0">
                <a:latin typeface="Helvetica Narrow" pitchFamily="34" charset="0"/>
              </a:rPr>
              <a:t>Resume Critique/Job specific info sessions</a:t>
            </a:r>
          </a:p>
          <a:p>
            <a:pPr lvl="0"/>
            <a:r>
              <a:rPr lang="en-CA" sz="1800" dirty="0" smtClean="0">
                <a:latin typeface="Helvetica Narrow" pitchFamily="34" charset="0"/>
              </a:rPr>
              <a:t>Tips for First Years</a:t>
            </a:r>
          </a:p>
          <a:p>
            <a:pPr lvl="0"/>
            <a:r>
              <a:rPr lang="en-CA" sz="1800" dirty="0" smtClean="0">
                <a:latin typeface="Helvetica Narrow" pitchFamily="34" charset="0"/>
              </a:rPr>
              <a:t>Tax Clinic</a:t>
            </a:r>
          </a:p>
          <a:p>
            <a:pPr lvl="0"/>
            <a:r>
              <a:rPr lang="en-CA" sz="1800" dirty="0" smtClean="0">
                <a:latin typeface="Helvetica Narrow" pitchFamily="34" charset="0"/>
              </a:rPr>
              <a:t>Adopt a Co-op</a:t>
            </a:r>
          </a:p>
          <a:p>
            <a:pPr lvl="0"/>
            <a:r>
              <a:rPr lang="en-CA" sz="1800" dirty="0" smtClean="0">
                <a:latin typeface="Helvetica Narrow" pitchFamily="34" charset="0"/>
              </a:rPr>
              <a:t>Co-op specific “large” events ON CAMPUS/KW region [no firms]</a:t>
            </a:r>
          </a:p>
          <a:p>
            <a:pPr lvl="0"/>
            <a:r>
              <a:rPr lang="en-CA" sz="1800" dirty="0" smtClean="0">
                <a:latin typeface="Helvetica Narrow" pitchFamily="34" charset="0"/>
              </a:rPr>
              <a:t>Mock interview competitions</a:t>
            </a:r>
          </a:p>
          <a:p>
            <a:pPr lvl="0"/>
            <a:r>
              <a:rPr lang="en-CA" sz="1800" dirty="0" smtClean="0">
                <a:latin typeface="Helvetica Narrow" pitchFamily="34" charset="0"/>
              </a:rPr>
              <a:t>Specialized co-op social events ON CAMPUS/KW region [no firms]</a:t>
            </a:r>
          </a:p>
          <a:p>
            <a:pPr lvl="0"/>
            <a:r>
              <a:rPr lang="en-CA" sz="1800" dirty="0" smtClean="0">
                <a:latin typeface="Helvetica Narrow" pitchFamily="34" charset="0"/>
              </a:rPr>
              <a:t>Online Career Resources [career corner started by IS in 2013-2014]</a:t>
            </a:r>
          </a:p>
          <a:p>
            <a:pPr lvl="0"/>
            <a:r>
              <a:rPr lang="en-CA" sz="1800" dirty="0" smtClean="0">
                <a:latin typeface="Helvetica Narrow" pitchFamily="34" charset="0"/>
              </a:rPr>
              <a:t>Designation specific SPEAKERS with no workshop component [pure roundtable or lone speaker, and networking]</a:t>
            </a:r>
          </a:p>
          <a:p>
            <a:pPr lvl="0"/>
            <a:r>
              <a:rPr lang="en-CA" sz="1800" dirty="0" smtClean="0">
                <a:latin typeface="Helvetica Narrow" pitchFamily="34" charset="0"/>
              </a:rPr>
              <a:t>Designation specific WORKSHOPS with a professional development/speaker component</a:t>
            </a:r>
          </a:p>
          <a:p>
            <a:pPr lvl="0"/>
            <a:r>
              <a:rPr lang="en-CA" sz="1800" dirty="0" smtClean="0">
                <a:latin typeface="Helvetica Narrow" pitchFamily="34" charset="0"/>
              </a:rPr>
              <a:t>Internal Case Competitions</a:t>
            </a:r>
          </a:p>
          <a:p>
            <a:pPr lvl="0"/>
            <a:r>
              <a:rPr lang="en-CA" sz="1800" dirty="0" smtClean="0">
                <a:latin typeface="Helvetica Narrow" pitchFamily="34" charset="0"/>
              </a:rPr>
              <a:t>Internal Professional Related competitions [stock simulator, investment research challenge]</a:t>
            </a:r>
          </a:p>
          <a:p>
            <a:endParaRPr lang="en-CA" sz="1800" dirty="0">
              <a:latin typeface="Helvetica Narrow" pitchFamily="34" charset="0"/>
            </a:endParaRPr>
          </a:p>
        </p:txBody>
      </p:sp>
      <p:pic>
        <p:nvPicPr>
          <p:cNvPr id="10" name="Picture 9" descr="afsa_large.png"/>
          <p:cNvPicPr>
            <a:picLocks noChangeAspect="1"/>
          </p:cNvPicPr>
          <p:nvPr/>
        </p:nvPicPr>
        <p:blipFill>
          <a:blip r:embed="rId2" cstate="print"/>
          <a:stretch>
            <a:fillRect/>
          </a:stretch>
        </p:blipFill>
        <p:spPr>
          <a:xfrm>
            <a:off x="6753098" y="5949280"/>
            <a:ext cx="2055954" cy="720080"/>
          </a:xfrm>
          <a:prstGeom prst="rect">
            <a:avLst/>
          </a:prstGeom>
        </p:spPr>
      </p:pic>
      <p:sp>
        <p:nvSpPr>
          <p:cNvPr id="11" name="Rectangle 10"/>
          <p:cNvSpPr/>
          <p:nvPr/>
        </p:nvSpPr>
        <p:spPr>
          <a:xfrm>
            <a:off x="-324544" y="1124744"/>
            <a:ext cx="9649072" cy="72008"/>
          </a:xfrm>
          <a:prstGeom prst="rect">
            <a:avLst/>
          </a:prstGeom>
          <a:gradFill flip="none" rotWithShape="1">
            <a:gsLst>
              <a:gs pos="0">
                <a:srgbClr val="981C1C"/>
              </a:gs>
              <a:gs pos="50000">
                <a:schemeClr val="accent2">
                  <a:shade val="67500"/>
                  <a:satMod val="115000"/>
                </a:schemeClr>
              </a:gs>
              <a:gs pos="100000">
                <a:schemeClr val="accent2">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fr-CA" b="1" dirty="0" smtClean="0">
                <a:solidFill>
                  <a:srgbClr val="981C1C"/>
                </a:solidFill>
                <a:latin typeface="Helvetica Narrow" pitchFamily="34" charset="0"/>
              </a:rPr>
              <a:t>CORPORATE RELATIONS</a:t>
            </a:r>
            <a:endParaRPr lang="en-CA" b="1" dirty="0">
              <a:solidFill>
                <a:srgbClr val="981C1C"/>
              </a:solidFill>
              <a:latin typeface="Helvetica Narrow" pitchFamily="34" charset="0"/>
            </a:endParaRPr>
          </a:p>
        </p:txBody>
      </p:sp>
      <p:sp>
        <p:nvSpPr>
          <p:cNvPr id="9" name="Content Placeholder 8"/>
          <p:cNvSpPr>
            <a:spLocks noGrp="1"/>
          </p:cNvSpPr>
          <p:nvPr>
            <p:ph idx="1"/>
          </p:nvPr>
        </p:nvSpPr>
        <p:spPr>
          <a:xfrm>
            <a:off x="179512" y="1340768"/>
            <a:ext cx="8784976" cy="4525963"/>
          </a:xfrm>
        </p:spPr>
        <p:txBody>
          <a:bodyPr>
            <a:noAutofit/>
          </a:bodyPr>
          <a:lstStyle/>
          <a:p>
            <a:pPr lvl="0"/>
            <a:r>
              <a:rPr lang="en-CA" sz="2000" dirty="0" smtClean="0">
                <a:latin typeface="Helvetica Narrow" pitchFamily="34" charset="0"/>
              </a:rPr>
              <a:t>Corporate Sponsorship</a:t>
            </a:r>
          </a:p>
          <a:p>
            <a:pPr lvl="0"/>
            <a:r>
              <a:rPr lang="en-CA" sz="2000" dirty="0" smtClean="0">
                <a:latin typeface="Helvetica Narrow" pitchFamily="34" charset="0"/>
              </a:rPr>
              <a:t>Black Card</a:t>
            </a:r>
          </a:p>
          <a:p>
            <a:pPr lvl="0"/>
            <a:r>
              <a:rPr lang="en-CA" sz="2000" dirty="0" smtClean="0">
                <a:latin typeface="Helvetica Narrow" pitchFamily="34" charset="0"/>
              </a:rPr>
              <a:t>Networking with employers OFF CAMPUS/GTA</a:t>
            </a:r>
          </a:p>
          <a:p>
            <a:pPr lvl="0"/>
            <a:r>
              <a:rPr lang="en-CA" sz="2000" dirty="0" smtClean="0">
                <a:latin typeface="Helvetica Narrow" pitchFamily="34" charset="0"/>
              </a:rPr>
              <a:t>Office Tours OFF CAMPUS/GTA/KW Region</a:t>
            </a:r>
          </a:p>
          <a:p>
            <a:pPr lvl="0"/>
            <a:r>
              <a:rPr lang="en-CA" sz="2000" dirty="0" smtClean="0">
                <a:latin typeface="Helvetica Narrow" pitchFamily="34" charset="0"/>
              </a:rPr>
              <a:t>Networking with alumni OFF CAMPUS/GTA/KW Region/ ON CAMPUS (for an event that is exclusively pure networking)</a:t>
            </a:r>
          </a:p>
          <a:p>
            <a:pPr lvl="0"/>
            <a:r>
              <a:rPr lang="en-CA" sz="2000" dirty="0" smtClean="0">
                <a:latin typeface="Helvetica Narrow" pitchFamily="34" charset="0"/>
              </a:rPr>
              <a:t>Relationships with SAFAA (SAF Alumni Association)</a:t>
            </a:r>
          </a:p>
          <a:p>
            <a:pPr lvl="0"/>
            <a:r>
              <a:rPr lang="en-CA" sz="2000" dirty="0" smtClean="0">
                <a:latin typeface="Helvetica Narrow" pitchFamily="34" charset="0"/>
              </a:rPr>
              <a:t>Partnering with corporate/alumni partners for AFSA Gives Back [with NEW External Relations]</a:t>
            </a:r>
          </a:p>
          <a:p>
            <a:pPr lvl="0"/>
            <a:r>
              <a:rPr lang="en-CA" sz="2000" dirty="0" smtClean="0">
                <a:latin typeface="Helvetica Narrow" pitchFamily="34" charset="0"/>
              </a:rPr>
              <a:t>Sponsorship related endeavours with AFSAAA (AFSA Alumni Association)</a:t>
            </a:r>
          </a:p>
          <a:p>
            <a:pPr lvl="0"/>
            <a:r>
              <a:rPr lang="en-CA" sz="2000" dirty="0" smtClean="0">
                <a:latin typeface="Helvetica Narrow" pitchFamily="34" charset="0"/>
              </a:rPr>
              <a:t>Managing relationships with AFSAAA (AFSA Alumni Association) </a:t>
            </a:r>
          </a:p>
          <a:p>
            <a:pPr lvl="0"/>
            <a:r>
              <a:rPr lang="en-CA" sz="2000" dirty="0" smtClean="0">
                <a:latin typeface="Helvetica Narrow" pitchFamily="34" charset="0"/>
              </a:rPr>
              <a:t>Co-op specific “large” events ON CAMPUS/KW region [multiple firm purpose; i.e. CATO night]</a:t>
            </a:r>
          </a:p>
        </p:txBody>
      </p:sp>
      <p:pic>
        <p:nvPicPr>
          <p:cNvPr id="10" name="Picture 9" descr="afsa_large.png"/>
          <p:cNvPicPr>
            <a:picLocks noChangeAspect="1"/>
          </p:cNvPicPr>
          <p:nvPr/>
        </p:nvPicPr>
        <p:blipFill>
          <a:blip r:embed="rId2" cstate="print"/>
          <a:stretch>
            <a:fillRect/>
          </a:stretch>
        </p:blipFill>
        <p:spPr>
          <a:xfrm>
            <a:off x="6753098" y="5949280"/>
            <a:ext cx="2055954" cy="720080"/>
          </a:xfrm>
          <a:prstGeom prst="rect">
            <a:avLst/>
          </a:prstGeom>
        </p:spPr>
      </p:pic>
      <p:sp>
        <p:nvSpPr>
          <p:cNvPr id="11" name="Rectangle 10"/>
          <p:cNvSpPr/>
          <p:nvPr/>
        </p:nvSpPr>
        <p:spPr>
          <a:xfrm>
            <a:off x="-324544" y="1124744"/>
            <a:ext cx="9649072" cy="72008"/>
          </a:xfrm>
          <a:prstGeom prst="rect">
            <a:avLst/>
          </a:prstGeom>
          <a:gradFill flip="none" rotWithShape="1">
            <a:gsLst>
              <a:gs pos="0">
                <a:srgbClr val="981C1C"/>
              </a:gs>
              <a:gs pos="50000">
                <a:schemeClr val="accent2">
                  <a:shade val="67500"/>
                  <a:satMod val="115000"/>
                </a:schemeClr>
              </a:gs>
              <a:gs pos="100000">
                <a:schemeClr val="accent2">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fr-CA" b="1" dirty="0" smtClean="0">
                <a:solidFill>
                  <a:srgbClr val="981C1C"/>
                </a:solidFill>
                <a:latin typeface="Helvetica Narrow" pitchFamily="34" charset="0"/>
              </a:rPr>
              <a:t>EXTERNAL RELATIONS [NEW]</a:t>
            </a:r>
            <a:endParaRPr lang="en-CA" b="1" dirty="0">
              <a:solidFill>
                <a:srgbClr val="981C1C"/>
              </a:solidFill>
              <a:latin typeface="Helvetica Narrow" pitchFamily="34" charset="0"/>
            </a:endParaRPr>
          </a:p>
        </p:txBody>
      </p:sp>
      <p:sp>
        <p:nvSpPr>
          <p:cNvPr id="9" name="Content Placeholder 8"/>
          <p:cNvSpPr>
            <a:spLocks noGrp="1"/>
          </p:cNvSpPr>
          <p:nvPr>
            <p:ph idx="1"/>
          </p:nvPr>
        </p:nvSpPr>
        <p:spPr>
          <a:xfrm>
            <a:off x="179512" y="1340768"/>
            <a:ext cx="8784976" cy="4525963"/>
          </a:xfrm>
        </p:spPr>
        <p:txBody>
          <a:bodyPr>
            <a:noAutofit/>
          </a:bodyPr>
          <a:lstStyle/>
          <a:p>
            <a:pPr lvl="0"/>
            <a:r>
              <a:rPr lang="en-CA" sz="1800" dirty="0" smtClean="0">
                <a:latin typeface="Helvetica Narrow" pitchFamily="34" charset="0"/>
              </a:rPr>
              <a:t>Relationships with clubs under AFSA</a:t>
            </a:r>
          </a:p>
          <a:p>
            <a:pPr lvl="0"/>
            <a:r>
              <a:rPr lang="en-CA" sz="1800" dirty="0" smtClean="0">
                <a:latin typeface="Helvetica Narrow" pitchFamily="34" charset="0"/>
              </a:rPr>
              <a:t>Relationships with FEDs</a:t>
            </a:r>
          </a:p>
          <a:p>
            <a:pPr lvl="0"/>
            <a:r>
              <a:rPr lang="en-CA" sz="1800" dirty="0" smtClean="0">
                <a:latin typeface="Helvetica Narrow" pitchFamily="34" charset="0"/>
              </a:rPr>
              <a:t>Relationships with AFSA equivalent clubs/societies on campus</a:t>
            </a:r>
          </a:p>
          <a:p>
            <a:pPr lvl="0"/>
            <a:r>
              <a:rPr lang="en-CA" sz="1800" dirty="0" smtClean="0">
                <a:latin typeface="Helvetica Narrow" pitchFamily="34" charset="0"/>
              </a:rPr>
              <a:t>Relationships with FEDs clubs on campus</a:t>
            </a:r>
          </a:p>
          <a:p>
            <a:pPr lvl="0"/>
            <a:r>
              <a:rPr lang="en-CA" sz="1800" dirty="0" smtClean="0">
                <a:latin typeface="Helvetica Narrow" pitchFamily="34" charset="0"/>
              </a:rPr>
              <a:t>Relationships with CABS</a:t>
            </a:r>
          </a:p>
          <a:p>
            <a:pPr lvl="0"/>
            <a:r>
              <a:rPr lang="en-CA" sz="1800" dirty="0" smtClean="0">
                <a:latin typeface="Helvetica Narrow" pitchFamily="34" charset="0"/>
              </a:rPr>
              <a:t>Relationships with other CSA’s/BSA’s/Accounting or Finance Societies across Canada</a:t>
            </a:r>
          </a:p>
          <a:p>
            <a:pPr lvl="0"/>
            <a:r>
              <a:rPr lang="en-CA" sz="1800" dirty="0" smtClean="0">
                <a:latin typeface="Helvetica Narrow" pitchFamily="34" charset="0"/>
              </a:rPr>
              <a:t>Establishing relationships/partnerships with other clubs for a non-corporate purpose</a:t>
            </a:r>
          </a:p>
          <a:p>
            <a:pPr lvl="0"/>
            <a:r>
              <a:rPr lang="en-CA" sz="1800" dirty="0" smtClean="0">
                <a:latin typeface="Helvetica Narrow" pitchFamily="34" charset="0"/>
              </a:rPr>
              <a:t>AFSA Gives Back with non-corporate/non-alumni partners [charity events]</a:t>
            </a:r>
          </a:p>
          <a:p>
            <a:pPr lvl="0"/>
            <a:r>
              <a:rPr lang="en-CA" sz="1800" dirty="0" smtClean="0">
                <a:latin typeface="Helvetica Narrow" pitchFamily="34" charset="0"/>
              </a:rPr>
              <a:t>Conference Subsidy program</a:t>
            </a:r>
          </a:p>
          <a:p>
            <a:pPr lvl="0"/>
            <a:r>
              <a:rPr lang="en-CA" sz="1800" dirty="0" smtClean="0">
                <a:latin typeface="Helvetica Narrow" pitchFamily="34" charset="0"/>
              </a:rPr>
              <a:t>In collaboration with VP Education:</a:t>
            </a:r>
          </a:p>
          <a:p>
            <a:pPr lvl="1">
              <a:buFont typeface="Arial" pitchFamily="34" charset="0"/>
              <a:buChar char="•"/>
            </a:pPr>
            <a:r>
              <a:rPr lang="en-CA" sz="1600" dirty="0">
                <a:latin typeface="Helvetica Narrow" pitchFamily="34" charset="0"/>
              </a:rPr>
              <a:t>New AFSA conference program</a:t>
            </a:r>
          </a:p>
          <a:p>
            <a:pPr lvl="1"/>
            <a:r>
              <a:rPr lang="en-CA" sz="1600" dirty="0" smtClean="0">
                <a:latin typeface="Helvetica Narrow" pitchFamily="34" charset="0"/>
              </a:rPr>
              <a:t>Case Comp workshops (open to all students)</a:t>
            </a:r>
          </a:p>
          <a:p>
            <a:pPr lvl="1"/>
            <a:r>
              <a:rPr lang="en-CA" sz="1600" dirty="0" smtClean="0">
                <a:latin typeface="Helvetica Narrow" pitchFamily="34" charset="0"/>
              </a:rPr>
              <a:t>Management of Conference teams to represent AFSA </a:t>
            </a:r>
            <a:endParaRPr lang="en-CA" sz="1600" dirty="0">
              <a:latin typeface="Helvetica Narrow" pitchFamily="34" charset="0"/>
            </a:endParaRPr>
          </a:p>
        </p:txBody>
      </p:sp>
      <p:pic>
        <p:nvPicPr>
          <p:cNvPr id="10" name="Picture 9" descr="afsa_large.png"/>
          <p:cNvPicPr>
            <a:picLocks noChangeAspect="1"/>
          </p:cNvPicPr>
          <p:nvPr/>
        </p:nvPicPr>
        <p:blipFill>
          <a:blip r:embed="rId2" cstate="print"/>
          <a:stretch>
            <a:fillRect/>
          </a:stretch>
        </p:blipFill>
        <p:spPr>
          <a:xfrm>
            <a:off x="6753098" y="5949280"/>
            <a:ext cx="2055954" cy="720080"/>
          </a:xfrm>
          <a:prstGeom prst="rect">
            <a:avLst/>
          </a:prstGeom>
        </p:spPr>
      </p:pic>
      <p:sp>
        <p:nvSpPr>
          <p:cNvPr id="11" name="Rectangle 10"/>
          <p:cNvSpPr/>
          <p:nvPr/>
        </p:nvSpPr>
        <p:spPr>
          <a:xfrm>
            <a:off x="-324544" y="1124744"/>
            <a:ext cx="9649072" cy="72008"/>
          </a:xfrm>
          <a:prstGeom prst="rect">
            <a:avLst/>
          </a:prstGeom>
          <a:gradFill flip="none" rotWithShape="1">
            <a:gsLst>
              <a:gs pos="0">
                <a:srgbClr val="981C1C"/>
              </a:gs>
              <a:gs pos="50000">
                <a:schemeClr val="accent2">
                  <a:shade val="67500"/>
                  <a:satMod val="115000"/>
                </a:schemeClr>
              </a:gs>
              <a:gs pos="100000">
                <a:schemeClr val="accent2">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AD1B1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91072" y="2348880"/>
            <a:ext cx="8229600" cy="1647056"/>
          </a:xfrm>
        </p:spPr>
        <p:txBody>
          <a:bodyPr>
            <a:noAutofit/>
          </a:bodyPr>
          <a:lstStyle/>
          <a:p>
            <a:pPr algn="l"/>
            <a:r>
              <a:rPr lang="en-CA" sz="7200" dirty="0" smtClean="0">
                <a:solidFill>
                  <a:schemeClr val="bg1"/>
                </a:solidFill>
                <a:latin typeface="Helvetica Narrow" pitchFamily="34" charset="0"/>
              </a:rPr>
              <a:t>REFERENDUM</a:t>
            </a:r>
            <a:endParaRPr lang="en-CA" sz="7200" dirty="0">
              <a:solidFill>
                <a:schemeClr val="bg1"/>
              </a:solidFill>
              <a:latin typeface="Helvetica Narrow" pitchFamily="34" charset="0"/>
            </a:endParaRPr>
          </a:p>
        </p:txBody>
      </p:sp>
      <p:pic>
        <p:nvPicPr>
          <p:cNvPr id="4" name="Picture 3" descr="afsa_large_white.png"/>
          <p:cNvPicPr>
            <a:picLocks noChangeAspect="1"/>
          </p:cNvPicPr>
          <p:nvPr/>
        </p:nvPicPr>
        <p:blipFill>
          <a:blip r:embed="rId2" cstate="print"/>
          <a:srcRect r="76630"/>
          <a:stretch>
            <a:fillRect/>
          </a:stretch>
        </p:blipFill>
        <p:spPr>
          <a:xfrm>
            <a:off x="755576" y="2361031"/>
            <a:ext cx="1481368" cy="2220097"/>
          </a:xfrm>
          <a:prstGeom prst="rect">
            <a:avLst/>
          </a:prstGeo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fr-CA" b="1" dirty="0" smtClean="0">
                <a:solidFill>
                  <a:srgbClr val="981C1C"/>
                </a:solidFill>
                <a:latin typeface="Helvetica Narrow" pitchFamily="34" charset="0"/>
              </a:rPr>
              <a:t>WHY A REFERENDUM?</a:t>
            </a:r>
            <a:endParaRPr lang="en-CA" b="1" dirty="0">
              <a:solidFill>
                <a:srgbClr val="981C1C"/>
              </a:solidFill>
              <a:latin typeface="Helvetica Narrow" pitchFamily="34" charset="0"/>
            </a:endParaRPr>
          </a:p>
        </p:txBody>
      </p:sp>
      <p:sp>
        <p:nvSpPr>
          <p:cNvPr id="9" name="Content Placeholder 8"/>
          <p:cNvSpPr>
            <a:spLocks noGrp="1"/>
          </p:cNvSpPr>
          <p:nvPr>
            <p:ph idx="1"/>
          </p:nvPr>
        </p:nvSpPr>
        <p:spPr>
          <a:xfrm>
            <a:off x="457200" y="1340768"/>
            <a:ext cx="8229600" cy="4525963"/>
          </a:xfrm>
        </p:spPr>
        <p:txBody>
          <a:bodyPr>
            <a:normAutofit/>
          </a:bodyPr>
          <a:lstStyle/>
          <a:p>
            <a:pPr marL="0" indent="0" algn="just">
              <a:buNone/>
            </a:pPr>
            <a:r>
              <a:rPr lang="en-CA" sz="2600" dirty="0" smtClean="0">
                <a:latin typeface="Helvetica Narrow" pitchFamily="34" charset="0"/>
              </a:rPr>
              <a:t>With the changes we are looking to make as a possible </a:t>
            </a:r>
            <a:r>
              <a:rPr lang="en-CA" sz="2600" dirty="0" err="1" smtClean="0">
                <a:latin typeface="Helvetica Narrow" pitchFamily="34" charset="0"/>
              </a:rPr>
              <a:t>uWaterloo</a:t>
            </a:r>
            <a:r>
              <a:rPr lang="en-CA" sz="2600" dirty="0" smtClean="0">
                <a:latin typeface="Helvetica Narrow" pitchFamily="34" charset="0"/>
              </a:rPr>
              <a:t> commerce society, it is ideal to start a referendum to ensure the constitution is altered such that everything will flow as planned with such a re-organization within FEDs</a:t>
            </a:r>
          </a:p>
        </p:txBody>
      </p:sp>
      <p:pic>
        <p:nvPicPr>
          <p:cNvPr id="10" name="Picture 9" descr="afsa_large.png"/>
          <p:cNvPicPr>
            <a:picLocks noChangeAspect="1"/>
          </p:cNvPicPr>
          <p:nvPr/>
        </p:nvPicPr>
        <p:blipFill>
          <a:blip r:embed="rId2" cstate="print"/>
          <a:stretch>
            <a:fillRect/>
          </a:stretch>
        </p:blipFill>
        <p:spPr>
          <a:xfrm>
            <a:off x="6753098" y="5733256"/>
            <a:ext cx="2055954" cy="720080"/>
          </a:xfrm>
          <a:prstGeom prst="rect">
            <a:avLst/>
          </a:prstGeom>
        </p:spPr>
      </p:pic>
      <p:sp>
        <p:nvSpPr>
          <p:cNvPr id="11" name="Rectangle 10"/>
          <p:cNvSpPr/>
          <p:nvPr/>
        </p:nvSpPr>
        <p:spPr>
          <a:xfrm>
            <a:off x="-324544" y="1124744"/>
            <a:ext cx="9649072" cy="72008"/>
          </a:xfrm>
          <a:prstGeom prst="rect">
            <a:avLst/>
          </a:prstGeom>
          <a:gradFill flip="none" rotWithShape="1">
            <a:gsLst>
              <a:gs pos="0">
                <a:srgbClr val="981C1C"/>
              </a:gs>
              <a:gs pos="50000">
                <a:schemeClr val="accent2">
                  <a:shade val="67500"/>
                  <a:satMod val="115000"/>
                </a:schemeClr>
              </a:gs>
              <a:gs pos="100000">
                <a:schemeClr val="accent2">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fr-CA" b="1" dirty="0" smtClean="0">
                <a:solidFill>
                  <a:srgbClr val="981C1C"/>
                </a:solidFill>
                <a:latin typeface="Helvetica Narrow" pitchFamily="34" charset="0"/>
              </a:rPr>
              <a:t>WHY A REFERENDUM?</a:t>
            </a:r>
            <a:endParaRPr lang="en-CA" b="1" dirty="0">
              <a:solidFill>
                <a:srgbClr val="981C1C"/>
              </a:solidFill>
              <a:latin typeface="Helvetica Narrow" pitchFamily="34" charset="0"/>
            </a:endParaRPr>
          </a:p>
        </p:txBody>
      </p:sp>
      <p:sp>
        <p:nvSpPr>
          <p:cNvPr id="9" name="Content Placeholder 8"/>
          <p:cNvSpPr>
            <a:spLocks noGrp="1"/>
          </p:cNvSpPr>
          <p:nvPr>
            <p:ph idx="1"/>
          </p:nvPr>
        </p:nvSpPr>
        <p:spPr>
          <a:xfrm>
            <a:off x="457200" y="1340768"/>
            <a:ext cx="8229600" cy="4525963"/>
          </a:xfrm>
        </p:spPr>
        <p:txBody>
          <a:bodyPr>
            <a:normAutofit/>
          </a:bodyPr>
          <a:lstStyle/>
          <a:p>
            <a:pPr marL="0" indent="0">
              <a:buNone/>
            </a:pPr>
            <a:r>
              <a:rPr lang="en-CA" sz="2600" dirty="0" smtClean="0">
                <a:latin typeface="Helvetica Narrow" pitchFamily="34" charset="0"/>
              </a:rPr>
              <a:t>Compared to the rest of the country, AFSA is responsible for so much more than any other business or commerce association, in order to create strong new ventures that can be continually improved over time, we cannot simply </a:t>
            </a:r>
            <a:r>
              <a:rPr lang="en-CA" sz="2600" i="1" dirty="0" smtClean="0">
                <a:latin typeface="Helvetica Narrow" pitchFamily="34" charset="0"/>
              </a:rPr>
              <a:t>add</a:t>
            </a:r>
            <a:r>
              <a:rPr lang="en-CA" sz="2600" dirty="0" smtClean="0">
                <a:latin typeface="Helvetica Narrow" pitchFamily="34" charset="0"/>
              </a:rPr>
              <a:t> to the portfolios of the current Exec, but need to incorporate new Exec positions to allow for certain programs to have the resources essential for growth</a:t>
            </a:r>
          </a:p>
        </p:txBody>
      </p:sp>
      <p:pic>
        <p:nvPicPr>
          <p:cNvPr id="10" name="Picture 9" descr="afsa_large.png"/>
          <p:cNvPicPr>
            <a:picLocks noChangeAspect="1"/>
          </p:cNvPicPr>
          <p:nvPr/>
        </p:nvPicPr>
        <p:blipFill>
          <a:blip r:embed="rId2" cstate="print"/>
          <a:stretch>
            <a:fillRect/>
          </a:stretch>
        </p:blipFill>
        <p:spPr>
          <a:xfrm>
            <a:off x="6753098" y="5733256"/>
            <a:ext cx="2055954" cy="720080"/>
          </a:xfrm>
          <a:prstGeom prst="rect">
            <a:avLst/>
          </a:prstGeom>
        </p:spPr>
      </p:pic>
      <p:sp>
        <p:nvSpPr>
          <p:cNvPr id="11" name="Rectangle 10"/>
          <p:cNvSpPr/>
          <p:nvPr/>
        </p:nvSpPr>
        <p:spPr>
          <a:xfrm>
            <a:off x="-324544" y="1124744"/>
            <a:ext cx="9649072" cy="72008"/>
          </a:xfrm>
          <a:prstGeom prst="rect">
            <a:avLst/>
          </a:prstGeom>
          <a:gradFill flip="none" rotWithShape="1">
            <a:gsLst>
              <a:gs pos="0">
                <a:srgbClr val="981C1C"/>
              </a:gs>
              <a:gs pos="50000">
                <a:schemeClr val="accent2">
                  <a:shade val="67500"/>
                  <a:satMod val="115000"/>
                </a:schemeClr>
              </a:gs>
              <a:gs pos="100000">
                <a:schemeClr val="accent2">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fr-CA" b="1" dirty="0" smtClean="0">
                <a:solidFill>
                  <a:srgbClr val="981C1C"/>
                </a:solidFill>
                <a:latin typeface="Helvetica Narrow" pitchFamily="34" charset="0"/>
              </a:rPr>
              <a:t>WHY A REFERENDUM?</a:t>
            </a:r>
            <a:endParaRPr lang="en-CA" b="1" dirty="0">
              <a:solidFill>
                <a:srgbClr val="981C1C"/>
              </a:solidFill>
              <a:latin typeface="Helvetica Narrow" pitchFamily="34" charset="0"/>
            </a:endParaRPr>
          </a:p>
        </p:txBody>
      </p:sp>
      <p:sp>
        <p:nvSpPr>
          <p:cNvPr id="9" name="Content Placeholder 8"/>
          <p:cNvSpPr>
            <a:spLocks noGrp="1"/>
          </p:cNvSpPr>
          <p:nvPr>
            <p:ph idx="1"/>
          </p:nvPr>
        </p:nvSpPr>
        <p:spPr>
          <a:xfrm>
            <a:off x="457200" y="1340768"/>
            <a:ext cx="8229600" cy="4525963"/>
          </a:xfrm>
        </p:spPr>
        <p:txBody>
          <a:bodyPr>
            <a:normAutofit/>
          </a:bodyPr>
          <a:lstStyle/>
          <a:p>
            <a:pPr marL="0" indent="0">
              <a:buNone/>
            </a:pPr>
            <a:r>
              <a:rPr lang="en-CA" sz="2600" dirty="0" smtClean="0">
                <a:latin typeface="Helvetica Narrow" pitchFamily="34" charset="0"/>
              </a:rPr>
              <a:t>AFSA currently lacks a strong conference subsidy and conference engagement and/or participation or representation program like </a:t>
            </a:r>
            <a:r>
              <a:rPr lang="en-CA" sz="2600" dirty="0" err="1" smtClean="0">
                <a:latin typeface="Helvetica Narrow" pitchFamily="34" charset="0"/>
              </a:rPr>
              <a:t>Sprott’s</a:t>
            </a:r>
            <a:r>
              <a:rPr lang="en-CA" sz="2600" dirty="0" smtClean="0">
                <a:latin typeface="Helvetica Narrow" pitchFamily="34" charset="0"/>
              </a:rPr>
              <a:t> </a:t>
            </a:r>
            <a:r>
              <a:rPr lang="en-CA" sz="2600" dirty="0" err="1" smtClean="0">
                <a:latin typeface="Helvetica Narrow" pitchFamily="34" charset="0"/>
              </a:rPr>
              <a:t>Sprott</a:t>
            </a:r>
            <a:r>
              <a:rPr lang="en-CA" sz="2600" dirty="0" smtClean="0">
                <a:latin typeface="Helvetica Narrow" pitchFamily="34" charset="0"/>
              </a:rPr>
              <a:t> Competes or John Molson’s JMCC (John Molson Competition Committee)</a:t>
            </a:r>
          </a:p>
        </p:txBody>
      </p:sp>
      <p:pic>
        <p:nvPicPr>
          <p:cNvPr id="10" name="Picture 9" descr="afsa_large.png"/>
          <p:cNvPicPr>
            <a:picLocks noChangeAspect="1"/>
          </p:cNvPicPr>
          <p:nvPr/>
        </p:nvPicPr>
        <p:blipFill>
          <a:blip r:embed="rId2" cstate="print"/>
          <a:stretch>
            <a:fillRect/>
          </a:stretch>
        </p:blipFill>
        <p:spPr>
          <a:xfrm>
            <a:off x="6753098" y="5733256"/>
            <a:ext cx="2055954" cy="720080"/>
          </a:xfrm>
          <a:prstGeom prst="rect">
            <a:avLst/>
          </a:prstGeom>
        </p:spPr>
      </p:pic>
      <p:sp>
        <p:nvSpPr>
          <p:cNvPr id="11" name="Rectangle 10"/>
          <p:cNvSpPr/>
          <p:nvPr/>
        </p:nvSpPr>
        <p:spPr>
          <a:xfrm>
            <a:off x="-324544" y="1124744"/>
            <a:ext cx="9649072" cy="72008"/>
          </a:xfrm>
          <a:prstGeom prst="rect">
            <a:avLst/>
          </a:prstGeom>
          <a:gradFill flip="none" rotWithShape="1">
            <a:gsLst>
              <a:gs pos="0">
                <a:srgbClr val="981C1C"/>
              </a:gs>
              <a:gs pos="50000">
                <a:schemeClr val="accent2">
                  <a:shade val="67500"/>
                  <a:satMod val="115000"/>
                </a:schemeClr>
              </a:gs>
              <a:gs pos="100000">
                <a:schemeClr val="accent2">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fr-CA" b="1" dirty="0" smtClean="0">
                <a:solidFill>
                  <a:srgbClr val="981C1C"/>
                </a:solidFill>
                <a:latin typeface="Helvetica Narrow" pitchFamily="34" charset="0"/>
              </a:rPr>
              <a:t>AFSA STRUCTURE</a:t>
            </a:r>
            <a:endParaRPr lang="en-CA" b="1" dirty="0">
              <a:solidFill>
                <a:srgbClr val="981C1C"/>
              </a:solidFill>
              <a:latin typeface="Helvetica Narrow" pitchFamily="34" charset="0"/>
            </a:endParaRPr>
          </a:p>
        </p:txBody>
      </p:sp>
      <p:pic>
        <p:nvPicPr>
          <p:cNvPr id="10" name="Picture 9" descr="afsa_large.png"/>
          <p:cNvPicPr>
            <a:picLocks noChangeAspect="1"/>
          </p:cNvPicPr>
          <p:nvPr/>
        </p:nvPicPr>
        <p:blipFill>
          <a:blip r:embed="rId2" cstate="print"/>
          <a:stretch>
            <a:fillRect/>
          </a:stretch>
        </p:blipFill>
        <p:spPr>
          <a:xfrm>
            <a:off x="6753098" y="5733256"/>
            <a:ext cx="2055954" cy="720080"/>
          </a:xfrm>
          <a:prstGeom prst="rect">
            <a:avLst/>
          </a:prstGeom>
        </p:spPr>
      </p:pic>
      <p:sp>
        <p:nvSpPr>
          <p:cNvPr id="11" name="Rectangle 10"/>
          <p:cNvSpPr/>
          <p:nvPr/>
        </p:nvSpPr>
        <p:spPr>
          <a:xfrm>
            <a:off x="-324544" y="1124744"/>
            <a:ext cx="9649072" cy="72008"/>
          </a:xfrm>
          <a:prstGeom prst="rect">
            <a:avLst/>
          </a:prstGeom>
          <a:gradFill flip="none" rotWithShape="1">
            <a:gsLst>
              <a:gs pos="0">
                <a:srgbClr val="981C1C"/>
              </a:gs>
              <a:gs pos="50000">
                <a:schemeClr val="accent2">
                  <a:shade val="67500"/>
                  <a:satMod val="115000"/>
                </a:schemeClr>
              </a:gs>
              <a:gs pos="100000">
                <a:schemeClr val="accent2">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6" name="Picture 6"/>
          <p:cNvPicPr>
            <a:picLocks noChangeAspect="1" noChangeArrowheads="1"/>
          </p:cNvPicPr>
          <p:nvPr/>
        </p:nvPicPr>
        <p:blipFill>
          <a:blip r:embed="rId3" cstate="print">
            <a:lum bright="-10000" contrast="20000"/>
          </a:blip>
          <a:srcRect/>
          <a:stretch>
            <a:fillRect/>
          </a:stretch>
        </p:blipFill>
        <p:spPr bwMode="auto">
          <a:xfrm>
            <a:off x="827584" y="1268760"/>
            <a:ext cx="5301433" cy="5257800"/>
          </a:xfrm>
          <a:prstGeom prst="rect">
            <a:avLst/>
          </a:prstGeom>
          <a:solidFill>
            <a:srgbClr val="FFFFFF">
              <a:shade val="85000"/>
            </a:srgbClr>
          </a:solidFill>
          <a:ln w="88900" cap="sq">
            <a:noFill/>
            <a:miter lim="800000"/>
          </a:ln>
          <a:effectLst>
            <a:outerShdw blurRad="55000" dist="18000" dir="5400000" algn="tl" rotWithShape="0">
              <a:srgbClr val="000000">
                <a:alpha val="40000"/>
              </a:srgbClr>
            </a:outerShdw>
          </a:effectLst>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fr-CA" b="1" dirty="0" smtClean="0">
                <a:solidFill>
                  <a:srgbClr val="981C1C"/>
                </a:solidFill>
                <a:latin typeface="Helvetica Narrow" pitchFamily="34" charset="0"/>
              </a:rPr>
              <a:t>WHY A REFERENDUM?</a:t>
            </a:r>
            <a:endParaRPr lang="en-CA" b="1" dirty="0">
              <a:solidFill>
                <a:srgbClr val="981C1C"/>
              </a:solidFill>
              <a:latin typeface="Helvetica Narrow" pitchFamily="34" charset="0"/>
            </a:endParaRPr>
          </a:p>
        </p:txBody>
      </p:sp>
      <p:sp>
        <p:nvSpPr>
          <p:cNvPr id="9" name="Content Placeholder 8"/>
          <p:cNvSpPr>
            <a:spLocks noGrp="1"/>
          </p:cNvSpPr>
          <p:nvPr>
            <p:ph idx="1"/>
          </p:nvPr>
        </p:nvSpPr>
        <p:spPr>
          <a:xfrm>
            <a:off x="457200" y="1340768"/>
            <a:ext cx="8229600" cy="4525963"/>
          </a:xfrm>
        </p:spPr>
        <p:txBody>
          <a:bodyPr>
            <a:normAutofit/>
          </a:bodyPr>
          <a:lstStyle/>
          <a:p>
            <a:pPr marL="0" indent="0">
              <a:buNone/>
            </a:pPr>
            <a:r>
              <a:rPr lang="en-CA" sz="2600" dirty="0" smtClean="0">
                <a:latin typeface="Helvetica Narrow" pitchFamily="34" charset="0"/>
              </a:rPr>
              <a:t>Currently the office of Vice President, External Relations, has to deal with corporate, internal, and external relations (not to mention conferences); it is beginning hard to manage all three as AFSA looks to steadily increase sponsorship over the next few years and improve its connections within and outside the university (such as other clubs/groups on campus and relationships with other business school student associations)  </a:t>
            </a:r>
            <a:endParaRPr lang="en-CA" sz="2600" dirty="0">
              <a:latin typeface="Helvetica Narrow" pitchFamily="34" charset="0"/>
            </a:endParaRPr>
          </a:p>
        </p:txBody>
      </p:sp>
      <p:pic>
        <p:nvPicPr>
          <p:cNvPr id="10" name="Picture 9" descr="afsa_large.png"/>
          <p:cNvPicPr>
            <a:picLocks noChangeAspect="1"/>
          </p:cNvPicPr>
          <p:nvPr/>
        </p:nvPicPr>
        <p:blipFill>
          <a:blip r:embed="rId2" cstate="print"/>
          <a:stretch>
            <a:fillRect/>
          </a:stretch>
        </p:blipFill>
        <p:spPr>
          <a:xfrm>
            <a:off x="6753098" y="5733256"/>
            <a:ext cx="2055954" cy="720080"/>
          </a:xfrm>
          <a:prstGeom prst="rect">
            <a:avLst/>
          </a:prstGeom>
        </p:spPr>
      </p:pic>
      <p:sp>
        <p:nvSpPr>
          <p:cNvPr id="11" name="Rectangle 10"/>
          <p:cNvSpPr/>
          <p:nvPr/>
        </p:nvSpPr>
        <p:spPr>
          <a:xfrm>
            <a:off x="-324544" y="1124744"/>
            <a:ext cx="9649072" cy="72008"/>
          </a:xfrm>
          <a:prstGeom prst="rect">
            <a:avLst/>
          </a:prstGeom>
          <a:gradFill flip="none" rotWithShape="1">
            <a:gsLst>
              <a:gs pos="0">
                <a:srgbClr val="981C1C"/>
              </a:gs>
              <a:gs pos="50000">
                <a:schemeClr val="accent2">
                  <a:shade val="67500"/>
                  <a:satMod val="115000"/>
                </a:schemeClr>
              </a:gs>
              <a:gs pos="100000">
                <a:schemeClr val="accent2">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fr-CA" b="1" dirty="0" smtClean="0">
                <a:solidFill>
                  <a:srgbClr val="981C1C"/>
                </a:solidFill>
                <a:latin typeface="Helvetica Narrow" pitchFamily="34" charset="0"/>
              </a:rPr>
              <a:t>CHANGES</a:t>
            </a:r>
            <a:endParaRPr lang="en-CA" b="1" dirty="0">
              <a:solidFill>
                <a:srgbClr val="981C1C"/>
              </a:solidFill>
              <a:latin typeface="Helvetica Narrow" pitchFamily="34" charset="0"/>
            </a:endParaRPr>
          </a:p>
        </p:txBody>
      </p:sp>
      <p:sp>
        <p:nvSpPr>
          <p:cNvPr id="9" name="Content Placeholder 8"/>
          <p:cNvSpPr>
            <a:spLocks noGrp="1"/>
          </p:cNvSpPr>
          <p:nvPr>
            <p:ph idx="1"/>
          </p:nvPr>
        </p:nvSpPr>
        <p:spPr>
          <a:xfrm>
            <a:off x="457200" y="1340768"/>
            <a:ext cx="8229600" cy="4525963"/>
          </a:xfrm>
        </p:spPr>
        <p:txBody>
          <a:bodyPr>
            <a:normAutofit/>
          </a:bodyPr>
          <a:lstStyle/>
          <a:p>
            <a:r>
              <a:rPr lang="en-CA" sz="2600" dirty="0" smtClean="0">
                <a:latin typeface="Helvetica Narrow" pitchFamily="34" charset="0"/>
                <a:sym typeface="Wingdings"/>
              </a:rPr>
              <a:t>Amend </a:t>
            </a:r>
            <a:r>
              <a:rPr lang="en-CA" sz="2600" dirty="0" smtClean="0">
                <a:latin typeface="Helvetica Narrow" pitchFamily="34" charset="0"/>
              </a:rPr>
              <a:t>the constitution for members; adding  Class A, who are the current member base (SAF students) and Class B members, who would be non-SAF students choosing to pay a Class B levy to become a member</a:t>
            </a:r>
          </a:p>
          <a:p>
            <a:r>
              <a:rPr lang="en-CA" sz="2600" dirty="0" smtClean="0">
                <a:latin typeface="Helvetica Narrow" pitchFamily="34" charset="0"/>
                <a:sym typeface="Wingdings"/>
              </a:rPr>
              <a:t>A</a:t>
            </a:r>
            <a:r>
              <a:rPr lang="en-CA" sz="2600" dirty="0" smtClean="0">
                <a:latin typeface="Helvetica Narrow" pitchFamily="34" charset="0"/>
              </a:rPr>
              <a:t>mend the constitution for financial policy; allowing that each year, during elections, that Class A members vote for a set of AFSA services/events/offerings for which they will restrict from the Class B members</a:t>
            </a:r>
          </a:p>
        </p:txBody>
      </p:sp>
      <p:pic>
        <p:nvPicPr>
          <p:cNvPr id="10" name="Picture 9" descr="afsa_large.png"/>
          <p:cNvPicPr>
            <a:picLocks noChangeAspect="1"/>
          </p:cNvPicPr>
          <p:nvPr/>
        </p:nvPicPr>
        <p:blipFill>
          <a:blip r:embed="rId2" cstate="print"/>
          <a:stretch>
            <a:fillRect/>
          </a:stretch>
        </p:blipFill>
        <p:spPr>
          <a:xfrm>
            <a:off x="6753098" y="5733256"/>
            <a:ext cx="2055954" cy="720080"/>
          </a:xfrm>
          <a:prstGeom prst="rect">
            <a:avLst/>
          </a:prstGeom>
        </p:spPr>
      </p:pic>
      <p:sp>
        <p:nvSpPr>
          <p:cNvPr id="11" name="Rectangle 10"/>
          <p:cNvSpPr/>
          <p:nvPr/>
        </p:nvSpPr>
        <p:spPr>
          <a:xfrm>
            <a:off x="-324544" y="1124744"/>
            <a:ext cx="9649072" cy="72008"/>
          </a:xfrm>
          <a:prstGeom prst="rect">
            <a:avLst/>
          </a:prstGeom>
          <a:gradFill flip="none" rotWithShape="1">
            <a:gsLst>
              <a:gs pos="0">
                <a:srgbClr val="981C1C"/>
              </a:gs>
              <a:gs pos="50000">
                <a:schemeClr val="accent2">
                  <a:shade val="67500"/>
                  <a:satMod val="115000"/>
                </a:schemeClr>
              </a:gs>
              <a:gs pos="100000">
                <a:schemeClr val="accent2">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fr-CA" b="1" dirty="0" smtClean="0">
                <a:solidFill>
                  <a:srgbClr val="981C1C"/>
                </a:solidFill>
                <a:latin typeface="Helvetica Narrow" pitchFamily="34" charset="0"/>
              </a:rPr>
              <a:t>CHANGES</a:t>
            </a:r>
            <a:endParaRPr lang="en-CA" b="1" dirty="0">
              <a:solidFill>
                <a:srgbClr val="981C1C"/>
              </a:solidFill>
              <a:latin typeface="Helvetica Narrow" pitchFamily="34" charset="0"/>
            </a:endParaRPr>
          </a:p>
        </p:txBody>
      </p:sp>
      <p:sp>
        <p:nvSpPr>
          <p:cNvPr id="9" name="Content Placeholder 8"/>
          <p:cNvSpPr>
            <a:spLocks noGrp="1"/>
          </p:cNvSpPr>
          <p:nvPr>
            <p:ph idx="1"/>
          </p:nvPr>
        </p:nvSpPr>
        <p:spPr>
          <a:xfrm>
            <a:off x="457200" y="1340768"/>
            <a:ext cx="8229600" cy="4525963"/>
          </a:xfrm>
        </p:spPr>
        <p:txBody>
          <a:bodyPr>
            <a:normAutofit/>
          </a:bodyPr>
          <a:lstStyle/>
          <a:p>
            <a:r>
              <a:rPr lang="en-CA" sz="2600" dirty="0" smtClean="0">
                <a:latin typeface="Helvetica Narrow" pitchFamily="34" charset="0"/>
                <a:sym typeface="Wingdings"/>
              </a:rPr>
              <a:t>R</a:t>
            </a:r>
            <a:r>
              <a:rPr lang="en-CA" sz="2600" dirty="0" smtClean="0">
                <a:latin typeface="Helvetica Narrow" pitchFamily="34" charset="0"/>
              </a:rPr>
              <a:t>educe the AFEF endowment payment made by SAF students to $15 (under the AFEF Referendum)</a:t>
            </a:r>
          </a:p>
          <a:p>
            <a:r>
              <a:rPr lang="en-CA" sz="2600" dirty="0" smtClean="0">
                <a:latin typeface="Helvetica Narrow" pitchFamily="34" charset="0"/>
                <a:sym typeface="Wingdings"/>
              </a:rPr>
              <a:t>R</a:t>
            </a:r>
            <a:r>
              <a:rPr lang="en-CA" sz="2600" dirty="0" smtClean="0">
                <a:latin typeface="Helvetica Narrow" pitchFamily="34" charset="0"/>
              </a:rPr>
              <a:t>e-establish endowment fund governance best practices by re-establishing the AFEF Board, which will be differentiable from the AFSA Board, adding seats for the SAF Director, the Alumni Association, and a recent alumnus</a:t>
            </a:r>
          </a:p>
          <a:p>
            <a:r>
              <a:rPr lang="en-CA" sz="2600" dirty="0" smtClean="0">
                <a:latin typeface="Helvetica Narrow" pitchFamily="34" charset="0"/>
                <a:sym typeface="Wingdings"/>
              </a:rPr>
              <a:t>A</a:t>
            </a:r>
            <a:r>
              <a:rPr lang="en-CA" sz="2600" dirty="0" smtClean="0">
                <a:latin typeface="Helvetica Narrow" pitchFamily="34" charset="0"/>
              </a:rPr>
              <a:t>dd a levy for Class A members of $35</a:t>
            </a:r>
          </a:p>
          <a:p>
            <a:r>
              <a:rPr lang="en-CA" sz="2600" dirty="0" smtClean="0">
                <a:latin typeface="Helvetica Narrow" pitchFamily="34" charset="0"/>
                <a:sym typeface="Wingdings"/>
              </a:rPr>
              <a:t>A</a:t>
            </a:r>
            <a:r>
              <a:rPr lang="en-CA" sz="2600" dirty="0" smtClean="0">
                <a:latin typeface="Helvetica Narrow" pitchFamily="34" charset="0"/>
              </a:rPr>
              <a:t>dd a levy for Class B members $15</a:t>
            </a:r>
          </a:p>
        </p:txBody>
      </p:sp>
      <p:pic>
        <p:nvPicPr>
          <p:cNvPr id="10" name="Picture 9" descr="afsa_large.png"/>
          <p:cNvPicPr>
            <a:picLocks noChangeAspect="1"/>
          </p:cNvPicPr>
          <p:nvPr/>
        </p:nvPicPr>
        <p:blipFill>
          <a:blip r:embed="rId2" cstate="print"/>
          <a:stretch>
            <a:fillRect/>
          </a:stretch>
        </p:blipFill>
        <p:spPr>
          <a:xfrm>
            <a:off x="6753098" y="5733256"/>
            <a:ext cx="2055954" cy="720080"/>
          </a:xfrm>
          <a:prstGeom prst="rect">
            <a:avLst/>
          </a:prstGeom>
        </p:spPr>
      </p:pic>
      <p:sp>
        <p:nvSpPr>
          <p:cNvPr id="11" name="Rectangle 10"/>
          <p:cNvSpPr/>
          <p:nvPr/>
        </p:nvSpPr>
        <p:spPr>
          <a:xfrm>
            <a:off x="-324544" y="1124744"/>
            <a:ext cx="9649072" cy="72008"/>
          </a:xfrm>
          <a:prstGeom prst="rect">
            <a:avLst/>
          </a:prstGeom>
          <a:gradFill flip="none" rotWithShape="1">
            <a:gsLst>
              <a:gs pos="0">
                <a:srgbClr val="981C1C"/>
              </a:gs>
              <a:gs pos="50000">
                <a:schemeClr val="accent2">
                  <a:shade val="67500"/>
                  <a:satMod val="115000"/>
                </a:schemeClr>
              </a:gs>
              <a:gs pos="100000">
                <a:schemeClr val="accent2">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fr-CA" b="1" dirty="0" smtClean="0">
                <a:solidFill>
                  <a:srgbClr val="981C1C"/>
                </a:solidFill>
                <a:latin typeface="Helvetica Narrow" pitchFamily="34" charset="0"/>
              </a:rPr>
              <a:t>CHANGES</a:t>
            </a:r>
            <a:endParaRPr lang="en-CA" b="1" dirty="0">
              <a:solidFill>
                <a:srgbClr val="981C1C"/>
              </a:solidFill>
              <a:latin typeface="Helvetica Narrow" pitchFamily="34" charset="0"/>
            </a:endParaRPr>
          </a:p>
        </p:txBody>
      </p:sp>
      <p:sp>
        <p:nvSpPr>
          <p:cNvPr id="9" name="Content Placeholder 8"/>
          <p:cNvSpPr>
            <a:spLocks noGrp="1"/>
          </p:cNvSpPr>
          <p:nvPr>
            <p:ph idx="1"/>
          </p:nvPr>
        </p:nvSpPr>
        <p:spPr>
          <a:xfrm>
            <a:off x="457200" y="1340768"/>
            <a:ext cx="8229600" cy="4525963"/>
          </a:xfrm>
        </p:spPr>
        <p:txBody>
          <a:bodyPr>
            <a:normAutofit/>
          </a:bodyPr>
          <a:lstStyle/>
          <a:p>
            <a:r>
              <a:rPr lang="en-CA" sz="2600" dirty="0" smtClean="0">
                <a:latin typeface="Helvetica Narrow" pitchFamily="34" charset="0"/>
                <a:sym typeface="Wingdings"/>
              </a:rPr>
              <a:t>R</a:t>
            </a:r>
            <a:r>
              <a:rPr lang="en-CA" sz="2600" dirty="0" smtClean="0">
                <a:latin typeface="Helvetica Narrow" pitchFamily="34" charset="0"/>
              </a:rPr>
              <a:t>ename the office of Vice President, External Relations to Corporate Relations </a:t>
            </a:r>
          </a:p>
          <a:p>
            <a:pPr lvl="1"/>
            <a:r>
              <a:rPr lang="en-CA" sz="2200" dirty="0" smtClean="0">
                <a:latin typeface="Helvetica Narrow" pitchFamily="34" charset="0"/>
              </a:rPr>
              <a:t>“for the purpose of focusing on relationships of a corporate nature that involve monetary or in-kind sponsorship for the organizations and/or its affiliates”</a:t>
            </a:r>
          </a:p>
          <a:p>
            <a:endParaRPr lang="en-CA" dirty="0">
              <a:latin typeface="Helvetica Narrow" pitchFamily="34" charset="0"/>
            </a:endParaRPr>
          </a:p>
        </p:txBody>
      </p:sp>
      <p:pic>
        <p:nvPicPr>
          <p:cNvPr id="10" name="Picture 9" descr="afsa_large.png"/>
          <p:cNvPicPr>
            <a:picLocks noChangeAspect="1"/>
          </p:cNvPicPr>
          <p:nvPr/>
        </p:nvPicPr>
        <p:blipFill>
          <a:blip r:embed="rId2" cstate="print"/>
          <a:stretch>
            <a:fillRect/>
          </a:stretch>
        </p:blipFill>
        <p:spPr>
          <a:xfrm>
            <a:off x="6753098" y="5733256"/>
            <a:ext cx="2055954" cy="720080"/>
          </a:xfrm>
          <a:prstGeom prst="rect">
            <a:avLst/>
          </a:prstGeom>
        </p:spPr>
      </p:pic>
      <p:sp>
        <p:nvSpPr>
          <p:cNvPr id="11" name="Rectangle 10"/>
          <p:cNvSpPr/>
          <p:nvPr/>
        </p:nvSpPr>
        <p:spPr>
          <a:xfrm>
            <a:off x="-324544" y="1124744"/>
            <a:ext cx="9649072" cy="72008"/>
          </a:xfrm>
          <a:prstGeom prst="rect">
            <a:avLst/>
          </a:prstGeom>
          <a:gradFill flip="none" rotWithShape="1">
            <a:gsLst>
              <a:gs pos="0">
                <a:srgbClr val="981C1C"/>
              </a:gs>
              <a:gs pos="50000">
                <a:schemeClr val="accent2">
                  <a:shade val="67500"/>
                  <a:satMod val="115000"/>
                </a:schemeClr>
              </a:gs>
              <a:gs pos="100000">
                <a:schemeClr val="accent2">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fr-CA" b="1" dirty="0" smtClean="0">
                <a:solidFill>
                  <a:srgbClr val="981C1C"/>
                </a:solidFill>
                <a:latin typeface="Helvetica Narrow" pitchFamily="34" charset="0"/>
              </a:rPr>
              <a:t>CHANGES</a:t>
            </a:r>
            <a:endParaRPr lang="en-CA" b="1" dirty="0">
              <a:solidFill>
                <a:srgbClr val="981C1C"/>
              </a:solidFill>
              <a:latin typeface="Helvetica Narrow" pitchFamily="34" charset="0"/>
            </a:endParaRPr>
          </a:p>
        </p:txBody>
      </p:sp>
      <p:sp>
        <p:nvSpPr>
          <p:cNvPr id="9" name="Content Placeholder 8"/>
          <p:cNvSpPr>
            <a:spLocks noGrp="1"/>
          </p:cNvSpPr>
          <p:nvPr>
            <p:ph idx="1"/>
          </p:nvPr>
        </p:nvSpPr>
        <p:spPr>
          <a:xfrm>
            <a:off x="457200" y="1340768"/>
            <a:ext cx="8229600" cy="4525963"/>
          </a:xfrm>
        </p:spPr>
        <p:txBody>
          <a:bodyPr>
            <a:normAutofit/>
          </a:bodyPr>
          <a:lstStyle/>
          <a:p>
            <a:r>
              <a:rPr lang="en-CA" sz="2600" dirty="0" smtClean="0">
                <a:latin typeface="Helvetica Narrow" pitchFamily="34" charset="0"/>
                <a:sym typeface="Wingdings"/>
              </a:rPr>
              <a:t>C</a:t>
            </a:r>
            <a:r>
              <a:rPr lang="en-CA" sz="2600" dirty="0" smtClean="0">
                <a:latin typeface="Helvetica Narrow" pitchFamily="34" charset="0"/>
              </a:rPr>
              <a:t>reate a </a:t>
            </a:r>
            <a:r>
              <a:rPr lang="en-CA" sz="2600" i="1" dirty="0" smtClean="0">
                <a:latin typeface="Helvetica Narrow" pitchFamily="34" charset="0"/>
              </a:rPr>
              <a:t>new</a:t>
            </a:r>
            <a:r>
              <a:rPr lang="en-CA" sz="2600" dirty="0" smtClean="0">
                <a:latin typeface="Helvetica Narrow" pitchFamily="34" charset="0"/>
              </a:rPr>
              <a:t> office of Vice President, External Relations </a:t>
            </a:r>
          </a:p>
          <a:p>
            <a:pPr lvl="1"/>
            <a:r>
              <a:rPr lang="en-CA" sz="2200" dirty="0" smtClean="0">
                <a:latin typeface="Helvetica Narrow" pitchFamily="34" charset="0"/>
              </a:rPr>
              <a:t>“for the purpose of building and maintaining relationships with organizations off and on campus with primary focus towards other business and commerce student associations across Canada and clubs and other societies internal to the University of Waterloo, and will also deal with managing a conference engagement and participation system which will rival similar programs run across the country; this portfolio will also deal with the conference subsidy program”</a:t>
            </a:r>
          </a:p>
          <a:p>
            <a:endParaRPr lang="en-CA" dirty="0">
              <a:latin typeface="Helvetica Narrow" pitchFamily="34" charset="0"/>
            </a:endParaRPr>
          </a:p>
        </p:txBody>
      </p:sp>
      <p:pic>
        <p:nvPicPr>
          <p:cNvPr id="10" name="Picture 9" descr="afsa_large.png"/>
          <p:cNvPicPr>
            <a:picLocks noChangeAspect="1"/>
          </p:cNvPicPr>
          <p:nvPr/>
        </p:nvPicPr>
        <p:blipFill>
          <a:blip r:embed="rId2" cstate="print"/>
          <a:stretch>
            <a:fillRect/>
          </a:stretch>
        </p:blipFill>
        <p:spPr>
          <a:xfrm>
            <a:off x="6753098" y="5733256"/>
            <a:ext cx="2055954" cy="720080"/>
          </a:xfrm>
          <a:prstGeom prst="rect">
            <a:avLst/>
          </a:prstGeom>
        </p:spPr>
      </p:pic>
      <p:sp>
        <p:nvSpPr>
          <p:cNvPr id="11" name="Rectangle 10"/>
          <p:cNvSpPr/>
          <p:nvPr/>
        </p:nvSpPr>
        <p:spPr>
          <a:xfrm>
            <a:off x="-324544" y="1124744"/>
            <a:ext cx="9649072" cy="72008"/>
          </a:xfrm>
          <a:prstGeom prst="rect">
            <a:avLst/>
          </a:prstGeom>
          <a:gradFill flip="none" rotWithShape="1">
            <a:gsLst>
              <a:gs pos="0">
                <a:srgbClr val="981C1C"/>
              </a:gs>
              <a:gs pos="50000">
                <a:schemeClr val="accent2">
                  <a:shade val="67500"/>
                  <a:satMod val="115000"/>
                </a:schemeClr>
              </a:gs>
              <a:gs pos="100000">
                <a:schemeClr val="accent2">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fr-CA" b="1" dirty="0" smtClean="0">
                <a:solidFill>
                  <a:srgbClr val="981C1C"/>
                </a:solidFill>
                <a:latin typeface="Helvetica Narrow" pitchFamily="34" charset="0"/>
              </a:rPr>
              <a:t>CHANGES</a:t>
            </a:r>
            <a:endParaRPr lang="en-CA" b="1" dirty="0">
              <a:solidFill>
                <a:srgbClr val="981C1C"/>
              </a:solidFill>
              <a:latin typeface="Helvetica Narrow" pitchFamily="34" charset="0"/>
            </a:endParaRPr>
          </a:p>
        </p:txBody>
      </p:sp>
      <p:sp>
        <p:nvSpPr>
          <p:cNvPr id="9" name="Content Placeholder 8"/>
          <p:cNvSpPr>
            <a:spLocks noGrp="1"/>
          </p:cNvSpPr>
          <p:nvPr>
            <p:ph idx="1"/>
          </p:nvPr>
        </p:nvSpPr>
        <p:spPr>
          <a:xfrm>
            <a:off x="457200" y="1340768"/>
            <a:ext cx="8229600" cy="4525963"/>
          </a:xfrm>
        </p:spPr>
        <p:txBody>
          <a:bodyPr>
            <a:normAutofit/>
          </a:bodyPr>
          <a:lstStyle/>
          <a:p>
            <a:r>
              <a:rPr lang="en-CA" sz="2600" dirty="0" smtClean="0">
                <a:latin typeface="Helvetica Narrow" pitchFamily="34" charset="0"/>
              </a:rPr>
              <a:t>Create one new elected Director, and </a:t>
            </a:r>
          </a:p>
          <a:p>
            <a:r>
              <a:rPr lang="en-CA" sz="2600" dirty="0" smtClean="0">
                <a:latin typeface="Helvetica Narrow" pitchFamily="34" charset="0"/>
              </a:rPr>
              <a:t>Also create the explicit right for one Board of Director to be an alumnus who has graduated within the past 3 years; this will also create efficiencies with the young alumnus seat on the AFEF Board</a:t>
            </a:r>
          </a:p>
        </p:txBody>
      </p:sp>
      <p:pic>
        <p:nvPicPr>
          <p:cNvPr id="10" name="Picture 9" descr="afsa_large.png"/>
          <p:cNvPicPr>
            <a:picLocks noChangeAspect="1"/>
          </p:cNvPicPr>
          <p:nvPr/>
        </p:nvPicPr>
        <p:blipFill>
          <a:blip r:embed="rId2" cstate="print"/>
          <a:stretch>
            <a:fillRect/>
          </a:stretch>
        </p:blipFill>
        <p:spPr>
          <a:xfrm>
            <a:off x="6753098" y="5733256"/>
            <a:ext cx="2055954" cy="720080"/>
          </a:xfrm>
          <a:prstGeom prst="rect">
            <a:avLst/>
          </a:prstGeom>
        </p:spPr>
      </p:pic>
      <p:sp>
        <p:nvSpPr>
          <p:cNvPr id="11" name="Rectangle 10"/>
          <p:cNvSpPr/>
          <p:nvPr/>
        </p:nvSpPr>
        <p:spPr>
          <a:xfrm>
            <a:off x="-324544" y="1124744"/>
            <a:ext cx="9649072" cy="72008"/>
          </a:xfrm>
          <a:prstGeom prst="rect">
            <a:avLst/>
          </a:prstGeom>
          <a:gradFill flip="none" rotWithShape="1">
            <a:gsLst>
              <a:gs pos="0">
                <a:srgbClr val="981C1C"/>
              </a:gs>
              <a:gs pos="50000">
                <a:schemeClr val="accent2">
                  <a:shade val="67500"/>
                  <a:satMod val="115000"/>
                </a:schemeClr>
              </a:gs>
              <a:gs pos="100000">
                <a:schemeClr val="accent2">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fr-CA" b="1" dirty="0" smtClean="0">
                <a:solidFill>
                  <a:srgbClr val="981C1C"/>
                </a:solidFill>
                <a:latin typeface="Helvetica Narrow" pitchFamily="34" charset="0"/>
              </a:rPr>
              <a:t>CHANGES</a:t>
            </a:r>
            <a:endParaRPr lang="en-CA" b="1" dirty="0">
              <a:solidFill>
                <a:srgbClr val="981C1C"/>
              </a:solidFill>
              <a:latin typeface="Helvetica Narrow" pitchFamily="34" charset="0"/>
            </a:endParaRPr>
          </a:p>
        </p:txBody>
      </p:sp>
      <p:sp>
        <p:nvSpPr>
          <p:cNvPr id="9" name="Content Placeholder 8"/>
          <p:cNvSpPr>
            <a:spLocks noGrp="1"/>
          </p:cNvSpPr>
          <p:nvPr>
            <p:ph idx="1"/>
          </p:nvPr>
        </p:nvSpPr>
        <p:spPr>
          <a:xfrm>
            <a:off x="457200" y="1340768"/>
            <a:ext cx="8229600" cy="4525963"/>
          </a:xfrm>
        </p:spPr>
        <p:txBody>
          <a:bodyPr>
            <a:normAutofit/>
          </a:bodyPr>
          <a:lstStyle/>
          <a:p>
            <a:r>
              <a:rPr lang="en-CA" sz="2600" dirty="0" smtClean="0">
                <a:latin typeface="Helvetica Narrow" pitchFamily="34" charset="0"/>
                <a:sym typeface="Wingdings"/>
              </a:rPr>
              <a:t>R</a:t>
            </a:r>
            <a:r>
              <a:rPr lang="en-CA" sz="2600" dirty="0" smtClean="0">
                <a:latin typeface="Helvetica Narrow" pitchFamily="34" charset="0"/>
              </a:rPr>
              <a:t>emove Vice President, Finance, as the automatic replacement to the President. </a:t>
            </a:r>
            <a:r>
              <a:rPr lang="en-CA" sz="2600" dirty="0" err="1" smtClean="0">
                <a:latin typeface="Helvetica Narrow" pitchFamily="34" charset="0"/>
              </a:rPr>
              <a:t>BoD</a:t>
            </a:r>
            <a:r>
              <a:rPr lang="en-CA" sz="2600" dirty="0" smtClean="0">
                <a:latin typeface="Helvetica Narrow" pitchFamily="34" charset="0"/>
              </a:rPr>
              <a:t> will now have the authority to appoint an “Exec Vice President” that would take over the President’s duties where the President cannot perform them</a:t>
            </a:r>
            <a:endParaRPr lang="en-CA" sz="2600" dirty="0">
              <a:latin typeface="Helvetica Narrow" pitchFamily="34" charset="0"/>
            </a:endParaRPr>
          </a:p>
        </p:txBody>
      </p:sp>
      <p:pic>
        <p:nvPicPr>
          <p:cNvPr id="10" name="Picture 9" descr="afsa_large.png"/>
          <p:cNvPicPr>
            <a:picLocks noChangeAspect="1"/>
          </p:cNvPicPr>
          <p:nvPr/>
        </p:nvPicPr>
        <p:blipFill>
          <a:blip r:embed="rId2" cstate="print"/>
          <a:stretch>
            <a:fillRect/>
          </a:stretch>
        </p:blipFill>
        <p:spPr>
          <a:xfrm>
            <a:off x="6753098" y="5733256"/>
            <a:ext cx="2055954" cy="720080"/>
          </a:xfrm>
          <a:prstGeom prst="rect">
            <a:avLst/>
          </a:prstGeom>
        </p:spPr>
      </p:pic>
      <p:sp>
        <p:nvSpPr>
          <p:cNvPr id="11" name="Rectangle 10"/>
          <p:cNvSpPr/>
          <p:nvPr/>
        </p:nvSpPr>
        <p:spPr>
          <a:xfrm>
            <a:off x="-324544" y="1124744"/>
            <a:ext cx="9649072" cy="72008"/>
          </a:xfrm>
          <a:prstGeom prst="rect">
            <a:avLst/>
          </a:prstGeom>
          <a:gradFill flip="none" rotWithShape="1">
            <a:gsLst>
              <a:gs pos="0">
                <a:srgbClr val="981C1C"/>
              </a:gs>
              <a:gs pos="50000">
                <a:schemeClr val="accent2">
                  <a:shade val="67500"/>
                  <a:satMod val="115000"/>
                </a:schemeClr>
              </a:gs>
              <a:gs pos="100000">
                <a:schemeClr val="accent2">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fr-CA" b="1" dirty="0" smtClean="0">
                <a:solidFill>
                  <a:srgbClr val="981C1C"/>
                </a:solidFill>
                <a:latin typeface="Helvetica Narrow" pitchFamily="34" charset="0"/>
              </a:rPr>
              <a:t>SUMMARY</a:t>
            </a:r>
            <a:endParaRPr lang="en-CA" b="1" dirty="0">
              <a:solidFill>
                <a:srgbClr val="981C1C"/>
              </a:solidFill>
              <a:latin typeface="Helvetica Narrow" pitchFamily="34" charset="0"/>
            </a:endParaRPr>
          </a:p>
        </p:txBody>
      </p:sp>
      <p:sp>
        <p:nvSpPr>
          <p:cNvPr id="9" name="Content Placeholder 8"/>
          <p:cNvSpPr>
            <a:spLocks noGrp="1"/>
          </p:cNvSpPr>
          <p:nvPr>
            <p:ph idx="1"/>
          </p:nvPr>
        </p:nvSpPr>
        <p:spPr>
          <a:xfrm>
            <a:off x="457200" y="1340768"/>
            <a:ext cx="8229600" cy="4525963"/>
          </a:xfrm>
        </p:spPr>
        <p:txBody>
          <a:bodyPr>
            <a:normAutofit/>
          </a:bodyPr>
          <a:lstStyle/>
          <a:p>
            <a:pPr marL="0" indent="0">
              <a:buNone/>
            </a:pPr>
            <a:r>
              <a:rPr lang="en-CA" sz="2600" dirty="0" smtClean="0">
                <a:latin typeface="Helvetica Narrow" pitchFamily="34" charset="0"/>
              </a:rPr>
              <a:t>All in all, a vote for a yes on the referendum will be a vote for more of </a:t>
            </a:r>
            <a:r>
              <a:rPr lang="en-CA" sz="2600" b="1" dirty="0" smtClean="0">
                <a:latin typeface="Helvetica Narrow" pitchFamily="34" charset="0"/>
              </a:rPr>
              <a:t>your money </a:t>
            </a:r>
            <a:r>
              <a:rPr lang="en-CA" sz="2600" dirty="0" smtClean="0">
                <a:latin typeface="Helvetica Narrow" pitchFamily="34" charset="0"/>
              </a:rPr>
              <a:t>being spent </a:t>
            </a:r>
            <a:r>
              <a:rPr lang="en-CA" sz="2600" b="1" dirty="0" smtClean="0">
                <a:latin typeface="Helvetica Narrow" pitchFamily="34" charset="0"/>
              </a:rPr>
              <a:t>towards you</a:t>
            </a:r>
            <a:r>
              <a:rPr lang="en-CA" sz="2600" dirty="0">
                <a:latin typeface="Helvetica Narrow" pitchFamily="34" charset="0"/>
              </a:rPr>
              <a:t> –</a:t>
            </a:r>
            <a:r>
              <a:rPr lang="en-CA" sz="2600" dirty="0" smtClean="0">
                <a:latin typeface="Helvetica Narrow" pitchFamily="34" charset="0"/>
              </a:rPr>
              <a:t> the students – and to allow for AFSA to take the lead in improving the </a:t>
            </a:r>
            <a:r>
              <a:rPr lang="en-CA" sz="2600" b="1" dirty="0" smtClean="0">
                <a:solidFill>
                  <a:srgbClr val="AD1B1B"/>
                </a:solidFill>
                <a:latin typeface="Helvetica Narrow" pitchFamily="34" charset="0"/>
              </a:rPr>
              <a:t>business student experience </a:t>
            </a:r>
            <a:r>
              <a:rPr lang="en-CA" sz="2600" dirty="0" smtClean="0">
                <a:latin typeface="Helvetica Narrow" pitchFamily="34" charset="0"/>
              </a:rPr>
              <a:t>at </a:t>
            </a:r>
            <a:r>
              <a:rPr lang="en-CA" sz="2600" dirty="0" err="1" smtClean="0">
                <a:latin typeface="Helvetica Narrow" pitchFamily="34" charset="0"/>
              </a:rPr>
              <a:t>uWaterloo</a:t>
            </a:r>
            <a:r>
              <a:rPr lang="en-CA" sz="2600" dirty="0" smtClean="0">
                <a:latin typeface="Helvetica Narrow" pitchFamily="34" charset="0"/>
              </a:rPr>
              <a:t>. </a:t>
            </a:r>
            <a:endParaRPr lang="en-CA" sz="2600" dirty="0">
              <a:latin typeface="Helvetica Narrow" pitchFamily="34" charset="0"/>
            </a:endParaRPr>
          </a:p>
        </p:txBody>
      </p:sp>
      <p:pic>
        <p:nvPicPr>
          <p:cNvPr id="10" name="Picture 9" descr="afsa_large.png"/>
          <p:cNvPicPr>
            <a:picLocks noChangeAspect="1"/>
          </p:cNvPicPr>
          <p:nvPr/>
        </p:nvPicPr>
        <p:blipFill>
          <a:blip r:embed="rId2" cstate="print"/>
          <a:stretch>
            <a:fillRect/>
          </a:stretch>
        </p:blipFill>
        <p:spPr>
          <a:xfrm>
            <a:off x="6753098" y="5733256"/>
            <a:ext cx="2055954" cy="720080"/>
          </a:xfrm>
          <a:prstGeom prst="rect">
            <a:avLst/>
          </a:prstGeom>
        </p:spPr>
      </p:pic>
      <p:sp>
        <p:nvSpPr>
          <p:cNvPr id="11" name="Rectangle 10"/>
          <p:cNvSpPr/>
          <p:nvPr/>
        </p:nvSpPr>
        <p:spPr>
          <a:xfrm>
            <a:off x="-324544" y="1124744"/>
            <a:ext cx="9649072" cy="72008"/>
          </a:xfrm>
          <a:prstGeom prst="rect">
            <a:avLst/>
          </a:prstGeom>
          <a:gradFill flip="none" rotWithShape="1">
            <a:gsLst>
              <a:gs pos="0">
                <a:srgbClr val="981C1C"/>
              </a:gs>
              <a:gs pos="50000">
                <a:schemeClr val="accent2">
                  <a:shade val="67500"/>
                  <a:satMod val="115000"/>
                </a:schemeClr>
              </a:gs>
              <a:gs pos="100000">
                <a:schemeClr val="accent2">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AD1B1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76904" y="2361031"/>
            <a:ext cx="8229600" cy="1647056"/>
          </a:xfrm>
        </p:spPr>
        <p:txBody>
          <a:bodyPr>
            <a:noAutofit/>
          </a:bodyPr>
          <a:lstStyle/>
          <a:p>
            <a:pPr algn="l"/>
            <a:r>
              <a:rPr lang="en-CA" sz="7200" dirty="0" smtClean="0">
                <a:solidFill>
                  <a:schemeClr val="bg1"/>
                </a:solidFill>
                <a:latin typeface="Helvetica Narrow" pitchFamily="34" charset="0"/>
              </a:rPr>
              <a:t>ELECTION INFO</a:t>
            </a:r>
            <a:endParaRPr lang="en-CA" sz="7200" dirty="0">
              <a:solidFill>
                <a:schemeClr val="bg1"/>
              </a:solidFill>
              <a:latin typeface="Helvetica Narrow" pitchFamily="34" charset="0"/>
            </a:endParaRPr>
          </a:p>
        </p:txBody>
      </p:sp>
      <p:pic>
        <p:nvPicPr>
          <p:cNvPr id="4" name="Picture 3" descr="afsa_large_white.png"/>
          <p:cNvPicPr>
            <a:picLocks noChangeAspect="1"/>
          </p:cNvPicPr>
          <p:nvPr/>
        </p:nvPicPr>
        <p:blipFill>
          <a:blip r:embed="rId2" cstate="print"/>
          <a:srcRect r="76630"/>
          <a:stretch>
            <a:fillRect/>
          </a:stretch>
        </p:blipFill>
        <p:spPr>
          <a:xfrm>
            <a:off x="395536" y="2361031"/>
            <a:ext cx="1481368" cy="2220097"/>
          </a:xfrm>
          <a:prstGeom prst="rect">
            <a:avLst/>
          </a:prstGeom>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fr-CA" b="1" dirty="0" smtClean="0">
                <a:solidFill>
                  <a:srgbClr val="981C1C"/>
                </a:solidFill>
                <a:latin typeface="Helvetica Narrow" pitchFamily="34" charset="0"/>
              </a:rPr>
              <a:t>ELECTIONS TIMELINE</a:t>
            </a:r>
            <a:endParaRPr lang="en-CA" b="1" dirty="0">
              <a:solidFill>
                <a:srgbClr val="981C1C"/>
              </a:solidFill>
              <a:latin typeface="Helvetica Narrow" pitchFamily="34" charset="0"/>
            </a:endParaRPr>
          </a:p>
        </p:txBody>
      </p:sp>
      <p:sp>
        <p:nvSpPr>
          <p:cNvPr id="9" name="Content Placeholder 8"/>
          <p:cNvSpPr>
            <a:spLocks noGrp="1"/>
          </p:cNvSpPr>
          <p:nvPr>
            <p:ph idx="1"/>
          </p:nvPr>
        </p:nvSpPr>
        <p:spPr>
          <a:xfrm>
            <a:off x="457200" y="1340768"/>
            <a:ext cx="8229600" cy="4525963"/>
          </a:xfrm>
        </p:spPr>
        <p:txBody>
          <a:bodyPr>
            <a:normAutofit fontScale="85000" lnSpcReduction="10000"/>
          </a:bodyPr>
          <a:lstStyle/>
          <a:p>
            <a:pPr>
              <a:buNone/>
            </a:pPr>
            <a:r>
              <a:rPr lang="en-US" sz="4000" b="1" dirty="0" smtClean="0">
                <a:latin typeface="Helvetica Narrow" pitchFamily="34" charset="0"/>
              </a:rPr>
              <a:t>May 20			Info Session</a:t>
            </a:r>
          </a:p>
          <a:p>
            <a:pPr>
              <a:buNone/>
            </a:pPr>
            <a:r>
              <a:rPr lang="en-US" sz="4000" b="1" dirty="0" smtClean="0">
                <a:latin typeface="Helvetica Narrow" pitchFamily="34" charset="0"/>
              </a:rPr>
              <a:t>May 21</a:t>
            </a:r>
            <a:r>
              <a:rPr lang="en-US" sz="4000" b="1" baseline="30000" dirty="0" smtClean="0">
                <a:latin typeface="Helvetica Narrow" pitchFamily="34" charset="0"/>
              </a:rPr>
              <a:t>	</a:t>
            </a:r>
            <a:r>
              <a:rPr lang="en-US" sz="4000" b="1" dirty="0" smtClean="0">
                <a:latin typeface="Helvetica Narrow" pitchFamily="34" charset="0"/>
              </a:rPr>
              <a:t>		Applications Posted</a:t>
            </a:r>
          </a:p>
          <a:p>
            <a:pPr>
              <a:buNone/>
            </a:pPr>
            <a:r>
              <a:rPr lang="en-US" sz="4000" b="1" dirty="0" smtClean="0">
                <a:latin typeface="Helvetica Narrow" pitchFamily="34" charset="0"/>
              </a:rPr>
              <a:t>May 25			All Applications Due</a:t>
            </a:r>
          </a:p>
          <a:p>
            <a:pPr>
              <a:buNone/>
            </a:pPr>
            <a:r>
              <a:rPr lang="en-US" sz="4000" b="1" dirty="0" smtClean="0">
                <a:latin typeface="Helvetica Narrow" pitchFamily="34" charset="0"/>
              </a:rPr>
              <a:t>May 27 – 30		Campaigning Period</a:t>
            </a:r>
          </a:p>
          <a:p>
            <a:pPr>
              <a:buNone/>
            </a:pPr>
            <a:r>
              <a:rPr lang="en-US" sz="4000" b="1" dirty="0" smtClean="0">
                <a:latin typeface="Helvetica Narrow" pitchFamily="34" charset="0"/>
              </a:rPr>
              <a:t>June 2 – 5 		Voting Period</a:t>
            </a:r>
          </a:p>
          <a:p>
            <a:pPr>
              <a:buNone/>
            </a:pPr>
            <a:r>
              <a:rPr lang="en-US" sz="4000" b="1" dirty="0" smtClean="0">
                <a:latin typeface="Helvetica Narrow" pitchFamily="34" charset="0"/>
              </a:rPr>
              <a:t>June 9			Results Announced</a:t>
            </a:r>
          </a:p>
          <a:p>
            <a:pPr>
              <a:buNone/>
            </a:pPr>
            <a:endParaRPr lang="fr-CA" sz="4400" b="1" dirty="0" smtClean="0">
              <a:latin typeface="Helvetica Narrow" pitchFamily="34" charset="0"/>
            </a:endParaRPr>
          </a:p>
        </p:txBody>
      </p:sp>
      <p:pic>
        <p:nvPicPr>
          <p:cNvPr id="10" name="Picture 9" descr="afsa_large.png"/>
          <p:cNvPicPr>
            <a:picLocks noChangeAspect="1"/>
          </p:cNvPicPr>
          <p:nvPr/>
        </p:nvPicPr>
        <p:blipFill>
          <a:blip r:embed="rId2" cstate="print"/>
          <a:stretch>
            <a:fillRect/>
          </a:stretch>
        </p:blipFill>
        <p:spPr>
          <a:xfrm>
            <a:off x="6753098" y="5733256"/>
            <a:ext cx="2055954" cy="720080"/>
          </a:xfrm>
          <a:prstGeom prst="rect">
            <a:avLst/>
          </a:prstGeom>
        </p:spPr>
      </p:pic>
      <p:sp>
        <p:nvSpPr>
          <p:cNvPr id="11" name="Rectangle 10"/>
          <p:cNvSpPr/>
          <p:nvPr/>
        </p:nvSpPr>
        <p:spPr>
          <a:xfrm>
            <a:off x="-324544" y="1124744"/>
            <a:ext cx="9649072" cy="72008"/>
          </a:xfrm>
          <a:prstGeom prst="rect">
            <a:avLst/>
          </a:prstGeom>
          <a:gradFill flip="none" rotWithShape="1">
            <a:gsLst>
              <a:gs pos="0">
                <a:srgbClr val="981C1C"/>
              </a:gs>
              <a:gs pos="50000">
                <a:schemeClr val="accent2">
                  <a:shade val="67500"/>
                  <a:satMod val="115000"/>
                </a:schemeClr>
              </a:gs>
              <a:gs pos="100000">
                <a:schemeClr val="accent2">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AD1B1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83160" y="2276872"/>
            <a:ext cx="8229600" cy="1647056"/>
          </a:xfrm>
        </p:spPr>
        <p:txBody>
          <a:bodyPr>
            <a:noAutofit/>
          </a:bodyPr>
          <a:lstStyle/>
          <a:p>
            <a:pPr algn="l"/>
            <a:r>
              <a:rPr lang="en-CA" sz="7200" dirty="0" smtClean="0">
                <a:solidFill>
                  <a:schemeClr val="bg1"/>
                </a:solidFill>
                <a:latin typeface="Helvetica Narrow" pitchFamily="34" charset="0"/>
              </a:rPr>
              <a:t>BOARD OF DIRECTORS</a:t>
            </a:r>
            <a:endParaRPr lang="en-CA" sz="7200" dirty="0">
              <a:solidFill>
                <a:schemeClr val="bg1"/>
              </a:solidFill>
              <a:latin typeface="Helvetica Narrow" pitchFamily="34" charset="0"/>
            </a:endParaRPr>
          </a:p>
        </p:txBody>
      </p:sp>
      <p:pic>
        <p:nvPicPr>
          <p:cNvPr id="4" name="Picture 3" descr="afsa_large_white.png"/>
          <p:cNvPicPr>
            <a:picLocks noChangeAspect="1"/>
          </p:cNvPicPr>
          <p:nvPr/>
        </p:nvPicPr>
        <p:blipFill>
          <a:blip r:embed="rId2" cstate="print"/>
          <a:srcRect r="76630"/>
          <a:stretch>
            <a:fillRect/>
          </a:stretch>
        </p:blipFill>
        <p:spPr>
          <a:xfrm>
            <a:off x="1475656" y="2132856"/>
            <a:ext cx="1481368" cy="2220097"/>
          </a:xfrm>
          <a:prstGeom prst="rect">
            <a:avLst/>
          </a:prstGeom>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fr-CA" b="1" dirty="0" smtClean="0">
                <a:solidFill>
                  <a:srgbClr val="981C1C"/>
                </a:solidFill>
                <a:latin typeface="Helvetica Narrow" pitchFamily="34" charset="0"/>
              </a:rPr>
              <a:t>ELECTION RULES</a:t>
            </a:r>
            <a:endParaRPr lang="en-CA" b="1" dirty="0">
              <a:solidFill>
                <a:srgbClr val="981C1C"/>
              </a:solidFill>
              <a:latin typeface="Helvetica Narrow" pitchFamily="34" charset="0"/>
            </a:endParaRPr>
          </a:p>
        </p:txBody>
      </p:sp>
      <p:sp>
        <p:nvSpPr>
          <p:cNvPr id="9" name="Content Placeholder 8"/>
          <p:cNvSpPr>
            <a:spLocks noGrp="1"/>
          </p:cNvSpPr>
          <p:nvPr>
            <p:ph idx="1"/>
          </p:nvPr>
        </p:nvSpPr>
        <p:spPr>
          <a:xfrm>
            <a:off x="457200" y="1340768"/>
            <a:ext cx="8229600" cy="4525963"/>
          </a:xfrm>
        </p:spPr>
        <p:txBody>
          <a:bodyPr>
            <a:noAutofit/>
          </a:bodyPr>
          <a:lstStyle/>
          <a:p>
            <a:pPr marL="285750" indent="-285750">
              <a:lnSpc>
                <a:spcPct val="120000"/>
              </a:lnSpc>
              <a:buFont typeface="Arial"/>
              <a:buChar char="•"/>
            </a:pPr>
            <a:r>
              <a:rPr lang="en-US" sz="2400" dirty="0" smtClean="0">
                <a:latin typeface="Helvetica Narrow" pitchFamily="34" charset="0"/>
              </a:rPr>
              <a:t>Clarification of Commitment (Sept 1, 2014 – Aug 31, 2015)</a:t>
            </a:r>
          </a:p>
          <a:p>
            <a:pPr marL="285750" indent="-285750">
              <a:lnSpc>
                <a:spcPct val="120000"/>
              </a:lnSpc>
              <a:buFont typeface="Arial"/>
              <a:buChar char="•"/>
            </a:pPr>
            <a:r>
              <a:rPr lang="en-US" sz="2400" dirty="0" smtClean="0">
                <a:latin typeface="Helvetica Narrow" pitchFamily="34" charset="0"/>
              </a:rPr>
              <a:t>Rules of acceptable </a:t>
            </a:r>
            <a:r>
              <a:rPr lang="en-US" sz="2400" dirty="0" err="1" smtClean="0">
                <a:latin typeface="Helvetica Narrow" pitchFamily="34" charset="0"/>
              </a:rPr>
              <a:t>behaviour</a:t>
            </a:r>
            <a:r>
              <a:rPr lang="en-US" sz="2400" dirty="0" smtClean="0">
                <a:latin typeface="Helvetica Narrow" pitchFamily="34" charset="0"/>
              </a:rPr>
              <a:t> within campaign period</a:t>
            </a:r>
          </a:p>
          <a:p>
            <a:pPr marL="285750" indent="-285750">
              <a:lnSpc>
                <a:spcPct val="120000"/>
              </a:lnSpc>
              <a:buFont typeface="Arial"/>
              <a:buChar char="•"/>
            </a:pPr>
            <a:r>
              <a:rPr lang="en-US" sz="2400" dirty="0" smtClean="0">
                <a:latin typeface="Helvetica Narrow" pitchFamily="34" charset="0"/>
              </a:rPr>
              <a:t>Current AFSA Exec/BOD member for visible support</a:t>
            </a:r>
          </a:p>
          <a:p>
            <a:pPr marL="285750" indent="-285750">
              <a:lnSpc>
                <a:spcPct val="120000"/>
              </a:lnSpc>
              <a:buFont typeface="Arial"/>
              <a:buChar char="•"/>
            </a:pPr>
            <a:r>
              <a:rPr lang="en-US" sz="2400" dirty="0" smtClean="0">
                <a:latin typeface="Helvetica Narrow" pitchFamily="34" charset="0"/>
              </a:rPr>
              <a:t>Campaigning will consist of:</a:t>
            </a:r>
          </a:p>
          <a:p>
            <a:pPr lvl="1">
              <a:lnSpc>
                <a:spcPct val="120000"/>
              </a:lnSpc>
              <a:buFont typeface="Arial"/>
              <a:buChar char="•"/>
            </a:pPr>
            <a:r>
              <a:rPr lang="en-US" sz="2400" dirty="0" smtClean="0">
                <a:latin typeface="Helvetica Narrow" pitchFamily="34" charset="0"/>
              </a:rPr>
              <a:t>Brief Web profiles</a:t>
            </a:r>
          </a:p>
          <a:p>
            <a:pPr lvl="1">
              <a:lnSpc>
                <a:spcPct val="120000"/>
              </a:lnSpc>
              <a:buFont typeface="Arial"/>
              <a:buChar char="•"/>
            </a:pPr>
            <a:r>
              <a:rPr lang="en-US" sz="2400" dirty="0" smtClean="0">
                <a:latin typeface="Helvetica Narrow" pitchFamily="34" charset="0"/>
              </a:rPr>
              <a:t>Forum debates/discussions</a:t>
            </a:r>
          </a:p>
          <a:p>
            <a:pPr lvl="1">
              <a:lnSpc>
                <a:spcPct val="120000"/>
              </a:lnSpc>
              <a:buFont typeface="Arial"/>
              <a:buChar char="•"/>
            </a:pPr>
            <a:r>
              <a:rPr lang="en-US" sz="2400" dirty="0" err="1" smtClean="0">
                <a:latin typeface="Helvetica Narrow" pitchFamily="34" charset="0"/>
              </a:rPr>
              <a:t>Facebook</a:t>
            </a:r>
            <a:r>
              <a:rPr lang="en-US" sz="2400" dirty="0" smtClean="0">
                <a:latin typeface="Helvetica Narrow" pitchFamily="34" charset="0"/>
              </a:rPr>
              <a:t> groups</a:t>
            </a:r>
          </a:p>
          <a:p>
            <a:pPr marL="285750" indent="-285750">
              <a:lnSpc>
                <a:spcPct val="120000"/>
              </a:lnSpc>
              <a:buFont typeface="Arial"/>
              <a:buChar char="•"/>
            </a:pPr>
            <a:r>
              <a:rPr lang="en-US" sz="2800" dirty="0" smtClean="0">
                <a:latin typeface="Helvetica Narrow" pitchFamily="34" charset="0"/>
              </a:rPr>
              <a:t>Please visit </a:t>
            </a:r>
            <a:r>
              <a:rPr lang="en-US" sz="2800" dirty="0" smtClean="0">
                <a:latin typeface="Helvetica Narrow" pitchFamily="34" charset="0"/>
                <a:hlinkClick r:id="rId2"/>
              </a:rPr>
              <a:t>www.uwafsa.ca/elections</a:t>
            </a:r>
            <a:r>
              <a:rPr lang="en-US" sz="2800" dirty="0" smtClean="0">
                <a:latin typeface="Helvetica Narrow" pitchFamily="34" charset="0"/>
              </a:rPr>
              <a:t> for a full list</a:t>
            </a:r>
          </a:p>
        </p:txBody>
      </p:sp>
      <p:pic>
        <p:nvPicPr>
          <p:cNvPr id="10" name="Picture 9" descr="afsa_large.png"/>
          <p:cNvPicPr>
            <a:picLocks noChangeAspect="1"/>
          </p:cNvPicPr>
          <p:nvPr/>
        </p:nvPicPr>
        <p:blipFill>
          <a:blip r:embed="rId3" cstate="print"/>
          <a:stretch>
            <a:fillRect/>
          </a:stretch>
        </p:blipFill>
        <p:spPr>
          <a:xfrm>
            <a:off x="6753098" y="6021288"/>
            <a:ext cx="2055954" cy="720080"/>
          </a:xfrm>
          <a:prstGeom prst="rect">
            <a:avLst/>
          </a:prstGeom>
        </p:spPr>
      </p:pic>
      <p:sp>
        <p:nvSpPr>
          <p:cNvPr id="11" name="Rectangle 10"/>
          <p:cNvSpPr/>
          <p:nvPr/>
        </p:nvSpPr>
        <p:spPr>
          <a:xfrm>
            <a:off x="-324544" y="1124744"/>
            <a:ext cx="9649072" cy="72008"/>
          </a:xfrm>
          <a:prstGeom prst="rect">
            <a:avLst/>
          </a:prstGeom>
          <a:gradFill flip="none" rotWithShape="1">
            <a:gsLst>
              <a:gs pos="0">
                <a:srgbClr val="981C1C"/>
              </a:gs>
              <a:gs pos="50000">
                <a:schemeClr val="accent2">
                  <a:shade val="67500"/>
                  <a:satMod val="115000"/>
                </a:schemeClr>
              </a:gs>
              <a:gs pos="100000">
                <a:schemeClr val="accent2">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AD1B1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23728" y="2373639"/>
            <a:ext cx="8229600" cy="1647056"/>
          </a:xfrm>
        </p:spPr>
        <p:txBody>
          <a:bodyPr>
            <a:noAutofit/>
          </a:bodyPr>
          <a:lstStyle/>
          <a:p>
            <a:pPr algn="l"/>
            <a:r>
              <a:rPr lang="en-CA" sz="7200" dirty="0" smtClean="0">
                <a:solidFill>
                  <a:schemeClr val="bg1"/>
                </a:solidFill>
                <a:latin typeface="Helvetica Narrow" pitchFamily="34" charset="0"/>
              </a:rPr>
              <a:t>CONTACT INFO</a:t>
            </a:r>
            <a:endParaRPr lang="en-CA" sz="7200" dirty="0">
              <a:solidFill>
                <a:schemeClr val="bg1"/>
              </a:solidFill>
              <a:latin typeface="Helvetica Narrow" pitchFamily="34" charset="0"/>
            </a:endParaRPr>
          </a:p>
        </p:txBody>
      </p:sp>
      <p:pic>
        <p:nvPicPr>
          <p:cNvPr id="4" name="Picture 3" descr="afsa_large_white.png"/>
          <p:cNvPicPr>
            <a:picLocks noChangeAspect="1"/>
          </p:cNvPicPr>
          <p:nvPr/>
        </p:nvPicPr>
        <p:blipFill>
          <a:blip r:embed="rId2" cstate="print"/>
          <a:srcRect r="76630"/>
          <a:stretch>
            <a:fillRect/>
          </a:stretch>
        </p:blipFill>
        <p:spPr>
          <a:xfrm>
            <a:off x="539552" y="2373639"/>
            <a:ext cx="1481368" cy="2220097"/>
          </a:xfrm>
          <a:prstGeom prst="rect">
            <a:avLst/>
          </a:prstGeom>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fr-CA" sz="3600" b="1" dirty="0" smtClean="0">
                <a:solidFill>
                  <a:srgbClr val="981C1C"/>
                </a:solidFill>
                <a:latin typeface="Helvetica Narrow" pitchFamily="34" charset="0"/>
              </a:rPr>
              <a:t>CONTACT INFORMATION - EXECS</a:t>
            </a:r>
            <a:endParaRPr lang="en-CA" sz="3600" b="1" dirty="0">
              <a:solidFill>
                <a:srgbClr val="981C1C"/>
              </a:solidFill>
              <a:latin typeface="Helvetica Narrow" pitchFamily="34" charset="0"/>
            </a:endParaRPr>
          </a:p>
        </p:txBody>
      </p:sp>
      <p:sp>
        <p:nvSpPr>
          <p:cNvPr id="9" name="Content Placeholder 8"/>
          <p:cNvSpPr>
            <a:spLocks noGrp="1"/>
          </p:cNvSpPr>
          <p:nvPr>
            <p:ph idx="1"/>
          </p:nvPr>
        </p:nvSpPr>
        <p:spPr>
          <a:xfrm>
            <a:off x="457200" y="1340768"/>
            <a:ext cx="8507288" cy="4968552"/>
          </a:xfrm>
        </p:spPr>
        <p:txBody>
          <a:bodyPr>
            <a:normAutofit/>
          </a:bodyPr>
          <a:lstStyle/>
          <a:p>
            <a:r>
              <a:rPr lang="en-US" sz="2800" dirty="0" err="1" smtClean="0">
                <a:latin typeface="Helvetica Narrow" pitchFamily="34" charset="0"/>
              </a:rPr>
              <a:t>Zac</a:t>
            </a:r>
            <a:r>
              <a:rPr lang="en-US" sz="2800" dirty="0" smtClean="0">
                <a:latin typeface="Helvetica Narrow" pitchFamily="34" charset="0"/>
              </a:rPr>
              <a:t> Hogg		</a:t>
            </a:r>
            <a:r>
              <a:rPr lang="en-US" sz="2800" dirty="0" smtClean="0">
                <a:latin typeface="Helvetica Narrow" pitchFamily="34" charset="0"/>
                <a:hlinkClick r:id="rId2"/>
              </a:rPr>
              <a:t>z.hogg@uwafsa.ca</a:t>
            </a:r>
            <a:endParaRPr lang="en-US" sz="2800" dirty="0" smtClean="0">
              <a:latin typeface="Helvetica Narrow" pitchFamily="34" charset="0"/>
            </a:endParaRPr>
          </a:p>
          <a:p>
            <a:r>
              <a:rPr lang="en-US" sz="2800" dirty="0" smtClean="0">
                <a:latin typeface="Helvetica Narrow" pitchFamily="34" charset="0"/>
              </a:rPr>
              <a:t>Anna Liang		</a:t>
            </a:r>
            <a:r>
              <a:rPr lang="en-US" sz="2800" dirty="0" smtClean="0">
                <a:latin typeface="Helvetica Narrow" pitchFamily="34" charset="0"/>
                <a:hlinkClick r:id="rId3"/>
              </a:rPr>
              <a:t>a.liang@uwafsa.ca</a:t>
            </a:r>
            <a:endParaRPr lang="en-US" sz="2800" dirty="0" smtClean="0">
              <a:latin typeface="Helvetica Narrow" pitchFamily="34" charset="0"/>
            </a:endParaRPr>
          </a:p>
          <a:p>
            <a:r>
              <a:rPr lang="en-US" sz="2800" dirty="0" smtClean="0">
                <a:latin typeface="Helvetica Narrow" pitchFamily="34" charset="0"/>
              </a:rPr>
              <a:t>Yidi Xiong		</a:t>
            </a:r>
            <a:r>
              <a:rPr lang="en-US" sz="2800" dirty="0" smtClean="0">
                <a:latin typeface="Helvetica Narrow" pitchFamily="34" charset="0"/>
                <a:hlinkClick r:id="rId4"/>
              </a:rPr>
              <a:t>y.xiong@uwafsa.ca</a:t>
            </a:r>
            <a:endParaRPr lang="en-US" sz="2800" dirty="0" smtClean="0">
              <a:latin typeface="Helvetica Narrow" pitchFamily="34" charset="0"/>
            </a:endParaRPr>
          </a:p>
          <a:p>
            <a:r>
              <a:rPr lang="en-US" sz="2800" dirty="0" smtClean="0">
                <a:latin typeface="Helvetica Narrow" pitchFamily="34" charset="0"/>
              </a:rPr>
              <a:t>Wendy </a:t>
            </a:r>
            <a:r>
              <a:rPr lang="en-US" sz="2800" dirty="0" err="1" smtClean="0">
                <a:latin typeface="Helvetica Narrow" pitchFamily="34" charset="0"/>
              </a:rPr>
              <a:t>Cai</a:t>
            </a:r>
            <a:r>
              <a:rPr lang="en-US" sz="2800" dirty="0" smtClean="0">
                <a:latin typeface="Helvetica Narrow" pitchFamily="34" charset="0"/>
              </a:rPr>
              <a:t>		</a:t>
            </a:r>
            <a:r>
              <a:rPr lang="en-US" sz="2800" dirty="0" smtClean="0">
                <a:latin typeface="Helvetica Narrow" pitchFamily="34" charset="0"/>
                <a:hlinkClick r:id="rId5"/>
              </a:rPr>
              <a:t>w.cai@uwafsa.ca</a:t>
            </a:r>
            <a:endParaRPr lang="en-US" sz="2800" dirty="0" smtClean="0">
              <a:latin typeface="Helvetica Narrow" pitchFamily="34" charset="0"/>
            </a:endParaRPr>
          </a:p>
          <a:p>
            <a:r>
              <a:rPr lang="en-US" sz="2800" dirty="0" smtClean="0">
                <a:latin typeface="Helvetica Narrow" pitchFamily="34" charset="0"/>
              </a:rPr>
              <a:t>Gerry Zhan		</a:t>
            </a:r>
            <a:r>
              <a:rPr lang="en-US" sz="2800" dirty="0" smtClean="0">
                <a:latin typeface="Helvetica Narrow" pitchFamily="34" charset="0"/>
                <a:hlinkClick r:id="rId6"/>
              </a:rPr>
              <a:t>g.zhan@uwafsa.ca</a:t>
            </a:r>
            <a:endParaRPr lang="en-US" sz="2800" dirty="0" smtClean="0">
              <a:latin typeface="Helvetica Narrow" pitchFamily="34" charset="0"/>
            </a:endParaRPr>
          </a:p>
          <a:p>
            <a:r>
              <a:rPr lang="en-US" sz="2800" dirty="0" smtClean="0">
                <a:latin typeface="Helvetica Narrow" pitchFamily="34" charset="0"/>
              </a:rPr>
              <a:t>Lash </a:t>
            </a:r>
            <a:r>
              <a:rPr lang="en-US" sz="2800" dirty="0" err="1" smtClean="0">
                <a:latin typeface="Helvetica Narrow" pitchFamily="34" charset="0"/>
              </a:rPr>
              <a:t>Kugathasan</a:t>
            </a:r>
            <a:r>
              <a:rPr lang="en-US" sz="2800" dirty="0" smtClean="0">
                <a:latin typeface="Helvetica Narrow" pitchFamily="34" charset="0"/>
              </a:rPr>
              <a:t>	</a:t>
            </a:r>
            <a:r>
              <a:rPr lang="en-US" sz="2800" dirty="0" smtClean="0">
                <a:latin typeface="Helvetica Narrow" pitchFamily="34" charset="0"/>
                <a:hlinkClick r:id="rId7"/>
              </a:rPr>
              <a:t>l.kugathasan@uwafsa.ca</a:t>
            </a:r>
            <a:endParaRPr lang="en-US" sz="2800" dirty="0" smtClean="0">
              <a:latin typeface="Helvetica Narrow" pitchFamily="34" charset="0"/>
            </a:endParaRPr>
          </a:p>
          <a:p>
            <a:r>
              <a:rPr lang="en-US" sz="2800" dirty="0" smtClean="0">
                <a:latin typeface="Helvetica Narrow" pitchFamily="34" charset="0"/>
              </a:rPr>
              <a:t>Ahmed Husain		</a:t>
            </a:r>
            <a:r>
              <a:rPr lang="en-US" sz="2800" dirty="0" smtClean="0">
                <a:latin typeface="Helvetica Narrow" pitchFamily="34" charset="0"/>
                <a:hlinkClick r:id="rId8"/>
              </a:rPr>
              <a:t>a.husain@uwafsa.ca</a:t>
            </a:r>
            <a:endParaRPr lang="en-US" sz="2800" dirty="0" smtClean="0">
              <a:latin typeface="Helvetica Narrow" pitchFamily="34" charset="0"/>
            </a:endParaRPr>
          </a:p>
          <a:p>
            <a:r>
              <a:rPr lang="en-US" sz="2800" dirty="0" smtClean="0">
                <a:latin typeface="Helvetica Narrow" pitchFamily="34" charset="0"/>
              </a:rPr>
              <a:t>Ivan Wong		</a:t>
            </a:r>
            <a:r>
              <a:rPr lang="en-US" sz="2800" dirty="0" smtClean="0">
                <a:latin typeface="Helvetica Narrow" pitchFamily="34" charset="0"/>
                <a:hlinkClick r:id="rId9"/>
              </a:rPr>
              <a:t>i.wong@uwafsa.ca</a:t>
            </a:r>
            <a:endParaRPr lang="en-US" sz="2800" dirty="0" smtClean="0">
              <a:latin typeface="Helvetica Narrow" pitchFamily="34" charset="0"/>
            </a:endParaRPr>
          </a:p>
          <a:p>
            <a:r>
              <a:rPr lang="en-US" sz="2800" dirty="0" smtClean="0">
                <a:latin typeface="Helvetica Narrow" pitchFamily="34" charset="0"/>
              </a:rPr>
              <a:t>Daryl </a:t>
            </a:r>
            <a:r>
              <a:rPr lang="en-US" sz="2800" dirty="0" err="1" smtClean="0">
                <a:latin typeface="Helvetica Narrow" pitchFamily="34" charset="0"/>
              </a:rPr>
              <a:t>Deebrah</a:t>
            </a:r>
            <a:r>
              <a:rPr lang="en-US" sz="2800" dirty="0" smtClean="0">
                <a:latin typeface="Helvetica Narrow" pitchFamily="34" charset="0"/>
              </a:rPr>
              <a:t>		</a:t>
            </a:r>
            <a:r>
              <a:rPr lang="en-US" sz="2800" dirty="0" smtClean="0">
                <a:latin typeface="Helvetica Narrow" pitchFamily="34" charset="0"/>
                <a:hlinkClick r:id="rId10"/>
              </a:rPr>
              <a:t>d.deebrah@uwafsa.ca</a:t>
            </a:r>
            <a:endParaRPr lang="en-US" sz="2800" dirty="0" smtClean="0">
              <a:latin typeface="Helvetica Narrow" pitchFamily="34" charset="0"/>
            </a:endParaRPr>
          </a:p>
          <a:p>
            <a:endParaRPr lang="en-US" sz="4000" dirty="0" smtClean="0">
              <a:latin typeface="Helvetica Narrow" pitchFamily="34" charset="0"/>
            </a:endParaRPr>
          </a:p>
          <a:p>
            <a:endParaRPr lang="en-US" sz="4000" dirty="0" smtClean="0">
              <a:latin typeface="Helvetica Narrow" pitchFamily="34" charset="0"/>
            </a:endParaRPr>
          </a:p>
          <a:p>
            <a:endParaRPr lang="en-US" sz="4000" dirty="0" smtClean="0">
              <a:latin typeface="Helvetica Narrow" pitchFamily="34" charset="0"/>
            </a:endParaRPr>
          </a:p>
          <a:p>
            <a:endParaRPr lang="en-US" sz="4000" dirty="0">
              <a:latin typeface="Helvetica Narrow" pitchFamily="34" charset="0"/>
            </a:endParaRPr>
          </a:p>
        </p:txBody>
      </p:sp>
      <p:pic>
        <p:nvPicPr>
          <p:cNvPr id="10" name="Picture 9" descr="afsa_large.png"/>
          <p:cNvPicPr>
            <a:picLocks noChangeAspect="1"/>
          </p:cNvPicPr>
          <p:nvPr/>
        </p:nvPicPr>
        <p:blipFill>
          <a:blip r:embed="rId11" cstate="print"/>
          <a:stretch>
            <a:fillRect/>
          </a:stretch>
        </p:blipFill>
        <p:spPr>
          <a:xfrm>
            <a:off x="6753098" y="5949280"/>
            <a:ext cx="2055954" cy="720080"/>
          </a:xfrm>
          <a:prstGeom prst="rect">
            <a:avLst/>
          </a:prstGeom>
        </p:spPr>
      </p:pic>
      <p:sp>
        <p:nvSpPr>
          <p:cNvPr id="11" name="Rectangle 10"/>
          <p:cNvSpPr/>
          <p:nvPr/>
        </p:nvSpPr>
        <p:spPr>
          <a:xfrm>
            <a:off x="-324544" y="1124744"/>
            <a:ext cx="9649072" cy="72008"/>
          </a:xfrm>
          <a:prstGeom prst="rect">
            <a:avLst/>
          </a:prstGeom>
          <a:gradFill flip="none" rotWithShape="1">
            <a:gsLst>
              <a:gs pos="0">
                <a:srgbClr val="981C1C"/>
              </a:gs>
              <a:gs pos="50000">
                <a:schemeClr val="accent2">
                  <a:shade val="67500"/>
                  <a:satMod val="115000"/>
                </a:schemeClr>
              </a:gs>
              <a:gs pos="100000">
                <a:schemeClr val="accent2">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fr-CA" b="1" dirty="0" smtClean="0">
                <a:solidFill>
                  <a:srgbClr val="981C1C"/>
                </a:solidFill>
                <a:latin typeface="Helvetica Narrow" pitchFamily="34" charset="0"/>
              </a:rPr>
              <a:t>CONTACT INFORMATION - </a:t>
            </a:r>
            <a:r>
              <a:rPr lang="fr-CA" b="1" dirty="0" err="1" smtClean="0">
                <a:solidFill>
                  <a:srgbClr val="981C1C"/>
                </a:solidFill>
                <a:latin typeface="Helvetica Narrow" pitchFamily="34" charset="0"/>
              </a:rPr>
              <a:t>BoD</a:t>
            </a:r>
            <a:endParaRPr lang="en-CA" b="1" dirty="0">
              <a:solidFill>
                <a:srgbClr val="981C1C"/>
              </a:solidFill>
              <a:latin typeface="Helvetica Narrow" pitchFamily="34" charset="0"/>
            </a:endParaRPr>
          </a:p>
        </p:txBody>
      </p:sp>
      <p:sp>
        <p:nvSpPr>
          <p:cNvPr id="9" name="Content Placeholder 8"/>
          <p:cNvSpPr>
            <a:spLocks noGrp="1"/>
          </p:cNvSpPr>
          <p:nvPr>
            <p:ph idx="1"/>
          </p:nvPr>
        </p:nvSpPr>
        <p:spPr>
          <a:xfrm>
            <a:off x="457200" y="1340768"/>
            <a:ext cx="8507288" cy="4968552"/>
          </a:xfrm>
        </p:spPr>
        <p:txBody>
          <a:bodyPr>
            <a:normAutofit/>
          </a:bodyPr>
          <a:lstStyle/>
          <a:p>
            <a:r>
              <a:rPr lang="en-US" sz="3600" dirty="0" smtClean="0">
                <a:latin typeface="Helvetica Narrow" pitchFamily="34" charset="0"/>
              </a:rPr>
              <a:t>Michael Yang	</a:t>
            </a:r>
            <a:r>
              <a:rPr lang="en-US" sz="3600" dirty="0" smtClean="0">
                <a:latin typeface="Helvetica Narrow" pitchFamily="34" charset="0"/>
                <a:hlinkClick r:id="rId2"/>
              </a:rPr>
              <a:t>m.yang@uwafsa.ca</a:t>
            </a:r>
            <a:endParaRPr lang="en-US" sz="3600" dirty="0" smtClean="0">
              <a:latin typeface="Helvetica Narrow" pitchFamily="34" charset="0"/>
            </a:endParaRPr>
          </a:p>
          <a:p>
            <a:r>
              <a:rPr lang="en-US" sz="3600" dirty="0" err="1" smtClean="0">
                <a:latin typeface="Helvetica Narrow" pitchFamily="34" charset="0"/>
              </a:rPr>
              <a:t>Mariam</a:t>
            </a:r>
            <a:r>
              <a:rPr lang="en-US" sz="3600" dirty="0" smtClean="0">
                <a:latin typeface="Helvetica Narrow" pitchFamily="34" charset="0"/>
              </a:rPr>
              <a:t> </a:t>
            </a:r>
            <a:r>
              <a:rPr lang="en-US" sz="3600" dirty="0" err="1" smtClean="0">
                <a:latin typeface="Helvetica Narrow" pitchFamily="34" charset="0"/>
              </a:rPr>
              <a:t>Azhar</a:t>
            </a:r>
            <a:r>
              <a:rPr lang="en-US" sz="3600" dirty="0" smtClean="0">
                <a:latin typeface="Helvetica Narrow" pitchFamily="34" charset="0"/>
              </a:rPr>
              <a:t>	</a:t>
            </a:r>
            <a:r>
              <a:rPr lang="en-US" sz="3600" dirty="0" smtClean="0">
                <a:latin typeface="Helvetica Narrow" pitchFamily="34" charset="0"/>
                <a:hlinkClick r:id="rId3"/>
              </a:rPr>
              <a:t>m.azhar@uwafsa.ca</a:t>
            </a:r>
            <a:endParaRPr lang="en-US" sz="3600" dirty="0" smtClean="0">
              <a:latin typeface="Helvetica Narrow" pitchFamily="34" charset="0"/>
            </a:endParaRPr>
          </a:p>
          <a:p>
            <a:r>
              <a:rPr lang="en-US" sz="3600" dirty="0" err="1" smtClean="0">
                <a:latin typeface="Helvetica Narrow" pitchFamily="34" charset="0"/>
              </a:rPr>
              <a:t>Mateen</a:t>
            </a:r>
            <a:r>
              <a:rPr lang="en-US" sz="3600" dirty="0" smtClean="0">
                <a:latin typeface="Helvetica Narrow" pitchFamily="34" charset="0"/>
              </a:rPr>
              <a:t> </a:t>
            </a:r>
            <a:r>
              <a:rPr lang="en-US" sz="3600" dirty="0" err="1" smtClean="0">
                <a:latin typeface="Helvetica Narrow" pitchFamily="34" charset="0"/>
              </a:rPr>
              <a:t>Imran</a:t>
            </a:r>
            <a:r>
              <a:rPr lang="en-US" sz="3600" dirty="0" smtClean="0">
                <a:latin typeface="Helvetica Narrow" pitchFamily="34" charset="0"/>
              </a:rPr>
              <a:t>	</a:t>
            </a:r>
            <a:r>
              <a:rPr lang="en-US" sz="3600" dirty="0" smtClean="0">
                <a:latin typeface="Helvetica Narrow" pitchFamily="34" charset="0"/>
                <a:hlinkClick r:id="rId4"/>
              </a:rPr>
              <a:t>m.imran@uwafsa.ca</a:t>
            </a:r>
            <a:endParaRPr lang="en-US" sz="3600" dirty="0" smtClean="0">
              <a:latin typeface="Helvetica Narrow" pitchFamily="34" charset="0"/>
            </a:endParaRPr>
          </a:p>
          <a:p>
            <a:r>
              <a:rPr lang="en-US" sz="3600" dirty="0" smtClean="0">
                <a:latin typeface="Helvetica Narrow" pitchFamily="34" charset="0"/>
              </a:rPr>
              <a:t>Stephen Chen	</a:t>
            </a:r>
            <a:r>
              <a:rPr lang="en-US" sz="3600" dirty="0" smtClean="0">
                <a:latin typeface="Helvetica Narrow" pitchFamily="34" charset="0"/>
                <a:hlinkClick r:id="rId5"/>
              </a:rPr>
              <a:t>s.chen@uwafsa.ca</a:t>
            </a:r>
            <a:endParaRPr lang="en-US" sz="3600" dirty="0" smtClean="0">
              <a:latin typeface="Helvetica Narrow" pitchFamily="34" charset="0"/>
            </a:endParaRPr>
          </a:p>
          <a:p>
            <a:r>
              <a:rPr lang="en-US" sz="3600" dirty="0" smtClean="0">
                <a:latin typeface="Helvetica Narrow" pitchFamily="34" charset="0"/>
              </a:rPr>
              <a:t>Jonathan </a:t>
            </a:r>
            <a:r>
              <a:rPr lang="en-US" sz="3600" dirty="0" err="1" smtClean="0">
                <a:latin typeface="Helvetica Narrow" pitchFamily="34" charset="0"/>
              </a:rPr>
              <a:t>Quek</a:t>
            </a:r>
            <a:r>
              <a:rPr lang="en-US" sz="3600" dirty="0" smtClean="0">
                <a:latin typeface="Helvetica Narrow" pitchFamily="34" charset="0"/>
              </a:rPr>
              <a:t>	</a:t>
            </a:r>
            <a:r>
              <a:rPr lang="en-US" sz="3600" dirty="0" smtClean="0">
                <a:latin typeface="Helvetica Narrow" pitchFamily="34" charset="0"/>
                <a:hlinkClick r:id="rId6"/>
              </a:rPr>
              <a:t>j.quek@uwafsa.ca</a:t>
            </a:r>
            <a:endParaRPr lang="en-US" sz="3600" dirty="0" smtClean="0">
              <a:latin typeface="Helvetica Narrow" pitchFamily="34" charset="0"/>
            </a:endParaRPr>
          </a:p>
          <a:p>
            <a:endParaRPr lang="en-US" sz="4000" dirty="0">
              <a:latin typeface="Helvetica Narrow" pitchFamily="34" charset="0"/>
            </a:endParaRPr>
          </a:p>
        </p:txBody>
      </p:sp>
      <p:pic>
        <p:nvPicPr>
          <p:cNvPr id="10" name="Picture 9" descr="afsa_large.png"/>
          <p:cNvPicPr>
            <a:picLocks noChangeAspect="1"/>
          </p:cNvPicPr>
          <p:nvPr/>
        </p:nvPicPr>
        <p:blipFill>
          <a:blip r:embed="rId7" cstate="print"/>
          <a:stretch>
            <a:fillRect/>
          </a:stretch>
        </p:blipFill>
        <p:spPr>
          <a:xfrm>
            <a:off x="6753098" y="5949280"/>
            <a:ext cx="2055954" cy="720080"/>
          </a:xfrm>
          <a:prstGeom prst="rect">
            <a:avLst/>
          </a:prstGeom>
        </p:spPr>
      </p:pic>
      <p:sp>
        <p:nvSpPr>
          <p:cNvPr id="11" name="Rectangle 10"/>
          <p:cNvSpPr/>
          <p:nvPr/>
        </p:nvSpPr>
        <p:spPr>
          <a:xfrm>
            <a:off x="-324544" y="1124744"/>
            <a:ext cx="9649072" cy="72008"/>
          </a:xfrm>
          <a:prstGeom prst="rect">
            <a:avLst/>
          </a:prstGeom>
          <a:gradFill flip="none" rotWithShape="1">
            <a:gsLst>
              <a:gs pos="0">
                <a:srgbClr val="981C1C"/>
              </a:gs>
              <a:gs pos="50000">
                <a:schemeClr val="accent2">
                  <a:shade val="67500"/>
                  <a:satMod val="115000"/>
                </a:schemeClr>
              </a:gs>
              <a:gs pos="100000">
                <a:schemeClr val="accent2">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fr-CA" b="1" dirty="0" smtClean="0">
                <a:solidFill>
                  <a:srgbClr val="981C1C"/>
                </a:solidFill>
                <a:latin typeface="Helvetica Narrow" pitchFamily="34" charset="0"/>
              </a:rPr>
              <a:t>THANK YOU!</a:t>
            </a:r>
            <a:endParaRPr lang="en-CA" b="1" dirty="0">
              <a:solidFill>
                <a:srgbClr val="981C1C"/>
              </a:solidFill>
              <a:latin typeface="Helvetica Narrow" pitchFamily="34" charset="0"/>
            </a:endParaRPr>
          </a:p>
        </p:txBody>
      </p:sp>
      <p:sp>
        <p:nvSpPr>
          <p:cNvPr id="9" name="Content Placeholder 8"/>
          <p:cNvSpPr>
            <a:spLocks noGrp="1"/>
          </p:cNvSpPr>
          <p:nvPr>
            <p:ph idx="1"/>
          </p:nvPr>
        </p:nvSpPr>
        <p:spPr>
          <a:xfrm>
            <a:off x="457200" y="1340768"/>
            <a:ext cx="8229600" cy="4525963"/>
          </a:xfrm>
        </p:spPr>
        <p:txBody>
          <a:bodyPr>
            <a:normAutofit/>
          </a:bodyPr>
          <a:lstStyle/>
          <a:p>
            <a:pPr algn="ctr">
              <a:buNone/>
            </a:pPr>
            <a:r>
              <a:rPr lang="en-US" sz="3600" dirty="0" smtClean="0">
                <a:latin typeface="Helvetica Narrow" pitchFamily="34" charset="0"/>
              </a:rPr>
              <a:t>We hope that you will consider an Executive or Board of Director position for 2013-2014 on AFSA – the officially recognized student voice of the School of Accounting and Finance.</a:t>
            </a:r>
            <a:endParaRPr lang="en-US" sz="3600" dirty="0">
              <a:latin typeface="Helvetica Narrow" pitchFamily="34" charset="0"/>
            </a:endParaRPr>
          </a:p>
        </p:txBody>
      </p:sp>
      <p:pic>
        <p:nvPicPr>
          <p:cNvPr id="10" name="Picture 9" descr="afsa_large.png"/>
          <p:cNvPicPr>
            <a:picLocks noChangeAspect="1"/>
          </p:cNvPicPr>
          <p:nvPr/>
        </p:nvPicPr>
        <p:blipFill>
          <a:blip r:embed="rId2" cstate="print"/>
          <a:stretch>
            <a:fillRect/>
          </a:stretch>
        </p:blipFill>
        <p:spPr>
          <a:xfrm>
            <a:off x="6753098" y="5733256"/>
            <a:ext cx="2055954" cy="720080"/>
          </a:xfrm>
          <a:prstGeom prst="rect">
            <a:avLst/>
          </a:prstGeom>
        </p:spPr>
      </p:pic>
      <p:sp>
        <p:nvSpPr>
          <p:cNvPr id="11" name="Rectangle 10"/>
          <p:cNvSpPr/>
          <p:nvPr/>
        </p:nvSpPr>
        <p:spPr>
          <a:xfrm>
            <a:off x="-324544" y="1124744"/>
            <a:ext cx="9649072" cy="72008"/>
          </a:xfrm>
          <a:prstGeom prst="rect">
            <a:avLst/>
          </a:prstGeom>
          <a:gradFill flip="none" rotWithShape="1">
            <a:gsLst>
              <a:gs pos="0">
                <a:srgbClr val="981C1C"/>
              </a:gs>
              <a:gs pos="50000">
                <a:schemeClr val="accent2">
                  <a:shade val="67500"/>
                  <a:satMod val="115000"/>
                </a:schemeClr>
              </a:gs>
              <a:gs pos="100000">
                <a:schemeClr val="accent2">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fr-CA" b="1" dirty="0" smtClean="0">
                <a:solidFill>
                  <a:srgbClr val="981C1C"/>
                </a:solidFill>
                <a:latin typeface="Helvetica Narrow" pitchFamily="34" charset="0"/>
              </a:rPr>
              <a:t>BOARD OF DIRECTORS</a:t>
            </a:r>
            <a:endParaRPr lang="en-CA" b="1" dirty="0">
              <a:solidFill>
                <a:srgbClr val="981C1C"/>
              </a:solidFill>
              <a:latin typeface="Helvetica Narrow" pitchFamily="34" charset="0"/>
            </a:endParaRPr>
          </a:p>
        </p:txBody>
      </p:sp>
      <p:sp>
        <p:nvSpPr>
          <p:cNvPr id="9" name="Content Placeholder 8"/>
          <p:cNvSpPr>
            <a:spLocks noGrp="1"/>
          </p:cNvSpPr>
          <p:nvPr>
            <p:ph idx="1"/>
          </p:nvPr>
        </p:nvSpPr>
        <p:spPr/>
        <p:txBody>
          <a:bodyPr>
            <a:noAutofit/>
          </a:bodyPr>
          <a:lstStyle/>
          <a:p>
            <a:r>
              <a:rPr lang="en-US" sz="2400" b="1" dirty="0">
                <a:latin typeface="Helvetica Narrow" pitchFamily="34" charset="0"/>
              </a:rPr>
              <a:t>At a higher level…</a:t>
            </a:r>
          </a:p>
          <a:p>
            <a:pPr marL="285750" indent="-285750">
              <a:buFont typeface="Arial"/>
              <a:buChar char="•"/>
            </a:pPr>
            <a:r>
              <a:rPr lang="en-US" sz="2000" dirty="0" smtClean="0">
                <a:latin typeface="Helvetica Narrow" pitchFamily="34" charset="0"/>
              </a:rPr>
              <a:t>The AFSA Board of Directors provides for the AFSA governance structure, focusing on oversight and long term strategy through …</a:t>
            </a:r>
          </a:p>
          <a:p>
            <a:pPr marL="800100" lvl="1" indent="-342900">
              <a:buFont typeface="Arial"/>
              <a:buChar char="•"/>
            </a:pPr>
            <a:r>
              <a:rPr lang="en-US" sz="1800" dirty="0" smtClean="0">
                <a:latin typeface="Helvetica Narrow" pitchFamily="34" charset="0"/>
              </a:rPr>
              <a:t>Advocating for students</a:t>
            </a:r>
          </a:p>
          <a:p>
            <a:pPr marL="800100" lvl="1" indent="-342900">
              <a:buFont typeface="Arial"/>
              <a:buChar char="•"/>
            </a:pPr>
            <a:r>
              <a:rPr lang="en-US" sz="1800" dirty="0" smtClean="0">
                <a:latin typeface="Helvetica Narrow" pitchFamily="34" charset="0"/>
              </a:rPr>
              <a:t>Administering the AFSA constitution &amp; by-laws</a:t>
            </a:r>
          </a:p>
          <a:p>
            <a:pPr marL="800100" lvl="1" indent="-342900">
              <a:buFont typeface="Arial"/>
              <a:buChar char="•"/>
            </a:pPr>
            <a:r>
              <a:rPr lang="en-US" sz="1800" dirty="0" smtClean="0">
                <a:latin typeface="Helvetica Narrow" pitchFamily="34" charset="0"/>
              </a:rPr>
              <a:t>Maintaining and standardizing SAF Communications</a:t>
            </a:r>
          </a:p>
          <a:p>
            <a:pPr marL="800100" lvl="1" indent="-342900">
              <a:buFont typeface="Arial"/>
              <a:buChar char="•"/>
            </a:pPr>
            <a:r>
              <a:rPr lang="en-US" sz="1800" dirty="0" smtClean="0">
                <a:latin typeface="Helvetica Narrow" pitchFamily="34" charset="0"/>
              </a:rPr>
              <a:t>Overseeing elections and appointment process</a:t>
            </a:r>
          </a:p>
          <a:p>
            <a:pPr marL="800100" lvl="1" indent="-342900">
              <a:buFont typeface="Arial"/>
              <a:buChar char="•"/>
            </a:pPr>
            <a:r>
              <a:rPr lang="en-US" sz="1800" dirty="0" smtClean="0">
                <a:latin typeface="Helvetica Narrow" pitchFamily="34" charset="0"/>
              </a:rPr>
              <a:t>Hosting the Annual General Meeting</a:t>
            </a:r>
          </a:p>
          <a:p>
            <a:pPr marL="800100" lvl="1" indent="-342900">
              <a:buFont typeface="Arial"/>
              <a:buChar char="•"/>
            </a:pPr>
            <a:r>
              <a:rPr lang="en-US" sz="1800" dirty="0" smtClean="0">
                <a:latin typeface="Helvetica Narrow" pitchFamily="34" charset="0"/>
              </a:rPr>
              <a:t>Providing fiscal oversight</a:t>
            </a:r>
          </a:p>
          <a:p>
            <a:pPr marL="800100" lvl="1" indent="-342900">
              <a:buFont typeface="Arial"/>
              <a:buChar char="•"/>
            </a:pPr>
            <a:r>
              <a:rPr lang="en-US" sz="1800" dirty="0" smtClean="0">
                <a:latin typeface="Helvetica Narrow" pitchFamily="34" charset="0"/>
              </a:rPr>
              <a:t>Developing and maintaining external relationships</a:t>
            </a:r>
          </a:p>
          <a:p>
            <a:pPr marL="800100" lvl="1" indent="-342900">
              <a:buFont typeface="Arial"/>
              <a:buChar char="•"/>
            </a:pPr>
            <a:r>
              <a:rPr lang="en-US" sz="1800" dirty="0" smtClean="0">
                <a:latin typeface="Helvetica Narrow" pitchFamily="34" charset="0"/>
              </a:rPr>
              <a:t>Implementing regular feedback processes</a:t>
            </a:r>
            <a:endParaRPr lang="en-US" sz="2000" dirty="0" smtClean="0">
              <a:latin typeface="Helvetica Narrow" pitchFamily="34" charset="0"/>
            </a:endParaRPr>
          </a:p>
        </p:txBody>
      </p:sp>
      <p:pic>
        <p:nvPicPr>
          <p:cNvPr id="10" name="Picture 9" descr="afsa_large.png"/>
          <p:cNvPicPr>
            <a:picLocks noChangeAspect="1"/>
          </p:cNvPicPr>
          <p:nvPr/>
        </p:nvPicPr>
        <p:blipFill>
          <a:blip r:embed="rId2" cstate="print"/>
          <a:stretch>
            <a:fillRect/>
          </a:stretch>
        </p:blipFill>
        <p:spPr>
          <a:xfrm>
            <a:off x="6753098" y="5733256"/>
            <a:ext cx="2055954" cy="720080"/>
          </a:xfrm>
          <a:prstGeom prst="rect">
            <a:avLst/>
          </a:prstGeom>
        </p:spPr>
      </p:pic>
      <p:sp>
        <p:nvSpPr>
          <p:cNvPr id="11" name="Rectangle 10"/>
          <p:cNvSpPr/>
          <p:nvPr/>
        </p:nvSpPr>
        <p:spPr>
          <a:xfrm>
            <a:off x="-324544" y="1124744"/>
            <a:ext cx="9649072" cy="72008"/>
          </a:xfrm>
          <a:prstGeom prst="rect">
            <a:avLst/>
          </a:prstGeom>
          <a:gradFill flip="none" rotWithShape="1">
            <a:gsLst>
              <a:gs pos="0">
                <a:srgbClr val="981C1C"/>
              </a:gs>
              <a:gs pos="50000">
                <a:schemeClr val="accent2">
                  <a:shade val="67500"/>
                  <a:satMod val="115000"/>
                </a:schemeClr>
              </a:gs>
              <a:gs pos="100000">
                <a:schemeClr val="accent2">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fr-CA" b="1" dirty="0" smtClean="0">
                <a:solidFill>
                  <a:srgbClr val="981C1C"/>
                </a:solidFill>
                <a:latin typeface="Helvetica Narrow" pitchFamily="34" charset="0"/>
              </a:rPr>
              <a:t>BOARD OF DIRECTORS</a:t>
            </a:r>
            <a:endParaRPr lang="en-CA" b="1" dirty="0">
              <a:solidFill>
                <a:srgbClr val="981C1C"/>
              </a:solidFill>
              <a:latin typeface="Helvetica Narrow" pitchFamily="34" charset="0"/>
            </a:endParaRPr>
          </a:p>
        </p:txBody>
      </p:sp>
      <p:sp>
        <p:nvSpPr>
          <p:cNvPr id="9" name="Content Placeholder 8"/>
          <p:cNvSpPr>
            <a:spLocks noGrp="1"/>
          </p:cNvSpPr>
          <p:nvPr>
            <p:ph idx="1"/>
          </p:nvPr>
        </p:nvSpPr>
        <p:spPr/>
        <p:txBody>
          <a:bodyPr>
            <a:noAutofit/>
          </a:bodyPr>
          <a:lstStyle/>
          <a:p>
            <a:r>
              <a:rPr lang="en-US" sz="2400" b="1" dirty="0" smtClean="0">
                <a:latin typeface="Helvetica Narrow" pitchFamily="34" charset="0"/>
              </a:rPr>
              <a:t>At a more detailed level…</a:t>
            </a:r>
          </a:p>
          <a:p>
            <a:pPr>
              <a:lnSpc>
                <a:spcPct val="120000"/>
              </a:lnSpc>
              <a:buFont typeface="Arial"/>
              <a:buChar char="•"/>
            </a:pPr>
            <a:r>
              <a:rPr lang="en-US" sz="2000" dirty="0" smtClean="0">
                <a:latin typeface="Helvetica Narrow" pitchFamily="34" charset="0"/>
              </a:rPr>
              <a:t>Annual </a:t>
            </a:r>
            <a:r>
              <a:rPr lang="en-US" sz="2000" dirty="0">
                <a:latin typeface="Helvetica Narrow" pitchFamily="34" charset="0"/>
              </a:rPr>
              <a:t>b</a:t>
            </a:r>
            <a:r>
              <a:rPr lang="en-US" sz="2000" dirty="0" smtClean="0">
                <a:latin typeface="Helvetica Narrow" pitchFamily="34" charset="0"/>
              </a:rPr>
              <a:t>udget approval</a:t>
            </a:r>
          </a:p>
          <a:p>
            <a:pPr>
              <a:lnSpc>
                <a:spcPct val="120000"/>
              </a:lnSpc>
              <a:buFont typeface="Arial"/>
              <a:buChar char="•"/>
            </a:pPr>
            <a:r>
              <a:rPr lang="en-US" sz="2000" dirty="0" smtClean="0">
                <a:latin typeface="Helvetica Narrow" pitchFamily="34" charset="0"/>
              </a:rPr>
              <a:t>Amending and approving </a:t>
            </a:r>
            <a:r>
              <a:rPr lang="en-US" sz="2000" dirty="0">
                <a:latin typeface="Helvetica Narrow" pitchFamily="34" charset="0"/>
              </a:rPr>
              <a:t>n</a:t>
            </a:r>
            <a:r>
              <a:rPr lang="en-US" sz="2000" dirty="0" smtClean="0">
                <a:latin typeface="Helvetica Narrow" pitchFamily="34" charset="0"/>
              </a:rPr>
              <a:t>ew and existing by-laws</a:t>
            </a:r>
          </a:p>
          <a:p>
            <a:pPr>
              <a:lnSpc>
                <a:spcPct val="120000"/>
              </a:lnSpc>
              <a:buFont typeface="Arial"/>
              <a:buChar char="•"/>
            </a:pPr>
            <a:r>
              <a:rPr lang="en-US" sz="2000" dirty="0" smtClean="0">
                <a:latin typeface="Helvetica Narrow" pitchFamily="34" charset="0"/>
              </a:rPr>
              <a:t>Regularly meetings </a:t>
            </a:r>
            <a:r>
              <a:rPr lang="en-US" sz="2000" dirty="0">
                <a:latin typeface="Helvetica Narrow" pitchFamily="34" charset="0"/>
              </a:rPr>
              <a:t>w</a:t>
            </a:r>
            <a:r>
              <a:rPr lang="en-US" sz="2000" dirty="0" smtClean="0">
                <a:latin typeface="Helvetica Narrow" pitchFamily="34" charset="0"/>
              </a:rPr>
              <a:t>ith </a:t>
            </a:r>
            <a:r>
              <a:rPr lang="en-US" sz="2000" dirty="0">
                <a:latin typeface="Helvetica Narrow" pitchFamily="34" charset="0"/>
              </a:rPr>
              <a:t>f</a:t>
            </a:r>
            <a:r>
              <a:rPr lang="en-US" sz="2000" dirty="0" smtClean="0">
                <a:latin typeface="Helvetica Narrow" pitchFamily="34" charset="0"/>
              </a:rPr>
              <a:t>aculty and administration</a:t>
            </a:r>
          </a:p>
          <a:p>
            <a:pPr>
              <a:lnSpc>
                <a:spcPct val="120000"/>
              </a:lnSpc>
              <a:buFont typeface="Arial"/>
              <a:buChar char="•"/>
            </a:pPr>
            <a:r>
              <a:rPr lang="en-US" sz="2000" dirty="0" smtClean="0">
                <a:latin typeface="Helvetica Narrow" pitchFamily="34" charset="0"/>
              </a:rPr>
              <a:t>Responding to concerns and appeals (Internal and External)</a:t>
            </a:r>
          </a:p>
          <a:p>
            <a:pPr>
              <a:lnSpc>
                <a:spcPct val="120000"/>
              </a:lnSpc>
              <a:buFont typeface="Arial"/>
              <a:buChar char="•"/>
            </a:pPr>
            <a:r>
              <a:rPr lang="en-US" sz="2000" dirty="0" smtClean="0">
                <a:latin typeface="Helvetica Narrow" pitchFamily="34" charset="0"/>
              </a:rPr>
              <a:t>Planning </a:t>
            </a:r>
            <a:r>
              <a:rPr lang="en-US" sz="2000" dirty="0">
                <a:latin typeface="Helvetica Narrow" pitchFamily="34" charset="0"/>
              </a:rPr>
              <a:t>A</a:t>
            </a:r>
            <a:r>
              <a:rPr lang="en-US" sz="2000" dirty="0" smtClean="0">
                <a:latin typeface="Helvetica Narrow" pitchFamily="34" charset="0"/>
              </a:rPr>
              <a:t>nnual General Meetings</a:t>
            </a:r>
          </a:p>
          <a:p>
            <a:pPr>
              <a:lnSpc>
                <a:spcPct val="120000"/>
              </a:lnSpc>
              <a:buFont typeface="Arial"/>
              <a:buChar char="•"/>
            </a:pPr>
            <a:r>
              <a:rPr lang="en-US" sz="2000" dirty="0" smtClean="0">
                <a:latin typeface="Helvetica Narrow" pitchFamily="34" charset="0"/>
              </a:rPr>
              <a:t>Conducting feedback </a:t>
            </a:r>
            <a:r>
              <a:rPr lang="en-US" sz="2000" dirty="0">
                <a:latin typeface="Helvetica Narrow" pitchFamily="34" charset="0"/>
              </a:rPr>
              <a:t>p</a:t>
            </a:r>
            <a:r>
              <a:rPr lang="en-US" sz="2000" dirty="0" smtClean="0">
                <a:latin typeface="Helvetica Narrow" pitchFamily="34" charset="0"/>
              </a:rPr>
              <a:t>rocesses</a:t>
            </a:r>
          </a:p>
          <a:p>
            <a:pPr>
              <a:lnSpc>
                <a:spcPct val="120000"/>
              </a:lnSpc>
              <a:buFont typeface="Arial"/>
              <a:buChar char="•"/>
            </a:pPr>
            <a:r>
              <a:rPr lang="en-US" sz="2000" dirty="0" smtClean="0">
                <a:latin typeface="Helvetica Narrow" pitchFamily="34" charset="0"/>
              </a:rPr>
              <a:t>Conducting internal </a:t>
            </a:r>
            <a:r>
              <a:rPr lang="en-US" sz="2000" dirty="0">
                <a:latin typeface="Helvetica Narrow" pitchFamily="34" charset="0"/>
              </a:rPr>
              <a:t>f</a:t>
            </a:r>
            <a:r>
              <a:rPr lang="en-US" sz="2000" dirty="0" smtClean="0">
                <a:latin typeface="Helvetica Narrow" pitchFamily="34" charset="0"/>
              </a:rPr>
              <a:t>inancial </a:t>
            </a:r>
            <a:r>
              <a:rPr lang="en-US" sz="2000" dirty="0">
                <a:latin typeface="Helvetica Narrow" pitchFamily="34" charset="0"/>
              </a:rPr>
              <a:t>r</a:t>
            </a:r>
            <a:r>
              <a:rPr lang="en-US" sz="2000" dirty="0" smtClean="0">
                <a:latin typeface="Helvetica Narrow" pitchFamily="34" charset="0"/>
              </a:rPr>
              <a:t>eview </a:t>
            </a:r>
            <a:r>
              <a:rPr lang="en-US" sz="2000" dirty="0">
                <a:latin typeface="Helvetica Narrow" pitchFamily="34" charset="0"/>
              </a:rPr>
              <a:t>p</a:t>
            </a:r>
            <a:r>
              <a:rPr lang="en-US" sz="2000" dirty="0" smtClean="0">
                <a:latin typeface="Helvetica Narrow" pitchFamily="34" charset="0"/>
              </a:rPr>
              <a:t>rocesses</a:t>
            </a:r>
          </a:p>
          <a:p>
            <a:pPr>
              <a:lnSpc>
                <a:spcPct val="120000"/>
              </a:lnSpc>
              <a:buFont typeface="Arial"/>
              <a:buChar char="•"/>
            </a:pPr>
            <a:r>
              <a:rPr lang="en-US" sz="2000" dirty="0" smtClean="0">
                <a:latin typeface="Helvetica Narrow" pitchFamily="34" charset="0"/>
              </a:rPr>
              <a:t>Gathering and representing </a:t>
            </a:r>
            <a:r>
              <a:rPr lang="en-US" sz="2000" dirty="0">
                <a:latin typeface="Helvetica Narrow" pitchFamily="34" charset="0"/>
              </a:rPr>
              <a:t>s</a:t>
            </a:r>
            <a:r>
              <a:rPr lang="en-US" sz="2000" dirty="0" smtClean="0">
                <a:latin typeface="Helvetica Narrow" pitchFamily="34" charset="0"/>
              </a:rPr>
              <a:t>tudent’s </a:t>
            </a:r>
            <a:r>
              <a:rPr lang="en-US" sz="2000" dirty="0">
                <a:latin typeface="Helvetica Narrow" pitchFamily="34" charset="0"/>
              </a:rPr>
              <a:t>v</a:t>
            </a:r>
            <a:r>
              <a:rPr lang="en-US" sz="2000" dirty="0" smtClean="0">
                <a:latin typeface="Helvetica Narrow" pitchFamily="34" charset="0"/>
              </a:rPr>
              <a:t>iewpoints</a:t>
            </a:r>
            <a:endParaRPr lang="en-US" sz="2000" dirty="0">
              <a:latin typeface="Helvetica Narrow" pitchFamily="34" charset="0"/>
            </a:endParaRPr>
          </a:p>
        </p:txBody>
      </p:sp>
      <p:sp>
        <p:nvSpPr>
          <p:cNvPr id="11" name="Rectangle 10"/>
          <p:cNvSpPr/>
          <p:nvPr/>
        </p:nvSpPr>
        <p:spPr>
          <a:xfrm>
            <a:off x="-324544" y="1124744"/>
            <a:ext cx="9649072" cy="72008"/>
          </a:xfrm>
          <a:prstGeom prst="rect">
            <a:avLst/>
          </a:prstGeom>
          <a:gradFill flip="none" rotWithShape="1">
            <a:gsLst>
              <a:gs pos="0">
                <a:srgbClr val="981C1C"/>
              </a:gs>
              <a:gs pos="50000">
                <a:schemeClr val="accent2">
                  <a:shade val="67500"/>
                  <a:satMod val="115000"/>
                </a:schemeClr>
              </a:gs>
              <a:gs pos="100000">
                <a:schemeClr val="accent2">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6" name="Picture 5" descr="afsa_large.png"/>
          <p:cNvPicPr>
            <a:picLocks noChangeAspect="1"/>
          </p:cNvPicPr>
          <p:nvPr/>
        </p:nvPicPr>
        <p:blipFill>
          <a:blip r:embed="rId2" cstate="print"/>
          <a:stretch>
            <a:fillRect/>
          </a:stretch>
        </p:blipFill>
        <p:spPr>
          <a:xfrm>
            <a:off x="6753098" y="5733256"/>
            <a:ext cx="2055954" cy="72008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fr-CA" b="1" dirty="0" smtClean="0">
                <a:solidFill>
                  <a:srgbClr val="981C1C"/>
                </a:solidFill>
                <a:latin typeface="Helvetica Narrow" pitchFamily="34" charset="0"/>
              </a:rPr>
              <a:t>BOARD OF DIRECTORS</a:t>
            </a:r>
            <a:endParaRPr lang="en-CA" b="1" dirty="0">
              <a:solidFill>
                <a:srgbClr val="981C1C"/>
              </a:solidFill>
              <a:latin typeface="Helvetica Narrow" pitchFamily="34" charset="0"/>
            </a:endParaRPr>
          </a:p>
        </p:txBody>
      </p:sp>
      <p:sp>
        <p:nvSpPr>
          <p:cNvPr id="9" name="Content Placeholder 8"/>
          <p:cNvSpPr>
            <a:spLocks noGrp="1"/>
          </p:cNvSpPr>
          <p:nvPr>
            <p:ph idx="1"/>
          </p:nvPr>
        </p:nvSpPr>
        <p:spPr/>
        <p:txBody>
          <a:bodyPr>
            <a:normAutofit/>
          </a:bodyPr>
          <a:lstStyle/>
          <a:p>
            <a:r>
              <a:rPr lang="en-US" b="1" dirty="0">
                <a:latin typeface="Helvetica Narrow" pitchFamily="34" charset="0"/>
              </a:rPr>
              <a:t>Positions available…</a:t>
            </a:r>
          </a:p>
          <a:p>
            <a:pPr marL="457200" indent="-457200">
              <a:buFont typeface="Arial"/>
              <a:buChar char="•"/>
            </a:pPr>
            <a:r>
              <a:rPr lang="en-CA" sz="2800" dirty="0" smtClean="0">
                <a:latin typeface="Helvetica Narrow" pitchFamily="34" charset="0"/>
              </a:rPr>
              <a:t>2 Elected </a:t>
            </a:r>
          </a:p>
          <a:p>
            <a:pPr marL="457200" indent="-457200">
              <a:buFont typeface="Arial"/>
              <a:buChar char="•"/>
            </a:pPr>
            <a:r>
              <a:rPr lang="en-CA" sz="2800" dirty="0" smtClean="0">
                <a:latin typeface="Helvetica Narrow" pitchFamily="34" charset="0"/>
              </a:rPr>
              <a:t>3 Appointed </a:t>
            </a:r>
            <a:endParaRPr lang="en-CA" sz="2800" dirty="0">
              <a:latin typeface="Helvetica Narrow" pitchFamily="34" charset="0"/>
            </a:endParaRPr>
          </a:p>
          <a:p>
            <a:pPr marL="857250" lvl="1" indent="-457200">
              <a:buFont typeface="Arial"/>
              <a:buChar char="•"/>
            </a:pPr>
            <a:r>
              <a:rPr lang="en-CA" sz="2400" dirty="0" smtClean="0">
                <a:latin typeface="Helvetica Narrow" pitchFamily="34" charset="0"/>
              </a:rPr>
              <a:t>no restrictions on appointed directors</a:t>
            </a:r>
          </a:p>
        </p:txBody>
      </p:sp>
      <p:pic>
        <p:nvPicPr>
          <p:cNvPr id="10" name="Picture 9" descr="afsa_large.png"/>
          <p:cNvPicPr>
            <a:picLocks noChangeAspect="1"/>
          </p:cNvPicPr>
          <p:nvPr/>
        </p:nvPicPr>
        <p:blipFill>
          <a:blip r:embed="rId2" cstate="print"/>
          <a:stretch>
            <a:fillRect/>
          </a:stretch>
        </p:blipFill>
        <p:spPr>
          <a:xfrm>
            <a:off x="6753098" y="5733256"/>
            <a:ext cx="2055954" cy="720080"/>
          </a:xfrm>
          <a:prstGeom prst="rect">
            <a:avLst/>
          </a:prstGeom>
        </p:spPr>
      </p:pic>
      <p:sp>
        <p:nvSpPr>
          <p:cNvPr id="11" name="Rectangle 10"/>
          <p:cNvSpPr/>
          <p:nvPr/>
        </p:nvSpPr>
        <p:spPr>
          <a:xfrm>
            <a:off x="-324544" y="1124744"/>
            <a:ext cx="9649072" cy="72008"/>
          </a:xfrm>
          <a:prstGeom prst="rect">
            <a:avLst/>
          </a:prstGeom>
          <a:gradFill flip="none" rotWithShape="1">
            <a:gsLst>
              <a:gs pos="0">
                <a:srgbClr val="981C1C"/>
              </a:gs>
              <a:gs pos="50000">
                <a:schemeClr val="accent2">
                  <a:shade val="67500"/>
                  <a:satMod val="115000"/>
                </a:schemeClr>
              </a:gs>
              <a:gs pos="100000">
                <a:schemeClr val="accent2">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fr-CA" b="1" dirty="0" smtClean="0">
                <a:solidFill>
                  <a:srgbClr val="981C1C"/>
                </a:solidFill>
                <a:latin typeface="Helvetica Narrow" pitchFamily="34" charset="0"/>
              </a:rPr>
              <a:t>BOARD OF DIRECTORS</a:t>
            </a:r>
            <a:endParaRPr lang="en-CA" b="1" dirty="0">
              <a:solidFill>
                <a:srgbClr val="981C1C"/>
              </a:solidFill>
              <a:latin typeface="Helvetica Narrow" pitchFamily="34" charset="0"/>
            </a:endParaRPr>
          </a:p>
        </p:txBody>
      </p:sp>
      <p:sp>
        <p:nvSpPr>
          <p:cNvPr id="9" name="Content Placeholder 8"/>
          <p:cNvSpPr>
            <a:spLocks noGrp="1"/>
          </p:cNvSpPr>
          <p:nvPr>
            <p:ph idx="1"/>
          </p:nvPr>
        </p:nvSpPr>
        <p:spPr/>
        <p:txBody>
          <a:bodyPr>
            <a:normAutofit/>
          </a:bodyPr>
          <a:lstStyle/>
          <a:p>
            <a:r>
              <a:rPr lang="en-US" sz="3600" b="1" i="1" dirty="0" smtClean="0">
                <a:latin typeface="Helvetica Narrow" pitchFamily="34" charset="0"/>
              </a:rPr>
              <a:t>Appointment Rules/Process…</a:t>
            </a:r>
          </a:p>
          <a:p>
            <a:pPr marL="457200" indent="-457200">
              <a:buFont typeface="Arial"/>
              <a:buChar char="•"/>
            </a:pPr>
            <a:r>
              <a:rPr lang="en-CA" dirty="0" smtClean="0">
                <a:latin typeface="Helvetica Narrow" pitchFamily="34" charset="0"/>
              </a:rPr>
              <a:t>Application needs to be completed</a:t>
            </a:r>
          </a:p>
          <a:p>
            <a:pPr marL="457200" indent="-457200">
              <a:buFont typeface="Arial"/>
              <a:buChar char="•"/>
            </a:pPr>
            <a:r>
              <a:rPr lang="en-CA" dirty="0" smtClean="0">
                <a:latin typeface="Helvetica Narrow" pitchFamily="34" charset="0"/>
              </a:rPr>
              <a:t>Interviews will be conducted by </a:t>
            </a:r>
            <a:r>
              <a:rPr lang="en-CA" dirty="0" err="1" smtClean="0">
                <a:latin typeface="Helvetica Narrow" pitchFamily="34" charset="0"/>
              </a:rPr>
              <a:t>BoD</a:t>
            </a:r>
            <a:r>
              <a:rPr lang="en-CA" dirty="0" smtClean="0">
                <a:latin typeface="Helvetica Narrow" pitchFamily="34" charset="0"/>
              </a:rPr>
              <a:t> during the campaigning/elections period</a:t>
            </a:r>
            <a:endParaRPr lang="en-CA" dirty="0">
              <a:latin typeface="Helvetica Narrow" pitchFamily="34" charset="0"/>
            </a:endParaRPr>
          </a:p>
        </p:txBody>
      </p:sp>
      <p:pic>
        <p:nvPicPr>
          <p:cNvPr id="10" name="Picture 9" descr="afsa_large.png"/>
          <p:cNvPicPr>
            <a:picLocks noChangeAspect="1"/>
          </p:cNvPicPr>
          <p:nvPr/>
        </p:nvPicPr>
        <p:blipFill>
          <a:blip r:embed="rId2" cstate="print"/>
          <a:stretch>
            <a:fillRect/>
          </a:stretch>
        </p:blipFill>
        <p:spPr>
          <a:xfrm>
            <a:off x="6753098" y="5733256"/>
            <a:ext cx="2055954" cy="720080"/>
          </a:xfrm>
          <a:prstGeom prst="rect">
            <a:avLst/>
          </a:prstGeom>
        </p:spPr>
      </p:pic>
      <p:sp>
        <p:nvSpPr>
          <p:cNvPr id="11" name="Rectangle 10"/>
          <p:cNvSpPr/>
          <p:nvPr/>
        </p:nvSpPr>
        <p:spPr>
          <a:xfrm>
            <a:off x="-324544" y="1124744"/>
            <a:ext cx="9649072" cy="72008"/>
          </a:xfrm>
          <a:prstGeom prst="rect">
            <a:avLst/>
          </a:prstGeom>
          <a:gradFill flip="none" rotWithShape="1">
            <a:gsLst>
              <a:gs pos="0">
                <a:srgbClr val="981C1C"/>
              </a:gs>
              <a:gs pos="50000">
                <a:schemeClr val="accent2">
                  <a:shade val="67500"/>
                  <a:satMod val="115000"/>
                </a:schemeClr>
              </a:gs>
              <a:gs pos="100000">
                <a:schemeClr val="accent2">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400</TotalTime>
  <Words>2220</Words>
  <Application>Microsoft Office PowerPoint</Application>
  <PresentationFormat>On-screen Show (4:3)</PresentationFormat>
  <Paragraphs>297</Paragraphs>
  <Slides>54</Slides>
  <Notes>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Elections Info Session</vt:lpstr>
      <vt:lpstr>INTRODUCTION</vt:lpstr>
      <vt:lpstr>AFSA INTRODUCTION</vt:lpstr>
      <vt:lpstr>AFSA STRUCTURE</vt:lpstr>
      <vt:lpstr>BOARD OF DIRECTORS</vt:lpstr>
      <vt:lpstr>BOARD OF DIRECTORS</vt:lpstr>
      <vt:lpstr>BOARD OF DIRECTORS</vt:lpstr>
      <vt:lpstr>BOARD OF DIRECTORS</vt:lpstr>
      <vt:lpstr>BOARD OF DIRECTORS</vt:lpstr>
      <vt:lpstr>EXECUTIVES</vt:lpstr>
      <vt:lpstr>PRESIDENT – ZAC HOGG</vt:lpstr>
      <vt:lpstr>VP FINANCE – ANNA LIANG</vt:lpstr>
      <vt:lpstr>VP ADMIN/KM – YIDI XIONG</vt:lpstr>
      <vt:lpstr>VP INTERNAL SERVICES – WENDY CAI</vt:lpstr>
      <vt:lpstr>VP INTERNAL EVENTS – GERRY ZHAN</vt:lpstr>
      <vt:lpstr>VP EDUCATION – LASH KUGATHASAN</vt:lpstr>
      <vt:lpstr>VP EXTERNAL – AHMED HUSAIN</vt:lpstr>
      <vt:lpstr>VP COMMUNICATIONS – IVAN WONG</vt:lpstr>
      <vt:lpstr>VP MARKETING – DARYL DEEBRAH</vt:lpstr>
      <vt:lpstr>NEW POSITIONS</vt:lpstr>
      <vt:lpstr>BOARD OF DIRECTORS</vt:lpstr>
      <vt:lpstr>NEW BOARD ROLE</vt:lpstr>
      <vt:lpstr>EXECUTIVES</vt:lpstr>
      <vt:lpstr>SPLITTING VP EXTERNAL ROLE</vt:lpstr>
      <vt:lpstr>REASON FOR THE SPLIT</vt:lpstr>
      <vt:lpstr>CURRENT EXTERNAL PORTFOLIO</vt:lpstr>
      <vt:lpstr>AREAS OF DEVELOPMENT</vt:lpstr>
      <vt:lpstr>CORPORATE RELATIONS</vt:lpstr>
      <vt:lpstr>EXTERNAL (INTERNAL) RELATIONS</vt:lpstr>
      <vt:lpstr>CONFERENCES AND COMPETITIONS</vt:lpstr>
      <vt:lpstr>PORTFOLIOS AFTER SPLIT</vt:lpstr>
      <vt:lpstr>EDUCATION</vt:lpstr>
      <vt:lpstr>INTERNAL SERVICES</vt:lpstr>
      <vt:lpstr>CORPORATE RELATIONS</vt:lpstr>
      <vt:lpstr>EXTERNAL RELATIONS [NEW]</vt:lpstr>
      <vt:lpstr>REFERENDUM</vt:lpstr>
      <vt:lpstr>WHY A REFERENDUM?</vt:lpstr>
      <vt:lpstr>WHY A REFERENDUM?</vt:lpstr>
      <vt:lpstr>WHY A REFERENDUM?</vt:lpstr>
      <vt:lpstr>WHY A REFERENDUM?</vt:lpstr>
      <vt:lpstr>CHANGES</vt:lpstr>
      <vt:lpstr>CHANGES</vt:lpstr>
      <vt:lpstr>CHANGES</vt:lpstr>
      <vt:lpstr>CHANGES</vt:lpstr>
      <vt:lpstr>CHANGES</vt:lpstr>
      <vt:lpstr>CHANGES</vt:lpstr>
      <vt:lpstr>SUMMARY</vt:lpstr>
      <vt:lpstr>ELECTION INFO</vt:lpstr>
      <vt:lpstr>ELECTIONS TIMELINE</vt:lpstr>
      <vt:lpstr>ELECTION RULES</vt:lpstr>
      <vt:lpstr>CONTACT INFO</vt:lpstr>
      <vt:lpstr>CONTACT INFORMATION - EXECS</vt:lpstr>
      <vt:lpstr>CONTACT INFORMATION - BoD</vt:lpstr>
      <vt:lpstr>THANK YOU!</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AFSA Elections Info Session</dc:title>
  <dc:creator>Yidi</dc:creator>
  <cp:lastModifiedBy>Zac</cp:lastModifiedBy>
  <cp:revision>40</cp:revision>
  <dcterms:created xsi:type="dcterms:W3CDTF">2014-05-14T20:12:25Z</dcterms:created>
  <dcterms:modified xsi:type="dcterms:W3CDTF">2014-05-21T07:07:28Z</dcterms:modified>
</cp:coreProperties>
</file>