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3" r:id="rId4"/>
    <p:sldId id="260" r:id="rId5"/>
    <p:sldId id="271" r:id="rId6"/>
    <p:sldId id="274" r:id="rId7"/>
    <p:sldId id="277" r:id="rId8"/>
    <p:sldId id="278" r:id="rId9"/>
    <p:sldId id="279" r:id="rId10"/>
    <p:sldId id="280" r:id="rId11"/>
    <p:sldId id="281" r:id="rId12"/>
    <p:sldId id="282" r:id="rId13"/>
    <p:sldId id="283" r:id="rId14"/>
    <p:sldId id="272"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94660"/>
  </p:normalViewPr>
  <p:slideViewPr>
    <p:cSldViewPr>
      <p:cViewPr>
        <p:scale>
          <a:sx n="114" d="100"/>
          <a:sy n="114" d="100"/>
        </p:scale>
        <p:origin x="-84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5B9A26-3F3B-4653-BD8D-84CEEF595D35}" type="datetimeFigureOut">
              <a:rPr lang="en-US" smtClean="0"/>
              <a:pPr/>
              <a:t>8/20/2013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90FBFF-8399-4C22-9271-D6B4DED4E50F}" type="slidenum">
              <a:rPr lang="en-US" smtClean="0"/>
              <a:pPr/>
              <a:t>‹#›</a:t>
            </a:fld>
            <a:endParaRPr lang="en-US"/>
          </a:p>
        </p:txBody>
      </p:sp>
    </p:spTree>
    <p:extLst>
      <p:ext uri="{BB962C8B-B14F-4D97-AF65-F5344CB8AC3E}">
        <p14:creationId xmlns:p14="http://schemas.microsoft.com/office/powerpoint/2010/main" val="132899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37969-7505-4DD2-8EF8-C31A70ADD24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0BEB75D-C2A1-4475-B6DC-1C323980DCD4}" type="datetimeFigureOut">
              <a:rPr lang="en-US" smtClean="0"/>
              <a:pPr/>
              <a:t>8/20/2013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248E95-A12B-4CA8-BB13-D83261B6294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EB75D-C2A1-4475-B6DC-1C323980DCD4}"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48E95-A12B-4CA8-BB13-D83261B629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C248E95-A12B-4CA8-BB13-D83261B6294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EB75D-C2A1-4475-B6DC-1C323980DCD4}"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BEB75D-C2A1-4475-B6DC-1C323980DCD4}"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C248E95-A12B-4CA8-BB13-D83261B6294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0BEB75D-C2A1-4475-B6DC-1C323980DCD4}" type="datetimeFigureOut">
              <a:rPr lang="en-US" smtClean="0"/>
              <a:pPr/>
              <a:t>8/20/2013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C248E95-A12B-4CA8-BB13-D83261B6294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0BEB75D-C2A1-4475-B6DC-1C323980DCD4}"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48E95-A12B-4CA8-BB13-D83261B6294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0BEB75D-C2A1-4475-B6DC-1C323980DCD4}" type="datetimeFigureOut">
              <a:rPr lang="en-US" smtClean="0"/>
              <a:pPr/>
              <a:t>8/20/2013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C248E95-A12B-4CA8-BB13-D83261B6294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BEB75D-C2A1-4475-B6DC-1C323980DCD4}"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C248E95-A12B-4CA8-BB13-D83261B629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0BEB75D-C2A1-4475-B6DC-1C323980DCD4}"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C248E95-A12B-4CA8-BB13-D83261B629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C248E95-A12B-4CA8-BB13-D83261B6294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0BEB75D-C2A1-4475-B6DC-1C323980DCD4}" type="datetimeFigureOut">
              <a:rPr lang="en-US" smtClean="0"/>
              <a:pPr/>
              <a:t>8/20/2013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C248E95-A12B-4CA8-BB13-D83261B6294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0BEB75D-C2A1-4475-B6DC-1C323980DCD4}" type="datetimeFigureOut">
              <a:rPr lang="en-US" smtClean="0"/>
              <a:pPr/>
              <a:t>8/20/2013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BEB75D-C2A1-4475-B6DC-1C323980DCD4}" type="datetimeFigureOut">
              <a:rPr lang="en-US" smtClean="0"/>
              <a:pPr/>
              <a:t>8/20/2013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C248E95-A12B-4CA8-BB13-D83261B6294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hyperlink" Target="mailto:kfar461@ecy.wa.gov" TargetMode="External"/><Relationship Id="rId2" Type="http://schemas.openxmlformats.org/officeDocument/2006/relationships/hyperlink" Target="mailto:Rmcg461@ecy.wa.gov" TargetMode="External"/><Relationship Id="rId1" Type="http://schemas.openxmlformats.org/officeDocument/2006/relationships/slideLayout" Target="../slideLayouts/slideLayout2.xml"/><Relationship Id="rId5" Type="http://schemas.openxmlformats.org/officeDocument/2006/relationships/hyperlink" Target="http://www.ecy.wa.gov/wcc/emergency_response.html" TargetMode="External"/><Relationship Id="rId4" Type="http://schemas.openxmlformats.org/officeDocument/2006/relationships/hyperlink" Target="mailto:swer461@ecy.w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819400"/>
            <a:ext cx="6400800" cy="1066800"/>
          </a:xfrm>
        </p:spPr>
        <p:txBody>
          <a:bodyPr/>
          <a:lstStyle/>
          <a:p>
            <a:r>
              <a:rPr lang="en-US" dirty="0" smtClean="0"/>
              <a:t>Stephanie Jackson</a:t>
            </a:r>
          </a:p>
          <a:p>
            <a:r>
              <a:rPr lang="en-US" dirty="0" smtClean="0"/>
              <a:t>Phil Hansen</a:t>
            </a:r>
          </a:p>
        </p:txBody>
      </p:sp>
      <p:sp>
        <p:nvSpPr>
          <p:cNvPr id="2" name="Title 1"/>
          <p:cNvSpPr>
            <a:spLocks noGrp="1"/>
          </p:cNvSpPr>
          <p:nvPr>
            <p:ph type="ctrTitle"/>
          </p:nvPr>
        </p:nvSpPr>
        <p:spPr>
          <a:xfrm>
            <a:off x="685800" y="762000"/>
            <a:ext cx="7772400" cy="1524000"/>
          </a:xfrm>
        </p:spPr>
        <p:txBody>
          <a:bodyPr>
            <a:normAutofit/>
          </a:bodyPr>
          <a:lstStyle/>
          <a:p>
            <a:r>
              <a:rPr lang="en-US" sz="2800" dirty="0" smtClean="0">
                <a:solidFill>
                  <a:srgbClr val="002060"/>
                </a:solidFill>
              </a:rPr>
              <a:t>Washington Conservation Corps (WCC), Emergency Response Overview. </a:t>
            </a:r>
            <a:endParaRPr lang="en-US" sz="2800" dirty="0">
              <a:solidFill>
                <a:srgbClr val="002060"/>
              </a:solidFill>
            </a:endParaRPr>
          </a:p>
        </p:txBody>
      </p:sp>
      <p:pic>
        <p:nvPicPr>
          <p:cNvPr id="7" name="Picture 6" descr="WCC_emailsmall.JPG"/>
          <p:cNvPicPr>
            <a:picLocks noChangeAspect="1"/>
          </p:cNvPicPr>
          <p:nvPr/>
        </p:nvPicPr>
        <p:blipFill>
          <a:blip r:embed="rId2" cstate="print"/>
          <a:stretch>
            <a:fillRect/>
          </a:stretch>
        </p:blipFill>
        <p:spPr>
          <a:xfrm>
            <a:off x="6400800" y="228600"/>
            <a:ext cx="2514600" cy="838200"/>
          </a:xfrm>
          <a:prstGeom prst="rect">
            <a:avLst/>
          </a:prstGeom>
        </p:spPr>
      </p:pic>
      <p:pic>
        <p:nvPicPr>
          <p:cNvPr id="8" name="Picture 7" descr="ECOLOGO_W-BW.wmf"/>
          <p:cNvPicPr>
            <a:picLocks noChangeAspect="1"/>
          </p:cNvPicPr>
          <p:nvPr/>
        </p:nvPicPr>
        <p:blipFill>
          <a:blip r:embed="rId3" cstate="print"/>
          <a:stretch>
            <a:fillRect/>
          </a:stretch>
        </p:blipFill>
        <p:spPr>
          <a:xfrm>
            <a:off x="152399" y="228600"/>
            <a:ext cx="3238043" cy="838200"/>
          </a:xfrm>
          <a:prstGeom prst="rect">
            <a:avLst/>
          </a:prstGeom>
        </p:spPr>
      </p:pic>
      <p:pic>
        <p:nvPicPr>
          <p:cNvPr id="9" name="Picture 8" descr="AmeriCorpsWA.gif"/>
          <p:cNvPicPr>
            <a:picLocks noChangeAspect="1"/>
          </p:cNvPicPr>
          <p:nvPr/>
        </p:nvPicPr>
        <p:blipFill>
          <a:blip r:embed="rId4" cstate="print"/>
          <a:stretch>
            <a:fillRect/>
          </a:stretch>
        </p:blipFill>
        <p:spPr>
          <a:xfrm>
            <a:off x="3276600" y="3886200"/>
            <a:ext cx="2514600" cy="25102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Hurricane Sandy- New Jersey</a:t>
            </a:r>
            <a:endParaRPr lang="en-US" dirty="0"/>
          </a:p>
        </p:txBody>
      </p:sp>
      <p:pic>
        <p:nvPicPr>
          <p:cNvPr id="2050" name="Picture 2" descr="E:\anderson cooper.jpg"/>
          <p:cNvPicPr>
            <a:picLocks noChangeAspect="1" noChangeArrowheads="1"/>
          </p:cNvPicPr>
          <p:nvPr/>
        </p:nvPicPr>
        <p:blipFill>
          <a:blip r:embed="rId2" cstate="print"/>
          <a:srcRect/>
          <a:stretch>
            <a:fillRect/>
          </a:stretch>
        </p:blipFill>
        <p:spPr bwMode="auto">
          <a:xfrm>
            <a:off x="228601" y="1524000"/>
            <a:ext cx="2667000" cy="1905000"/>
          </a:xfrm>
          <a:prstGeom prst="rect">
            <a:avLst/>
          </a:prstGeom>
          <a:noFill/>
        </p:spPr>
      </p:pic>
      <p:pic>
        <p:nvPicPr>
          <p:cNvPr id="2051" name="Picture 3" descr="E:\governor pres.jpg"/>
          <p:cNvPicPr>
            <a:picLocks noChangeAspect="1" noChangeArrowheads="1"/>
          </p:cNvPicPr>
          <p:nvPr/>
        </p:nvPicPr>
        <p:blipFill>
          <a:blip r:embed="rId3" cstate="print"/>
          <a:srcRect/>
          <a:stretch>
            <a:fillRect/>
          </a:stretch>
        </p:blipFill>
        <p:spPr bwMode="auto">
          <a:xfrm>
            <a:off x="3048000" y="1600200"/>
            <a:ext cx="3037840" cy="1981200"/>
          </a:xfrm>
          <a:prstGeom prst="rect">
            <a:avLst/>
          </a:prstGeom>
          <a:noFill/>
        </p:spPr>
      </p:pic>
      <p:pic>
        <p:nvPicPr>
          <p:cNvPr id="2052" name="Picture 4" descr="E:\jersey shore 1.jpeg"/>
          <p:cNvPicPr>
            <a:picLocks noChangeAspect="1" noChangeArrowheads="1"/>
          </p:cNvPicPr>
          <p:nvPr/>
        </p:nvPicPr>
        <p:blipFill>
          <a:blip r:embed="rId4" cstate="print"/>
          <a:srcRect/>
          <a:stretch>
            <a:fillRect/>
          </a:stretch>
        </p:blipFill>
        <p:spPr bwMode="auto">
          <a:xfrm>
            <a:off x="228600" y="3810000"/>
            <a:ext cx="4581234" cy="2514599"/>
          </a:xfrm>
          <a:prstGeom prst="rect">
            <a:avLst/>
          </a:prstGeom>
          <a:noFill/>
        </p:spPr>
      </p:pic>
      <p:pic>
        <p:nvPicPr>
          <p:cNvPr id="2053" name="Picture 5" descr="E:\jersey shore 2.jpg"/>
          <p:cNvPicPr>
            <a:picLocks noChangeAspect="1" noChangeArrowheads="1"/>
          </p:cNvPicPr>
          <p:nvPr/>
        </p:nvPicPr>
        <p:blipFill>
          <a:blip r:embed="rId5" cstate="print"/>
          <a:srcRect/>
          <a:stretch>
            <a:fillRect/>
          </a:stretch>
        </p:blipFill>
        <p:spPr bwMode="auto">
          <a:xfrm>
            <a:off x="6286500" y="1524000"/>
            <a:ext cx="2628900" cy="1905000"/>
          </a:xfrm>
          <a:prstGeom prst="rect">
            <a:avLst/>
          </a:prstGeom>
          <a:noFill/>
        </p:spPr>
      </p:pic>
      <p:pic>
        <p:nvPicPr>
          <p:cNvPr id="2054" name="Picture 6" descr="E:\seaside nj.jpg"/>
          <p:cNvPicPr>
            <a:picLocks noChangeAspect="1" noChangeArrowheads="1"/>
          </p:cNvPicPr>
          <p:nvPr/>
        </p:nvPicPr>
        <p:blipFill>
          <a:blip r:embed="rId6" cstate="print"/>
          <a:srcRect/>
          <a:stretch>
            <a:fillRect/>
          </a:stretch>
        </p:blipFill>
        <p:spPr bwMode="auto">
          <a:xfrm>
            <a:off x="4953000" y="3810000"/>
            <a:ext cx="3962400" cy="25183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WCC Emergency Response: Hurricane Sandy</a:t>
            </a:r>
            <a:endParaRPr lang="en-US" dirty="0"/>
          </a:p>
        </p:txBody>
      </p:sp>
      <p:sp>
        <p:nvSpPr>
          <p:cNvPr id="3" name="Content Placeholder 2"/>
          <p:cNvSpPr>
            <a:spLocks noGrp="1"/>
          </p:cNvSpPr>
          <p:nvPr>
            <p:ph sz="quarter" idx="1"/>
          </p:nvPr>
        </p:nvSpPr>
        <p:spPr/>
        <p:txBody>
          <a:bodyPr/>
          <a:lstStyle/>
          <a:p>
            <a:r>
              <a:rPr lang="en-US" dirty="0" smtClean="0"/>
              <a:t>8 crews deployed initially/ drove from Washington to New York </a:t>
            </a:r>
          </a:p>
          <a:p>
            <a:r>
              <a:rPr lang="en-US" dirty="0" smtClean="0"/>
              <a:t>Shelter Operations/ Donations Management</a:t>
            </a:r>
            <a:endParaRPr lang="en-US" dirty="0"/>
          </a:p>
        </p:txBody>
      </p:sp>
      <p:pic>
        <p:nvPicPr>
          <p:cNvPr id="3075" name="Picture 3" descr="E:\shelter.jpg"/>
          <p:cNvPicPr>
            <a:picLocks noChangeAspect="1" noChangeArrowheads="1"/>
          </p:cNvPicPr>
          <p:nvPr/>
        </p:nvPicPr>
        <p:blipFill>
          <a:blip r:embed="rId2" cstate="print"/>
          <a:srcRect/>
          <a:stretch>
            <a:fillRect/>
          </a:stretch>
        </p:blipFill>
        <p:spPr bwMode="auto">
          <a:xfrm>
            <a:off x="381000" y="3124200"/>
            <a:ext cx="4038600" cy="3140080"/>
          </a:xfrm>
          <a:prstGeom prst="rect">
            <a:avLst/>
          </a:prstGeom>
          <a:noFill/>
        </p:spPr>
      </p:pic>
      <p:pic>
        <p:nvPicPr>
          <p:cNvPr id="3076" name="Picture 4" descr="E:\Sandy Pics\Sandy1 066.JPG"/>
          <p:cNvPicPr>
            <a:picLocks noChangeAspect="1" noChangeArrowheads="1"/>
          </p:cNvPicPr>
          <p:nvPr/>
        </p:nvPicPr>
        <p:blipFill>
          <a:blip r:embed="rId3" cstate="print"/>
          <a:srcRect/>
          <a:stretch>
            <a:fillRect/>
          </a:stretch>
        </p:blipFill>
        <p:spPr bwMode="auto">
          <a:xfrm>
            <a:off x="4622800" y="3086100"/>
            <a:ext cx="4216400" cy="3162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WCC Emergency Response: Hurricane Sandy</a:t>
            </a:r>
            <a:endParaRPr lang="en-US" dirty="0"/>
          </a:p>
        </p:txBody>
      </p:sp>
      <p:sp>
        <p:nvSpPr>
          <p:cNvPr id="3" name="Content Placeholder 2"/>
          <p:cNvSpPr>
            <a:spLocks noGrp="1"/>
          </p:cNvSpPr>
          <p:nvPr>
            <p:ph sz="quarter" idx="1"/>
          </p:nvPr>
        </p:nvSpPr>
        <p:spPr/>
        <p:txBody>
          <a:bodyPr/>
          <a:lstStyle/>
          <a:p>
            <a:r>
              <a:rPr lang="en-US" dirty="0" smtClean="0"/>
              <a:t>Mission Assignment to New Jersey</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04800" y="2057400"/>
            <a:ext cx="8534400" cy="1295400"/>
          </a:xfrm>
          <a:prstGeom prst="rect">
            <a:avLst/>
          </a:prstGeom>
          <a:noFill/>
          <a:ln w="9525">
            <a:noFill/>
            <a:miter lim="800000"/>
            <a:headEnd/>
            <a:tailEnd/>
          </a:ln>
        </p:spPr>
      </p:pic>
      <p:pic>
        <p:nvPicPr>
          <p:cNvPr id="4099" name="Picture 3" descr="E:\Sandy Pics\704156_410802568991545_19885008_o.jpg"/>
          <p:cNvPicPr>
            <a:picLocks noChangeAspect="1" noChangeArrowheads="1"/>
          </p:cNvPicPr>
          <p:nvPr/>
        </p:nvPicPr>
        <p:blipFill>
          <a:blip r:embed="rId4" cstate="print"/>
          <a:srcRect/>
          <a:stretch>
            <a:fillRect/>
          </a:stretch>
        </p:blipFill>
        <p:spPr bwMode="auto">
          <a:xfrm>
            <a:off x="4648200" y="3429000"/>
            <a:ext cx="4267200" cy="3200400"/>
          </a:xfrm>
          <a:prstGeom prst="rect">
            <a:avLst/>
          </a:prstGeom>
          <a:noFill/>
        </p:spPr>
      </p:pic>
      <p:pic>
        <p:nvPicPr>
          <p:cNvPr id="4100" name="Picture 4" descr="E:\Sandy Pics\Sandy1 027.JPG"/>
          <p:cNvPicPr>
            <a:picLocks noChangeAspect="1" noChangeArrowheads="1"/>
          </p:cNvPicPr>
          <p:nvPr/>
        </p:nvPicPr>
        <p:blipFill>
          <a:blip r:embed="rId5" cstate="print"/>
          <a:srcRect/>
          <a:stretch>
            <a:fillRect/>
          </a:stretch>
        </p:blipFill>
        <p:spPr bwMode="auto">
          <a:xfrm>
            <a:off x="304800" y="3429000"/>
            <a:ext cx="4267200"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p:txBody>
          <a:bodyPr>
            <a:normAutofit fontScale="97500"/>
          </a:bodyPr>
          <a:lstStyle/>
          <a:p>
            <a:r>
              <a:rPr lang="en-US" sz="2000" dirty="0" smtClean="0"/>
              <a:t>Daily Operations</a:t>
            </a:r>
            <a:endParaRPr lang="en-US" sz="2000" dirty="0"/>
          </a:p>
        </p:txBody>
      </p:sp>
      <p:sp>
        <p:nvSpPr>
          <p:cNvPr id="6" name="Title 1"/>
          <p:cNvSpPr>
            <a:spLocks noGrp="1"/>
          </p:cNvSpPr>
          <p:nvPr>
            <p:ph type="title"/>
          </p:nvPr>
        </p:nvSpPr>
        <p:spPr/>
        <p:txBody>
          <a:bodyPr>
            <a:normAutofit fontScale="90000"/>
          </a:bodyPr>
          <a:lstStyle/>
          <a:p>
            <a:r>
              <a:rPr lang="en-US" dirty="0" smtClean="0"/>
              <a:t>WCC Emergency Response: Hurricane Sandy</a:t>
            </a:r>
            <a:endParaRPr lang="en-US" dirty="0"/>
          </a:p>
        </p:txBody>
      </p:sp>
      <p:pic>
        <p:nvPicPr>
          <p:cNvPr id="5123" name="Picture 3" descr="E:\Sandy Pics\Sandy1 039.JPG"/>
          <p:cNvPicPr>
            <a:picLocks noChangeAspect="1" noChangeArrowheads="1"/>
          </p:cNvPicPr>
          <p:nvPr/>
        </p:nvPicPr>
        <p:blipFill>
          <a:blip r:embed="rId2" cstate="print"/>
          <a:srcRect/>
          <a:stretch>
            <a:fillRect/>
          </a:stretch>
        </p:blipFill>
        <p:spPr bwMode="auto">
          <a:xfrm>
            <a:off x="4876800" y="1981200"/>
            <a:ext cx="2895600" cy="2171700"/>
          </a:xfrm>
          <a:prstGeom prst="rect">
            <a:avLst/>
          </a:prstGeom>
          <a:noFill/>
        </p:spPr>
      </p:pic>
      <p:pic>
        <p:nvPicPr>
          <p:cNvPr id="5124" name="Picture 4" descr="E:\Sandy Pics\406600_415731838498618_1056672981_n.jpg"/>
          <p:cNvPicPr>
            <a:picLocks noChangeAspect="1" noChangeArrowheads="1"/>
          </p:cNvPicPr>
          <p:nvPr/>
        </p:nvPicPr>
        <p:blipFill>
          <a:blip r:embed="rId3" cstate="print"/>
          <a:srcRect/>
          <a:stretch>
            <a:fillRect/>
          </a:stretch>
        </p:blipFill>
        <p:spPr bwMode="auto">
          <a:xfrm>
            <a:off x="1016000" y="1981200"/>
            <a:ext cx="2946400" cy="2209800"/>
          </a:xfrm>
          <a:prstGeom prst="rect">
            <a:avLst/>
          </a:prstGeom>
          <a:noFill/>
        </p:spPr>
      </p:pic>
      <p:pic>
        <p:nvPicPr>
          <p:cNvPr id="5125" name="Picture 5" descr="E:\Sandy Pics\598431_414380685300400_676443497_n.jpg"/>
          <p:cNvPicPr>
            <a:picLocks noChangeAspect="1" noChangeArrowheads="1"/>
          </p:cNvPicPr>
          <p:nvPr/>
        </p:nvPicPr>
        <p:blipFill>
          <a:blip r:embed="rId4" cstate="print"/>
          <a:srcRect/>
          <a:stretch>
            <a:fillRect/>
          </a:stretch>
        </p:blipFill>
        <p:spPr bwMode="auto">
          <a:xfrm>
            <a:off x="990600" y="4343400"/>
            <a:ext cx="2958729" cy="2209800"/>
          </a:xfrm>
          <a:prstGeom prst="rect">
            <a:avLst/>
          </a:prstGeom>
          <a:noFill/>
        </p:spPr>
      </p:pic>
      <p:pic>
        <p:nvPicPr>
          <p:cNvPr id="5126" name="Picture 6" descr="E:\Sandy Pics\DSC00489.JPG"/>
          <p:cNvPicPr>
            <a:picLocks noChangeAspect="1" noChangeArrowheads="1"/>
          </p:cNvPicPr>
          <p:nvPr/>
        </p:nvPicPr>
        <p:blipFill>
          <a:blip r:embed="rId5" cstate="print"/>
          <a:srcRect/>
          <a:stretch>
            <a:fillRect/>
          </a:stretch>
        </p:blipFill>
        <p:spPr bwMode="auto">
          <a:xfrm>
            <a:off x="4876800" y="4343400"/>
            <a:ext cx="2819400" cy="220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information for the WCC:</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Emergency response coordinator:</a:t>
            </a:r>
          </a:p>
          <a:p>
            <a:pPr>
              <a:buNone/>
            </a:pPr>
            <a:r>
              <a:rPr lang="en-US" sz="2400" dirty="0" smtClean="0"/>
              <a:t>Roland McGill </a:t>
            </a:r>
            <a:r>
              <a:rPr lang="en-US" sz="2400" dirty="0" smtClean="0">
                <a:hlinkClick r:id="rId2"/>
              </a:rPr>
              <a:t>Rmcg461@ecy.wa.gov</a:t>
            </a:r>
            <a:endParaRPr lang="en-US" sz="2400" dirty="0" smtClean="0"/>
          </a:p>
          <a:p>
            <a:pPr>
              <a:buNone/>
            </a:pPr>
            <a:endParaRPr lang="en-US" sz="2400" dirty="0" smtClean="0"/>
          </a:p>
          <a:p>
            <a:r>
              <a:rPr lang="en-US" sz="2400" dirty="0" smtClean="0"/>
              <a:t>Fire response coordinator:</a:t>
            </a:r>
          </a:p>
          <a:p>
            <a:pPr>
              <a:buNone/>
            </a:pPr>
            <a:r>
              <a:rPr lang="en-US" sz="2400" dirty="0" smtClean="0"/>
              <a:t>Kevin Farrell </a:t>
            </a:r>
            <a:r>
              <a:rPr lang="en-US" sz="2400" dirty="0" smtClean="0">
                <a:hlinkClick r:id="rId3"/>
              </a:rPr>
              <a:t>kfar461@ecy.wa.gov</a:t>
            </a:r>
            <a:endParaRPr lang="en-US" sz="2400" dirty="0" smtClean="0"/>
          </a:p>
          <a:p>
            <a:pPr>
              <a:buNone/>
            </a:pPr>
            <a:endParaRPr lang="en-US" sz="2400" dirty="0" smtClean="0"/>
          </a:p>
          <a:p>
            <a:r>
              <a:rPr lang="en-US" sz="2400" dirty="0" smtClean="0"/>
              <a:t>Veterans program coordinator:</a:t>
            </a:r>
          </a:p>
          <a:p>
            <a:pPr>
              <a:buNone/>
            </a:pPr>
            <a:r>
              <a:rPr lang="en-US" sz="2400" dirty="0" smtClean="0"/>
              <a:t>Stephanie Jackson </a:t>
            </a:r>
            <a:r>
              <a:rPr lang="en-US" sz="2400" dirty="0" smtClean="0">
                <a:hlinkClick r:id="rId4"/>
              </a:rPr>
              <a:t>swer461@ecy.wa.gov</a:t>
            </a:r>
            <a:endParaRPr lang="en-US" sz="2400" dirty="0" smtClean="0"/>
          </a:p>
          <a:p>
            <a:pPr>
              <a:buNone/>
            </a:pPr>
            <a:endParaRPr lang="en-US" sz="2400" u="sng" dirty="0" smtClean="0">
              <a:hlinkClick r:id="rId5"/>
            </a:endParaRPr>
          </a:p>
          <a:p>
            <a:pPr>
              <a:buNone/>
            </a:pPr>
            <a:endParaRPr lang="en-US" sz="2400" u="sng" dirty="0" smtClean="0">
              <a:hlinkClick r:id="rId5"/>
            </a:endParaRPr>
          </a:p>
          <a:p>
            <a:pPr>
              <a:buNone/>
            </a:pPr>
            <a:r>
              <a:rPr lang="en-US" sz="2400" u="sng" dirty="0" smtClean="0">
                <a:hlinkClick r:id="rId5"/>
              </a:rPr>
              <a:t>http://www.ecy.wa.gov/wcc/emergency_response.html</a:t>
            </a:r>
          </a:p>
          <a:p>
            <a:pPr>
              <a:buNone/>
            </a:pPr>
            <a:endParaRPr lang="en-US" sz="2400" u="sng" dirty="0" smtClean="0">
              <a:hlinkClick r:id="rId5"/>
            </a:endParaRPr>
          </a:p>
          <a:p>
            <a:pPr>
              <a:buNone/>
            </a:pPr>
            <a:endParaRPr lang="en-US" dirty="0" smtClean="0"/>
          </a:p>
          <a:p>
            <a:pPr>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Overview</a:t>
            </a:r>
            <a:endParaRPr lang="en-US" sz="5400" dirty="0"/>
          </a:p>
        </p:txBody>
      </p:sp>
      <p:sp>
        <p:nvSpPr>
          <p:cNvPr id="3" name="Content Placeholder 2"/>
          <p:cNvSpPr>
            <a:spLocks noGrp="1"/>
          </p:cNvSpPr>
          <p:nvPr>
            <p:ph sz="quarter" idx="1"/>
          </p:nvPr>
        </p:nvSpPr>
        <p:spPr>
          <a:xfrm>
            <a:off x="301752" y="1752600"/>
            <a:ext cx="8503920" cy="4346448"/>
          </a:xfrm>
        </p:spPr>
        <p:txBody>
          <a:bodyPr>
            <a:normAutofit/>
          </a:bodyPr>
          <a:lstStyle/>
          <a:p>
            <a:r>
              <a:rPr lang="en-US" sz="2800" dirty="0" smtClean="0">
                <a:solidFill>
                  <a:srgbClr val="002060"/>
                </a:solidFill>
              </a:rPr>
              <a:t>About the AmeriCorps,  WCC, emergency response and the Veterans initiative. </a:t>
            </a:r>
          </a:p>
          <a:p>
            <a:r>
              <a:rPr lang="en-US" sz="2800" dirty="0" smtClean="0">
                <a:solidFill>
                  <a:srgbClr val="002060"/>
                </a:solidFill>
              </a:rPr>
              <a:t>Tsunami Clean up. </a:t>
            </a:r>
          </a:p>
          <a:p>
            <a:r>
              <a:rPr lang="en-US" sz="2800" dirty="0" smtClean="0">
                <a:solidFill>
                  <a:srgbClr val="002060"/>
                </a:solidFill>
              </a:rPr>
              <a:t>Hurricane Sandy. </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normAutofit fontScale="90000"/>
          </a:bodyPr>
          <a:lstStyle/>
          <a:p>
            <a:r>
              <a:rPr lang="en-US" dirty="0" smtClean="0"/>
              <a:t>AmeriCorps and the Washington Conservation Corps. </a:t>
            </a:r>
            <a:endParaRPr lang="en-US" dirty="0"/>
          </a:p>
        </p:txBody>
      </p:sp>
      <p:sp>
        <p:nvSpPr>
          <p:cNvPr id="3" name="Content Placeholder 2"/>
          <p:cNvSpPr>
            <a:spLocks noGrp="1"/>
          </p:cNvSpPr>
          <p:nvPr>
            <p:ph sz="quarter" idx="1"/>
          </p:nvPr>
        </p:nvSpPr>
        <p:spPr>
          <a:xfrm>
            <a:off x="301752" y="1600200"/>
            <a:ext cx="8503920" cy="4498848"/>
          </a:xfrm>
        </p:spPr>
        <p:txBody>
          <a:bodyPr>
            <a:normAutofit/>
          </a:bodyPr>
          <a:lstStyle/>
          <a:p>
            <a:r>
              <a:rPr lang="en-US" sz="1600" dirty="0" smtClean="0"/>
              <a:t>AmeriCorps is an initiative of the Corporation for National and Community Service (CNCS), that was created under President Bill Clinton by the National and Community Service Trust Act of 1993. AmeriCorps is one division under the CNCS that provides grants to hundreds of local community organizations throughout the U.S. </a:t>
            </a:r>
          </a:p>
          <a:p>
            <a:pPr>
              <a:buNone/>
            </a:pPr>
            <a:endParaRPr lang="en-US" sz="1600" dirty="0" smtClean="0"/>
          </a:p>
          <a:p>
            <a:r>
              <a:rPr lang="en-US" sz="1600" dirty="0" smtClean="0"/>
              <a:t>The Washington Conservation Corps (WCC), established in 1983, and was created to help lessen high unemployment rates for youth 18-25 years of age. The WCC is housed within the Washington State Department of Ecologies Shoreline program and currently employs approximately 475 members and additional support staff. We provide environmental conservation based services throughout the State of Washington as well as Emergency Response Support throughout the Nation.  AmeriCorps provides educational awards/scholarships for members who complete their contract within our program. </a:t>
            </a:r>
          </a:p>
          <a:p>
            <a:pPr>
              <a:buNone/>
            </a:pPr>
            <a:endParaRPr lang="en-US" sz="1600" dirty="0" smtClean="0"/>
          </a:p>
          <a:p>
            <a:endParaRPr lang="en-US" sz="1600" dirty="0" smtClean="0"/>
          </a:p>
          <a:p>
            <a:endParaRPr lang="en-US" sz="1400" dirty="0"/>
          </a:p>
        </p:txBody>
      </p:sp>
      <p:pic>
        <p:nvPicPr>
          <p:cNvPr id="9" name="Picture 8" descr="WCC_logo_americorps_program.gif"/>
          <p:cNvPicPr>
            <a:picLocks noChangeAspect="1"/>
          </p:cNvPicPr>
          <p:nvPr/>
        </p:nvPicPr>
        <p:blipFill>
          <a:blip r:embed="rId2" cstate="print"/>
          <a:stretch>
            <a:fillRect/>
          </a:stretch>
        </p:blipFill>
        <p:spPr>
          <a:xfrm>
            <a:off x="4419600" y="5029200"/>
            <a:ext cx="4495800" cy="1536922"/>
          </a:xfrm>
          <a:prstGeom prst="rect">
            <a:avLst/>
          </a:prstGeom>
        </p:spPr>
      </p:pic>
      <p:pic>
        <p:nvPicPr>
          <p:cNvPr id="7" name="Picture 6" descr="AmeriCorpsWA.gif"/>
          <p:cNvPicPr>
            <a:picLocks noChangeAspect="1"/>
          </p:cNvPicPr>
          <p:nvPr/>
        </p:nvPicPr>
        <p:blipFill>
          <a:blip r:embed="rId3" cstate="print"/>
          <a:stretch>
            <a:fillRect/>
          </a:stretch>
        </p:blipFill>
        <p:spPr>
          <a:xfrm>
            <a:off x="152400" y="4724400"/>
            <a:ext cx="1984658" cy="1981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WCC’s Veteran Initiative</a:t>
            </a:r>
            <a:endParaRPr lang="en-US" dirty="0"/>
          </a:p>
        </p:txBody>
      </p:sp>
      <p:pic>
        <p:nvPicPr>
          <p:cNvPr id="4" name="Content Placeholder 3" descr="copy-of-puget-soundcorps-ceremony-11-10-112.jpg"/>
          <p:cNvPicPr>
            <a:picLocks noGrp="1" noChangeAspect="1"/>
          </p:cNvPicPr>
          <p:nvPr>
            <p:ph sz="quarter" idx="1"/>
          </p:nvPr>
        </p:nvPicPr>
        <p:blipFill>
          <a:blip r:embed="rId2" cstate="print"/>
          <a:stretch>
            <a:fillRect/>
          </a:stretch>
        </p:blipFill>
        <p:spPr>
          <a:xfrm>
            <a:off x="6324600" y="1524000"/>
            <a:ext cx="2298113" cy="1684860"/>
          </a:xfrm>
        </p:spPr>
      </p:pic>
      <p:sp>
        <p:nvSpPr>
          <p:cNvPr id="5" name="TextBox 4"/>
          <p:cNvSpPr txBox="1"/>
          <p:nvPr/>
        </p:nvSpPr>
        <p:spPr>
          <a:xfrm>
            <a:off x="6400800" y="3276600"/>
            <a:ext cx="2286000" cy="461665"/>
          </a:xfrm>
          <a:prstGeom prst="rect">
            <a:avLst/>
          </a:prstGeom>
          <a:noFill/>
        </p:spPr>
        <p:txBody>
          <a:bodyPr wrap="square" rtlCol="0">
            <a:spAutoFit/>
          </a:bodyPr>
          <a:lstStyle/>
          <a:p>
            <a:r>
              <a:rPr lang="en-US" sz="800" dirty="0" smtClean="0"/>
              <a:t>Public Lands Commissioner, Peter </a:t>
            </a:r>
            <a:r>
              <a:rPr lang="en-US" sz="800" dirty="0" err="1" smtClean="0"/>
              <a:t>Goldmark</a:t>
            </a:r>
            <a:r>
              <a:rPr lang="en-US" sz="800" dirty="0" smtClean="0"/>
              <a:t> and WCC Puget Sound </a:t>
            </a:r>
            <a:r>
              <a:rPr lang="en-US" sz="800" dirty="0" err="1" smtClean="0"/>
              <a:t>VetCorps</a:t>
            </a:r>
            <a:r>
              <a:rPr lang="en-US" sz="800" dirty="0" smtClean="0"/>
              <a:t> crew leader, Phil Hansen</a:t>
            </a:r>
            <a:endParaRPr lang="en-US" sz="800" dirty="0"/>
          </a:p>
        </p:txBody>
      </p:sp>
      <p:pic>
        <p:nvPicPr>
          <p:cNvPr id="6" name="Picture 5" descr="P7250311.JPG"/>
          <p:cNvPicPr>
            <a:picLocks noChangeAspect="1"/>
          </p:cNvPicPr>
          <p:nvPr/>
        </p:nvPicPr>
        <p:blipFill>
          <a:blip r:embed="rId3" cstate="print"/>
          <a:stretch>
            <a:fillRect/>
          </a:stretch>
        </p:blipFill>
        <p:spPr>
          <a:xfrm>
            <a:off x="6400800" y="3886200"/>
            <a:ext cx="2209800" cy="1657350"/>
          </a:xfrm>
          <a:prstGeom prst="rect">
            <a:avLst/>
          </a:prstGeom>
        </p:spPr>
      </p:pic>
      <p:sp>
        <p:nvSpPr>
          <p:cNvPr id="7" name="TextBox 6"/>
          <p:cNvSpPr txBox="1"/>
          <p:nvPr/>
        </p:nvSpPr>
        <p:spPr>
          <a:xfrm>
            <a:off x="228600" y="1524000"/>
            <a:ext cx="6172200" cy="4770537"/>
          </a:xfrm>
          <a:prstGeom prst="rect">
            <a:avLst/>
          </a:prstGeom>
          <a:noFill/>
        </p:spPr>
        <p:txBody>
          <a:bodyPr wrap="square" rtlCol="0">
            <a:spAutoFit/>
          </a:bodyPr>
          <a:lstStyle/>
          <a:p>
            <a:pPr>
              <a:buFont typeface="Arial" pitchFamily="34" charset="0"/>
              <a:buChar char="•"/>
            </a:pPr>
            <a:endParaRPr lang="en-US" sz="1600" dirty="0" smtClean="0"/>
          </a:p>
          <a:p>
            <a:pPr>
              <a:buFont typeface="Arial" pitchFamily="34" charset="0"/>
              <a:buChar char="•"/>
            </a:pPr>
            <a:r>
              <a:rPr lang="en-US" sz="1600" dirty="0" smtClean="0"/>
              <a:t> In 2011 legislation was passed allowing </a:t>
            </a:r>
            <a:r>
              <a:rPr lang="en-US" sz="1600" smtClean="0"/>
              <a:t>recently returning military </a:t>
            </a:r>
            <a:r>
              <a:rPr lang="en-US" sz="1600" dirty="0" smtClean="0"/>
              <a:t>Veterans to be exempt from our age restrictions to help lessen the high rate of unemployment held by Veterans and in turn provide transitional assistance from military to civilian life. Veterans within our program have proven to be very successful and add a rich layer of experiences  to our crews. </a:t>
            </a:r>
          </a:p>
          <a:p>
            <a:pPr>
              <a:buFont typeface="Arial" pitchFamily="34" charset="0"/>
              <a:buChar char="•"/>
            </a:pPr>
            <a:endParaRPr lang="en-US" sz="1600" dirty="0" smtClean="0"/>
          </a:p>
          <a:p>
            <a:pPr>
              <a:buFont typeface="Arial" pitchFamily="34" charset="0"/>
              <a:buChar char="•"/>
            </a:pPr>
            <a:endParaRPr lang="en-US" sz="1600" dirty="0" smtClean="0"/>
          </a:p>
          <a:p>
            <a:endParaRPr lang="en-US" sz="1600" dirty="0" smtClean="0"/>
          </a:p>
          <a:p>
            <a:pPr>
              <a:buFont typeface="Arial" pitchFamily="34" charset="0"/>
              <a:buChar char="•"/>
            </a:pPr>
            <a:r>
              <a:rPr lang="en-US" sz="1600" dirty="0" smtClean="0"/>
              <a:t>Because of training and experience acquired within the military, Veterans are an integral part of our emergency response program. We benefit from their experience and continuation of civil service. They benefit knowing that they are making a direct difference for people on the ground and by obtaining training and experience that helps them transition while preparing them for possible careers in conservation or as emergency responders.  </a:t>
            </a:r>
          </a:p>
          <a:p>
            <a:endParaRPr lang="en-US" sz="1600" dirty="0" smtClean="0"/>
          </a:p>
          <a:p>
            <a:endParaRPr lang="en-US" sz="1600" dirty="0" smtClean="0"/>
          </a:p>
        </p:txBody>
      </p:sp>
      <p:sp>
        <p:nvSpPr>
          <p:cNvPr id="8" name="TextBox 7"/>
          <p:cNvSpPr txBox="1"/>
          <p:nvPr/>
        </p:nvSpPr>
        <p:spPr>
          <a:xfrm>
            <a:off x="6553200" y="5638800"/>
            <a:ext cx="1828800" cy="215444"/>
          </a:xfrm>
          <a:prstGeom prst="rect">
            <a:avLst/>
          </a:prstGeom>
          <a:noFill/>
        </p:spPr>
        <p:txBody>
          <a:bodyPr wrap="square" rtlCol="0">
            <a:spAutoFit/>
          </a:bodyPr>
          <a:lstStyle/>
          <a:p>
            <a:r>
              <a:rPr lang="en-US" sz="800" dirty="0" smtClean="0"/>
              <a:t>The inaugural all Veteran crew</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WCC Emergency Response Overview….</a:t>
            </a:r>
            <a:endParaRPr lang="en-US" dirty="0"/>
          </a:p>
        </p:txBody>
      </p:sp>
      <p:sp>
        <p:nvSpPr>
          <p:cNvPr id="3" name="Content Placeholder 2"/>
          <p:cNvSpPr>
            <a:spLocks noGrp="1"/>
          </p:cNvSpPr>
          <p:nvPr>
            <p:ph sz="quarter" idx="1"/>
          </p:nvPr>
        </p:nvSpPr>
        <p:spPr>
          <a:xfrm>
            <a:off x="152400" y="1527048"/>
            <a:ext cx="8839200" cy="5102352"/>
          </a:xfrm>
        </p:spPr>
        <p:txBody>
          <a:bodyPr>
            <a:normAutofit fontScale="92500" lnSpcReduction="20000"/>
          </a:bodyPr>
          <a:lstStyle/>
          <a:p>
            <a:r>
              <a:rPr lang="en-US" sz="1600" dirty="0" smtClean="0"/>
              <a:t>As disasters occur, FEMA contacts the CNCS to request assistance for communities that are underserved. From there, the WCC receives requests for contracts /budget proposals specific to the work needed. Once a contract is accepted, mission orders much like those in the military are drafted and sent out.</a:t>
            </a:r>
          </a:p>
          <a:p>
            <a:pPr>
              <a:buNone/>
            </a:pPr>
            <a:r>
              <a:rPr lang="en-US" sz="1600" dirty="0" smtClean="0"/>
              <a:t> </a:t>
            </a:r>
          </a:p>
          <a:p>
            <a:r>
              <a:rPr lang="en-US" sz="1600" dirty="0" smtClean="0"/>
              <a:t>Once mission orders are given, crews can deploy with less than 24 hours notice. The Department of Ecology covers upfront costs that are mostly reimbursed by FEMA. </a:t>
            </a:r>
          </a:p>
          <a:p>
            <a:pPr>
              <a:buNone/>
            </a:pPr>
            <a:endParaRPr lang="en-US" sz="1600" dirty="0" smtClean="0"/>
          </a:p>
          <a:p>
            <a:r>
              <a:rPr lang="en-US" sz="1600" dirty="0" smtClean="0"/>
              <a:t>In response to higher demand for our services, we have expanded our emergency response program.  We now have crews whose main focus is to be trained and deployable at any given time. </a:t>
            </a:r>
          </a:p>
          <a:p>
            <a:endParaRPr lang="en-US" sz="1600" dirty="0" smtClean="0"/>
          </a:p>
          <a:p>
            <a:r>
              <a:rPr lang="en-US" sz="1600" dirty="0" smtClean="0"/>
              <a:t>Our supervisors and members interested in emergency response work are required to obtain certifications from FEMA, have good working records and supervisory recommendations prior to deployment. </a:t>
            </a:r>
          </a:p>
          <a:p>
            <a:pPr>
              <a:buNone/>
            </a:pPr>
            <a:endParaRPr lang="en-US" sz="1600" dirty="0" smtClean="0"/>
          </a:p>
          <a:p>
            <a:r>
              <a:rPr lang="en-US" sz="1600" dirty="0" smtClean="0"/>
              <a:t>In addition to FEMA training certificates, our program provides many helpful courses including Wilderness first responder and first aid trainings.  In house training and on the ground emergency exercises occur throughout the year.</a:t>
            </a:r>
          </a:p>
          <a:p>
            <a:pPr>
              <a:buNone/>
            </a:pPr>
            <a:endParaRPr lang="en-US" sz="1600" dirty="0" smtClean="0"/>
          </a:p>
          <a:p>
            <a:r>
              <a:rPr lang="en-US" sz="1600" dirty="0" smtClean="0"/>
              <a:t>For the 2013-2014 program year, through a stronger partnership with the Washington State Department of Veterans Affairs, we will be providing behavioral health training options specific to traumatic events and other high stressors for folks within the program.</a:t>
            </a:r>
          </a:p>
          <a:p>
            <a:pPr>
              <a:buNone/>
            </a:pPr>
            <a:r>
              <a:rPr lang="en-US" sz="1600" dirty="0" smtClean="0"/>
              <a:t> </a:t>
            </a:r>
          </a:p>
          <a:p>
            <a:endParaRPr lang="en-US" sz="1600" dirty="0" smtClean="0"/>
          </a:p>
          <a:p>
            <a:pPr>
              <a:buNone/>
            </a:pP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response work that we perform.</a:t>
            </a:r>
            <a:endParaRPr lang="en-US" dirty="0"/>
          </a:p>
        </p:txBody>
      </p:sp>
      <p:sp>
        <p:nvSpPr>
          <p:cNvPr id="3" name="Content Placeholder 2"/>
          <p:cNvSpPr>
            <a:spLocks noGrp="1"/>
          </p:cNvSpPr>
          <p:nvPr>
            <p:ph sz="quarter" idx="1"/>
          </p:nvPr>
        </p:nvSpPr>
        <p:spPr>
          <a:xfrm>
            <a:off x="301752" y="1527048"/>
            <a:ext cx="8503920" cy="4721352"/>
          </a:xfrm>
        </p:spPr>
        <p:txBody>
          <a:bodyPr>
            <a:normAutofit/>
          </a:bodyPr>
          <a:lstStyle/>
          <a:p>
            <a:r>
              <a:rPr lang="en-US" sz="1600" dirty="0" smtClean="0"/>
              <a:t>Some of the work that we perform while deployed:</a:t>
            </a:r>
          </a:p>
          <a:p>
            <a:pPr lvl="1"/>
            <a:r>
              <a:rPr lang="en-US" sz="1400" dirty="0" smtClean="0">
                <a:solidFill>
                  <a:schemeClr val="tx1"/>
                </a:solidFill>
              </a:rPr>
              <a:t>Cleanup</a:t>
            </a:r>
          </a:p>
          <a:p>
            <a:pPr lvl="1"/>
            <a:r>
              <a:rPr lang="en-US" sz="1400" dirty="0" smtClean="0">
                <a:solidFill>
                  <a:schemeClr val="tx1"/>
                </a:solidFill>
              </a:rPr>
              <a:t>Mucking of homes</a:t>
            </a:r>
          </a:p>
          <a:p>
            <a:pPr lvl="1"/>
            <a:r>
              <a:rPr lang="en-US" sz="1400" dirty="0" smtClean="0">
                <a:solidFill>
                  <a:schemeClr val="tx1"/>
                </a:solidFill>
              </a:rPr>
              <a:t>Removal of danger trees</a:t>
            </a:r>
          </a:p>
          <a:p>
            <a:pPr lvl="1"/>
            <a:r>
              <a:rPr lang="en-US" sz="1400" dirty="0" smtClean="0">
                <a:solidFill>
                  <a:schemeClr val="tx1"/>
                </a:solidFill>
              </a:rPr>
              <a:t>Creation and management of Volunteer Recovery Centers (VRCs)</a:t>
            </a:r>
          </a:p>
          <a:p>
            <a:pPr lvl="1"/>
            <a:r>
              <a:rPr lang="en-US" sz="1400" dirty="0" smtClean="0">
                <a:solidFill>
                  <a:schemeClr val="tx1"/>
                </a:solidFill>
              </a:rPr>
              <a:t>Management of shelter operations</a:t>
            </a:r>
          </a:p>
          <a:p>
            <a:pPr lvl="1"/>
            <a:r>
              <a:rPr lang="en-US" sz="1400" dirty="0" smtClean="0">
                <a:solidFill>
                  <a:schemeClr val="tx1"/>
                </a:solidFill>
              </a:rPr>
              <a:t>Roof </a:t>
            </a:r>
            <a:r>
              <a:rPr lang="en-US" sz="1400" dirty="0" err="1" smtClean="0">
                <a:solidFill>
                  <a:schemeClr val="tx1"/>
                </a:solidFill>
              </a:rPr>
              <a:t>tarping</a:t>
            </a:r>
            <a:endParaRPr lang="en-US" sz="1400" dirty="0" smtClean="0">
              <a:solidFill>
                <a:schemeClr val="tx1"/>
              </a:solidFill>
            </a:endParaRPr>
          </a:p>
          <a:p>
            <a:pPr lvl="1"/>
            <a:r>
              <a:rPr lang="en-US" sz="1400" dirty="0" smtClean="0">
                <a:solidFill>
                  <a:schemeClr val="tx1"/>
                </a:solidFill>
              </a:rPr>
              <a:t>Construction related work such as home building and dry wall installation etc.</a:t>
            </a:r>
          </a:p>
          <a:p>
            <a:pPr lvl="1"/>
            <a:r>
              <a:rPr lang="en-US" sz="1400" dirty="0" smtClean="0">
                <a:solidFill>
                  <a:schemeClr val="tx1"/>
                </a:solidFill>
              </a:rPr>
              <a:t>Oil spills</a:t>
            </a:r>
          </a:p>
          <a:p>
            <a:pPr lvl="1"/>
            <a:r>
              <a:rPr lang="en-US" sz="1400" dirty="0" smtClean="0">
                <a:solidFill>
                  <a:schemeClr val="tx1"/>
                </a:solidFill>
              </a:rPr>
              <a:t>Fires </a:t>
            </a:r>
          </a:p>
          <a:p>
            <a:r>
              <a:rPr lang="en-US" sz="1600" dirty="0" smtClean="0"/>
              <a:t>Some recent deployments:</a:t>
            </a:r>
          </a:p>
          <a:p>
            <a:pPr lvl="1"/>
            <a:r>
              <a:rPr lang="en-US" sz="1400" b="1" dirty="0" smtClean="0">
                <a:solidFill>
                  <a:schemeClr val="tx1"/>
                </a:solidFill>
              </a:rPr>
              <a:t>October 31, 2012 </a:t>
            </a:r>
            <a:r>
              <a:rPr lang="en-US" sz="1400" dirty="0" smtClean="0">
                <a:solidFill>
                  <a:schemeClr val="tx1"/>
                </a:solidFill>
              </a:rPr>
              <a:t>multiple crew phases deployed to aid in response for Hurricane Sandy relief. Crews were sent to New York and New Jersey. Work performed was varied but included the establishment of Volunteer Recovery Centers, Shelter Operations and Cleanup. </a:t>
            </a:r>
          </a:p>
          <a:p>
            <a:pPr lvl="1"/>
            <a:r>
              <a:rPr lang="en-US" sz="1400" b="1" dirty="0" smtClean="0">
                <a:solidFill>
                  <a:schemeClr val="tx1"/>
                </a:solidFill>
              </a:rPr>
              <a:t>July 13, 2013 </a:t>
            </a:r>
            <a:r>
              <a:rPr lang="en-US" sz="1400" dirty="0" smtClean="0">
                <a:solidFill>
                  <a:schemeClr val="tx1"/>
                </a:solidFill>
              </a:rPr>
              <a:t>the WCC sent 10 members for flood response to Galena Alaska. Work performed includes mucking out of homes and debris cleanup.  Crews have since been expanded to provide longer term assistance. </a:t>
            </a:r>
          </a:p>
          <a:p>
            <a:pPr lvl="1"/>
            <a:r>
              <a:rPr lang="en-US" sz="1400" dirty="0" smtClean="0">
                <a:solidFill>
                  <a:schemeClr val="tx1"/>
                </a:solidFill>
              </a:rPr>
              <a:t>Fires….</a:t>
            </a:r>
          </a:p>
          <a:p>
            <a:pPr lvl="1"/>
            <a:endParaRPr lang="en-US" sz="1100" dirty="0" smtClean="0"/>
          </a:p>
          <a:p>
            <a:pPr lvl="1"/>
            <a:endParaRPr lang="en-US" sz="1100" dirty="0" smtClean="0"/>
          </a:p>
          <a:p>
            <a:pPr lvl="1">
              <a:buNone/>
            </a:pPr>
            <a:endParaRPr lang="en-US" sz="1100" dirty="0" smtClean="0"/>
          </a:p>
          <a:p>
            <a:pPr lvl="1"/>
            <a:endParaRPr lang="en-US" sz="1100" dirty="0" smtClean="0"/>
          </a:p>
          <a:p>
            <a:pPr lvl="1"/>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Debris Cleanup</a:t>
            </a:r>
            <a:endParaRPr lang="en-US" dirty="0"/>
          </a:p>
        </p:txBody>
      </p:sp>
      <p:pic>
        <p:nvPicPr>
          <p:cNvPr id="6" name="Content Placeholder 5" descr="P6260319.JPG"/>
          <p:cNvPicPr>
            <a:picLocks noGrp="1" noChangeAspect="1"/>
          </p:cNvPicPr>
          <p:nvPr>
            <p:ph sz="quarter" idx="1"/>
          </p:nvPr>
        </p:nvPicPr>
        <p:blipFill>
          <a:blip r:embed="rId2" cstate="print"/>
          <a:stretch>
            <a:fillRect/>
          </a:stretch>
        </p:blipFill>
        <p:spPr>
          <a:xfrm>
            <a:off x="228600" y="3810000"/>
            <a:ext cx="3581400" cy="2686050"/>
          </a:xfrm>
        </p:spPr>
      </p:pic>
      <p:pic>
        <p:nvPicPr>
          <p:cNvPr id="9" name="Picture 8" descr="2012-06-27_13-30-53_683.jpg"/>
          <p:cNvPicPr>
            <a:picLocks noChangeAspect="1"/>
          </p:cNvPicPr>
          <p:nvPr/>
        </p:nvPicPr>
        <p:blipFill>
          <a:blip r:embed="rId3" cstate="print"/>
          <a:stretch>
            <a:fillRect/>
          </a:stretch>
        </p:blipFill>
        <p:spPr>
          <a:xfrm>
            <a:off x="3810000" y="3352800"/>
            <a:ext cx="5067300" cy="3200400"/>
          </a:xfrm>
          <a:prstGeom prst="rect">
            <a:avLst/>
          </a:prstGeom>
        </p:spPr>
      </p:pic>
      <p:pic>
        <p:nvPicPr>
          <p:cNvPr id="10" name="Picture 9" descr="2012-06-27_11-03-29_853.jpg"/>
          <p:cNvPicPr>
            <a:picLocks noChangeAspect="1"/>
          </p:cNvPicPr>
          <p:nvPr/>
        </p:nvPicPr>
        <p:blipFill>
          <a:blip r:embed="rId4" cstate="print"/>
          <a:stretch>
            <a:fillRect/>
          </a:stretch>
        </p:blipFill>
        <p:spPr>
          <a:xfrm>
            <a:off x="228600" y="1600200"/>
            <a:ext cx="4419600" cy="2486025"/>
          </a:xfrm>
          <a:prstGeom prst="rect">
            <a:avLst/>
          </a:prstGeom>
        </p:spPr>
      </p:pic>
      <p:pic>
        <p:nvPicPr>
          <p:cNvPr id="7" name="Picture 6" descr="P6280336.JPG"/>
          <p:cNvPicPr>
            <a:picLocks noChangeAspect="1"/>
          </p:cNvPicPr>
          <p:nvPr/>
        </p:nvPicPr>
        <p:blipFill>
          <a:blip r:embed="rId5" cstate="print"/>
          <a:stretch>
            <a:fillRect/>
          </a:stretch>
        </p:blipFill>
        <p:spPr>
          <a:xfrm>
            <a:off x="4724400" y="1600200"/>
            <a:ext cx="4159236" cy="24345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Debris Cleanup</a:t>
            </a:r>
            <a:endParaRPr lang="en-US" dirty="0"/>
          </a:p>
        </p:txBody>
      </p:sp>
      <p:pic>
        <p:nvPicPr>
          <p:cNvPr id="1027" name="Picture 3" descr="C:\Users\szan461\Desktop\TsunamiSeminarPics\2012-06-27_10-00-45_775.jpg"/>
          <p:cNvPicPr>
            <a:picLocks noGrp="1" noChangeAspect="1" noChangeArrowheads="1"/>
          </p:cNvPicPr>
          <p:nvPr>
            <p:ph sz="quarter" idx="1"/>
          </p:nvPr>
        </p:nvPicPr>
        <p:blipFill>
          <a:blip r:embed="rId2" cstate="print"/>
          <a:srcRect/>
          <a:stretch>
            <a:fillRect/>
          </a:stretch>
        </p:blipFill>
        <p:spPr bwMode="auto">
          <a:xfrm>
            <a:off x="762000" y="1600200"/>
            <a:ext cx="2901872" cy="2133600"/>
          </a:xfrm>
          <a:prstGeom prst="rect">
            <a:avLst/>
          </a:prstGeom>
          <a:noFill/>
        </p:spPr>
      </p:pic>
      <p:pic>
        <p:nvPicPr>
          <p:cNvPr id="1029" name="Picture 5" descr="C:\Users\szan461\Desktop\TsunamiSeminarPics\2012-06-27_10-00-51_889.jpg"/>
          <p:cNvPicPr>
            <a:picLocks noChangeAspect="1" noChangeArrowheads="1"/>
          </p:cNvPicPr>
          <p:nvPr/>
        </p:nvPicPr>
        <p:blipFill>
          <a:blip r:embed="rId3" cstate="print"/>
          <a:srcRect/>
          <a:stretch>
            <a:fillRect/>
          </a:stretch>
        </p:blipFill>
        <p:spPr bwMode="auto">
          <a:xfrm>
            <a:off x="762000" y="3809999"/>
            <a:ext cx="3048000" cy="2486143"/>
          </a:xfrm>
          <a:prstGeom prst="rect">
            <a:avLst/>
          </a:prstGeom>
          <a:noFill/>
        </p:spPr>
      </p:pic>
      <p:pic>
        <p:nvPicPr>
          <p:cNvPr id="1030" name="Picture 6" descr="C:\Users\szan461\Desktop\TsunamiSeminarPics\2012-06-27_11-46-33_463.jpg"/>
          <p:cNvPicPr>
            <a:picLocks noChangeAspect="1" noChangeArrowheads="1"/>
          </p:cNvPicPr>
          <p:nvPr/>
        </p:nvPicPr>
        <p:blipFill>
          <a:blip r:embed="rId4" cstate="print"/>
          <a:srcRect/>
          <a:stretch>
            <a:fillRect/>
          </a:stretch>
        </p:blipFill>
        <p:spPr bwMode="auto">
          <a:xfrm>
            <a:off x="4800600" y="1600200"/>
            <a:ext cx="3513666" cy="1976437"/>
          </a:xfrm>
          <a:prstGeom prst="rect">
            <a:avLst/>
          </a:prstGeom>
          <a:noFill/>
        </p:spPr>
      </p:pic>
      <p:pic>
        <p:nvPicPr>
          <p:cNvPr id="7" name="Picture 6" descr="2012-06-25_17-26-48_678.jpg"/>
          <p:cNvPicPr>
            <a:picLocks noChangeAspect="1"/>
          </p:cNvPicPr>
          <p:nvPr/>
        </p:nvPicPr>
        <p:blipFill>
          <a:blip r:embed="rId5" cstate="print"/>
          <a:stretch>
            <a:fillRect/>
          </a:stretch>
        </p:blipFill>
        <p:spPr>
          <a:xfrm>
            <a:off x="4177086" y="3886200"/>
            <a:ext cx="4190338" cy="2362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609600"/>
          </a:xfrm>
        </p:spPr>
        <p:txBody>
          <a:bodyPr>
            <a:normAutofit/>
          </a:bodyPr>
          <a:lstStyle/>
          <a:p>
            <a:r>
              <a:rPr lang="en-US" dirty="0" smtClean="0"/>
              <a:t>Hurricane Sandy- New York</a:t>
            </a:r>
            <a:endParaRPr lang="en-US" dirty="0"/>
          </a:p>
        </p:txBody>
      </p:sp>
      <p:pic>
        <p:nvPicPr>
          <p:cNvPr id="1027" name="Picture 3" descr="E:\high water.jpg"/>
          <p:cNvPicPr>
            <a:picLocks noChangeAspect="1" noChangeArrowheads="1"/>
          </p:cNvPicPr>
          <p:nvPr/>
        </p:nvPicPr>
        <p:blipFill>
          <a:blip r:embed="rId2" cstate="print"/>
          <a:srcRect/>
          <a:stretch>
            <a:fillRect/>
          </a:stretch>
        </p:blipFill>
        <p:spPr bwMode="auto">
          <a:xfrm>
            <a:off x="6934201" y="1600201"/>
            <a:ext cx="1981199" cy="1828799"/>
          </a:xfrm>
          <a:prstGeom prst="rect">
            <a:avLst/>
          </a:prstGeom>
          <a:noFill/>
        </p:spPr>
      </p:pic>
      <p:pic>
        <p:nvPicPr>
          <p:cNvPr id="1028" name="Picture 4" descr="E:\chrysler.jpeg"/>
          <p:cNvPicPr>
            <a:picLocks noChangeAspect="1" noChangeArrowheads="1"/>
          </p:cNvPicPr>
          <p:nvPr/>
        </p:nvPicPr>
        <p:blipFill>
          <a:blip r:embed="rId3" cstate="print"/>
          <a:srcRect/>
          <a:stretch>
            <a:fillRect/>
          </a:stretch>
        </p:blipFill>
        <p:spPr bwMode="auto">
          <a:xfrm>
            <a:off x="228600" y="3733800"/>
            <a:ext cx="3937000" cy="2667000"/>
          </a:xfrm>
          <a:prstGeom prst="rect">
            <a:avLst/>
          </a:prstGeom>
          <a:noFill/>
        </p:spPr>
      </p:pic>
      <p:pic>
        <p:nvPicPr>
          <p:cNvPr id="1029" name="Picture 5" descr="E:\sollive.jpg"/>
          <p:cNvPicPr>
            <a:picLocks noChangeAspect="1" noChangeArrowheads="1"/>
          </p:cNvPicPr>
          <p:nvPr/>
        </p:nvPicPr>
        <p:blipFill>
          <a:blip r:embed="rId4" cstate="print"/>
          <a:srcRect/>
          <a:stretch>
            <a:fillRect/>
          </a:stretch>
        </p:blipFill>
        <p:spPr bwMode="auto">
          <a:xfrm>
            <a:off x="2590800" y="1600200"/>
            <a:ext cx="2447925" cy="1866900"/>
          </a:xfrm>
          <a:prstGeom prst="rect">
            <a:avLst/>
          </a:prstGeom>
          <a:noFill/>
        </p:spPr>
      </p:pic>
      <p:pic>
        <p:nvPicPr>
          <p:cNvPr id="1030" name="Picture 6" descr="E:\tunnel.jpg"/>
          <p:cNvPicPr>
            <a:picLocks noChangeAspect="1" noChangeArrowheads="1"/>
          </p:cNvPicPr>
          <p:nvPr/>
        </p:nvPicPr>
        <p:blipFill>
          <a:blip r:embed="rId5" cstate="print"/>
          <a:srcRect/>
          <a:stretch>
            <a:fillRect/>
          </a:stretch>
        </p:blipFill>
        <p:spPr bwMode="auto">
          <a:xfrm>
            <a:off x="5105399" y="1600200"/>
            <a:ext cx="1752601" cy="1828800"/>
          </a:xfrm>
          <a:prstGeom prst="rect">
            <a:avLst/>
          </a:prstGeom>
          <a:noFill/>
        </p:spPr>
      </p:pic>
      <p:pic>
        <p:nvPicPr>
          <p:cNvPr id="1033" name="Picture 9" descr="C:\Users\jfui461\Desktop\hurricane-sandy-new-york-city-october-29-2012-ivanka-trump-instagram.jpg"/>
          <p:cNvPicPr>
            <a:picLocks noChangeAspect="1" noChangeArrowheads="1"/>
          </p:cNvPicPr>
          <p:nvPr/>
        </p:nvPicPr>
        <p:blipFill>
          <a:blip r:embed="rId6" cstate="print"/>
          <a:srcRect/>
          <a:stretch>
            <a:fillRect/>
          </a:stretch>
        </p:blipFill>
        <p:spPr bwMode="auto">
          <a:xfrm>
            <a:off x="228600" y="1609898"/>
            <a:ext cx="2286000" cy="1819102"/>
          </a:xfrm>
          <a:prstGeom prst="rect">
            <a:avLst/>
          </a:prstGeom>
          <a:noFill/>
        </p:spPr>
      </p:pic>
      <p:pic>
        <p:nvPicPr>
          <p:cNvPr id="1034" name="Picture 10" descr="C:\Users\jfui461\Desktop\imagesCADHT3ZM.jpg"/>
          <p:cNvPicPr>
            <a:picLocks noChangeAspect="1" noChangeArrowheads="1"/>
          </p:cNvPicPr>
          <p:nvPr/>
        </p:nvPicPr>
        <p:blipFill>
          <a:blip r:embed="rId7" cstate="print"/>
          <a:srcRect/>
          <a:stretch>
            <a:fillRect/>
          </a:stretch>
        </p:blipFill>
        <p:spPr bwMode="auto">
          <a:xfrm>
            <a:off x="4343400" y="3733800"/>
            <a:ext cx="4495800" cy="2667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12129</TotalTime>
  <Words>801</Words>
  <Application>Microsoft Office PowerPoint</Application>
  <PresentationFormat>On-screen Show (4:3)</PresentationFormat>
  <Paragraphs>84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Washington Conservation Corps (WCC), Emergency Response Overview. </vt:lpstr>
      <vt:lpstr>Overview</vt:lpstr>
      <vt:lpstr>AmeriCorps and the Washington Conservation Corps. </vt:lpstr>
      <vt:lpstr>WCC’s Veteran Initiative</vt:lpstr>
      <vt:lpstr>WCC Emergency Response Overview….</vt:lpstr>
      <vt:lpstr>Emergency response work that we perform.</vt:lpstr>
      <vt:lpstr>Tsunami Debris Cleanup</vt:lpstr>
      <vt:lpstr>Tsunami Debris Cleanup</vt:lpstr>
      <vt:lpstr>Hurricane Sandy- New York</vt:lpstr>
      <vt:lpstr>Hurricane Sandy- New Jersey</vt:lpstr>
      <vt:lpstr>WCC Emergency Response: Hurricane Sandy</vt:lpstr>
      <vt:lpstr>WCC Emergency Response: Hurricane Sandy</vt:lpstr>
      <vt:lpstr>WCC Emergency Response: Hurricane Sandy</vt:lpstr>
      <vt:lpstr>Contact information for the WCC:</vt:lpstr>
    </vt:vector>
  </TitlesOfParts>
  <Company>WA Department of Ecology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swer461</dc:creator>
  <cp:lastModifiedBy>caitlyn</cp:lastModifiedBy>
  <cp:revision>885</cp:revision>
  <dcterms:created xsi:type="dcterms:W3CDTF">2013-06-03T18:09:38Z</dcterms:created>
  <dcterms:modified xsi:type="dcterms:W3CDTF">2013-08-20T22:28:33Z</dcterms:modified>
</cp:coreProperties>
</file>