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docProps/core.xml" ContentType="application/vnd.openxmlformats-package.core-propertie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Default Extension="gif" ContentType="image/gif"/>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6"/>
  </p:notesMasterIdLst>
  <p:sldIdLst>
    <p:sldId id="257" r:id="rId2"/>
    <p:sldId id="258" r:id="rId3"/>
    <p:sldId id="259" r:id="rId4"/>
    <p:sldId id="260" r:id="rId5"/>
    <p:sldId id="261" r:id="rId6"/>
    <p:sldId id="262" r:id="rId7"/>
    <p:sldId id="264" r:id="rId8"/>
    <p:sldId id="265" r:id="rId9"/>
    <p:sldId id="266" r:id="rId10"/>
    <p:sldId id="267" r:id="rId11"/>
    <p:sldId id="268" r:id="rId12"/>
    <p:sldId id="271" r:id="rId13"/>
    <p:sldId id="277" r:id="rId14"/>
    <p:sldId id="27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12" d="100"/>
          <a:sy n="112" d="100"/>
        </p:scale>
        <p:origin x="-78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heme" Target="theme/theme1.xml"/><Relationship Id="rId4" Type="http://schemas.openxmlformats.org/officeDocument/2006/relationships/slide" Target="slides/slide3.xml"/><Relationship Id="rId21"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notesMaster" Target="notesMasters/notesMaster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printerSettings" Target="printerSettings/printerSettings1.bin"/><Relationship Id="rId19"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5B25D0-9CA7-554D-AC2B-64F00F6F7371}" type="datetimeFigureOut">
              <a:rPr lang="en-US" smtClean="0"/>
              <a:t>6/21/10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627F4D-9718-4A4C-B13B-A91B7DCF174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Click to edit Master subtitle style</a:t>
            </a:r>
            <a:endParaRPr lang="en-US"/>
          </a:p>
        </p:txBody>
      </p:sp>
      <p:sp>
        <p:nvSpPr>
          <p:cNvPr id="4" name="Date Placeholder 3"/>
          <p:cNvSpPr>
            <a:spLocks noGrp="1"/>
          </p:cNvSpPr>
          <p:nvPr>
            <p:ph type="dt" sz="half" idx="10"/>
          </p:nvPr>
        </p:nvSpPr>
        <p:spPr/>
        <p:txBody>
          <a:bodyPr/>
          <a:lstStyle/>
          <a:p>
            <a:fld id="{789AB128-A4D4-5F48-864D-CE20B8B730F1}" type="datetimeFigureOut">
              <a:rPr lang="en-US" smtClean="0"/>
              <a:t>6/21/10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1D3D8-24D1-EE41-9E28-E1FB700B842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p:txBody>
          <a:bodyPr/>
          <a:lstStyle/>
          <a:p>
            <a:fld id="{789AB128-A4D4-5F48-864D-CE20B8B730F1}" type="datetimeFigureOut">
              <a:rPr lang="en-US" smtClean="0"/>
              <a:t>6/21/10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1D3D8-24D1-EE41-9E28-E1FB700B842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p:txBody>
          <a:bodyPr/>
          <a:lstStyle/>
          <a:p>
            <a:fld id="{789AB128-A4D4-5F48-864D-CE20B8B730F1}" type="datetimeFigureOut">
              <a:rPr lang="en-US" smtClean="0"/>
              <a:t>6/21/10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1D3D8-24D1-EE41-9E28-E1FB700B842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idx="1"/>
          </p:nvPr>
        </p:nvSpPr>
        <p:spPr/>
        <p:txBody>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p:txBody>
          <a:bodyPr/>
          <a:lstStyle/>
          <a:p>
            <a:fld id="{789AB128-A4D4-5F48-864D-CE20B8B730F1}" type="datetimeFigureOut">
              <a:rPr lang="en-US" smtClean="0"/>
              <a:t>6/21/10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1D3D8-24D1-EE41-9E28-E1FB700B842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Click to edit Master text styles</a:t>
            </a:r>
          </a:p>
        </p:txBody>
      </p:sp>
      <p:sp>
        <p:nvSpPr>
          <p:cNvPr id="4" name="Date Placeholder 3"/>
          <p:cNvSpPr>
            <a:spLocks noGrp="1"/>
          </p:cNvSpPr>
          <p:nvPr>
            <p:ph type="dt" sz="half" idx="10"/>
          </p:nvPr>
        </p:nvSpPr>
        <p:spPr/>
        <p:txBody>
          <a:bodyPr/>
          <a:lstStyle/>
          <a:p>
            <a:fld id="{789AB128-A4D4-5F48-864D-CE20B8B730F1}" type="datetimeFigureOut">
              <a:rPr lang="en-US" smtClean="0"/>
              <a:t>6/21/10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1D3D8-24D1-EE41-9E28-E1FB700B842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Date Placeholder 4"/>
          <p:cNvSpPr>
            <a:spLocks noGrp="1"/>
          </p:cNvSpPr>
          <p:nvPr>
            <p:ph type="dt" sz="half" idx="10"/>
          </p:nvPr>
        </p:nvSpPr>
        <p:spPr/>
        <p:txBody>
          <a:bodyPr/>
          <a:lstStyle/>
          <a:p>
            <a:fld id="{789AB128-A4D4-5F48-864D-CE20B8B730F1}" type="datetimeFigureOut">
              <a:rPr lang="en-US" smtClean="0"/>
              <a:t>6/21/10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51D3D8-24D1-EE41-9E28-E1FB700B842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7" name="Date Placeholder 6"/>
          <p:cNvSpPr>
            <a:spLocks noGrp="1"/>
          </p:cNvSpPr>
          <p:nvPr>
            <p:ph type="dt" sz="half" idx="10"/>
          </p:nvPr>
        </p:nvSpPr>
        <p:spPr/>
        <p:txBody>
          <a:bodyPr/>
          <a:lstStyle/>
          <a:p>
            <a:fld id="{789AB128-A4D4-5F48-864D-CE20B8B730F1}" type="datetimeFigureOut">
              <a:rPr lang="en-US" smtClean="0"/>
              <a:t>6/21/10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51D3D8-24D1-EE41-9E28-E1FB700B842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Date Placeholder 2"/>
          <p:cNvSpPr>
            <a:spLocks noGrp="1"/>
          </p:cNvSpPr>
          <p:nvPr>
            <p:ph type="dt" sz="half" idx="10"/>
          </p:nvPr>
        </p:nvSpPr>
        <p:spPr/>
        <p:txBody>
          <a:bodyPr/>
          <a:lstStyle/>
          <a:p>
            <a:fld id="{789AB128-A4D4-5F48-864D-CE20B8B730F1}" type="datetimeFigureOut">
              <a:rPr lang="en-US" smtClean="0"/>
              <a:t>6/21/10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51D3D8-24D1-EE41-9E28-E1FB700B842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9AB128-A4D4-5F48-864D-CE20B8B730F1}" type="datetimeFigureOut">
              <a:rPr lang="en-US" smtClean="0"/>
              <a:t>6/21/10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51D3D8-24D1-EE41-9E28-E1FB700B842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4"/>
          <p:cNvSpPr>
            <a:spLocks noGrp="1"/>
          </p:cNvSpPr>
          <p:nvPr>
            <p:ph type="dt" sz="half" idx="10"/>
          </p:nvPr>
        </p:nvSpPr>
        <p:spPr/>
        <p:txBody>
          <a:bodyPr/>
          <a:lstStyle/>
          <a:p>
            <a:fld id="{789AB128-A4D4-5F48-864D-CE20B8B730F1}" type="datetimeFigureOut">
              <a:rPr lang="en-US" smtClean="0"/>
              <a:t>6/21/10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51D3D8-24D1-EE41-9E28-E1FB700B842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4"/>
          <p:cNvSpPr>
            <a:spLocks noGrp="1"/>
          </p:cNvSpPr>
          <p:nvPr>
            <p:ph type="dt" sz="half" idx="10"/>
          </p:nvPr>
        </p:nvSpPr>
        <p:spPr/>
        <p:txBody>
          <a:bodyPr/>
          <a:lstStyle/>
          <a:p>
            <a:fld id="{789AB128-A4D4-5F48-864D-CE20B8B730F1}" type="datetimeFigureOut">
              <a:rPr lang="en-US" smtClean="0"/>
              <a:t>6/21/10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51D3D8-24D1-EE41-9E28-E1FB700B842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AB128-A4D4-5F48-864D-CE20B8B730F1}" type="datetimeFigureOut">
              <a:rPr lang="en-US" smtClean="0"/>
              <a:t>6/21/10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1D3D8-24D1-EE41-9E28-E1FB700B842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0400"/>
            <a:ext cx="7772400" cy="2997200"/>
          </a:xfrm>
        </p:spPr>
        <p:txBody>
          <a:bodyPr>
            <a:normAutofit fontScale="90000"/>
          </a:bodyPr>
          <a:lstStyle/>
          <a:p>
            <a:r>
              <a:rPr lang="en-US" dirty="0" smtClean="0"/>
              <a:t>Blind Spots &amp; Ticking Hearts</a:t>
            </a:r>
            <a:br>
              <a:rPr lang="en-US" dirty="0" smtClean="0"/>
            </a:br>
            <a:r>
              <a:rPr lang="en-US" dirty="0" smtClean="0"/>
              <a:t/>
            </a:r>
            <a:br>
              <a:rPr lang="en-US" dirty="0" smtClean="0"/>
            </a:br>
            <a:r>
              <a:rPr lang="en-US" dirty="0" smtClean="0"/>
              <a:t>New Perception of Complimentary Perspectives</a:t>
            </a:r>
            <a:br>
              <a:rPr lang="en-US" dirty="0" smtClean="0"/>
            </a:b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The Digital Making of Art and Science</a:t>
            </a:r>
          </a:p>
          <a:p>
            <a:r>
              <a:rPr lang="en-US" dirty="0" smtClean="0"/>
              <a:t>Maastricht 14 </a:t>
            </a:r>
            <a:r>
              <a:rPr lang="en-US" dirty="0" err="1" smtClean="0"/>
              <a:t>april</a:t>
            </a:r>
            <a:r>
              <a:rPr lang="en-US" dirty="0" smtClean="0"/>
              <a:t> 2010</a:t>
            </a:r>
          </a:p>
          <a:p>
            <a:endParaRPr lang="en-US" dirty="0" smtClean="0"/>
          </a:p>
          <a:p>
            <a:r>
              <a:rPr lang="en-US" dirty="0" smtClean="0"/>
              <a:t>Caroline </a:t>
            </a:r>
            <a:r>
              <a:rPr lang="en-US" dirty="0" err="1" smtClean="0"/>
              <a:t>Nevejan</a:t>
            </a:r>
            <a:endParaRPr lang="en-US" dirty="0" smtClean="0"/>
          </a:p>
          <a:p>
            <a:r>
              <a:rPr lang="en-US" dirty="0" smtClean="0"/>
              <a:t>TU Delft Systems Foundations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0"/>
            <a:ext cx="8229600" cy="2133600"/>
          </a:xfrm>
        </p:spPr>
        <p:txBody>
          <a:bodyPr/>
          <a:lstStyle/>
          <a:p>
            <a:pPr algn="l" eaLnBrk="1" hangingPunct="1"/>
            <a:r>
              <a:rPr lang="en-US" sz="2400" smtClean="0"/>
              <a:t>Interdisciplinary research:</a:t>
            </a:r>
            <a:r>
              <a:rPr lang="en-US" sz="3200" smtClean="0"/>
              <a:t/>
            </a:r>
            <a:br>
              <a:rPr lang="en-US" sz="3200" smtClean="0"/>
            </a:br>
            <a:r>
              <a:rPr lang="en-US" sz="3200" smtClean="0"/>
              <a:t>Witnessed Presence and Systems Engineering</a:t>
            </a:r>
            <a:br>
              <a:rPr lang="en-US" sz="3200" smtClean="0"/>
            </a:br>
            <a:r>
              <a:rPr lang="en-US" sz="2000" smtClean="0"/>
              <a:t>Principal investigator: Caroline Nevejan		Supervision: Frances Brazier</a:t>
            </a:r>
            <a:br>
              <a:rPr lang="en-US" sz="2000" smtClean="0"/>
            </a:br>
            <a:r>
              <a:rPr lang="en-US" sz="2000" smtClean="0"/>
              <a:t/>
            </a:r>
            <a:br>
              <a:rPr lang="en-US" sz="2000" smtClean="0"/>
            </a:br>
            <a:endParaRPr lang="en-US" sz="2000" smtClean="0"/>
          </a:p>
        </p:txBody>
      </p:sp>
      <p:sp>
        <p:nvSpPr>
          <p:cNvPr id="3" name="Content Placeholder 2"/>
          <p:cNvSpPr>
            <a:spLocks noGrp="1"/>
          </p:cNvSpPr>
          <p:nvPr>
            <p:ph idx="1"/>
          </p:nvPr>
        </p:nvSpPr>
        <p:spPr>
          <a:xfrm>
            <a:off x="457200" y="1905000"/>
            <a:ext cx="8686800" cy="4572000"/>
          </a:xfrm>
        </p:spPr>
        <p:txBody>
          <a:bodyPr rtlCol="0">
            <a:normAutofit fontScale="70000" lnSpcReduction="20000"/>
          </a:bodyPr>
          <a:lstStyle/>
          <a:p>
            <a:pPr eaLnBrk="1" fontAlgn="auto" hangingPunct="1">
              <a:spcAft>
                <a:spcPts val="0"/>
              </a:spcAft>
              <a:buFont typeface="Arial"/>
              <a:buChar char="•"/>
              <a:defRPr/>
            </a:pPr>
            <a:r>
              <a:rPr lang="en-US" dirty="0" smtClean="0">
                <a:ea typeface="+mn-ea"/>
                <a:cs typeface="+mn-cs"/>
              </a:rPr>
              <a:t>Interviews with professionals in India, UK &amp; Netherlands</a:t>
            </a:r>
          </a:p>
          <a:p>
            <a:pPr eaLnBrk="1" fontAlgn="auto" hangingPunct="1">
              <a:spcAft>
                <a:spcPts val="0"/>
              </a:spcAft>
              <a:buFont typeface="Arial"/>
              <a:buNone/>
              <a:defRPr/>
            </a:pPr>
            <a:endParaRPr lang="en-US" dirty="0" smtClean="0">
              <a:ea typeface="+mn-ea"/>
              <a:cs typeface="+mn-cs"/>
            </a:endParaRPr>
          </a:p>
          <a:p>
            <a:pPr eaLnBrk="1" fontAlgn="auto" hangingPunct="1">
              <a:spcAft>
                <a:spcPts val="0"/>
              </a:spcAft>
              <a:buFont typeface="Arial"/>
              <a:buChar char="•"/>
              <a:defRPr/>
            </a:pPr>
            <a:r>
              <a:rPr lang="en-US" dirty="0" smtClean="0">
                <a:ea typeface="+mn-ea"/>
                <a:cs typeface="+mn-cs"/>
              </a:rPr>
              <a:t>Collaboration with artists in each of the four dimensions </a:t>
            </a:r>
          </a:p>
          <a:p>
            <a:pPr eaLnBrk="1" fontAlgn="auto" hangingPunct="1">
              <a:spcAft>
                <a:spcPts val="0"/>
              </a:spcAft>
              <a:buFont typeface="Arial"/>
              <a:buNone/>
              <a:defRPr/>
            </a:pPr>
            <a:r>
              <a:rPr lang="en-US" dirty="0" smtClean="0">
                <a:ea typeface="+mn-ea"/>
                <a:cs typeface="+mn-cs"/>
              </a:rPr>
              <a:t>     </a:t>
            </a:r>
          </a:p>
          <a:p>
            <a:pPr eaLnBrk="1" fontAlgn="auto" hangingPunct="1">
              <a:spcAft>
                <a:spcPts val="0"/>
              </a:spcAft>
              <a:buFont typeface="Arial"/>
              <a:buChar char="•"/>
              <a:defRPr/>
            </a:pPr>
            <a:r>
              <a:rPr lang="en-US" dirty="0" smtClean="0">
                <a:ea typeface="+mn-ea"/>
                <a:cs typeface="+mn-cs"/>
              </a:rPr>
              <a:t>YUTPA exercises with design- and media students in India &amp; Europe</a:t>
            </a:r>
          </a:p>
          <a:p>
            <a:pPr eaLnBrk="1" fontAlgn="auto" hangingPunct="1">
              <a:spcAft>
                <a:spcPts val="0"/>
              </a:spcAft>
              <a:buFont typeface="Arial"/>
              <a:buNone/>
              <a:defRPr/>
            </a:pPr>
            <a:endParaRPr lang="en-US" dirty="0" smtClean="0">
              <a:ea typeface="+mn-ea"/>
              <a:cs typeface="+mn-cs"/>
            </a:endParaRPr>
          </a:p>
          <a:p>
            <a:pPr eaLnBrk="1" fontAlgn="auto" hangingPunct="1">
              <a:spcAft>
                <a:spcPts val="0"/>
              </a:spcAft>
              <a:buFont typeface="Arial"/>
              <a:buChar char="•"/>
              <a:defRPr/>
            </a:pPr>
            <a:r>
              <a:rPr lang="en-US" dirty="0" smtClean="0">
                <a:ea typeface="+mn-ea"/>
                <a:cs typeface="+mn-cs"/>
              </a:rPr>
              <a:t>2 Websites: TU Delft site &amp; Experimental </a:t>
            </a:r>
            <a:r>
              <a:rPr lang="en-US" dirty="0" err="1" smtClean="0">
                <a:ea typeface="+mn-ea"/>
                <a:cs typeface="+mn-cs"/>
              </a:rPr>
              <a:t>AnyMeta</a:t>
            </a:r>
            <a:r>
              <a:rPr lang="en-US" dirty="0" smtClean="0">
                <a:ea typeface="+mn-ea"/>
                <a:cs typeface="+mn-cs"/>
              </a:rPr>
              <a:t> site with </a:t>
            </a:r>
            <a:r>
              <a:rPr lang="en-US" dirty="0" err="1" smtClean="0">
                <a:ea typeface="+mn-ea"/>
                <a:cs typeface="+mn-cs"/>
              </a:rPr>
              <a:t>Mediamatic</a:t>
            </a:r>
            <a:r>
              <a:rPr lang="en-US" dirty="0" smtClean="0">
                <a:ea typeface="+mn-ea"/>
                <a:cs typeface="+mn-cs"/>
              </a:rPr>
              <a:t> Lab</a:t>
            </a:r>
          </a:p>
          <a:p>
            <a:pPr eaLnBrk="1" fontAlgn="auto" hangingPunct="1">
              <a:spcAft>
                <a:spcPts val="0"/>
              </a:spcAft>
              <a:buFont typeface="Arial"/>
              <a:buChar char="•"/>
              <a:defRPr/>
            </a:pPr>
            <a:endParaRPr lang="en-US" dirty="0" smtClean="0">
              <a:ea typeface="+mn-ea"/>
              <a:cs typeface="+mn-cs"/>
            </a:endParaRPr>
          </a:p>
          <a:p>
            <a:pPr eaLnBrk="1" fontAlgn="auto" hangingPunct="1">
              <a:spcAft>
                <a:spcPts val="0"/>
              </a:spcAft>
              <a:buFont typeface="Arial"/>
              <a:buNone/>
              <a:defRPr/>
            </a:pPr>
            <a:endParaRPr lang="en-US" dirty="0" smtClean="0">
              <a:ea typeface="+mn-ea"/>
              <a:cs typeface="+mn-cs"/>
            </a:endParaRPr>
          </a:p>
          <a:p>
            <a:pPr eaLnBrk="1" fontAlgn="auto" hangingPunct="1">
              <a:spcAft>
                <a:spcPts val="0"/>
              </a:spcAft>
              <a:buFont typeface="Arial"/>
              <a:buNone/>
              <a:defRPr/>
            </a:pPr>
            <a:r>
              <a:rPr lang="en-US" sz="4000" dirty="0" smtClean="0">
                <a:ea typeface="+mn-ea"/>
                <a:cs typeface="+mn-cs"/>
              </a:rPr>
              <a:t>Funding</a:t>
            </a:r>
            <a:r>
              <a:rPr lang="en-US" dirty="0" smtClean="0">
                <a:ea typeface="+mn-ea"/>
                <a:cs typeface="+mn-cs"/>
              </a:rPr>
              <a:t>: Delft Technical University, Foundation NL-net</a:t>
            </a:r>
          </a:p>
          <a:p>
            <a:pPr eaLnBrk="1" fontAlgn="auto" hangingPunct="1">
              <a:spcAft>
                <a:spcPts val="0"/>
              </a:spcAft>
              <a:buFont typeface="Arial"/>
              <a:buNone/>
              <a:defRPr/>
            </a:pPr>
            <a:r>
              <a:rPr lang="en-US" dirty="0" smtClean="0">
                <a:ea typeface="+mn-ea"/>
                <a:cs typeface="+mn-cs"/>
              </a:rPr>
              <a:t>			      </a:t>
            </a:r>
            <a:r>
              <a:rPr dirty="0" smtClean="0">
                <a:ea typeface="+mn-ea"/>
                <a:cs typeface="+mn-cs"/>
              </a:rPr>
              <a:t>Netherlands Foundation for Visual Arts, Design and Architecture</a:t>
            </a:r>
            <a:endParaRPr lang="en-US" dirty="0" smtClean="0">
              <a:ea typeface="+mn-ea"/>
              <a:cs typeface="+mn-cs"/>
            </a:endParaRPr>
          </a:p>
          <a:p>
            <a:pPr eaLnBrk="1" fontAlgn="auto" hangingPunct="1">
              <a:spcAft>
                <a:spcPts val="0"/>
              </a:spcAft>
              <a:buFont typeface="Arial"/>
              <a:buNone/>
              <a:defRPr/>
            </a:pPr>
            <a:endParaRPr lang="en-US" dirty="0" smtClean="0">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1676400"/>
          </a:xfrm>
        </p:spPr>
        <p:txBody>
          <a:bodyPr rtlCol="0">
            <a:normAutofit fontScale="90000"/>
          </a:bodyPr>
          <a:lstStyle/>
          <a:p>
            <a:pPr eaLnBrk="1" fontAlgn="auto" hangingPunct="1">
              <a:spcAft>
                <a:spcPts val="0"/>
              </a:spcAft>
              <a:defRPr/>
            </a:pPr>
            <a:r>
              <a:rPr lang="en-US" sz="4889" dirty="0" smtClean="0">
                <a:latin typeface="Verdana" pitchFamily="-106" charset="0"/>
                <a:ea typeface="ＭＳ Ｐゴシック" pitchFamily="-106" charset="-128"/>
                <a:cs typeface="ＭＳ Ｐゴシック" pitchFamily="-106" charset="-128"/>
              </a:rPr>
              <a:t>Witnessing beyond recognition</a:t>
            </a:r>
            <a:r>
              <a:rPr lang="en-US" dirty="0" smtClean="0">
                <a:ea typeface="+mj-ea"/>
                <a:cs typeface="+mj-cs"/>
              </a:rPr>
              <a:t/>
            </a:r>
            <a:br>
              <a:rPr lang="en-US" dirty="0" smtClean="0">
                <a:ea typeface="+mj-ea"/>
                <a:cs typeface="+mj-cs"/>
              </a:rPr>
            </a:br>
            <a:r>
              <a:rPr lang="en-US" sz="3111" dirty="0" smtClean="0">
                <a:ea typeface="+mj-ea"/>
                <a:cs typeface="+mj-cs"/>
              </a:rPr>
              <a:t>Kelly Oliver (2001)</a:t>
            </a:r>
            <a:r>
              <a:rPr lang="en-US" dirty="0" smtClean="0">
                <a:ea typeface="+mj-ea"/>
                <a:cs typeface="+mj-cs"/>
              </a:rPr>
              <a:t/>
            </a:r>
            <a:br>
              <a:rPr lang="en-US" dirty="0" smtClean="0">
                <a:ea typeface="+mj-ea"/>
                <a:cs typeface="+mj-cs"/>
              </a:rPr>
            </a:br>
            <a:endParaRPr lang="en-US" sz="3556" dirty="0">
              <a:ea typeface="+mj-ea"/>
              <a:cs typeface="+mj-cs"/>
            </a:endParaRPr>
          </a:p>
        </p:txBody>
      </p:sp>
      <p:sp>
        <p:nvSpPr>
          <p:cNvPr id="3" name="Content Placeholder 2"/>
          <p:cNvSpPr>
            <a:spLocks noGrp="1"/>
          </p:cNvSpPr>
          <p:nvPr>
            <p:ph idx="1"/>
          </p:nvPr>
        </p:nvSpPr>
        <p:spPr>
          <a:xfrm>
            <a:off x="1295400" y="1676400"/>
            <a:ext cx="6934200" cy="4800600"/>
          </a:xfrm>
        </p:spPr>
        <p:txBody>
          <a:bodyPr rtlCol="0">
            <a:noAutofit/>
          </a:bodyPr>
          <a:lstStyle/>
          <a:p>
            <a:pPr algn="ctr" eaLnBrk="1" fontAlgn="auto" hangingPunct="1">
              <a:spcAft>
                <a:spcPts val="0"/>
              </a:spcAft>
              <a:buFont typeface="Arial" pitchFamily="-108" charset="0"/>
              <a:buNone/>
              <a:defRPr/>
            </a:pPr>
            <a:r>
              <a:rPr lang="en-US" sz="2800" i="1" dirty="0" smtClean="0">
                <a:latin typeface="Georgia" pitchFamily="-108" charset="0"/>
                <a:ea typeface="+mn-ea"/>
                <a:cs typeface="+mn-cs"/>
              </a:rPr>
              <a:t>To be able to give and receive response</a:t>
            </a:r>
            <a:endParaRPr lang="en-US" sz="2400" dirty="0" smtClean="0">
              <a:ea typeface="+mn-ea"/>
              <a:cs typeface="+mn-cs"/>
            </a:endParaRPr>
          </a:p>
          <a:p>
            <a:pPr algn="ctr" eaLnBrk="1" fontAlgn="auto" hangingPunct="1">
              <a:spcAft>
                <a:spcPts val="0"/>
              </a:spcAft>
              <a:buFont typeface="Arial" pitchFamily="-108" charset="0"/>
              <a:buNone/>
              <a:defRPr/>
            </a:pPr>
            <a:r>
              <a:rPr lang="en-US" sz="2400" dirty="0" smtClean="0">
                <a:solidFill>
                  <a:schemeClr val="bg1">
                    <a:lumMod val="50000"/>
                  </a:schemeClr>
                </a:solidFill>
                <a:ea typeface="+mn-ea"/>
                <a:cs typeface="+mn-cs"/>
              </a:rPr>
              <a:t>- and </a:t>
            </a:r>
            <a:r>
              <a:rPr lang="en-US" sz="2400" dirty="0" err="1" smtClean="0">
                <a:solidFill>
                  <a:schemeClr val="bg1">
                    <a:lumMod val="50000"/>
                  </a:schemeClr>
                </a:solidFill>
                <a:ea typeface="+mn-ea"/>
                <a:cs typeface="+mn-cs"/>
              </a:rPr>
              <a:t>Dori</a:t>
            </a:r>
            <a:r>
              <a:rPr lang="en-US" sz="2400" dirty="0" smtClean="0">
                <a:solidFill>
                  <a:schemeClr val="bg1">
                    <a:lumMod val="50000"/>
                  </a:schemeClr>
                </a:solidFill>
                <a:ea typeface="+mn-ea"/>
                <a:cs typeface="+mn-cs"/>
              </a:rPr>
              <a:t> </a:t>
            </a:r>
            <a:r>
              <a:rPr lang="en-US" sz="2400" dirty="0" err="1" smtClean="0">
                <a:solidFill>
                  <a:schemeClr val="bg1">
                    <a:lumMod val="50000"/>
                  </a:schemeClr>
                </a:solidFill>
                <a:ea typeface="+mn-ea"/>
                <a:cs typeface="+mn-cs"/>
              </a:rPr>
              <a:t>Laub</a:t>
            </a:r>
            <a:r>
              <a:rPr lang="en-US" sz="2400" dirty="0" smtClean="0">
                <a:solidFill>
                  <a:schemeClr val="bg1">
                    <a:lumMod val="50000"/>
                  </a:schemeClr>
                </a:solidFill>
                <a:ea typeface="+mn-ea"/>
                <a:cs typeface="+mn-cs"/>
              </a:rPr>
              <a:t> &amp; </a:t>
            </a:r>
            <a:r>
              <a:rPr lang="en-US" sz="2400" dirty="0" err="1" smtClean="0">
                <a:solidFill>
                  <a:schemeClr val="bg1">
                    <a:lumMod val="50000"/>
                  </a:schemeClr>
                </a:solidFill>
                <a:ea typeface="+mn-ea"/>
                <a:cs typeface="+mn-cs"/>
              </a:rPr>
              <a:t>Soshana</a:t>
            </a:r>
            <a:r>
              <a:rPr lang="en-US" sz="2400" dirty="0" smtClean="0">
                <a:solidFill>
                  <a:schemeClr val="bg1">
                    <a:lumMod val="50000"/>
                  </a:schemeClr>
                </a:solidFill>
                <a:ea typeface="+mn-ea"/>
                <a:cs typeface="+mn-cs"/>
              </a:rPr>
              <a:t> Feldman on Holocaust testimonies (1992) -</a:t>
            </a:r>
          </a:p>
          <a:p>
            <a:pPr algn="ctr" eaLnBrk="1" fontAlgn="auto" hangingPunct="1">
              <a:spcAft>
                <a:spcPts val="0"/>
              </a:spcAft>
              <a:buFont typeface="Arial" pitchFamily="-108" charset="0"/>
              <a:buNone/>
              <a:defRPr/>
            </a:pPr>
            <a:endParaRPr lang="en-US" sz="2400" dirty="0" smtClean="0">
              <a:ea typeface="+mn-ea"/>
              <a:cs typeface="+mn-cs"/>
            </a:endParaRPr>
          </a:p>
          <a:p>
            <a:pPr algn="ctr" eaLnBrk="1" fontAlgn="auto" hangingPunct="1">
              <a:spcAft>
                <a:spcPts val="0"/>
              </a:spcAft>
              <a:buFont typeface="Arial" pitchFamily="-108" charset="0"/>
              <a:buNone/>
              <a:defRPr/>
            </a:pPr>
            <a:r>
              <a:rPr lang="en-US" sz="2800" i="1" dirty="0" smtClean="0">
                <a:latin typeface="Georgia" pitchFamily="-108" charset="0"/>
                <a:ea typeface="+mn-ea"/>
                <a:cs typeface="+mn-cs"/>
              </a:rPr>
              <a:t>To be able to address and be addressed</a:t>
            </a:r>
            <a:endParaRPr lang="en-US" sz="2800" dirty="0" smtClean="0">
              <a:ea typeface="+mn-ea"/>
              <a:cs typeface="+mn-cs"/>
            </a:endParaRPr>
          </a:p>
          <a:p>
            <a:pPr algn="ctr" eaLnBrk="1" fontAlgn="auto" hangingPunct="1">
              <a:spcAft>
                <a:spcPts val="0"/>
              </a:spcAft>
              <a:buFont typeface="Arial" pitchFamily="-108" charset="0"/>
              <a:buNone/>
              <a:defRPr/>
            </a:pPr>
            <a:r>
              <a:rPr lang="en-US" sz="2400" dirty="0" smtClean="0">
                <a:solidFill>
                  <a:schemeClr val="bg1">
                    <a:lumMod val="50000"/>
                  </a:schemeClr>
                </a:solidFill>
                <a:ea typeface="+mn-ea"/>
                <a:cs typeface="+mn-cs"/>
              </a:rPr>
              <a:t>- and </a:t>
            </a:r>
            <a:r>
              <a:rPr lang="en-US" sz="2400" dirty="0" err="1" smtClean="0">
                <a:solidFill>
                  <a:schemeClr val="bg1">
                    <a:lumMod val="50000"/>
                  </a:schemeClr>
                </a:solidFill>
                <a:ea typeface="+mn-ea"/>
                <a:cs typeface="+mn-cs"/>
              </a:rPr>
              <a:t>Ulrik</a:t>
            </a:r>
            <a:r>
              <a:rPr lang="en-US" sz="2400" dirty="0" smtClean="0">
                <a:solidFill>
                  <a:schemeClr val="bg1">
                    <a:lumMod val="50000"/>
                  </a:schemeClr>
                </a:solidFill>
                <a:ea typeface="+mn-ea"/>
                <a:cs typeface="+mn-cs"/>
              </a:rPr>
              <a:t> </a:t>
            </a:r>
            <a:r>
              <a:rPr lang="en-US" sz="2400" dirty="0" err="1" smtClean="0">
                <a:solidFill>
                  <a:schemeClr val="bg1">
                    <a:lumMod val="50000"/>
                  </a:schemeClr>
                </a:solidFill>
                <a:ea typeface="+mn-ea"/>
                <a:cs typeface="+mn-cs"/>
              </a:rPr>
              <a:t>Ekman</a:t>
            </a:r>
            <a:r>
              <a:rPr lang="en-US" sz="2400" dirty="0" smtClean="0">
                <a:solidFill>
                  <a:schemeClr val="bg1">
                    <a:lumMod val="50000"/>
                  </a:schemeClr>
                </a:solidFill>
                <a:ea typeface="+mn-ea"/>
                <a:cs typeface="+mn-cs"/>
              </a:rPr>
              <a:t> on being ‘host</a:t>
            </a:r>
            <a:r>
              <a:rPr lang="en-US" sz="2400" dirty="0" smtClean="0">
                <a:ea typeface="+mn-ea"/>
                <a:cs typeface="+mn-cs"/>
              </a:rPr>
              <a:t>’ (2008) -</a:t>
            </a:r>
          </a:p>
          <a:p>
            <a:pPr algn="ctr" eaLnBrk="1" fontAlgn="auto" hangingPunct="1">
              <a:spcAft>
                <a:spcPts val="0"/>
              </a:spcAft>
              <a:buFont typeface="Arial" pitchFamily="-108" charset="0"/>
              <a:buNone/>
              <a:defRPr/>
            </a:pPr>
            <a:r>
              <a:rPr lang="en-US" sz="2400" dirty="0" smtClean="0">
                <a:ea typeface="+mn-ea"/>
                <a:cs typeface="+mn-cs"/>
              </a:rPr>
              <a:t> </a:t>
            </a:r>
          </a:p>
          <a:p>
            <a:pPr algn="ctr" eaLnBrk="1" fontAlgn="auto" hangingPunct="1">
              <a:spcAft>
                <a:spcPts val="0"/>
              </a:spcAft>
              <a:buFont typeface="Arial" pitchFamily="-108" charset="0"/>
              <a:buNone/>
              <a:defRPr/>
            </a:pPr>
            <a:r>
              <a:rPr lang="en-US" sz="2800" i="1" dirty="0" smtClean="0">
                <a:latin typeface="Georgia" pitchFamily="-108" charset="0"/>
                <a:ea typeface="+mn-ea"/>
                <a:cs typeface="+mn-cs"/>
              </a:rPr>
              <a:t>Clarity of subject position</a:t>
            </a:r>
          </a:p>
          <a:p>
            <a:pPr algn="ctr" eaLnBrk="1" fontAlgn="auto" hangingPunct="1">
              <a:spcAft>
                <a:spcPts val="0"/>
              </a:spcAft>
              <a:buFont typeface="Arial" pitchFamily="-108" charset="0"/>
              <a:buNone/>
              <a:defRPr/>
            </a:pPr>
            <a:r>
              <a:rPr lang="en-US" sz="2400" dirty="0" smtClean="0">
                <a:solidFill>
                  <a:schemeClr val="bg1">
                    <a:lumMod val="50000"/>
                  </a:schemeClr>
                </a:solidFill>
                <a:ea typeface="+mn-ea"/>
                <a:cs typeface="+mn-cs"/>
              </a:rPr>
              <a:t>- and Cathy </a:t>
            </a:r>
            <a:r>
              <a:rPr lang="en-US" sz="2400" dirty="0" err="1" smtClean="0">
                <a:solidFill>
                  <a:schemeClr val="bg1">
                    <a:lumMod val="50000"/>
                  </a:schemeClr>
                </a:solidFill>
                <a:ea typeface="+mn-ea"/>
                <a:cs typeface="+mn-cs"/>
              </a:rPr>
              <a:t>Caruth’s</a:t>
            </a:r>
            <a:r>
              <a:rPr lang="en-US" sz="2400" dirty="0" smtClean="0">
                <a:solidFill>
                  <a:schemeClr val="bg1">
                    <a:lumMod val="50000"/>
                  </a:schemeClr>
                </a:solidFill>
                <a:ea typeface="+mn-ea"/>
                <a:cs typeface="+mn-cs"/>
              </a:rPr>
              <a:t> study on Vietnam war Veterans (2008)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6038"/>
            <a:ext cx="8839200" cy="1325562"/>
          </a:xfrm>
        </p:spPr>
        <p:txBody>
          <a:bodyPr>
            <a:normAutofit/>
          </a:bodyPr>
          <a:lstStyle/>
          <a:p>
            <a:pPr algn="l"/>
            <a:r>
              <a:rPr lang="en-US" sz="3200" dirty="0" smtClean="0"/>
              <a:t>Iterative Process to ‘deepen’ question: </a:t>
            </a:r>
            <a:br>
              <a:rPr lang="en-US" sz="3200" dirty="0" smtClean="0"/>
            </a:br>
            <a:r>
              <a:rPr lang="en-US" sz="3200" dirty="0" smtClean="0"/>
              <a:t>What happens when one witnesses another? </a:t>
            </a:r>
            <a:endParaRPr lang="en-US" sz="3200" dirty="0"/>
          </a:p>
        </p:txBody>
      </p:sp>
      <p:sp>
        <p:nvSpPr>
          <p:cNvPr id="3" name="Content Placeholder 2"/>
          <p:cNvSpPr>
            <a:spLocks noGrp="1"/>
          </p:cNvSpPr>
          <p:nvPr>
            <p:ph idx="1"/>
          </p:nvPr>
        </p:nvSpPr>
        <p:spPr>
          <a:xfrm>
            <a:off x="457200" y="1371600"/>
            <a:ext cx="8229600" cy="5486400"/>
          </a:xfrm>
        </p:spPr>
        <p:txBody>
          <a:bodyPr>
            <a:normAutofit fontScale="62500" lnSpcReduction="20000"/>
          </a:bodyPr>
          <a:lstStyle/>
          <a:p>
            <a:pPr marL="514350" indent="-514350">
              <a:buAutoNum type="arabicPeriod"/>
            </a:pPr>
            <a:r>
              <a:rPr lang="nl-NL" dirty="0" err="1" smtClean="0"/>
              <a:t>Conversation</a:t>
            </a:r>
            <a:r>
              <a:rPr lang="nl-NL" dirty="0" smtClean="0"/>
              <a:t> </a:t>
            </a:r>
            <a:r>
              <a:rPr lang="nl-NL" dirty="0" err="1" smtClean="0"/>
              <a:t>between</a:t>
            </a:r>
            <a:r>
              <a:rPr lang="nl-NL" dirty="0" smtClean="0"/>
              <a:t> </a:t>
            </a:r>
            <a:r>
              <a:rPr lang="nl-NL" dirty="0" err="1" smtClean="0"/>
              <a:t>individual</a:t>
            </a:r>
            <a:r>
              <a:rPr lang="nl-NL" dirty="0" smtClean="0"/>
              <a:t> </a:t>
            </a:r>
            <a:r>
              <a:rPr lang="nl-NL" dirty="0" err="1" smtClean="0"/>
              <a:t>artists</a:t>
            </a:r>
            <a:r>
              <a:rPr lang="nl-NL" dirty="0" smtClean="0"/>
              <a:t> and </a:t>
            </a:r>
            <a:r>
              <a:rPr lang="nl-NL" dirty="0" err="1" smtClean="0"/>
              <a:t>orchestrator</a:t>
            </a:r>
            <a:r>
              <a:rPr lang="nl-NL" dirty="0" smtClean="0"/>
              <a:t> (</a:t>
            </a:r>
            <a:r>
              <a:rPr lang="nl-NL" dirty="0" err="1" smtClean="0"/>
              <a:t>principal</a:t>
            </a:r>
            <a:r>
              <a:rPr lang="nl-NL" dirty="0" smtClean="0"/>
              <a:t> </a:t>
            </a:r>
            <a:r>
              <a:rPr lang="nl-NL" dirty="0" err="1" smtClean="0"/>
              <a:t>investigator</a:t>
            </a:r>
            <a:r>
              <a:rPr lang="nl-NL" dirty="0" smtClean="0"/>
              <a:t>/</a:t>
            </a:r>
            <a:r>
              <a:rPr lang="nl-NL" dirty="0" err="1" smtClean="0"/>
              <a:t>scientist</a:t>
            </a:r>
            <a:r>
              <a:rPr lang="nl-NL" dirty="0" smtClean="0"/>
              <a:t>). </a:t>
            </a:r>
            <a:r>
              <a:rPr lang="nl-NL" dirty="0" err="1" smtClean="0"/>
              <a:t>Each</a:t>
            </a:r>
            <a:r>
              <a:rPr lang="nl-NL" dirty="0" smtClean="0"/>
              <a:t> </a:t>
            </a:r>
            <a:r>
              <a:rPr lang="nl-NL" dirty="0" err="1" smtClean="0"/>
              <a:t>dimension</a:t>
            </a:r>
            <a:r>
              <a:rPr lang="nl-NL" dirty="0" smtClean="0"/>
              <a:t> 1 </a:t>
            </a:r>
            <a:r>
              <a:rPr lang="nl-NL" dirty="0" err="1" smtClean="0"/>
              <a:t>artist</a:t>
            </a:r>
            <a:endParaRPr lang="nl-NL" dirty="0" smtClean="0"/>
          </a:p>
          <a:p>
            <a:pPr marL="514350" indent="-514350">
              <a:buAutoNum type="arabicPeriod"/>
            </a:pPr>
            <a:endParaRPr lang="nl-NL" dirty="0" smtClean="0"/>
          </a:p>
          <a:p>
            <a:pPr marL="514350" indent="-514350">
              <a:buAutoNum type="arabicPeriod"/>
            </a:pPr>
            <a:r>
              <a:rPr lang="nl-NL" dirty="0" err="1" smtClean="0"/>
              <a:t>Artists</a:t>
            </a:r>
            <a:r>
              <a:rPr lang="nl-NL" dirty="0" smtClean="0"/>
              <a:t>: </a:t>
            </a:r>
            <a:r>
              <a:rPr lang="nl-NL" dirty="0" err="1" smtClean="0"/>
              <a:t>doing</a:t>
            </a:r>
            <a:r>
              <a:rPr lang="nl-NL" dirty="0" smtClean="0"/>
              <a:t> research and </a:t>
            </a:r>
            <a:r>
              <a:rPr lang="nl-NL" dirty="0" err="1" smtClean="0"/>
              <a:t>formulation</a:t>
            </a:r>
            <a:r>
              <a:rPr lang="nl-NL" dirty="0" smtClean="0"/>
              <a:t> </a:t>
            </a:r>
            <a:r>
              <a:rPr lang="nl-NL" dirty="0" err="1" smtClean="0"/>
              <a:t>first</a:t>
            </a:r>
            <a:r>
              <a:rPr lang="nl-NL" dirty="0" smtClean="0"/>
              <a:t> </a:t>
            </a:r>
            <a:r>
              <a:rPr lang="nl-NL" dirty="0" err="1" smtClean="0"/>
              <a:t>concepts</a:t>
            </a:r>
            <a:endParaRPr lang="nl-NL" dirty="0" smtClean="0"/>
          </a:p>
          <a:p>
            <a:pPr marL="514350" indent="-514350">
              <a:buAutoNum type="arabicPeriod"/>
            </a:pPr>
            <a:endParaRPr lang="nl-NL" dirty="0" smtClean="0"/>
          </a:p>
          <a:p>
            <a:pPr marL="514350" indent="-514350">
              <a:buAutoNum type="arabicPeriod"/>
            </a:pPr>
            <a:r>
              <a:rPr lang="nl-NL" dirty="0" err="1" smtClean="0"/>
              <a:t>Shared</a:t>
            </a:r>
            <a:r>
              <a:rPr lang="nl-NL" dirty="0" smtClean="0"/>
              <a:t> </a:t>
            </a:r>
            <a:r>
              <a:rPr lang="nl-NL" dirty="0" err="1" smtClean="0"/>
              <a:t>dinner</a:t>
            </a:r>
            <a:r>
              <a:rPr lang="nl-NL" dirty="0" smtClean="0"/>
              <a:t>, </a:t>
            </a:r>
            <a:r>
              <a:rPr lang="nl-NL" dirty="0" err="1" smtClean="0"/>
              <a:t>presentation</a:t>
            </a:r>
            <a:r>
              <a:rPr lang="nl-NL" dirty="0" smtClean="0"/>
              <a:t> of </a:t>
            </a:r>
            <a:r>
              <a:rPr lang="nl-NL" dirty="0" err="1" smtClean="0"/>
              <a:t>concepts</a:t>
            </a:r>
            <a:endParaRPr lang="nl-NL" dirty="0" smtClean="0"/>
          </a:p>
          <a:p>
            <a:pPr marL="514350" indent="-514350">
              <a:buAutoNum type="arabicPeriod"/>
            </a:pPr>
            <a:endParaRPr lang="nl-NL" dirty="0" smtClean="0"/>
          </a:p>
          <a:p>
            <a:pPr marL="514350" indent="-514350">
              <a:buAutoNum type="arabicPeriod"/>
            </a:pPr>
            <a:r>
              <a:rPr lang="nl-NL" dirty="0" err="1" smtClean="0"/>
              <a:t>Artists</a:t>
            </a:r>
            <a:r>
              <a:rPr lang="nl-NL" dirty="0" smtClean="0"/>
              <a:t> </a:t>
            </a:r>
            <a:r>
              <a:rPr lang="nl-NL" dirty="0" err="1" smtClean="0"/>
              <a:t>make</a:t>
            </a:r>
            <a:r>
              <a:rPr lang="nl-NL" dirty="0" smtClean="0"/>
              <a:t> </a:t>
            </a:r>
            <a:r>
              <a:rPr lang="nl-NL" dirty="0" err="1" smtClean="0"/>
              <a:t>work</a:t>
            </a:r>
            <a:endParaRPr lang="nl-NL" dirty="0" smtClean="0"/>
          </a:p>
          <a:p>
            <a:pPr marL="514350" indent="-514350">
              <a:buNone/>
            </a:pPr>
            <a:endParaRPr lang="nl-NL" dirty="0" smtClean="0"/>
          </a:p>
          <a:p>
            <a:pPr marL="514350" indent="-514350">
              <a:buAutoNum type="arabicPeriod"/>
            </a:pPr>
            <a:r>
              <a:rPr lang="nl-NL" dirty="0" err="1" smtClean="0"/>
              <a:t>Second</a:t>
            </a:r>
            <a:r>
              <a:rPr lang="nl-NL" dirty="0" smtClean="0"/>
              <a:t> </a:t>
            </a:r>
            <a:r>
              <a:rPr lang="nl-NL" dirty="0" err="1" smtClean="0"/>
              <a:t>dinner</a:t>
            </a:r>
            <a:r>
              <a:rPr lang="nl-NL" dirty="0" smtClean="0"/>
              <a:t>, </a:t>
            </a:r>
            <a:r>
              <a:rPr lang="nl-NL" dirty="0" err="1" smtClean="0"/>
              <a:t>disucss</a:t>
            </a:r>
            <a:r>
              <a:rPr lang="nl-NL" dirty="0" smtClean="0"/>
              <a:t> </a:t>
            </a:r>
            <a:r>
              <a:rPr lang="nl-NL" dirty="0" err="1" smtClean="0"/>
              <a:t>how</a:t>
            </a:r>
            <a:r>
              <a:rPr lang="nl-NL" dirty="0" smtClean="0"/>
              <a:t> to present </a:t>
            </a:r>
            <a:r>
              <a:rPr lang="nl-NL" dirty="0" err="1" smtClean="0"/>
              <a:t>work</a:t>
            </a:r>
            <a:r>
              <a:rPr lang="nl-NL" dirty="0" smtClean="0"/>
              <a:t> in </a:t>
            </a:r>
            <a:r>
              <a:rPr lang="nl-NL" dirty="0" err="1" smtClean="0"/>
              <a:t>AnyMeta</a:t>
            </a:r>
            <a:r>
              <a:rPr lang="nl-NL" dirty="0" smtClean="0"/>
              <a:t> site</a:t>
            </a:r>
          </a:p>
          <a:p>
            <a:pPr marL="514350" indent="-514350">
              <a:buAutoNum type="arabicPeriod"/>
            </a:pPr>
            <a:endParaRPr lang="nl-NL" dirty="0" smtClean="0"/>
          </a:p>
          <a:p>
            <a:pPr marL="514350" indent="-514350">
              <a:buAutoNum type="arabicPeriod"/>
            </a:pPr>
            <a:r>
              <a:rPr lang="nl-NL" dirty="0" err="1" smtClean="0"/>
              <a:t>Artits</a:t>
            </a:r>
            <a:r>
              <a:rPr lang="nl-NL" dirty="0" smtClean="0"/>
              <a:t> </a:t>
            </a:r>
            <a:r>
              <a:rPr lang="nl-NL" dirty="0" err="1" smtClean="0"/>
              <a:t>make</a:t>
            </a:r>
            <a:r>
              <a:rPr lang="nl-NL" dirty="0" smtClean="0"/>
              <a:t> report of </a:t>
            </a:r>
            <a:r>
              <a:rPr lang="nl-NL" dirty="0" err="1" smtClean="0"/>
              <a:t>work</a:t>
            </a:r>
            <a:r>
              <a:rPr lang="nl-NL" dirty="0" smtClean="0"/>
              <a:t> in </a:t>
            </a:r>
            <a:r>
              <a:rPr lang="nl-NL" dirty="0" err="1" smtClean="0"/>
              <a:t>AnyMeta</a:t>
            </a:r>
            <a:r>
              <a:rPr lang="nl-NL" dirty="0" smtClean="0"/>
              <a:t> site</a:t>
            </a:r>
          </a:p>
          <a:p>
            <a:pPr marL="514350" indent="-514350">
              <a:buAutoNum type="arabicPeriod"/>
            </a:pPr>
            <a:endParaRPr lang="nl-NL" dirty="0" smtClean="0"/>
          </a:p>
          <a:p>
            <a:pPr marL="514350" indent="-514350">
              <a:buAutoNum type="arabicPeriod"/>
            </a:pPr>
            <a:r>
              <a:rPr lang="nl-NL" dirty="0" err="1" smtClean="0"/>
              <a:t>Conversation</a:t>
            </a:r>
            <a:r>
              <a:rPr lang="nl-NL" dirty="0" smtClean="0"/>
              <a:t> </a:t>
            </a:r>
            <a:r>
              <a:rPr lang="nl-NL" dirty="0" err="1" smtClean="0"/>
              <a:t>on</a:t>
            </a:r>
            <a:r>
              <a:rPr lang="nl-NL" dirty="0" smtClean="0"/>
              <a:t> Metadata </a:t>
            </a:r>
            <a:r>
              <a:rPr lang="nl-NL" dirty="0" err="1" smtClean="0"/>
              <a:t>between</a:t>
            </a:r>
            <a:r>
              <a:rPr lang="nl-NL" dirty="0" smtClean="0"/>
              <a:t> </a:t>
            </a:r>
            <a:r>
              <a:rPr lang="nl-NL" dirty="0" err="1" smtClean="0"/>
              <a:t>individual</a:t>
            </a:r>
            <a:r>
              <a:rPr lang="nl-NL" dirty="0" smtClean="0"/>
              <a:t> </a:t>
            </a:r>
            <a:r>
              <a:rPr lang="nl-NL" dirty="0" err="1" smtClean="0"/>
              <a:t>artists</a:t>
            </a:r>
            <a:r>
              <a:rPr lang="nl-NL" dirty="0" smtClean="0"/>
              <a:t> and </a:t>
            </a:r>
            <a:r>
              <a:rPr lang="nl-NL" dirty="0" err="1" smtClean="0"/>
              <a:t>orchestrator</a:t>
            </a:r>
            <a:r>
              <a:rPr lang="nl-NL" dirty="0" smtClean="0"/>
              <a:t> (</a:t>
            </a:r>
            <a:r>
              <a:rPr lang="nl-NL" dirty="0" err="1" smtClean="0"/>
              <a:t>principal</a:t>
            </a:r>
            <a:r>
              <a:rPr lang="nl-NL" dirty="0" smtClean="0"/>
              <a:t> </a:t>
            </a:r>
            <a:r>
              <a:rPr lang="nl-NL" dirty="0" err="1" smtClean="0"/>
              <a:t>investigator</a:t>
            </a:r>
            <a:r>
              <a:rPr lang="nl-NL" dirty="0" smtClean="0"/>
              <a:t>/</a:t>
            </a:r>
            <a:r>
              <a:rPr lang="nl-NL" dirty="0" err="1" smtClean="0"/>
              <a:t>scientist</a:t>
            </a:r>
            <a:r>
              <a:rPr lang="nl-NL" dirty="0" smtClean="0"/>
              <a:t>)</a:t>
            </a:r>
          </a:p>
          <a:p>
            <a:pPr marL="514350" indent="-514350">
              <a:buAutoNum type="arabicPeriod"/>
            </a:pPr>
            <a:endParaRPr lang="nl-NL" dirty="0" smtClean="0"/>
          </a:p>
          <a:p>
            <a:pPr marL="514350" indent="-514350">
              <a:buAutoNum type="arabicPeriod"/>
            </a:pPr>
            <a:r>
              <a:rPr lang="nl-NL" dirty="0" err="1" smtClean="0"/>
              <a:t>Presentation</a:t>
            </a:r>
            <a:r>
              <a:rPr lang="nl-NL" dirty="0" smtClean="0"/>
              <a:t> TU Delft and  </a:t>
            </a:r>
            <a:r>
              <a:rPr lang="nl-NL" dirty="0" err="1" smtClean="0"/>
              <a:t>collaborative</a:t>
            </a:r>
            <a:r>
              <a:rPr lang="nl-NL" dirty="0" smtClean="0"/>
              <a:t> design </a:t>
            </a:r>
            <a:r>
              <a:rPr lang="nl-NL" dirty="0" err="1" smtClean="0"/>
              <a:t>with</a:t>
            </a:r>
            <a:r>
              <a:rPr lang="nl-NL" dirty="0" smtClean="0"/>
              <a:t> system designers</a:t>
            </a:r>
          </a:p>
          <a:p>
            <a:pPr marL="514350" indent="-514350">
              <a:buAutoNum type="arabicPeriod"/>
            </a:pPr>
            <a:endParaRPr lang="nl-NL" dirty="0" smtClean="0"/>
          </a:p>
          <a:p>
            <a:endParaRPr lang="nl-NL"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fontScale="55000" lnSpcReduction="20000"/>
          </a:bodyPr>
          <a:lstStyle/>
          <a:p>
            <a:endParaRPr lang="nl-NL" i="1" dirty="0" smtClean="0"/>
          </a:p>
          <a:p>
            <a:pPr>
              <a:buNone/>
            </a:pPr>
            <a:r>
              <a:rPr lang="nl-NL" i="1" dirty="0" smtClean="0"/>
              <a:t>	</a:t>
            </a:r>
            <a:r>
              <a:rPr lang="nl-NL" b="1" i="1" dirty="0" err="1" smtClean="0"/>
              <a:t>Publications</a:t>
            </a:r>
            <a:r>
              <a:rPr lang="nl-NL" i="1" dirty="0" smtClean="0"/>
              <a:t>: 5 </a:t>
            </a:r>
            <a:r>
              <a:rPr lang="nl-NL" i="1" dirty="0" err="1" smtClean="0"/>
              <a:t>scientific</a:t>
            </a:r>
            <a:r>
              <a:rPr lang="nl-NL" i="1" dirty="0" smtClean="0"/>
              <a:t> + 1 art </a:t>
            </a:r>
            <a:r>
              <a:rPr lang="nl-NL" i="1" dirty="0" err="1" smtClean="0"/>
              <a:t>journal</a:t>
            </a:r>
            <a:endParaRPr lang="nl-NL" i="1" dirty="0" smtClean="0"/>
          </a:p>
          <a:p>
            <a:pPr>
              <a:buNone/>
            </a:pPr>
            <a:endParaRPr lang="nl-NL" b="1" i="1" dirty="0" smtClean="0"/>
          </a:p>
          <a:p>
            <a:pPr>
              <a:buNone/>
            </a:pPr>
            <a:r>
              <a:rPr lang="nl-NL" b="1" i="1" dirty="0" smtClean="0"/>
              <a:t>	</a:t>
            </a:r>
            <a:r>
              <a:rPr lang="nl-NL" b="1" i="1" dirty="0" err="1" smtClean="0"/>
              <a:t>Zoro</a:t>
            </a:r>
            <a:r>
              <a:rPr lang="nl-NL" b="1" i="1" dirty="0" smtClean="0"/>
              <a:t> </a:t>
            </a:r>
            <a:r>
              <a:rPr lang="nl-NL" b="1" i="1" dirty="0" err="1"/>
              <a:t>Feigl</a:t>
            </a:r>
            <a:r>
              <a:rPr lang="nl-NL" b="1" i="1" dirty="0"/>
              <a:t>: </a:t>
            </a:r>
            <a:r>
              <a:rPr lang="nl-NL" i="1" dirty="0"/>
              <a:t>Over je eigen werk nadenken vanuit een ander, meer toegepast,perspectief is altijd zeer waardevol. Het geeft jezelf een stukgereedschap om naar je eigen werk te kijken. Het plaatsen van de teksten in de website van Nevejan had echter een veel groter gevolg. Door het geven van de '</a:t>
            </a:r>
            <a:r>
              <a:rPr lang="nl-NL" i="1" dirty="0" err="1"/>
              <a:t>keywords</a:t>
            </a:r>
            <a:r>
              <a:rPr lang="nl-NL" i="1" dirty="0"/>
              <a:t>' </a:t>
            </a:r>
            <a:r>
              <a:rPr lang="nl-NL" i="1" dirty="0" err="1"/>
              <a:t>onstaat</a:t>
            </a:r>
            <a:r>
              <a:rPr lang="nl-NL" i="1" dirty="0"/>
              <a:t> er een verbinding tussen zeer verschillende teksten en blikken. Het is niet alleen zeer inspirerend om via de '</a:t>
            </a:r>
            <a:r>
              <a:rPr lang="nl-NL" i="1" dirty="0" err="1"/>
              <a:t>sidebar</a:t>
            </a:r>
            <a:r>
              <a:rPr lang="nl-NL" i="1" dirty="0"/>
              <a:t>' van artikel naar artikel te klikken maar het gaf mij ook een inzicht in raakvlakken die ik anders niet snel had gelegd. Dit inspireerde mij om verder te denken en verder te schrijven.</a:t>
            </a:r>
            <a:br>
              <a:rPr lang="nl-NL" i="1" dirty="0"/>
            </a:br>
            <a:r>
              <a:rPr lang="nl-NL" i="1" dirty="0"/>
              <a:t/>
            </a:r>
            <a:br>
              <a:rPr lang="nl-NL" i="1" dirty="0"/>
            </a:br>
            <a:r>
              <a:rPr lang="nl-NL" b="1" i="1" dirty="0" err="1"/>
              <a:t>Afaina</a:t>
            </a:r>
            <a:r>
              <a:rPr lang="nl-NL" b="1" i="1" dirty="0"/>
              <a:t> de Jong: </a:t>
            </a:r>
            <a:r>
              <a:rPr lang="nl-NL" i="1" dirty="0"/>
              <a:t>heel blij om te horen dat het project zo enthousiast ontvangen is! Vond het erg leuk om aan te werken, heeft me een nieuwe richting ingestuurd, heel inspirerend.</a:t>
            </a:r>
            <a:br>
              <a:rPr lang="nl-NL" i="1" dirty="0"/>
            </a:br>
            <a:r>
              <a:rPr lang="nl-NL" i="1" dirty="0"/>
              <a:t/>
            </a:r>
            <a:br>
              <a:rPr lang="nl-NL" i="1" dirty="0"/>
            </a:br>
            <a:r>
              <a:rPr lang="nl-NL" b="1" i="1" dirty="0"/>
              <a:t>Ronald Ophuis: </a:t>
            </a:r>
            <a:r>
              <a:rPr lang="nl-NL" i="1" dirty="0"/>
              <a:t>Ik heb mijn eigen werk niet eerder op deze manier gepresenteerd. Publiek zijn voor mij voornamelijk mensen uit de beeldende kunst. Door deze andere context probeerde ik op een andere manier duidelijk te maken waar ik mee bezig ben. Het is wonderbaarlijk hoe uiteindelijk bleek dat wij als kunstenaars in staat zijn geweest om met ons eigen werk een bijdrage te leveren aan een theoretisch model en dat dit model ook van toepassing kan zijn op ons werk. Al denk ik daar wel eens over, nu blijkt dat mijn schilderijen als denkmodel kunnen functioneren. In de ontmoeting met de system </a:t>
            </a:r>
            <a:r>
              <a:rPr lang="nl-NL" i="1" dirty="0" err="1"/>
              <a:t>engineers</a:t>
            </a:r>
            <a:r>
              <a:rPr lang="nl-NL" i="1" dirty="0"/>
              <a:t>, die technisch denken, was het interessant dat mijn werk emoties wil laten ontstaan. Dit gebeurde ook daar als onderdeel van het denkproces, en dat was verrassend. De interactie met Caroline was belangrijk als feedback op mijn werk en vertaler tussen de verschillende werelden</a:t>
            </a:r>
            <a:r>
              <a:rPr lang="nl-NL" i="1"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make Hearts tick …</a:t>
            </a:r>
            <a:endParaRPr lang="en-US" dirty="0"/>
          </a:p>
        </p:txBody>
      </p:sp>
      <p:pic>
        <p:nvPicPr>
          <p:cNvPr id="4" name="Content Placeholder 3" descr="hart_bloedstroom.gif"/>
          <p:cNvPicPr>
            <a:picLocks noGrp="1" noChangeAspect="1"/>
          </p:cNvPicPr>
          <p:nvPr>
            <p:ph idx="1"/>
          </p:nvPr>
        </p:nvPicPr>
        <p:blipFill>
          <a:blip r:embed="rId2"/>
          <a:stretch>
            <a:fillRect/>
          </a:stretch>
        </p:blipFill>
        <p:spPr>
          <a:xfrm>
            <a:off x="2418961" y="1600200"/>
            <a:ext cx="4306078" cy="4525963"/>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l" eaLnBrk="1" hangingPunct="1"/>
            <a:r>
              <a:rPr lang="en-US" dirty="0" smtClean="0"/>
              <a:t>Public Research:</a:t>
            </a:r>
          </a:p>
        </p:txBody>
      </p:sp>
      <p:sp>
        <p:nvSpPr>
          <p:cNvPr id="16387" name="Content Placeholder 2"/>
          <p:cNvSpPr>
            <a:spLocks noGrp="1"/>
          </p:cNvSpPr>
          <p:nvPr>
            <p:ph idx="1"/>
          </p:nvPr>
        </p:nvSpPr>
        <p:spPr>
          <a:xfrm>
            <a:off x="457200" y="1417638"/>
            <a:ext cx="8229600" cy="4525962"/>
          </a:xfrm>
        </p:spPr>
        <p:txBody>
          <a:bodyPr/>
          <a:lstStyle/>
          <a:p>
            <a:pPr eaLnBrk="1" hangingPunct="1"/>
            <a:r>
              <a:rPr lang="en-US" sz="2800" dirty="0"/>
              <a:t>Networked Events:  </a:t>
            </a:r>
            <a:r>
              <a:rPr lang="en-US" sz="2300" dirty="0">
                <a:solidFill>
                  <a:srgbClr val="A6A6A6"/>
                </a:solidFill>
              </a:rPr>
              <a:t>concept and production of over 200 shows, including numerous networked events, in </a:t>
            </a:r>
            <a:r>
              <a:rPr lang="en-US" sz="2300" dirty="0" err="1">
                <a:solidFill>
                  <a:srgbClr val="A6A6A6"/>
                </a:solidFill>
              </a:rPr>
              <a:t>Paradiso</a:t>
            </a:r>
            <a:r>
              <a:rPr lang="en-US" sz="2300" dirty="0">
                <a:solidFill>
                  <a:srgbClr val="A6A6A6"/>
                </a:solidFill>
              </a:rPr>
              <a:t> since end of the 1980’s (1988 – 2002)</a:t>
            </a:r>
          </a:p>
          <a:p>
            <a:pPr eaLnBrk="1" hangingPunct="1"/>
            <a:r>
              <a:rPr lang="en-US" sz="2800" dirty="0"/>
              <a:t>Developing applications as cultural intervention: </a:t>
            </a:r>
            <a:r>
              <a:rPr lang="en-US" sz="2100" dirty="0">
                <a:solidFill>
                  <a:srgbClr val="A6A6A6"/>
                </a:solidFill>
              </a:rPr>
              <a:t>founding and directing </a:t>
            </a:r>
            <a:r>
              <a:rPr lang="en-US" sz="2100" dirty="0" err="1">
                <a:solidFill>
                  <a:srgbClr val="A6A6A6"/>
                </a:solidFill>
              </a:rPr>
              <a:t>Waag</a:t>
            </a:r>
            <a:r>
              <a:rPr lang="en-US" sz="2100" dirty="0">
                <a:solidFill>
                  <a:srgbClr val="A6A6A6"/>
                </a:solidFill>
              </a:rPr>
              <a:t> Society focused on the educational and public realm (1994 – 1999)</a:t>
            </a:r>
          </a:p>
          <a:p>
            <a:pPr eaLnBrk="1" hangingPunct="1"/>
            <a:r>
              <a:rPr lang="en-US" sz="2800" dirty="0"/>
              <a:t>Orchestrating a Networked Process for Change: </a:t>
            </a:r>
            <a:r>
              <a:rPr lang="en-US" sz="2100" dirty="0">
                <a:solidFill>
                  <a:srgbClr val="A6A6A6"/>
                </a:solidFill>
              </a:rPr>
              <a:t>director of educational Research and Development </a:t>
            </a:r>
            <a:r>
              <a:rPr lang="en-US" sz="2100" dirty="0" err="1">
                <a:solidFill>
                  <a:srgbClr val="A6A6A6"/>
                </a:solidFill>
              </a:rPr>
              <a:t>Hogeschool</a:t>
            </a:r>
            <a:r>
              <a:rPr lang="en-US" sz="2100" dirty="0">
                <a:solidFill>
                  <a:srgbClr val="A6A6A6"/>
                </a:solidFill>
              </a:rPr>
              <a:t> van Amsterdam, (1999 – 2005)</a:t>
            </a:r>
          </a:p>
          <a:p>
            <a:pPr eaLnBrk="1" hangingPunct="1"/>
            <a:r>
              <a:rPr lang="en-US" sz="2800" dirty="0"/>
              <a:t>Interactive Policymaking: </a:t>
            </a:r>
            <a:r>
              <a:rPr lang="en-US" sz="2100" dirty="0">
                <a:solidFill>
                  <a:srgbClr val="A6A6A6"/>
                </a:solidFill>
              </a:rPr>
              <a:t>Crown member of the Dutch National Council for Culture and the Arts (since 2006)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9448800" cy="1143000"/>
          </a:xfrm>
        </p:spPr>
        <p:txBody>
          <a:bodyPr/>
          <a:lstStyle/>
          <a:p>
            <a:pPr algn="l" eaLnBrk="1" hangingPunct="1"/>
            <a:r>
              <a:rPr lang="nl-NL" sz="4000" smtClean="0"/>
              <a:t>ACADEMIC INSPIRATION</a:t>
            </a:r>
            <a:r>
              <a:rPr lang="en-US" sz="4000" smtClean="0"/>
              <a:t> for DESIGN</a:t>
            </a:r>
          </a:p>
        </p:txBody>
      </p:sp>
      <p:sp>
        <p:nvSpPr>
          <p:cNvPr id="3" name="Content Placeholder 2"/>
          <p:cNvSpPr>
            <a:spLocks noGrp="1"/>
          </p:cNvSpPr>
          <p:nvPr>
            <p:ph idx="1"/>
          </p:nvPr>
        </p:nvSpPr>
        <p:spPr>
          <a:xfrm>
            <a:off x="304800" y="1417638"/>
            <a:ext cx="8610600" cy="5181600"/>
          </a:xfrm>
        </p:spPr>
        <p:txBody>
          <a:bodyPr>
            <a:normAutofit fontScale="92500"/>
          </a:bodyPr>
          <a:lstStyle/>
          <a:p>
            <a:pPr eaLnBrk="1" hangingPunct="1">
              <a:buFont typeface="Arial" pitchFamily="-111" charset="0"/>
              <a:buNone/>
              <a:defRPr/>
            </a:pPr>
            <a:r>
              <a:rPr lang="nl-NL" sz="2800" dirty="0" smtClean="0"/>
              <a:t>	</a:t>
            </a:r>
            <a:r>
              <a:rPr lang="nl-NL" sz="2800" dirty="0" err="1" smtClean="0"/>
              <a:t>Philosophy</a:t>
            </a:r>
            <a:r>
              <a:rPr lang="nl-NL" sz="2800" dirty="0" smtClean="0"/>
              <a:t>, </a:t>
            </a:r>
            <a:r>
              <a:rPr lang="nl-NL" sz="2800" dirty="0" err="1" smtClean="0"/>
              <a:t>Sociology</a:t>
            </a:r>
            <a:r>
              <a:rPr lang="nl-NL" sz="2800" dirty="0" smtClean="0"/>
              <a:t>, </a:t>
            </a:r>
            <a:r>
              <a:rPr lang="nl-NL" sz="2800" dirty="0" err="1" smtClean="0"/>
              <a:t>Anthropology</a:t>
            </a:r>
            <a:r>
              <a:rPr lang="nl-NL" sz="2800" dirty="0" smtClean="0"/>
              <a:t>, </a:t>
            </a:r>
            <a:r>
              <a:rPr lang="nl-NL" sz="2800" dirty="0" err="1" smtClean="0"/>
              <a:t>Psychology</a:t>
            </a:r>
            <a:r>
              <a:rPr lang="nl-NL" sz="2800" dirty="0" smtClean="0"/>
              <a:t>, </a:t>
            </a:r>
            <a:r>
              <a:rPr lang="nl-NL" sz="2800" dirty="0" err="1" smtClean="0"/>
              <a:t>Political</a:t>
            </a:r>
            <a:r>
              <a:rPr lang="nl-NL" sz="2800" dirty="0" smtClean="0"/>
              <a:t> </a:t>
            </a:r>
            <a:r>
              <a:rPr lang="nl-NL" sz="2800" dirty="0" err="1" smtClean="0"/>
              <a:t>Science</a:t>
            </a:r>
            <a:r>
              <a:rPr lang="nl-NL" sz="2800" dirty="0" smtClean="0"/>
              <a:t>, Feminist, Race and </a:t>
            </a:r>
            <a:r>
              <a:rPr lang="nl-NL" sz="2800" dirty="0" err="1" smtClean="0"/>
              <a:t>Ethnic</a:t>
            </a:r>
            <a:r>
              <a:rPr lang="nl-NL" sz="2800" dirty="0" smtClean="0"/>
              <a:t> studies, Law, </a:t>
            </a:r>
            <a:r>
              <a:rPr lang="nl-NL" sz="2800" dirty="0" err="1" smtClean="0"/>
              <a:t>Learning</a:t>
            </a:r>
            <a:r>
              <a:rPr lang="nl-NL" sz="2800" dirty="0" smtClean="0"/>
              <a:t> </a:t>
            </a:r>
            <a:r>
              <a:rPr lang="nl-NL" sz="2800" dirty="0" err="1" smtClean="0"/>
              <a:t>Theories</a:t>
            </a:r>
            <a:r>
              <a:rPr lang="nl-NL" sz="2800" dirty="0" smtClean="0"/>
              <a:t>, </a:t>
            </a:r>
            <a:r>
              <a:rPr lang="nl-NL" sz="2800" dirty="0" err="1" smtClean="0"/>
              <a:t>Cybernetics</a:t>
            </a:r>
            <a:r>
              <a:rPr lang="nl-NL" sz="2800" dirty="0" smtClean="0"/>
              <a:t>, </a:t>
            </a:r>
            <a:r>
              <a:rPr lang="nl-NL" sz="2800" dirty="0" err="1" smtClean="0"/>
              <a:t>Semiotics</a:t>
            </a:r>
            <a:r>
              <a:rPr lang="nl-NL" sz="2800" dirty="0" smtClean="0"/>
              <a:t>, </a:t>
            </a:r>
            <a:r>
              <a:rPr lang="nl-NL" sz="2800" dirty="0" err="1" smtClean="0"/>
              <a:t>Constructivism</a:t>
            </a:r>
            <a:r>
              <a:rPr lang="nl-NL" sz="2800" dirty="0" smtClean="0"/>
              <a:t>, Media and Culture studies</a:t>
            </a:r>
          </a:p>
          <a:p>
            <a:pPr eaLnBrk="1" hangingPunct="1">
              <a:buFont typeface="Arial" pitchFamily="-111" charset="0"/>
              <a:buNone/>
              <a:defRPr/>
            </a:pPr>
            <a:endParaRPr lang="nl-NL" sz="2800" dirty="0" smtClean="0"/>
          </a:p>
          <a:p>
            <a:pPr eaLnBrk="1" hangingPunct="1">
              <a:buFont typeface="Arial" pitchFamily="-111" charset="0"/>
              <a:buNone/>
              <a:defRPr/>
            </a:pPr>
            <a:r>
              <a:rPr lang="nl-NL" sz="2800" dirty="0" smtClean="0"/>
              <a:t>	</a:t>
            </a:r>
            <a:r>
              <a:rPr lang="nl-NL" sz="2800" dirty="0" smtClean="0">
                <a:solidFill>
                  <a:schemeClr val="bg1">
                    <a:lumMod val="65000"/>
                  </a:schemeClr>
                </a:solidFill>
              </a:rPr>
              <a:t>Benjamin, Buber, </a:t>
            </a:r>
            <a:r>
              <a:rPr lang="nl-NL" sz="2800" dirty="0" err="1" smtClean="0">
                <a:solidFill>
                  <a:schemeClr val="bg1">
                    <a:lumMod val="65000"/>
                  </a:schemeClr>
                </a:solidFill>
              </a:rPr>
              <a:t>Barthes</a:t>
            </a:r>
            <a:r>
              <a:rPr lang="nl-NL" sz="2800" dirty="0" smtClean="0">
                <a:solidFill>
                  <a:schemeClr val="bg1">
                    <a:lumMod val="65000"/>
                  </a:schemeClr>
                </a:solidFill>
              </a:rPr>
              <a:t>, </a:t>
            </a:r>
            <a:r>
              <a:rPr lang="nl-NL" sz="2800" dirty="0" err="1" smtClean="0">
                <a:solidFill>
                  <a:schemeClr val="bg1">
                    <a:lumMod val="65000"/>
                  </a:schemeClr>
                </a:solidFill>
              </a:rPr>
              <a:t>Kuhn</a:t>
            </a:r>
            <a:r>
              <a:rPr lang="nl-NL" sz="2800" dirty="0" smtClean="0">
                <a:solidFill>
                  <a:schemeClr val="bg1">
                    <a:lumMod val="65000"/>
                  </a:schemeClr>
                </a:solidFill>
              </a:rPr>
              <a:t>, Achterhuis, </a:t>
            </a:r>
            <a:r>
              <a:rPr lang="en-GB" sz="2800" dirty="0" err="1" smtClean="0">
                <a:solidFill>
                  <a:schemeClr val="bg1">
                    <a:lumMod val="65000"/>
                  </a:schemeClr>
                </a:solidFill>
              </a:rPr>
              <a:t>Csikszentmihalyi</a:t>
            </a:r>
            <a:r>
              <a:rPr lang="en-GB" sz="2800" dirty="0" smtClean="0">
                <a:solidFill>
                  <a:schemeClr val="bg1">
                    <a:lumMod val="65000"/>
                  </a:schemeClr>
                </a:solidFill>
              </a:rPr>
              <a:t>, Fukuyama, Koestler, </a:t>
            </a:r>
            <a:r>
              <a:rPr lang="nl-NL" sz="2800" dirty="0" smtClean="0">
                <a:solidFill>
                  <a:schemeClr val="bg1">
                    <a:lumMod val="65000"/>
                  </a:schemeClr>
                </a:solidFill>
              </a:rPr>
              <a:t>Habermas, </a:t>
            </a:r>
            <a:r>
              <a:rPr lang="nl-NL" sz="2800" dirty="0" err="1" smtClean="0">
                <a:solidFill>
                  <a:schemeClr val="bg1">
                    <a:lumMod val="65000"/>
                  </a:schemeClr>
                </a:solidFill>
              </a:rPr>
              <a:t>Baudrillard</a:t>
            </a:r>
            <a:r>
              <a:rPr lang="nl-NL" sz="2800" dirty="0" smtClean="0">
                <a:solidFill>
                  <a:schemeClr val="bg1">
                    <a:lumMod val="65000"/>
                  </a:schemeClr>
                </a:solidFill>
              </a:rPr>
              <a:t>, </a:t>
            </a:r>
            <a:r>
              <a:rPr lang="nl-NL" sz="2800" dirty="0" err="1" smtClean="0">
                <a:solidFill>
                  <a:schemeClr val="bg1">
                    <a:lumMod val="65000"/>
                  </a:schemeClr>
                </a:solidFill>
              </a:rPr>
              <a:t>Virillio</a:t>
            </a:r>
            <a:r>
              <a:rPr lang="nl-NL" sz="2800" dirty="0" smtClean="0">
                <a:solidFill>
                  <a:schemeClr val="bg1">
                    <a:lumMod val="65000"/>
                  </a:schemeClr>
                </a:solidFill>
              </a:rPr>
              <a:t>, </a:t>
            </a:r>
            <a:r>
              <a:rPr lang="nl-NL" sz="2800" dirty="0" err="1" smtClean="0">
                <a:solidFill>
                  <a:schemeClr val="bg1">
                    <a:lumMod val="65000"/>
                  </a:schemeClr>
                </a:solidFill>
              </a:rPr>
              <a:t>Negt</a:t>
            </a:r>
            <a:r>
              <a:rPr lang="nl-NL" sz="2800" dirty="0" smtClean="0">
                <a:solidFill>
                  <a:schemeClr val="bg1">
                    <a:lumMod val="65000"/>
                  </a:schemeClr>
                </a:solidFill>
              </a:rPr>
              <a:t>, </a:t>
            </a:r>
            <a:r>
              <a:rPr lang="nl-NL" sz="2800" dirty="0" err="1" smtClean="0">
                <a:solidFill>
                  <a:schemeClr val="bg1">
                    <a:lumMod val="65000"/>
                  </a:schemeClr>
                </a:solidFill>
              </a:rPr>
              <a:t>Kluge</a:t>
            </a:r>
            <a:r>
              <a:rPr lang="nl-NL" sz="2800" dirty="0" smtClean="0">
                <a:solidFill>
                  <a:schemeClr val="bg1">
                    <a:lumMod val="65000"/>
                  </a:schemeClr>
                </a:solidFill>
              </a:rPr>
              <a:t>, </a:t>
            </a:r>
            <a:r>
              <a:rPr lang="nl-NL" sz="2800" dirty="0" err="1" smtClean="0">
                <a:solidFill>
                  <a:schemeClr val="bg1">
                    <a:lumMod val="65000"/>
                  </a:schemeClr>
                </a:solidFill>
              </a:rPr>
              <a:t>Foucault</a:t>
            </a:r>
            <a:r>
              <a:rPr lang="nl-NL" sz="2800" dirty="0" smtClean="0">
                <a:solidFill>
                  <a:schemeClr val="bg1">
                    <a:lumMod val="65000"/>
                  </a:schemeClr>
                </a:solidFill>
              </a:rPr>
              <a:t>, Stewart Hall, Dick Hebdige, Giddens, </a:t>
            </a:r>
            <a:r>
              <a:rPr lang="nl-NL" sz="2800" dirty="0" err="1" smtClean="0">
                <a:solidFill>
                  <a:schemeClr val="bg1">
                    <a:lumMod val="65000"/>
                  </a:schemeClr>
                </a:solidFill>
              </a:rPr>
              <a:t>Fanon</a:t>
            </a:r>
            <a:r>
              <a:rPr lang="nl-NL" sz="2800" dirty="0" smtClean="0">
                <a:solidFill>
                  <a:schemeClr val="bg1">
                    <a:lumMod val="65000"/>
                  </a:schemeClr>
                </a:solidFill>
              </a:rPr>
              <a:t>, </a:t>
            </a:r>
            <a:r>
              <a:rPr lang="nl-NL" sz="2800" dirty="0" err="1" smtClean="0">
                <a:solidFill>
                  <a:schemeClr val="bg1">
                    <a:lumMod val="65000"/>
                  </a:schemeClr>
                </a:solidFill>
              </a:rPr>
              <a:t>Illich</a:t>
            </a:r>
            <a:r>
              <a:rPr lang="nl-NL" sz="2800" dirty="0" smtClean="0">
                <a:solidFill>
                  <a:schemeClr val="bg1">
                    <a:lumMod val="65000"/>
                  </a:schemeClr>
                </a:solidFill>
              </a:rPr>
              <a:t>, </a:t>
            </a:r>
            <a:r>
              <a:rPr lang="nl-NL" sz="2800" dirty="0" err="1" smtClean="0">
                <a:solidFill>
                  <a:schemeClr val="bg1">
                    <a:lumMod val="65000"/>
                  </a:schemeClr>
                </a:solidFill>
              </a:rPr>
              <a:t>Freire</a:t>
            </a:r>
            <a:r>
              <a:rPr lang="nl-NL" sz="2800" dirty="0" smtClean="0">
                <a:solidFill>
                  <a:schemeClr val="bg1">
                    <a:lumMod val="65000"/>
                  </a:schemeClr>
                </a:solidFill>
              </a:rPr>
              <a:t>, </a:t>
            </a:r>
            <a:r>
              <a:rPr lang="nl-NL" sz="2800" dirty="0" err="1" smtClean="0">
                <a:solidFill>
                  <a:schemeClr val="bg1">
                    <a:lumMod val="65000"/>
                  </a:schemeClr>
                </a:solidFill>
              </a:rPr>
              <a:t>Irigaray</a:t>
            </a:r>
            <a:r>
              <a:rPr lang="nl-NL" sz="2800" dirty="0" smtClean="0">
                <a:solidFill>
                  <a:schemeClr val="bg1">
                    <a:lumMod val="65000"/>
                  </a:schemeClr>
                </a:solidFill>
              </a:rPr>
              <a:t>, </a:t>
            </a:r>
            <a:r>
              <a:rPr lang="nl-NL" sz="2800" dirty="0" err="1" smtClean="0">
                <a:solidFill>
                  <a:schemeClr val="bg1">
                    <a:lumMod val="65000"/>
                  </a:schemeClr>
                </a:solidFill>
              </a:rPr>
              <a:t>Essed</a:t>
            </a:r>
            <a:r>
              <a:rPr lang="nl-NL" sz="2800" dirty="0" smtClean="0">
                <a:solidFill>
                  <a:schemeClr val="bg1">
                    <a:lumMod val="65000"/>
                  </a:schemeClr>
                </a:solidFill>
              </a:rPr>
              <a:t>, Haraway, Hamelink, de Zeeuw, </a:t>
            </a:r>
            <a:r>
              <a:rPr lang="nl-NL" sz="2800" dirty="0" err="1" smtClean="0">
                <a:solidFill>
                  <a:schemeClr val="bg1">
                    <a:lumMod val="65000"/>
                  </a:schemeClr>
                </a:solidFill>
              </a:rPr>
              <a:t>Pask</a:t>
            </a:r>
            <a:r>
              <a:rPr lang="nl-NL" sz="2800" dirty="0" smtClean="0">
                <a:solidFill>
                  <a:schemeClr val="bg1">
                    <a:lumMod val="65000"/>
                  </a:schemeClr>
                </a:solidFill>
              </a:rPr>
              <a:t>, Lovink, </a:t>
            </a:r>
            <a:r>
              <a:rPr lang="nl-NL" sz="2800" dirty="0" err="1" smtClean="0">
                <a:solidFill>
                  <a:schemeClr val="bg1">
                    <a:lumMod val="65000"/>
                  </a:schemeClr>
                </a:solidFill>
              </a:rPr>
              <a:t>Thackara</a:t>
            </a:r>
            <a:r>
              <a:rPr lang="nl-NL" sz="2800" dirty="0" smtClean="0">
                <a:solidFill>
                  <a:schemeClr val="bg1">
                    <a:lumMod val="65000"/>
                  </a:schemeClr>
                </a:solidFill>
              </a:rPr>
              <a:t>, Castells, </a:t>
            </a:r>
            <a:r>
              <a:rPr lang="nl-NL" sz="2800" dirty="0" err="1" smtClean="0">
                <a:solidFill>
                  <a:schemeClr val="bg1">
                    <a:lumMod val="65000"/>
                  </a:schemeClr>
                </a:solidFill>
              </a:rPr>
              <a:t>Laurel</a:t>
            </a:r>
            <a:r>
              <a:rPr lang="nl-NL" sz="2800" dirty="0" smtClean="0">
                <a:solidFill>
                  <a:schemeClr val="bg1">
                    <a:lumMod val="65000"/>
                  </a:schemeClr>
                </a:solidFill>
              </a:rPr>
              <a:t>, Lunenfeld, </a:t>
            </a:r>
            <a:r>
              <a:rPr lang="nl-NL" sz="2800" dirty="0" err="1" smtClean="0">
                <a:solidFill>
                  <a:schemeClr val="bg1">
                    <a:lumMod val="65000"/>
                  </a:schemeClr>
                </a:solidFill>
              </a:rPr>
              <a:t>Wyatt</a:t>
            </a:r>
            <a:r>
              <a:rPr lang="nl-NL" sz="2800" dirty="0" smtClean="0">
                <a:solidFill>
                  <a:schemeClr val="bg1">
                    <a:lumMod val="65000"/>
                  </a:schemeClr>
                </a:solidFill>
              </a:rPr>
              <a:t>, Latour, Damasio, </a:t>
            </a:r>
            <a:r>
              <a:rPr lang="nl-NL" sz="2800" dirty="0" err="1" smtClean="0">
                <a:solidFill>
                  <a:schemeClr val="bg1">
                    <a:lumMod val="65000"/>
                  </a:schemeClr>
                </a:solidFill>
              </a:rPr>
              <a:t>Riva</a:t>
            </a:r>
            <a:r>
              <a:rPr lang="nl-NL" sz="2800" dirty="0" smtClean="0">
                <a:solidFill>
                  <a:schemeClr val="bg1">
                    <a:lumMod val="65000"/>
                  </a:schemeClr>
                </a:solidFill>
              </a:rPr>
              <a:t>, </a:t>
            </a:r>
            <a:r>
              <a:rPr lang="nl-NL" sz="2800" dirty="0" err="1" smtClean="0">
                <a:solidFill>
                  <a:schemeClr val="bg1">
                    <a:lumMod val="65000"/>
                  </a:schemeClr>
                </a:solidFill>
              </a:rPr>
              <a:t>Oliver</a:t>
            </a:r>
            <a:r>
              <a:rPr lang="nl-NL" sz="2800" dirty="0" smtClean="0">
                <a:solidFill>
                  <a:schemeClr val="bg1">
                    <a:lumMod val="65000"/>
                  </a:schemeClr>
                </a:solidFill>
              </a:rPr>
              <a:t>, </a:t>
            </a:r>
            <a:r>
              <a:rPr lang="nl-NL" sz="2800" dirty="0" err="1" smtClean="0">
                <a:solidFill>
                  <a:schemeClr val="bg1">
                    <a:lumMod val="65000"/>
                  </a:schemeClr>
                </a:solidFill>
              </a:rPr>
              <a:t>Nussbaum</a:t>
            </a:r>
            <a:r>
              <a:rPr lang="nl-NL" sz="2800" dirty="0" smtClean="0">
                <a:solidFill>
                  <a:schemeClr val="bg1">
                    <a:lumMod val="65000"/>
                  </a:schemeClr>
                </a:solidFill>
              </a:rPr>
              <a:t>, Sontag, Steels, </a:t>
            </a:r>
            <a:r>
              <a:rPr lang="en-US" sz="2800" dirty="0" err="1" smtClean="0">
                <a:solidFill>
                  <a:schemeClr val="bg1">
                    <a:lumMod val="65000"/>
                  </a:schemeClr>
                </a:solidFill>
              </a:rPr>
              <a:t>Surowiecki</a:t>
            </a:r>
            <a:r>
              <a:rPr lang="en-US" sz="2800" dirty="0" smtClean="0">
                <a:solidFill>
                  <a:schemeClr val="bg1">
                    <a:lumMod val="65000"/>
                  </a:schemeClr>
                </a:solidFill>
              </a:rPr>
              <a:t> </a:t>
            </a:r>
            <a:r>
              <a:rPr lang="nl-NL" sz="2800" dirty="0" smtClean="0">
                <a:solidFill>
                  <a:schemeClr val="bg1">
                    <a:lumMod val="65000"/>
                  </a:schemeClr>
                </a:solidFill>
              </a:rPr>
              <a:t> </a:t>
            </a:r>
            <a:endParaRPr lang="en-US" sz="2800" dirty="0" smtClean="0">
              <a:solidFill>
                <a:schemeClr val="bg1">
                  <a:lumMod val="65000"/>
                </a:schemeClr>
              </a:solidFill>
            </a:endParaRPr>
          </a:p>
          <a:p>
            <a:pPr eaLnBrk="1" hangingPunct="1">
              <a:defRPr/>
            </a:pPr>
            <a:endParaRPr lang="en-US" sz="2800"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Title 1"/>
          <p:cNvSpPr>
            <a:spLocks noGrp="1"/>
          </p:cNvSpPr>
          <p:nvPr>
            <p:ph type="ctrTitle"/>
          </p:nvPr>
        </p:nvSpPr>
        <p:spPr>
          <a:xfrm>
            <a:off x="381000" y="152400"/>
            <a:ext cx="7772400" cy="1470025"/>
          </a:xfrm>
        </p:spPr>
        <p:txBody>
          <a:bodyPr>
            <a:normAutofit fontScale="90000"/>
          </a:bodyPr>
          <a:lstStyle/>
          <a:p>
            <a:pPr algn="l" eaLnBrk="1" hangingPunct="1"/>
            <a:r>
              <a:rPr lang="nl-NL" sz="2400" smtClean="0"/>
              <a:t>Kuhn</a:t>
            </a:r>
            <a:r>
              <a:rPr lang="en-GB" sz="2400" smtClean="0"/>
              <a:t>, Thomas S. 2000. </a:t>
            </a:r>
            <a:r>
              <a:rPr lang="en-GB" sz="2400" i="1" smtClean="0"/>
              <a:t>The road since structure, philosophical essays, 1970–1993, with an autobiographical interview</a:t>
            </a:r>
            <a:r>
              <a:rPr lang="en-GB" sz="2400" smtClean="0"/>
              <a:t>. Editors.James Conant and John Haugeland. Chicago: The University of Chicago Press.</a:t>
            </a:r>
            <a:r>
              <a:rPr lang="en-US" sz="2400" smtClean="0"/>
              <a:t/>
            </a:r>
            <a:br>
              <a:rPr lang="en-US" sz="2400" smtClean="0"/>
            </a:br>
            <a:endParaRPr lang="en-US" sz="2400" smtClean="0"/>
          </a:p>
        </p:txBody>
      </p:sp>
      <p:sp>
        <p:nvSpPr>
          <p:cNvPr id="44035" name="Subtitle 2"/>
          <p:cNvSpPr>
            <a:spLocks noGrp="1"/>
          </p:cNvSpPr>
          <p:nvPr>
            <p:ph type="subTitle" idx="1"/>
          </p:nvPr>
        </p:nvSpPr>
        <p:spPr>
          <a:xfrm>
            <a:off x="381000" y="2209800"/>
            <a:ext cx="8229600" cy="4419600"/>
          </a:xfrm>
        </p:spPr>
        <p:txBody>
          <a:bodyPr/>
          <a:lstStyle/>
          <a:p>
            <a:pPr algn="l" eaLnBrk="1" hangingPunct="1">
              <a:lnSpc>
                <a:spcPct val="90000"/>
              </a:lnSpc>
            </a:pPr>
            <a:r>
              <a:rPr lang="en-GB" sz="2400" smtClean="0">
                <a:solidFill>
                  <a:schemeClr val="tx1"/>
                </a:solidFill>
              </a:rPr>
              <a:t>“What I have been calling a lexical taxonomy might, that is, better be called a conceptual scheme, where the ‘very notion’ of a conceptual scheme is not that of a set of beliefs but of a particular operating mode of a mental module prerequisite to having beliefs, a mode that at once supplies and bounds the set of beliefs it is possible to conceive. Some such taxonomic module I take to be prelinguistic and possessed by animals. Presumably it evolved originally for the sensory, most obviously for the visual, system</a:t>
            </a:r>
            <a:r>
              <a:rPr lang="en-GB" sz="2400" smtClean="0">
                <a:solidFill>
                  <a:srgbClr val="FF0000"/>
                </a:solidFill>
              </a:rPr>
              <a:t>. </a:t>
            </a:r>
            <a:r>
              <a:rPr lang="en-GB" sz="2400" smtClean="0">
                <a:solidFill>
                  <a:schemeClr val="tx1"/>
                </a:solidFill>
              </a:rPr>
              <a:t>In the book I shall give reasons for supposing that it developed from a still more fundamental mechanism which enables individual living organisms to reidentify other substances by tracing their spatiotemporal trajectories.” (Kuhn 2000, 94). </a:t>
            </a:r>
            <a:endParaRPr lang="en-US" sz="2400" smtClean="0">
              <a:solidFill>
                <a:schemeClr val="tx1"/>
              </a:solidFill>
            </a:endParaRPr>
          </a:p>
          <a:p>
            <a:pPr algn="l" eaLnBrk="1" hangingPunct="1">
              <a:lnSpc>
                <a:spcPct val="90000"/>
              </a:lnSpc>
            </a:pPr>
            <a:endParaRPr lang="en-US" sz="300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Spiral - shell.jpg"/>
          <p:cNvPicPr>
            <a:picLocks noGrp="1" noChangeAspect="1"/>
          </p:cNvPicPr>
          <p:nvPr>
            <p:ph idx="1"/>
          </p:nvPr>
        </p:nvPicPr>
        <p:blipFill>
          <a:blip r:embed="rId2"/>
          <a:stretch>
            <a:fillRect/>
          </a:stretch>
        </p:blipFill>
        <p:spPr>
          <a:xfrm>
            <a:off x="0" y="0"/>
            <a:ext cx="9144000" cy="6109762"/>
          </a:xfrm>
        </p:spPr>
      </p:pic>
      <p:sp>
        <p:nvSpPr>
          <p:cNvPr id="6" name="TextBox 5"/>
          <p:cNvSpPr txBox="1"/>
          <p:nvPr/>
        </p:nvSpPr>
        <p:spPr>
          <a:xfrm>
            <a:off x="457200" y="838200"/>
            <a:ext cx="184666" cy="369332"/>
          </a:xfrm>
          <a:prstGeom prst="rect">
            <a:avLst/>
          </a:prstGeom>
          <a:noFill/>
        </p:spPr>
        <p:txBody>
          <a:bodyPr wrap="none" rtlCol="0">
            <a:spAutoFit/>
          </a:bodyPr>
          <a:lstStyle/>
          <a:p>
            <a:endParaRPr lang="en-US" dirty="0"/>
          </a:p>
        </p:txBody>
      </p:sp>
      <p:sp>
        <p:nvSpPr>
          <p:cNvPr id="5" name="TextBox 4"/>
          <p:cNvSpPr txBox="1"/>
          <p:nvPr/>
        </p:nvSpPr>
        <p:spPr>
          <a:xfrm>
            <a:off x="0" y="0"/>
            <a:ext cx="8253284" cy="2246769"/>
          </a:xfrm>
          <a:prstGeom prst="rect">
            <a:avLst/>
          </a:prstGeom>
          <a:noFill/>
        </p:spPr>
        <p:txBody>
          <a:bodyPr wrap="square" rtlCol="0">
            <a:spAutoFit/>
          </a:bodyPr>
          <a:lstStyle/>
          <a:p>
            <a:r>
              <a:rPr lang="en-US" sz="2800" dirty="0" smtClean="0">
                <a:solidFill>
                  <a:schemeClr val="bg1">
                    <a:lumMod val="95000"/>
                  </a:schemeClr>
                </a:solidFill>
              </a:rPr>
              <a:t>Sense		Feeling	Experience 	Tacit 	Knowledge</a:t>
            </a:r>
          </a:p>
          <a:p>
            <a:r>
              <a:rPr lang="en-US" sz="2800" dirty="0" smtClean="0">
                <a:solidFill>
                  <a:schemeClr val="bg1">
                    <a:lumMod val="95000"/>
                  </a:schemeClr>
                </a:solidFill>
              </a:rPr>
              <a:t>	Logos		</a:t>
            </a:r>
            <a:r>
              <a:rPr lang="en-US" sz="2800" dirty="0" err="1" smtClean="0">
                <a:solidFill>
                  <a:schemeClr val="bg1">
                    <a:lumMod val="95000"/>
                  </a:schemeClr>
                </a:solidFill>
              </a:rPr>
              <a:t>Paressia</a:t>
            </a:r>
            <a:r>
              <a:rPr lang="en-US" sz="2800" dirty="0" smtClean="0">
                <a:solidFill>
                  <a:schemeClr val="bg1">
                    <a:lumMod val="95000"/>
                  </a:schemeClr>
                </a:solidFill>
              </a:rPr>
              <a:t>   	 </a:t>
            </a:r>
            <a:r>
              <a:rPr lang="en-US" sz="2800" dirty="0" err="1" smtClean="0">
                <a:solidFill>
                  <a:schemeClr val="bg1">
                    <a:lumMod val="95000"/>
                  </a:schemeClr>
                </a:solidFill>
              </a:rPr>
              <a:t>Metis</a:t>
            </a:r>
            <a:r>
              <a:rPr lang="en-US" sz="2800" dirty="0" smtClean="0">
                <a:solidFill>
                  <a:schemeClr val="bg1">
                    <a:lumMod val="95000"/>
                  </a:schemeClr>
                </a:solidFill>
              </a:rPr>
              <a:t> 		</a:t>
            </a:r>
            <a:r>
              <a:rPr lang="en-US" sz="2800" dirty="0" err="1" smtClean="0">
                <a:solidFill>
                  <a:schemeClr val="bg1">
                    <a:lumMod val="95000"/>
                  </a:schemeClr>
                </a:solidFill>
              </a:rPr>
              <a:t>Artis</a:t>
            </a:r>
            <a:endParaRPr lang="en-US" sz="2800" dirty="0" smtClean="0">
              <a:solidFill>
                <a:schemeClr val="bg1">
                  <a:lumMod val="95000"/>
                </a:schemeClr>
              </a:solidFill>
            </a:endParaRPr>
          </a:p>
          <a:p>
            <a:r>
              <a:rPr lang="en-US" sz="2800" dirty="0" smtClean="0">
                <a:solidFill>
                  <a:schemeClr val="bg1">
                    <a:lumMod val="95000"/>
                  </a:schemeClr>
                </a:solidFill>
              </a:rPr>
              <a:t>Collective Intelligence				Collaborative work</a:t>
            </a:r>
          </a:p>
          <a:p>
            <a:r>
              <a:rPr lang="en-US" sz="2800" dirty="0" smtClean="0">
                <a:solidFill>
                  <a:schemeClr val="bg1">
                    <a:lumMod val="95000"/>
                  </a:schemeClr>
                </a:solidFill>
              </a:rPr>
              <a:t>					Ethics		Aesthetics	 </a:t>
            </a:r>
            <a:endParaRPr lang="en-US" sz="2800" dirty="0" smtClean="0"/>
          </a:p>
          <a:p>
            <a:r>
              <a:rPr lang="en-US" sz="2800" dirty="0" smtClean="0">
                <a:solidFill>
                  <a:schemeClr val="bg1">
                    <a:lumMod val="95000"/>
                  </a:schemeClr>
                </a:solidFill>
              </a:rPr>
              <a:t> 	</a:t>
            </a:r>
            <a:endParaRPr lang="en-US" sz="2800" dirty="0">
              <a:solidFill>
                <a:schemeClr val="bg1">
                  <a:lumMod val="95000"/>
                </a:schemeClr>
              </a:solidFill>
            </a:endParaRPr>
          </a:p>
        </p:txBody>
      </p:sp>
      <p:sp>
        <p:nvSpPr>
          <p:cNvPr id="7" name="TextBox 6"/>
          <p:cNvSpPr txBox="1"/>
          <p:nvPr/>
        </p:nvSpPr>
        <p:spPr>
          <a:xfrm>
            <a:off x="0" y="6109761"/>
            <a:ext cx="9144000" cy="461665"/>
          </a:xfrm>
          <a:prstGeom prst="rect">
            <a:avLst/>
          </a:prstGeom>
          <a:noFill/>
        </p:spPr>
        <p:txBody>
          <a:bodyPr wrap="square" rtlCol="0">
            <a:spAutoFit/>
          </a:bodyPr>
          <a:lstStyle/>
          <a:p>
            <a:r>
              <a:rPr lang="en-US" sz="2400" dirty="0" smtClean="0"/>
              <a:t>Digital technology: new perception of complimentary perspectives</a:t>
            </a:r>
          </a:p>
          <a:p>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Blind Spot</a:t>
            </a:r>
            <a:endParaRPr lang="en-US" dirty="0"/>
          </a:p>
        </p:txBody>
      </p:sp>
      <p:pic>
        <p:nvPicPr>
          <p:cNvPr id="4" name="Content Placeholder 3" descr="Picture 1.png"/>
          <p:cNvPicPr>
            <a:picLocks noGrp="1" noChangeAspect="1"/>
          </p:cNvPicPr>
          <p:nvPr>
            <p:ph idx="1"/>
          </p:nvPr>
        </p:nvPicPr>
        <p:blipFill>
          <a:blip r:embed="rId2"/>
          <a:stretch>
            <a:fillRect/>
          </a:stretch>
        </p:blipFill>
        <p:spPr>
          <a:xfrm>
            <a:off x="2077374" y="1600200"/>
            <a:ext cx="4989251" cy="452596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563562"/>
          </a:xfrm>
        </p:spPr>
        <p:txBody>
          <a:bodyPr>
            <a:normAutofit fontScale="90000"/>
          </a:bodyPr>
          <a:lstStyle/>
          <a:p>
            <a:pPr algn="l"/>
            <a:r>
              <a:rPr lang="en-US" dirty="0" smtClean="0"/>
              <a:t>Changes in Art</a:t>
            </a:r>
            <a:r>
              <a:rPr lang="en-US" dirty="0" smtClean="0"/>
              <a:t> &amp; </a:t>
            </a:r>
            <a:r>
              <a:rPr lang="en-US" dirty="0" smtClean="0"/>
              <a:t>Science</a:t>
            </a:r>
            <a:endParaRPr lang="en-US" dirty="0"/>
          </a:p>
        </p:txBody>
      </p:sp>
      <p:sp>
        <p:nvSpPr>
          <p:cNvPr id="3" name="Content Placeholder 2"/>
          <p:cNvSpPr>
            <a:spLocks noGrp="1"/>
          </p:cNvSpPr>
          <p:nvPr>
            <p:ph idx="1"/>
          </p:nvPr>
        </p:nvSpPr>
        <p:spPr>
          <a:xfrm>
            <a:off x="457200" y="1066800"/>
            <a:ext cx="3276600" cy="5562600"/>
          </a:xfrm>
        </p:spPr>
        <p:txBody>
          <a:bodyPr>
            <a:normAutofit lnSpcReduction="10000"/>
          </a:bodyPr>
          <a:lstStyle/>
          <a:p>
            <a:pPr>
              <a:buNone/>
            </a:pPr>
            <a:r>
              <a:rPr lang="en-US" sz="2400" dirty="0" smtClean="0"/>
              <a:t>Change of Rhythm</a:t>
            </a:r>
          </a:p>
          <a:p>
            <a:pPr>
              <a:buFontTx/>
              <a:buChar char="-"/>
            </a:pPr>
            <a:endParaRPr lang="en-US" sz="2400" dirty="0" smtClean="0"/>
          </a:p>
          <a:p>
            <a:pPr>
              <a:buNone/>
            </a:pPr>
            <a:r>
              <a:rPr lang="en-US" sz="2400" dirty="0" smtClean="0"/>
              <a:t>Change of Silence</a:t>
            </a:r>
          </a:p>
          <a:p>
            <a:pPr>
              <a:buNone/>
            </a:pPr>
            <a:endParaRPr lang="en-US" sz="2400" dirty="0" smtClean="0"/>
          </a:p>
          <a:p>
            <a:pPr>
              <a:buNone/>
            </a:pPr>
            <a:r>
              <a:rPr lang="en-US" sz="2400" dirty="0" smtClean="0"/>
              <a:t>New Causalities</a:t>
            </a:r>
          </a:p>
          <a:p>
            <a:pPr>
              <a:buNone/>
            </a:pPr>
            <a:endParaRPr lang="en-US" sz="2400" dirty="0" smtClean="0"/>
          </a:p>
          <a:p>
            <a:pPr>
              <a:buNone/>
            </a:pPr>
            <a:r>
              <a:rPr lang="en-US" sz="2400" dirty="0" smtClean="0"/>
              <a:t>Change of Respect for Craft</a:t>
            </a:r>
          </a:p>
          <a:p>
            <a:pPr>
              <a:buNone/>
            </a:pPr>
            <a:endParaRPr lang="en-US" sz="2400" dirty="0" smtClean="0"/>
          </a:p>
          <a:p>
            <a:pPr>
              <a:buNone/>
            </a:pPr>
            <a:r>
              <a:rPr lang="en-US" sz="2400" dirty="0" smtClean="0"/>
              <a:t>Visualization of Scale and Speed</a:t>
            </a:r>
          </a:p>
          <a:p>
            <a:pPr>
              <a:buNone/>
            </a:pPr>
            <a:endParaRPr lang="en-US" sz="2400" dirty="0" smtClean="0"/>
          </a:p>
          <a:p>
            <a:pPr>
              <a:buNone/>
            </a:pPr>
            <a:r>
              <a:rPr lang="en-US" sz="2400" dirty="0" smtClean="0"/>
              <a:t>New Intimacy</a:t>
            </a:r>
            <a:endParaRPr lang="en-US" sz="2400" dirty="0"/>
          </a:p>
        </p:txBody>
      </p:sp>
      <p:sp>
        <p:nvSpPr>
          <p:cNvPr id="4" name="Rectangle 3"/>
          <p:cNvSpPr/>
          <p:nvPr/>
        </p:nvSpPr>
        <p:spPr>
          <a:xfrm>
            <a:off x="5334000" y="1600200"/>
            <a:ext cx="2971800" cy="369332"/>
          </a:xfrm>
          <a:prstGeom prst="rect">
            <a:avLst/>
          </a:prstGeom>
        </p:spPr>
        <p:txBody>
          <a:bodyPr wrap="square">
            <a:spAutoFit/>
          </a:bodyPr>
          <a:lstStyle/>
          <a:p>
            <a:endParaRPr lang="en-US" dirty="0"/>
          </a:p>
        </p:txBody>
      </p:sp>
      <p:sp>
        <p:nvSpPr>
          <p:cNvPr id="5" name="TextBox 4"/>
          <p:cNvSpPr txBox="1"/>
          <p:nvPr/>
        </p:nvSpPr>
        <p:spPr>
          <a:xfrm>
            <a:off x="5105400" y="1066800"/>
            <a:ext cx="3581400" cy="5262979"/>
          </a:xfrm>
          <a:prstGeom prst="rect">
            <a:avLst/>
          </a:prstGeom>
          <a:noFill/>
        </p:spPr>
        <p:txBody>
          <a:bodyPr wrap="square" rtlCol="0">
            <a:spAutoFit/>
          </a:bodyPr>
          <a:lstStyle/>
          <a:p>
            <a:r>
              <a:rPr lang="en-US" sz="2400" dirty="0" smtClean="0"/>
              <a:t>Easy to find first knowledge (search engines, online book market, WWW) </a:t>
            </a:r>
          </a:p>
          <a:p>
            <a:endParaRPr lang="en-US" sz="2400" dirty="0" smtClean="0"/>
          </a:p>
          <a:p>
            <a:r>
              <a:rPr lang="en-US" sz="2400" dirty="0" smtClean="0"/>
              <a:t>Easy to find first translation</a:t>
            </a:r>
          </a:p>
          <a:p>
            <a:endParaRPr lang="en-US" sz="2400" dirty="0" smtClean="0"/>
          </a:p>
          <a:p>
            <a:r>
              <a:rPr lang="en-US" sz="2400" dirty="0" smtClean="0"/>
              <a:t>New publishing possibilities</a:t>
            </a:r>
          </a:p>
          <a:p>
            <a:endParaRPr lang="en-US" sz="2400" dirty="0" smtClean="0"/>
          </a:p>
          <a:p>
            <a:r>
              <a:rPr lang="en-US" sz="2400" dirty="0" smtClean="0"/>
              <a:t>Distributed teams of collaboration</a:t>
            </a:r>
          </a:p>
          <a:p>
            <a:endParaRPr lang="en-US" sz="2400" dirty="0" smtClean="0"/>
          </a:p>
          <a:p>
            <a:r>
              <a:rPr lang="en-US" sz="2400" dirty="0" smtClean="0"/>
              <a:t>New methodologies for large datasets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Iterative process between art and science</a:t>
            </a:r>
            <a:endParaRPr lang="en-US" sz="3600" dirty="0"/>
          </a:p>
        </p:txBody>
      </p:sp>
      <p:sp>
        <p:nvSpPr>
          <p:cNvPr id="3" name="Content Placeholder 2"/>
          <p:cNvSpPr>
            <a:spLocks noGrp="1"/>
          </p:cNvSpPr>
          <p:nvPr>
            <p:ph idx="1"/>
          </p:nvPr>
        </p:nvSpPr>
        <p:spPr/>
        <p:txBody>
          <a:bodyPr>
            <a:noAutofit/>
          </a:bodyPr>
          <a:lstStyle/>
          <a:p>
            <a:r>
              <a:rPr lang="en-US" sz="2800" dirty="0" smtClean="0"/>
              <a:t>Third point</a:t>
            </a:r>
          </a:p>
          <a:p>
            <a:r>
              <a:rPr lang="en-US" sz="2800" dirty="0" smtClean="0"/>
              <a:t>Own expertise</a:t>
            </a:r>
          </a:p>
          <a:p>
            <a:r>
              <a:rPr lang="en-US" sz="2800" dirty="0" smtClean="0"/>
              <a:t>Intention of quality</a:t>
            </a:r>
          </a:p>
          <a:p>
            <a:r>
              <a:rPr lang="en-US" sz="2800" dirty="0" smtClean="0"/>
              <a:t>Leaving comfort zone</a:t>
            </a:r>
          </a:p>
          <a:p>
            <a:r>
              <a:rPr lang="en-US" sz="2800" dirty="0" smtClean="0"/>
              <a:t>Uncommon ground</a:t>
            </a:r>
          </a:p>
          <a:p>
            <a:r>
              <a:rPr lang="en-US" sz="2800" dirty="0" smtClean="0"/>
              <a:t>Making stuff</a:t>
            </a:r>
          </a:p>
          <a:p>
            <a:r>
              <a:rPr lang="en-US" sz="2800" dirty="0" smtClean="0"/>
              <a:t>Dialogue - </a:t>
            </a:r>
            <a:r>
              <a:rPr lang="en-US" sz="2800" dirty="0" err="1" smtClean="0"/>
              <a:t>intersubjectivity</a:t>
            </a:r>
            <a:endParaRPr lang="en-US" sz="2800" dirty="0" smtClean="0"/>
          </a:p>
          <a:p>
            <a:r>
              <a:rPr lang="en-US" sz="2800" dirty="0" smtClean="0"/>
              <a:t>Making more</a:t>
            </a:r>
          </a:p>
          <a:p>
            <a:r>
              <a:rPr lang="en-US" sz="2800" dirty="0" smtClean="0"/>
              <a:t>Present</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Failure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 shared concept</a:t>
            </a:r>
          </a:p>
          <a:p>
            <a:r>
              <a:rPr lang="en-US" dirty="0" smtClean="0"/>
              <a:t>No trust</a:t>
            </a:r>
          </a:p>
          <a:p>
            <a:r>
              <a:rPr lang="en-US" dirty="0" smtClean="0"/>
              <a:t>No respect</a:t>
            </a:r>
          </a:p>
          <a:p>
            <a:r>
              <a:rPr lang="en-US" dirty="0" smtClean="0"/>
              <a:t>Too much ego’s</a:t>
            </a:r>
          </a:p>
          <a:p>
            <a:r>
              <a:rPr lang="en-US" dirty="0" smtClean="0"/>
              <a:t>No bi- or multilingual capacity </a:t>
            </a:r>
          </a:p>
          <a:p>
            <a:r>
              <a:rPr lang="en-US" dirty="0" smtClean="0"/>
              <a:t>No shared sense of quality</a:t>
            </a:r>
          </a:p>
          <a:p>
            <a:r>
              <a:rPr lang="en-US" dirty="0" smtClean="0"/>
              <a:t>No shared production values</a:t>
            </a:r>
          </a:p>
          <a:p>
            <a:r>
              <a:rPr lang="en-US" dirty="0" smtClean="0"/>
              <a:t>No orchestration</a:t>
            </a:r>
          </a:p>
          <a:p>
            <a:r>
              <a:rPr lang="en-US" dirty="0" smtClean="0"/>
              <a:t>No presentation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TotalTime>
  <Words>1181</Words>
  <Application>Microsoft Macintosh PowerPoint</Application>
  <PresentationFormat>On-screen Show (4:3)</PresentationFormat>
  <Paragraphs>107</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Office Theme</vt:lpstr>
      <vt:lpstr>Blind Spots &amp; Ticking Hearts  New Perception of Complimentary Perspectives </vt:lpstr>
      <vt:lpstr>Public Research:</vt:lpstr>
      <vt:lpstr>ACADEMIC INSPIRATION for DESIGN</vt:lpstr>
      <vt:lpstr>Kuhn, Thomas S. 2000. The road since structure, philosophical essays, 1970–1993, with an autobiographical interview. Editors.James Conant and John Haugeland. Chicago: The University of Chicago Press. </vt:lpstr>
      <vt:lpstr>Slide 5</vt:lpstr>
      <vt:lpstr>Blind Spot</vt:lpstr>
      <vt:lpstr>Changes in Art &amp; Science</vt:lpstr>
      <vt:lpstr>Iterative process between art and science</vt:lpstr>
      <vt:lpstr>Failure</vt:lpstr>
      <vt:lpstr>Interdisciplinary research: Witnessed Presence and Systems Engineering Principal investigator: Caroline Nevejan  Supervision: Frances Brazier  </vt:lpstr>
      <vt:lpstr>Witnessing beyond recognition Kelly Oliver (2001) </vt:lpstr>
      <vt:lpstr>Iterative Process to ‘deepen’ question:  What happens when one witnesses another? </vt:lpstr>
      <vt:lpstr>Slide 13</vt:lpstr>
      <vt:lpstr>To make Hearts tick …</vt:lpstr>
    </vt:vector>
  </TitlesOfParts>
  <Company>University of Amsterdam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Blind Spots &amp; Ticking Hearts  New Perception of Complimentary Perspectives </dc:title>
  <dc:creator>Caroline Nevejan</dc:creator>
  <cp:lastModifiedBy>Caroline Nevejan</cp:lastModifiedBy>
  <cp:revision>1</cp:revision>
  <dcterms:created xsi:type="dcterms:W3CDTF">2010-06-21T07:47:53Z</dcterms:created>
  <dcterms:modified xsi:type="dcterms:W3CDTF">2010-06-21T07:52:08Z</dcterms:modified>
</cp:coreProperties>
</file>