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1" r:id="rId14"/>
    <p:sldId id="275" r:id="rId15"/>
    <p:sldId id="276" r:id="rId16"/>
    <p:sldId id="277" r:id="rId17"/>
    <p:sldId id="280" r:id="rId18"/>
    <p:sldId id="286" r:id="rId19"/>
    <p:sldId id="285"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112" d="100"/>
          <a:sy n="112" d="100"/>
        </p:scale>
        <p:origin x="-7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79C72-5680-C849-A9A4-3E5CAC50A100}" type="datetimeFigureOut">
              <a:rPr lang="en-US" smtClean="0"/>
              <a:t>6/21/10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552D1-6BB1-0642-9FF3-6BB7CCA79B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F04BA2-EC0D-BA43-BFD8-CDEC0B6CED0B}" type="slidenum">
              <a:rPr lang="en-US">
                <a:ea typeface="ＭＳ Ｐゴシック" pitchFamily="-108" charset="-128"/>
                <a:cs typeface="ＭＳ Ｐゴシック" pitchFamily="-108" charset="-128"/>
              </a:rPr>
              <a:pPr fontAlgn="base">
                <a:spcBef>
                  <a:spcPct val="0"/>
                </a:spcBef>
                <a:spcAft>
                  <a:spcPct val="0"/>
                </a:spcAft>
              </a:pPr>
              <a:t>13</a:t>
            </a:fld>
            <a:endParaRPr lang="en-US">
              <a:ea typeface="ＭＳ Ｐゴシック" pitchFamily="-108" charset="-128"/>
              <a:cs typeface="ＭＳ Ｐゴシック" pitchFamily="-108" charset="-128"/>
            </a:endParaRPr>
          </a:p>
        </p:txBody>
      </p:sp>
      <p:sp>
        <p:nvSpPr>
          <p:cNvPr id="184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Wat is Presence eigenlijk? In de kunsten, in het leger, in de grote bedrijven, en in verschillende wetenschappelijke onderzoekscentra wordt hier onderzoek naar gedaan.  Ik heb uiteindelijk besloten om de visie te volgen van Giuseppe Riva en John en Eva Waterworth, die zich baseren op het werk van Antonio Damasio. Zij beschrijven Presence als het fenomeen dat door de evolutie is ontwikkeld en ons in staat selt onderscheid te maken tussen wat hier en nu is en wat niet. Doordat we kunnen inschatten waar en hoe we zijn,op verschiolende bewustzijnsnivuau’s, zijn we als mens in staat te handelen in het belang van ons overleven en welzijn.</a:t>
            </a:r>
          </a:p>
          <a:p>
            <a:pPr>
              <a:spcBef>
                <a:spcPct val="0"/>
              </a:spcBef>
            </a:pPr>
            <a:r>
              <a:rPr lang="en-US"/>
              <a:t>Ook volg ik Wijnand IJsselsteijn, een van de commissieleden die straks binnenkomt, die stelt dat presence altijd een trade-off is. Op een gegeven moment settelen in ons begrip van een bepaalde situatie we voor een bepaalde status quo op basis van de informatie die we ontvangen. Als ik een vreemdeling op straat tegen kom beslis ik of die bedreigend is of  niet, als ik telefoneer, een email stuur of een krant lees beslis ik hoe dit mijn leven al dan niet beinvloedt op basis van de ‘gebrekkige’ informatie die ik heb.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4DE20-12B0-3944-A719-52931AF4742E}" type="slidenum">
              <a:rPr lang="en-US"/>
              <a:pPr/>
              <a:t>14</a:t>
            </a:fld>
            <a:endParaRPr lang="en-US"/>
          </a:p>
        </p:txBody>
      </p:sp>
      <p:sp>
        <p:nvSpPr>
          <p:cNvPr id="30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Ook realiseerde ik mij dat ondanks dat de technologie nog ruw en omnbekend was, wij alles gebruikten wat voor handen kwam. Die houding, het alles gebruiken als het maar werkt, de houding van de `Thinking actor’ , was doorslaggvend voor ons destijds en ik argumenteer dat deze  ook doorslaggvend is in onze tegenwoordige benadering van technologie in het dagelijks leven.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DC1F2-D467-2342-A4F7-F84693FFDA7E}" type="slidenum">
              <a:rPr lang="en-US"/>
              <a:pPr/>
              <a:t>15</a:t>
            </a:fld>
            <a:endParaRPr lang="en-US"/>
          </a:p>
        </p:txBody>
      </p:sp>
      <p:sp>
        <p:nvSpPr>
          <p:cNvPr id="3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nl-NL">
                <a:solidFill>
                  <a:srgbClr val="000000"/>
                </a:solidFill>
              </a:rPr>
              <a:t>In het werken met technologie en communiceren via technologie zijn we voortdurend afhankelijk van anderen. Eigenlijk zijn we als handelend mens voordturend afhankelijk van het werk en de handelingen van anderen: van de melkboer, van de buurman, van de fabriek die zeep maakt, beheerder van de elektriciteitscenntrale etcetra.  Ik analyseerde de verschillende samenwerking tussen mensen in de networked events en realiseerde mij door het werk van Jeanette Pols dat wanneer mensen spreken over ‘Wat te doen?’ Ook de vraag ‘Wat is goed om te doen?’ wordt gesteld en deze heeft een ethische dimensie. In processen van innovatie en evaluatie is dit het geval.</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7A2E69-40AA-6A40-BE23-6668994F8662}" type="slidenum">
              <a:rPr lang="en-US">
                <a:ea typeface="ＭＳ Ｐゴシック" pitchFamily="-108" charset="-128"/>
                <a:cs typeface="ＭＳ Ｐゴシック" pitchFamily="-108" charset="-128"/>
              </a:rPr>
              <a:pPr fontAlgn="base">
                <a:spcBef>
                  <a:spcPct val="0"/>
                </a:spcBef>
                <a:spcAft>
                  <a:spcPct val="0"/>
                </a:spcAft>
              </a:pPr>
              <a:t>16</a:t>
            </a:fld>
            <a:endParaRPr lang="en-US">
              <a:ea typeface="ＭＳ Ｐゴシック" pitchFamily="-108" charset="-128"/>
              <a:cs typeface="ＭＳ Ｐゴシック" pitchFamily="-108" charset="-128"/>
            </a:endParaRPr>
          </a:p>
        </p:txBody>
      </p:sp>
      <p:sp>
        <p:nvSpPr>
          <p:cNvPr id="204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nl-NL"/>
              <a:t>Des te maximaler het gevoel van </a:t>
            </a:r>
            <a:r>
              <a:rPr lang="nl-NL" i="1"/>
              <a:t>presence</a:t>
            </a:r>
            <a:r>
              <a:rPr lang="nl-NL"/>
              <a:t> is, des te beter zijn we in staat te handelen in het belang van ons overleven en welzijn. In ontmoetingen in </a:t>
            </a:r>
            <a:r>
              <a:rPr lang="nl-NL" i="1"/>
              <a:t>natural presence</a:t>
            </a:r>
            <a:r>
              <a:rPr lang="nl-NL"/>
              <a:t> kan het bewustzijn van </a:t>
            </a:r>
            <a:r>
              <a:rPr lang="nl-NL" i="1"/>
              <a:t>presence</a:t>
            </a:r>
            <a:r>
              <a:rPr lang="nl-NL"/>
              <a:t> worden gemaximaliseerd, beter dan in </a:t>
            </a:r>
            <a:r>
              <a:rPr lang="nl-NL" i="1"/>
              <a:t>mediated presence</a:t>
            </a:r>
            <a:r>
              <a:rPr lang="nl-NL"/>
              <a:t> ondanks dat deze zeer boeiend en fascinerend kan zijn. Telefoon, internet of andere media, zijn vaak een welkome bijdrage aan ons dagelijks leven, wij kunnen tijd en plaats overstijgen en zij dragen bij aan de taal en de concepten die mensen onderling delen. Desalniettemin is deze bijdrage beperkt, de context wordt voornamelijk bepaald door de connectie zelf, en de </a:t>
            </a:r>
            <a:r>
              <a:rPr lang="nl-NL" i="1"/>
              <a:t>natural presence</a:t>
            </a:r>
            <a:r>
              <a:rPr lang="nl-NL"/>
              <a:t> van de betrokken mensen is bepalend voor wat er uiteindelijk wel of niet gebeurt. Daarom concludeer ik dat wanneer issues die ethische implicaties hebben aan de orde zijn (en deze hebben te maken met overleven en welzijn), men elkaar het beste in </a:t>
            </a:r>
            <a:r>
              <a:rPr lang="nl-NL" i="1"/>
              <a:t>natural presence</a:t>
            </a:r>
            <a:r>
              <a:rPr lang="nl-NL"/>
              <a:t> kan ontmoeten.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55D3CB37-23A0-9048-88D1-1C02D7169B2A}" type="datetimeFigureOut">
              <a:rPr lang="en-US" smtClean="0"/>
              <a:t>6/21/10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5D3CB37-23A0-9048-88D1-1C02D7169B2A}" type="datetimeFigureOut">
              <a:rPr lang="en-US" smtClean="0"/>
              <a:t>6/21/10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5D3CB37-23A0-9048-88D1-1C02D7169B2A}" type="datetimeFigureOut">
              <a:rPr lang="en-US" smtClean="0"/>
              <a:t>6/21/10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AB3DC724-4978-804F-8115-CBB2D965E4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5D3CB37-23A0-9048-88D1-1C02D7169B2A}" type="datetimeFigureOut">
              <a:rPr lang="en-US" smtClean="0"/>
              <a:t>6/21/10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55D3CB37-23A0-9048-88D1-1C02D7169B2A}" type="datetimeFigureOut">
              <a:rPr lang="en-US" smtClean="0"/>
              <a:t>6/21/10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55D3CB37-23A0-9048-88D1-1C02D7169B2A}" type="datetimeFigureOut">
              <a:rPr lang="en-US" smtClean="0"/>
              <a:t>6/21/10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55D3CB37-23A0-9048-88D1-1C02D7169B2A}" type="datetimeFigureOut">
              <a:rPr lang="en-US" smtClean="0"/>
              <a:t>6/21/10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5D3CB37-23A0-9048-88D1-1C02D7169B2A}" type="datetimeFigureOut">
              <a:rPr lang="en-US" smtClean="0"/>
              <a:t>6/21/10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CB37-23A0-9048-88D1-1C02D7169B2A}" type="datetimeFigureOut">
              <a:rPr lang="en-US" smtClean="0"/>
              <a:t>6/21/10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5D3CB37-23A0-9048-88D1-1C02D7169B2A}" type="datetimeFigureOut">
              <a:rPr lang="en-US" smtClean="0"/>
              <a:t>6/21/10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5D3CB37-23A0-9048-88D1-1C02D7169B2A}" type="datetimeFigureOut">
              <a:rPr lang="en-US" smtClean="0"/>
              <a:t>6/21/10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69CF-52B9-624B-A57B-C4C1CAD091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3CB37-23A0-9048-88D1-1C02D7169B2A}" type="datetimeFigureOut">
              <a:rPr lang="en-US" smtClean="0"/>
              <a:t>6/21/10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69CF-52B9-624B-A57B-C4C1CAD091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3.png"/><Relationship Id="rId5"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467600" cy="2838450"/>
          </a:xfrm>
        </p:spPr>
        <p:txBody>
          <a:bodyPr>
            <a:normAutofit fontScale="90000"/>
          </a:bodyPr>
          <a:lstStyle/>
          <a:p>
            <a:r>
              <a:rPr lang="en-US" b="1" dirty="0" smtClean="0"/>
              <a:t>Witnessed Presence in Emerging Cultures of Engagement</a:t>
            </a:r>
            <a:br>
              <a:rPr lang="en-US" b="1" dirty="0" smtClean="0"/>
            </a:br>
            <a:r>
              <a:rPr lang="en-US" sz="2667" b="1" dirty="0" smtClean="0"/>
              <a:t>by </a:t>
            </a:r>
            <a:br>
              <a:rPr lang="en-US" sz="2667" b="1" dirty="0" smtClean="0"/>
            </a:br>
            <a:r>
              <a:rPr lang="en-US" sz="2667" b="1" dirty="0" smtClean="0"/>
              <a:t>Caroline </a:t>
            </a:r>
            <a:r>
              <a:rPr lang="en-US" sz="2667" b="1" dirty="0" err="1" smtClean="0"/>
              <a:t>Nevejan</a:t>
            </a:r>
            <a:r>
              <a:rPr lang="en-US" sz="2667" b="1" dirty="0" smtClean="0"/>
              <a:t> </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685800" y="3276600"/>
            <a:ext cx="7467600" cy="2819400"/>
          </a:xfrm>
        </p:spPr>
        <p:txBody>
          <a:bodyPr>
            <a:normAutofit/>
          </a:bodyPr>
          <a:lstStyle/>
          <a:p>
            <a:r>
              <a:rPr lang="en-US" dirty="0" smtClean="0"/>
              <a:t>Workshop Integrating Cultures: Models, Simulations and Applications</a:t>
            </a:r>
          </a:p>
          <a:p>
            <a:r>
              <a:rPr lang="en-US" dirty="0" smtClean="0"/>
              <a:t>7 </a:t>
            </a:r>
            <a:r>
              <a:rPr lang="en-US" dirty="0" err="1" smtClean="0"/>
              <a:t>april</a:t>
            </a:r>
            <a:r>
              <a:rPr lang="en-US" dirty="0" smtClean="0"/>
              <a:t> 2010</a:t>
            </a:r>
          </a:p>
          <a:p>
            <a:r>
              <a:rPr sz="2400" dirty="0" smtClean="0"/>
              <a:t>Lorentz Center</a:t>
            </a:r>
            <a:r>
              <a:rPr lang="nl-NL" sz="2400" dirty="0" smtClean="0"/>
              <a:t>, </a:t>
            </a:r>
            <a:r>
              <a:rPr sz="2400" dirty="0" smtClean="0"/>
              <a:t>International Center for workshops in the Sciences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Picture 8.png"/>
          <p:cNvPicPr>
            <a:picLocks noGrp="1" noChangeAspect="1"/>
          </p:cNvPicPr>
          <p:nvPr>
            <p:ph/>
          </p:nvPr>
        </p:nvPicPr>
        <p:blipFill>
          <a:blip r:embed="rId2"/>
          <a:stretch>
            <a:fillRect/>
          </a:stretch>
        </p:blipFill>
        <p:spPr>
          <a:xfrm>
            <a:off x="0" y="457200"/>
            <a:ext cx="9144000" cy="5715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Picture 5.png"/>
          <p:cNvPicPr>
            <a:picLocks noGrp="1" noChangeAspect="1"/>
          </p:cNvPicPr>
          <p:nvPr>
            <p:ph/>
          </p:nvPr>
        </p:nvPicPr>
        <p:blipFill>
          <a:blip r:embed="rId2"/>
          <a:stretch>
            <a:fillRect/>
          </a:stretch>
        </p:blipFill>
        <p:spPr>
          <a:xfrm>
            <a:off x="0" y="533400"/>
            <a:ext cx="9144000" cy="5715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Picture 6.png"/>
          <p:cNvPicPr>
            <a:picLocks noGrp="1" noChangeAspect="1"/>
          </p:cNvPicPr>
          <p:nvPr>
            <p:ph/>
          </p:nvPr>
        </p:nvPicPr>
        <p:blipFill>
          <a:blip r:embed="rId2"/>
          <a:stretch>
            <a:fillRect/>
          </a:stretch>
        </p:blipFill>
        <p:spPr>
          <a:xfrm>
            <a:off x="0" y="533400"/>
            <a:ext cx="9144000" cy="5715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09600" y="304800"/>
            <a:ext cx="8077200" cy="5715000"/>
          </a:xfrm>
        </p:spPr>
        <p:txBody>
          <a:bodyPr/>
          <a:lstStyle/>
          <a:p>
            <a:r>
              <a:rPr lang="en-US" dirty="0" smtClean="0">
                <a:latin typeface="Verdana" pitchFamily="-108" charset="0"/>
              </a:rPr>
              <a:t>Presence and the Design of Trust </a:t>
            </a:r>
            <a:r>
              <a:rPr lang="en-US" sz="2400" dirty="0" smtClean="0">
                <a:latin typeface="Verdana" pitchFamily="-108" charset="0"/>
              </a:rPr>
              <a:t>(</a:t>
            </a:r>
            <a:r>
              <a:rPr lang="en-US" sz="2400" dirty="0" err="1" smtClean="0">
                <a:latin typeface="Verdana" pitchFamily="-108" charset="0"/>
              </a:rPr>
              <a:t>Nevejan</a:t>
            </a:r>
            <a:r>
              <a:rPr lang="en-US" sz="2400" dirty="0" smtClean="0">
                <a:latin typeface="Verdana" pitchFamily="-108" charset="0"/>
              </a:rPr>
              <a:t> 2007) </a:t>
            </a:r>
            <a:r>
              <a:rPr lang="en-US" dirty="0">
                <a:latin typeface="Verdana" pitchFamily="-108" charset="0"/>
              </a:rPr>
              <a:t/>
            </a:r>
            <a:br>
              <a:rPr lang="en-US" dirty="0">
                <a:latin typeface="Verdana" pitchFamily="-108" charset="0"/>
              </a:rPr>
            </a:br>
            <a:r>
              <a:rPr lang="en-US" i="1" dirty="0">
                <a:latin typeface="Georgia" pitchFamily="-108" charset="0"/>
              </a:rPr>
              <a:t/>
            </a:r>
            <a:br>
              <a:rPr lang="en-US" i="1" dirty="0">
                <a:latin typeface="Georgia" pitchFamily="-108" charset="0"/>
              </a:rPr>
            </a:br>
            <a:r>
              <a:rPr lang="en-US" i="1" dirty="0">
                <a:latin typeface="Georgia" pitchFamily="-108" charset="0"/>
              </a:rPr>
              <a:t>survival and well-being</a:t>
            </a:r>
            <a:br>
              <a:rPr lang="en-US" i="1" dirty="0">
                <a:latin typeface="Georgia" pitchFamily="-108" charset="0"/>
              </a:rPr>
            </a:br>
            <a:r>
              <a:rPr lang="en-US" sz="1800" dirty="0">
                <a:latin typeface="Verdana" pitchFamily="-108" charset="0"/>
              </a:rPr>
              <a:t>Giuseppe Riva, John &amp; Eva </a:t>
            </a:r>
            <a:r>
              <a:rPr lang="en-US" sz="1800" dirty="0" err="1" smtClean="0">
                <a:latin typeface="Verdana" pitchFamily="-108" charset="0"/>
              </a:rPr>
              <a:t>Waterworth</a:t>
            </a:r>
            <a:r>
              <a:rPr lang="en-US" sz="1800" dirty="0" smtClean="0">
                <a:latin typeface="Verdana" pitchFamily="-108" charset="0"/>
              </a:rPr>
              <a:t> (2004)</a:t>
            </a:r>
            <a:br>
              <a:rPr lang="en-US" sz="1800" dirty="0" smtClean="0">
                <a:latin typeface="Verdana" pitchFamily="-108" charset="0"/>
              </a:rPr>
            </a:br>
            <a:r>
              <a:rPr lang="en-US" sz="1800" dirty="0">
                <a:latin typeface="Verdana" pitchFamily="-108" charset="0"/>
              </a:rPr>
              <a:t>Antonio </a:t>
            </a:r>
            <a:r>
              <a:rPr lang="en-US" sz="1800" dirty="0" err="1" smtClean="0">
                <a:latin typeface="Verdana" pitchFamily="-108" charset="0"/>
              </a:rPr>
              <a:t>Damasio</a:t>
            </a:r>
            <a:r>
              <a:rPr lang="en-US" sz="1800" dirty="0" smtClean="0">
                <a:latin typeface="Verdana" pitchFamily="-108" charset="0"/>
              </a:rPr>
              <a:t> (2000, 2004)</a:t>
            </a:r>
            <a:r>
              <a:rPr lang="en-US" i="1" dirty="0" smtClean="0">
                <a:latin typeface="Georgia" pitchFamily="-108" charset="0"/>
              </a:rPr>
              <a:t> </a:t>
            </a:r>
            <a:r>
              <a:rPr lang="en-US" i="1" dirty="0">
                <a:latin typeface="Georgia" pitchFamily="-108" charset="0"/>
              </a:rPr>
              <a:t/>
            </a:r>
            <a:br>
              <a:rPr lang="en-US" i="1" dirty="0">
                <a:latin typeface="Georgia" pitchFamily="-108" charset="0"/>
              </a:rPr>
            </a:br>
            <a:r>
              <a:rPr lang="en-US" i="1" dirty="0">
                <a:latin typeface="Georgia" pitchFamily="-108" charset="0"/>
              </a:rPr>
              <a:t/>
            </a:r>
            <a:br>
              <a:rPr lang="en-US" i="1" dirty="0">
                <a:latin typeface="Georgia" pitchFamily="-108" charset="0"/>
              </a:rPr>
            </a:br>
            <a:r>
              <a:rPr lang="en-US" i="1" dirty="0">
                <a:latin typeface="Georgia" pitchFamily="-108" charset="0"/>
              </a:rPr>
              <a:t>a trade-off</a:t>
            </a:r>
            <a:br>
              <a:rPr lang="en-US" i="1" dirty="0">
                <a:latin typeface="Georgia" pitchFamily="-108" charset="0"/>
              </a:rPr>
            </a:br>
            <a:r>
              <a:rPr lang="en-US" sz="2000" dirty="0" err="1">
                <a:latin typeface="Verdana" pitchFamily="-108" charset="0"/>
              </a:rPr>
              <a:t>Wijnand</a:t>
            </a:r>
            <a:r>
              <a:rPr lang="en-US" sz="2000" dirty="0">
                <a:latin typeface="Verdana" pitchFamily="-108" charset="0"/>
              </a:rPr>
              <a:t> </a:t>
            </a:r>
            <a:r>
              <a:rPr lang="en-US" sz="2000" dirty="0" err="1" smtClean="0">
                <a:latin typeface="Verdana" pitchFamily="-108" charset="0"/>
              </a:rPr>
              <a:t>Ijsselsteijn</a:t>
            </a:r>
            <a:r>
              <a:rPr lang="en-US" sz="2000" dirty="0" smtClean="0">
                <a:latin typeface="Verdana" pitchFamily="-108" charset="0"/>
              </a:rPr>
              <a:t> (2004)</a:t>
            </a:r>
            <a:endParaRPr lang="en-US" i="1" dirty="0">
              <a:latin typeface="Georgia" pitchFamily="-10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04800"/>
            <a:ext cx="5943600" cy="1752600"/>
          </a:xfrm>
        </p:spPr>
        <p:txBody>
          <a:bodyPr/>
          <a:lstStyle/>
          <a:p>
            <a:pPr algn="l"/>
            <a:r>
              <a:rPr lang="en-US" sz="4800">
                <a:latin typeface="Verdana" pitchFamily="-106" charset="0"/>
              </a:rPr>
              <a:t>“Thinking actors”</a:t>
            </a:r>
            <a:r>
              <a:rPr lang="en-US" sz="4000">
                <a:latin typeface="Verdana" pitchFamily="-106" charset="0"/>
              </a:rPr>
              <a:t> </a:t>
            </a:r>
          </a:p>
        </p:txBody>
      </p:sp>
      <p:sp>
        <p:nvSpPr>
          <p:cNvPr id="29699" name="Rectangle 3"/>
          <p:cNvSpPr>
            <a:spLocks noGrp="1" noChangeArrowheads="1"/>
          </p:cNvSpPr>
          <p:nvPr>
            <p:ph type="body" idx="1"/>
          </p:nvPr>
        </p:nvSpPr>
        <p:spPr>
          <a:xfrm>
            <a:off x="609600" y="2590800"/>
            <a:ext cx="8077200" cy="3276600"/>
          </a:xfrm>
        </p:spPr>
        <p:txBody>
          <a:bodyPr/>
          <a:lstStyle/>
          <a:p>
            <a:r>
              <a:rPr lang="en-US" sz="2000" i="1">
                <a:latin typeface="Georgia" pitchFamily="-106" charset="0"/>
              </a:rPr>
              <a:t>Physical clash between intention en realisation</a:t>
            </a:r>
          </a:p>
          <a:p>
            <a:pPr>
              <a:buFontTx/>
              <a:buNone/>
            </a:pPr>
            <a:r>
              <a:rPr lang="en-US" sz="2000" i="1">
                <a:latin typeface="Georgia" pitchFamily="-106" charset="0"/>
              </a:rPr>
              <a:t>		</a:t>
            </a:r>
            <a:r>
              <a:rPr lang="en-US" sz="1600" i="1">
                <a:latin typeface="Georgia" pitchFamily="-106" charset="0"/>
              </a:rPr>
              <a:t>Interface, state of the actor, data-walls</a:t>
            </a:r>
            <a:endParaRPr lang="en-US" sz="2000" i="1">
              <a:latin typeface="Georgia" pitchFamily="-106" charset="0"/>
            </a:endParaRPr>
          </a:p>
          <a:p>
            <a:r>
              <a:rPr lang="en-US" sz="2000" i="1">
                <a:latin typeface="Georgia" pitchFamily="-106" charset="0"/>
              </a:rPr>
              <a:t>Cognitive clash between intention en realisation</a:t>
            </a:r>
          </a:p>
          <a:p>
            <a:pPr>
              <a:buFontTx/>
              <a:buNone/>
            </a:pPr>
            <a:r>
              <a:rPr lang="en-US" sz="2000" i="1">
                <a:latin typeface="Georgia" pitchFamily="-106" charset="0"/>
              </a:rPr>
              <a:t>		</a:t>
            </a:r>
            <a:r>
              <a:rPr lang="en-US" sz="1600" i="1">
                <a:latin typeface="Georgia" pitchFamily="-106" charset="0"/>
              </a:rPr>
              <a:t>causality, local and tacit knowledge, mental maps</a:t>
            </a:r>
            <a:endParaRPr lang="en-US" sz="2000" i="1">
              <a:latin typeface="Georgia" pitchFamily="-106" charset="0"/>
            </a:endParaRPr>
          </a:p>
          <a:p>
            <a:r>
              <a:rPr lang="en-US" sz="2000" i="1">
                <a:latin typeface="Georgia" pitchFamily="-106" charset="0"/>
              </a:rPr>
              <a:t>Emotional clash between intention en realisation</a:t>
            </a:r>
          </a:p>
          <a:p>
            <a:pPr>
              <a:buFontTx/>
              <a:buNone/>
            </a:pPr>
            <a:r>
              <a:rPr lang="en-US" sz="2000" i="1">
                <a:latin typeface="Georgia" pitchFamily="-106" charset="0"/>
              </a:rPr>
              <a:t>		</a:t>
            </a:r>
            <a:r>
              <a:rPr lang="en-GB" sz="1600" i="1">
                <a:latin typeface="Georgia" pitchFamily="-106" charset="0"/>
              </a:rPr>
              <a:t>Human dignity as a tool, beneficial for life or detrimental for life</a:t>
            </a:r>
            <a:endParaRPr lang="en-US" sz="1600" i="1">
              <a:latin typeface="Georgia" pitchFamily="-10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2819400" y="28194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47" name="Oval 3"/>
          <p:cNvSpPr>
            <a:spLocks noChangeArrowheads="1"/>
          </p:cNvSpPr>
          <p:nvPr/>
        </p:nvSpPr>
        <p:spPr bwMode="auto">
          <a:xfrm>
            <a:off x="3886200" y="22098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48" name="Oval 4"/>
          <p:cNvSpPr>
            <a:spLocks noChangeArrowheads="1"/>
          </p:cNvSpPr>
          <p:nvPr/>
        </p:nvSpPr>
        <p:spPr bwMode="auto">
          <a:xfrm>
            <a:off x="3048000" y="38100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49" name="Line 5"/>
          <p:cNvSpPr>
            <a:spLocks noChangeShapeType="1"/>
          </p:cNvSpPr>
          <p:nvPr/>
        </p:nvSpPr>
        <p:spPr bwMode="auto">
          <a:xfrm>
            <a:off x="4114800" y="2057400"/>
            <a:ext cx="0" cy="38862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1750" name="Line 6"/>
          <p:cNvSpPr>
            <a:spLocks noChangeShapeType="1"/>
          </p:cNvSpPr>
          <p:nvPr/>
        </p:nvSpPr>
        <p:spPr bwMode="auto">
          <a:xfrm flipV="1">
            <a:off x="4495800" y="1981200"/>
            <a:ext cx="0" cy="3733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1751" name="Oval 7"/>
          <p:cNvSpPr>
            <a:spLocks noChangeArrowheads="1"/>
          </p:cNvSpPr>
          <p:nvPr/>
        </p:nvSpPr>
        <p:spPr bwMode="auto">
          <a:xfrm>
            <a:off x="3733800" y="39624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2" name="Oval 8"/>
          <p:cNvSpPr>
            <a:spLocks noChangeArrowheads="1"/>
          </p:cNvSpPr>
          <p:nvPr/>
        </p:nvSpPr>
        <p:spPr bwMode="auto">
          <a:xfrm>
            <a:off x="2286000" y="45720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3" name="Oval 9"/>
          <p:cNvSpPr>
            <a:spLocks noChangeArrowheads="1"/>
          </p:cNvSpPr>
          <p:nvPr/>
        </p:nvSpPr>
        <p:spPr bwMode="auto">
          <a:xfrm>
            <a:off x="4191000" y="33528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4" name="Oval 10"/>
          <p:cNvSpPr>
            <a:spLocks noChangeArrowheads="1"/>
          </p:cNvSpPr>
          <p:nvPr/>
        </p:nvSpPr>
        <p:spPr bwMode="auto">
          <a:xfrm>
            <a:off x="1981200" y="38862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5" name="Oval 11"/>
          <p:cNvSpPr>
            <a:spLocks noChangeArrowheads="1"/>
          </p:cNvSpPr>
          <p:nvPr/>
        </p:nvSpPr>
        <p:spPr bwMode="auto">
          <a:xfrm>
            <a:off x="3352800" y="2895600"/>
            <a:ext cx="2590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1756" name="Oval 12"/>
          <p:cNvSpPr>
            <a:spLocks noChangeArrowheads="1"/>
          </p:cNvSpPr>
          <p:nvPr/>
        </p:nvSpPr>
        <p:spPr bwMode="auto">
          <a:xfrm>
            <a:off x="4800600" y="40386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7" name="Oval 13"/>
          <p:cNvSpPr>
            <a:spLocks noChangeArrowheads="1"/>
          </p:cNvSpPr>
          <p:nvPr/>
        </p:nvSpPr>
        <p:spPr bwMode="auto">
          <a:xfrm>
            <a:off x="381000" y="42672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8" name="Oval 14"/>
          <p:cNvSpPr>
            <a:spLocks noChangeArrowheads="1"/>
          </p:cNvSpPr>
          <p:nvPr/>
        </p:nvSpPr>
        <p:spPr bwMode="auto">
          <a:xfrm>
            <a:off x="5486400" y="4419600"/>
            <a:ext cx="2209800" cy="91440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1759" name="Text Box 15"/>
          <p:cNvSpPr txBox="1">
            <a:spLocks noChangeArrowheads="1"/>
          </p:cNvSpPr>
          <p:nvPr/>
        </p:nvSpPr>
        <p:spPr bwMode="auto">
          <a:xfrm>
            <a:off x="4511675" y="412750"/>
            <a:ext cx="184150" cy="457200"/>
          </a:xfrm>
          <a:prstGeom prst="rect">
            <a:avLst/>
          </a:prstGeom>
          <a:noFill/>
          <a:ln w="9525">
            <a:noFill/>
            <a:miter lim="800000"/>
            <a:headEnd/>
            <a:tailEnd/>
          </a:ln>
          <a:effectLst/>
        </p:spPr>
        <p:txBody>
          <a:bodyPr wrap="none">
            <a:prstTxWarp prst="textNoShape">
              <a:avLst/>
            </a:prstTxWarp>
            <a:spAutoFit/>
          </a:bodyPr>
          <a:lstStyle/>
          <a:p>
            <a:pPr algn="ctr"/>
            <a:endParaRPr lang="en-US"/>
          </a:p>
        </p:txBody>
      </p:sp>
      <p:sp>
        <p:nvSpPr>
          <p:cNvPr id="31760" name="Text Box 16"/>
          <p:cNvSpPr txBox="1">
            <a:spLocks noChangeArrowheads="1"/>
          </p:cNvSpPr>
          <p:nvPr/>
        </p:nvSpPr>
        <p:spPr bwMode="auto">
          <a:xfrm>
            <a:off x="0" y="0"/>
            <a:ext cx="9144000" cy="1677988"/>
          </a:xfrm>
          <a:prstGeom prst="rect">
            <a:avLst/>
          </a:prstGeom>
          <a:noFill/>
          <a:ln w="9525">
            <a:noFill/>
            <a:miter lim="800000"/>
            <a:headEnd/>
            <a:tailEnd/>
          </a:ln>
          <a:effectLst/>
        </p:spPr>
        <p:txBody>
          <a:bodyPr>
            <a:prstTxWarp prst="textNoShape">
              <a:avLst/>
            </a:prstTxWarp>
            <a:spAutoFit/>
          </a:bodyPr>
          <a:lstStyle/>
          <a:p>
            <a:pPr eaLnBrk="1" hangingPunct="1"/>
            <a:endParaRPr lang="en-US" sz="2000" i="1">
              <a:latin typeface="Georgia" pitchFamily="-111" charset="0"/>
            </a:endParaRPr>
          </a:p>
          <a:p>
            <a:pPr eaLnBrk="1" hangingPunct="1"/>
            <a:r>
              <a:rPr lang="en-US" sz="2800" i="1">
                <a:latin typeface="Georgia" pitchFamily="-111" charset="0"/>
              </a:rPr>
              <a:t>Structural conversation, contextual reflexivity, incommensurability, common ground, metacognitive skills, projectmanagement, boundary objects</a:t>
            </a:r>
          </a:p>
        </p:txBody>
      </p:sp>
      <p:cxnSp>
        <p:nvCxnSpPr>
          <p:cNvPr id="31761" name="AutoShape 17"/>
          <p:cNvCxnSpPr>
            <a:cxnSpLocks noChangeShapeType="1"/>
            <a:stCxn id="31755" idx="5"/>
            <a:endCxn id="31756" idx="0"/>
          </p:cNvCxnSpPr>
          <p:nvPr/>
        </p:nvCxnSpPr>
        <p:spPr bwMode="auto">
          <a:xfrm>
            <a:off x="5564188" y="3676650"/>
            <a:ext cx="341312" cy="361950"/>
          </a:xfrm>
          <a:prstGeom prst="straightConnector1">
            <a:avLst/>
          </a:prstGeom>
          <a:noFill/>
          <a:ln w="9525">
            <a:solidFill>
              <a:schemeClr val="tx1"/>
            </a:solidFill>
            <a:round/>
            <a:headEnd type="triangle" w="med" len="med"/>
            <a:tailEnd type="triangle" w="med" len="med"/>
          </a:ln>
          <a:effectLst/>
        </p:spPr>
      </p:cxnSp>
      <p:sp>
        <p:nvSpPr>
          <p:cNvPr id="31762" name="AutoShape 18"/>
          <p:cNvSpPr>
            <a:spLocks noChangeArrowheads="1"/>
          </p:cNvSpPr>
          <p:nvPr/>
        </p:nvSpPr>
        <p:spPr bwMode="auto">
          <a:xfrm>
            <a:off x="1143000" y="4953000"/>
            <a:ext cx="1062038" cy="609600"/>
          </a:xfrm>
          <a:prstGeom prst="flowChartPreparation">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63" name="AutoShape 19"/>
          <p:cNvSpPr>
            <a:spLocks noChangeArrowheads="1"/>
          </p:cNvSpPr>
          <p:nvPr/>
        </p:nvSpPr>
        <p:spPr bwMode="auto">
          <a:xfrm>
            <a:off x="3810000" y="4572000"/>
            <a:ext cx="533400" cy="381000"/>
          </a:xfrm>
          <a:prstGeom prst="flowChartPunchedTape">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64" name="AutoShape 20"/>
          <p:cNvSpPr>
            <a:spLocks noChangeArrowheads="1"/>
          </p:cNvSpPr>
          <p:nvPr/>
        </p:nvSpPr>
        <p:spPr bwMode="auto">
          <a:xfrm>
            <a:off x="2362200" y="4267200"/>
            <a:ext cx="457200" cy="914400"/>
          </a:xfrm>
          <a:prstGeom prst="flowChartCollate">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65" name="AutoShape 21"/>
          <p:cNvSpPr>
            <a:spLocks noChangeArrowheads="1"/>
          </p:cNvSpPr>
          <p:nvPr/>
        </p:nvSpPr>
        <p:spPr bwMode="auto">
          <a:xfrm>
            <a:off x="4876800" y="3810000"/>
            <a:ext cx="457200" cy="914400"/>
          </a:xfrm>
          <a:prstGeom prst="flowChartSor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66" name="AutoShape 22"/>
          <p:cNvSpPr>
            <a:spLocks noChangeArrowheads="1"/>
          </p:cNvSpPr>
          <p:nvPr/>
        </p:nvSpPr>
        <p:spPr bwMode="auto">
          <a:xfrm>
            <a:off x="3200400" y="3505200"/>
            <a:ext cx="457200" cy="381000"/>
          </a:xfrm>
          <a:prstGeom prst="flowChartOr">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1767" name="AutoShape 23"/>
          <p:cNvSpPr>
            <a:spLocks noChangeArrowheads="1"/>
          </p:cNvSpPr>
          <p:nvPr/>
        </p:nvSpPr>
        <p:spPr bwMode="auto">
          <a:xfrm>
            <a:off x="4114800" y="2971800"/>
            <a:ext cx="609600" cy="609600"/>
          </a:xfrm>
          <a:prstGeom prst="flowChartMagneticTape">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68" name="AutoShape 24"/>
          <p:cNvSpPr>
            <a:spLocks noChangeArrowheads="1"/>
          </p:cNvSpPr>
          <p:nvPr/>
        </p:nvSpPr>
        <p:spPr bwMode="auto">
          <a:xfrm>
            <a:off x="0" y="4572000"/>
            <a:ext cx="914400" cy="304800"/>
          </a:xfrm>
          <a:prstGeom prst="flowChartTerminator">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69" name="AutoShape 25"/>
          <p:cNvSpPr>
            <a:spLocks noChangeArrowheads="1"/>
          </p:cNvSpPr>
          <p:nvPr/>
        </p:nvSpPr>
        <p:spPr bwMode="auto">
          <a:xfrm>
            <a:off x="4800600" y="2971800"/>
            <a:ext cx="609600" cy="609600"/>
          </a:xfrm>
          <a:prstGeom prst="flowChartSummingJunction">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1770" name="AutoShape 26"/>
          <p:cNvSpPr>
            <a:spLocks noChangeArrowheads="1"/>
          </p:cNvSpPr>
          <p:nvPr/>
        </p:nvSpPr>
        <p:spPr bwMode="auto">
          <a:xfrm>
            <a:off x="2514600" y="5334000"/>
            <a:ext cx="609600" cy="609600"/>
          </a:xfrm>
          <a:prstGeom prst="flowChartInternalStorage">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71" name="AutoShape 27"/>
          <p:cNvSpPr>
            <a:spLocks noChangeArrowheads="1"/>
          </p:cNvSpPr>
          <p:nvPr/>
        </p:nvSpPr>
        <p:spPr bwMode="auto">
          <a:xfrm>
            <a:off x="1143000" y="3962400"/>
            <a:ext cx="914400" cy="457200"/>
          </a:xfrm>
          <a:prstGeom prst="flowChartManualInpu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72" name="AutoShape 28"/>
          <p:cNvSpPr>
            <a:spLocks noChangeArrowheads="1"/>
          </p:cNvSpPr>
          <p:nvPr/>
        </p:nvSpPr>
        <p:spPr bwMode="auto">
          <a:xfrm>
            <a:off x="3124200" y="4114800"/>
            <a:ext cx="914400" cy="457200"/>
          </a:xfrm>
          <a:prstGeom prst="flowChartManualInpu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73" name="AutoShape 29"/>
          <p:cNvSpPr>
            <a:spLocks noChangeArrowheads="1"/>
          </p:cNvSpPr>
          <p:nvPr/>
        </p:nvSpPr>
        <p:spPr bwMode="auto">
          <a:xfrm>
            <a:off x="6248400" y="4495800"/>
            <a:ext cx="914400" cy="457200"/>
          </a:xfrm>
          <a:prstGeom prst="flowChartManualInpu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74" name="AutoShape 30"/>
          <p:cNvSpPr>
            <a:spLocks noChangeArrowheads="1"/>
          </p:cNvSpPr>
          <p:nvPr/>
        </p:nvSpPr>
        <p:spPr bwMode="auto">
          <a:xfrm>
            <a:off x="4953000" y="4953000"/>
            <a:ext cx="914400" cy="609600"/>
          </a:xfrm>
          <a:prstGeom prst="flowChartMagneticDisk">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cxnSp>
        <p:nvCxnSpPr>
          <p:cNvPr id="31775" name="AutoShape 31"/>
          <p:cNvCxnSpPr>
            <a:cxnSpLocks noChangeShapeType="1"/>
            <a:stCxn id="31746" idx="2"/>
            <a:endCxn id="31771" idx="3"/>
          </p:cNvCxnSpPr>
          <p:nvPr/>
        </p:nvCxnSpPr>
        <p:spPr bwMode="auto">
          <a:xfrm rot="10800000" flipV="1">
            <a:off x="2057400" y="3276600"/>
            <a:ext cx="762000" cy="914400"/>
          </a:xfrm>
          <a:prstGeom prst="curvedConnector3">
            <a:avLst>
              <a:gd name="adj1" fmla="val 50000"/>
            </a:avLst>
          </a:prstGeom>
          <a:noFill/>
          <a:ln w="9525">
            <a:solidFill>
              <a:schemeClr val="tx1"/>
            </a:solidFill>
            <a:round/>
            <a:headEnd/>
            <a:tailEnd type="triangle" w="med" len="med"/>
          </a:ln>
          <a:effectLst/>
        </p:spPr>
      </p:cxnSp>
      <p:cxnSp>
        <p:nvCxnSpPr>
          <p:cNvPr id="31776" name="AutoShape 32"/>
          <p:cNvCxnSpPr>
            <a:cxnSpLocks noChangeShapeType="1"/>
            <a:stCxn id="31755" idx="3"/>
            <a:endCxn id="31751" idx="3"/>
          </p:cNvCxnSpPr>
          <p:nvPr/>
        </p:nvCxnSpPr>
        <p:spPr bwMode="auto">
          <a:xfrm rot="16200000" flipH="1">
            <a:off x="3361532" y="4047331"/>
            <a:ext cx="1066800" cy="325437"/>
          </a:xfrm>
          <a:prstGeom prst="curvedConnector3">
            <a:avLst>
              <a:gd name="adj1" fmla="val 133931"/>
            </a:avLst>
          </a:prstGeom>
          <a:noFill/>
          <a:ln w="9525">
            <a:solidFill>
              <a:schemeClr val="tx1"/>
            </a:solidFill>
            <a:round/>
            <a:headEnd type="triangle" w="med" len="med"/>
            <a:tailEnd type="triangle" w="med" len="med"/>
          </a:ln>
          <a:effectLst/>
        </p:spPr>
      </p:cxnSp>
      <p:cxnSp>
        <p:nvCxnSpPr>
          <p:cNvPr id="31777" name="AutoShape 33"/>
          <p:cNvCxnSpPr>
            <a:cxnSpLocks noChangeShapeType="1"/>
            <a:stCxn id="31755" idx="6"/>
            <a:endCxn id="31774" idx="0"/>
          </p:cNvCxnSpPr>
          <p:nvPr/>
        </p:nvCxnSpPr>
        <p:spPr bwMode="auto">
          <a:xfrm flipH="1">
            <a:off x="5410200" y="3352800"/>
            <a:ext cx="533400" cy="1792288"/>
          </a:xfrm>
          <a:prstGeom prst="curvedConnector4">
            <a:avLst>
              <a:gd name="adj1" fmla="val -42856"/>
              <a:gd name="adj2" fmla="val 57398"/>
            </a:avLst>
          </a:prstGeom>
          <a:noFill/>
          <a:ln w="9525">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077200" cy="6400800"/>
          </a:xfrm>
        </p:spPr>
        <p:txBody>
          <a:bodyPr/>
          <a:lstStyle/>
          <a:p>
            <a:pPr algn="l"/>
            <a:r>
              <a:rPr lang="en-US" sz="4000">
                <a:latin typeface="Verdana" pitchFamily="-108" charset="0"/>
              </a:rPr>
              <a:t>Natural presence </a:t>
            </a:r>
            <a:br>
              <a:rPr lang="en-US" sz="4000">
                <a:latin typeface="Verdana" pitchFamily="-108" charset="0"/>
              </a:rPr>
            </a:br>
            <a:r>
              <a:rPr lang="en-US" sz="2800" i="1">
                <a:latin typeface="Georgia" pitchFamily="-108" charset="0"/>
              </a:rPr>
              <a:t>is distinct for survival and well-being, and embodies the ethical dimension of our lives</a:t>
            </a:r>
            <a:br>
              <a:rPr lang="en-US" sz="2800" i="1">
                <a:latin typeface="Georgia" pitchFamily="-108" charset="0"/>
              </a:rPr>
            </a:br>
            <a:r>
              <a:rPr lang="en-US" sz="4000">
                <a:latin typeface="Verdana" pitchFamily="-108" charset="0"/>
              </a:rPr>
              <a:t/>
            </a:r>
            <a:br>
              <a:rPr lang="en-US" sz="4000">
                <a:latin typeface="Verdana" pitchFamily="-108" charset="0"/>
              </a:rPr>
            </a:br>
            <a:r>
              <a:rPr lang="en-US" sz="4000">
                <a:latin typeface="Verdana" pitchFamily="-108" charset="0"/>
              </a:rPr>
              <a:t>Mediated Presence </a:t>
            </a:r>
            <a:br>
              <a:rPr lang="en-US" sz="4000">
                <a:latin typeface="Verdana" pitchFamily="-108" charset="0"/>
              </a:rPr>
            </a:br>
            <a:r>
              <a:rPr lang="en-US" sz="2800" i="1">
                <a:latin typeface="Georgia" pitchFamily="-108" charset="0"/>
              </a:rPr>
              <a:t>contributes to the language and concepts that people share </a:t>
            </a:r>
            <a:br>
              <a:rPr lang="en-US" sz="2800" i="1">
                <a:latin typeface="Georgia" pitchFamily="-108" charset="0"/>
              </a:rPr>
            </a:br>
            <a:r>
              <a:rPr lang="en-US" sz="2800">
                <a:latin typeface="Verdana" pitchFamily="-108" charset="0"/>
              </a:rPr>
              <a:t/>
            </a:r>
            <a:br>
              <a:rPr lang="en-US" sz="2800">
                <a:latin typeface="Verdana" pitchFamily="-108" charset="0"/>
              </a:rPr>
            </a:br>
            <a:r>
              <a:rPr lang="en-US" sz="4000">
                <a:latin typeface="Verdana" pitchFamily="-108" charset="0"/>
              </a:rPr>
              <a:t>Witnessed Presence</a:t>
            </a:r>
            <a:br>
              <a:rPr lang="en-US" sz="4000">
                <a:latin typeface="Verdana" pitchFamily="-108" charset="0"/>
              </a:rPr>
            </a:br>
            <a:r>
              <a:rPr lang="en-US" sz="2800" i="1">
                <a:latin typeface="Georgia" pitchFamily="-108" charset="0"/>
              </a:rPr>
              <a:t>functions as a catalyst for good as well as for bad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algn="l" fontAlgn="auto">
              <a:spcAft>
                <a:spcPts val="0"/>
              </a:spcAft>
              <a:defRPr/>
            </a:pPr>
            <a:r>
              <a:rPr lang="en-US" dirty="0" smtClean="0">
                <a:ea typeface="+mj-ea"/>
                <a:cs typeface="+mj-cs"/>
              </a:rPr>
              <a:t>Tuning PRESENCE &amp; TRUST in DESIGN</a:t>
            </a:r>
          </a:p>
        </p:txBody>
      </p:sp>
      <p:pic>
        <p:nvPicPr>
          <p:cNvPr id="26627" name="Picture 3"/>
          <p:cNvPicPr>
            <a:picLocks noChangeAspect="1"/>
          </p:cNvPicPr>
          <p:nvPr/>
        </p:nvPicPr>
        <p:blipFill>
          <a:blip r:embed="rId2"/>
          <a:srcRect/>
          <a:stretch>
            <a:fillRect/>
          </a:stretch>
        </p:blipFill>
        <p:spPr bwMode="auto">
          <a:xfrm>
            <a:off x="457200" y="1089025"/>
            <a:ext cx="7808913" cy="5461000"/>
          </a:xfrm>
          <a:prstGeom prst="rect">
            <a:avLst/>
          </a:prstGeom>
          <a:noFill/>
          <a:ln w="9525">
            <a:noFill/>
            <a:miter lim="800000"/>
            <a:headEnd/>
            <a:tailEnd/>
          </a:ln>
        </p:spPr>
      </p:pic>
      <p:sp>
        <p:nvSpPr>
          <p:cNvPr id="26628" name="TextBox 3"/>
          <p:cNvSpPr txBox="1">
            <a:spLocks noChangeArrowheads="1"/>
          </p:cNvSpPr>
          <p:nvPr/>
        </p:nvSpPr>
        <p:spPr bwMode="auto">
          <a:xfrm>
            <a:off x="6324600" y="6396038"/>
            <a:ext cx="1755775" cy="307975"/>
          </a:xfrm>
          <a:prstGeom prst="rect">
            <a:avLst/>
          </a:prstGeom>
          <a:noFill/>
          <a:ln w="9525">
            <a:noFill/>
            <a:miter lim="800000"/>
            <a:headEnd/>
            <a:tailEnd/>
          </a:ln>
        </p:spPr>
        <p:txBody>
          <a:bodyPr wrap="none">
            <a:prstTxWarp prst="textNoShape">
              <a:avLst/>
            </a:prstTxWarp>
            <a:spAutoFit/>
          </a:bodyPr>
          <a:lstStyle/>
          <a:p>
            <a:r>
              <a:rPr lang="en-US" sz="1400">
                <a:latin typeface="Calibri" pitchFamily="-108" charset="0"/>
              </a:rPr>
              <a:t>Graph: Mike de Kreek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Content Placeholder 1"/>
          <p:cNvSpPr>
            <a:spLocks noGrp="1"/>
          </p:cNvSpPr>
          <p:nvPr>
            <p:ph/>
          </p:nvPr>
        </p:nvSpPr>
        <p:spPr>
          <a:xfrm>
            <a:off x="0" y="0"/>
            <a:ext cx="9144000" cy="6858000"/>
          </a:xfrm>
        </p:spPr>
        <p:txBody>
          <a:bodyPr/>
          <a:lstStyle/>
          <a:p>
            <a:pPr>
              <a:buFont typeface="Arial" pitchFamily="-108" charset="0"/>
              <a:buNone/>
            </a:pPr>
            <a:r>
              <a:rPr lang="en-US" sz="2400" dirty="0" smtClean="0"/>
              <a:t>To find key notions for design of social interaction in merging realities:</a:t>
            </a:r>
          </a:p>
          <a:p>
            <a:pPr>
              <a:buFont typeface="Arial" pitchFamily="-108" charset="0"/>
              <a:buNone/>
            </a:pPr>
            <a:endParaRPr lang="en-US" sz="2400" dirty="0" smtClean="0"/>
          </a:p>
          <a:p>
            <a:pPr>
              <a:buFont typeface="Arial" pitchFamily="-108" charset="0"/>
              <a:buNone/>
            </a:pPr>
            <a:r>
              <a:rPr lang="en-US" sz="2400" dirty="0" smtClean="0"/>
              <a:t>PLACE: </a:t>
            </a:r>
            <a:r>
              <a:rPr lang="en-US" sz="2400" i="1" dirty="0" smtClean="0">
                <a:latin typeface="Georgia" pitchFamily="-108" charset="0"/>
              </a:rPr>
              <a:t>body, home, material, location, situation, perception, context, connected, traceable, embodied, </a:t>
            </a:r>
            <a:r>
              <a:rPr lang="en-US" sz="2400" i="1" dirty="0" err="1" smtClean="0">
                <a:latin typeface="Georgia" pitchFamily="-108" charset="0"/>
              </a:rPr>
              <a:t>hybridity</a:t>
            </a:r>
            <a:r>
              <a:rPr lang="en-US" sz="2400" i="1" dirty="0" smtClean="0">
                <a:latin typeface="Georgia" pitchFamily="-108" charset="0"/>
              </a:rPr>
              <a:t>, architecture, culture, recognizable, rural, imaginary, urban, thrilling, wild, dull, memories, history, light</a:t>
            </a:r>
            <a:endParaRPr lang="en-US" sz="2400" dirty="0" smtClean="0"/>
          </a:p>
          <a:p>
            <a:pPr>
              <a:buFont typeface="Arial" pitchFamily="-108" charset="0"/>
              <a:buNone/>
            </a:pPr>
            <a:endParaRPr lang="en-US" sz="2400" dirty="0" smtClean="0"/>
          </a:p>
          <a:p>
            <a:pPr>
              <a:buFont typeface="Arial" pitchFamily="-108" charset="0"/>
              <a:buNone/>
            </a:pPr>
            <a:r>
              <a:rPr lang="en-US" sz="2400" dirty="0" smtClean="0"/>
              <a:t>ACTION: </a:t>
            </a:r>
            <a:r>
              <a:rPr lang="en-US" sz="2400" i="1" dirty="0" smtClean="0">
                <a:latin typeface="Georgia" pitchFamily="-108" charset="0"/>
              </a:rPr>
              <a:t>physical movement, body involvement, transaction, feedback, activities, effect, affect, fastness, slowness, scale, adaptation, behavior, capability, </a:t>
            </a:r>
            <a:r>
              <a:rPr lang="en-US" sz="2400" i="1" dirty="0" err="1" smtClean="0">
                <a:latin typeface="Georgia" pitchFamily="-108" charset="0"/>
              </a:rPr>
              <a:t>craftmanship</a:t>
            </a:r>
            <a:r>
              <a:rPr lang="en-US" sz="2400" i="1" dirty="0" smtClean="0">
                <a:latin typeface="Georgia" pitchFamily="-108" charset="0"/>
              </a:rPr>
              <a:t>, creativity, expectation, intention, interaction, interpretation, consistency, integrity, factual, fiction, imagination, activities</a:t>
            </a:r>
            <a:endParaRPr lang="en-US" sz="2400" dirty="0" smtClean="0"/>
          </a:p>
          <a:p>
            <a:pPr>
              <a:buFont typeface="Arial" pitchFamily="-108" charset="0"/>
              <a:buNone/>
            </a:pPr>
            <a:endParaRPr lang="en-US" sz="2400" dirty="0" smtClean="0"/>
          </a:p>
          <a:p>
            <a:pPr>
              <a:buFont typeface="Arial" pitchFamily="-108" charset="0"/>
              <a:buNone/>
            </a:pPr>
            <a:r>
              <a:rPr lang="en-US" sz="2400" dirty="0" smtClean="0"/>
              <a:t>RELATION: </a:t>
            </a:r>
            <a:r>
              <a:rPr lang="en-US" sz="2400" i="1" dirty="0" smtClean="0">
                <a:latin typeface="Georgia" pitchFamily="-108" charset="0"/>
              </a:rPr>
              <a:t>communion, engagement, use, structured communication, random perception, hierarchy, control, open source, attribution, collaboration, </a:t>
            </a:r>
            <a:r>
              <a:rPr lang="en-US" sz="2400" i="1" dirty="0" err="1" smtClean="0">
                <a:latin typeface="Georgia" pitchFamily="-108" charset="0"/>
              </a:rPr>
              <a:t>performitivity</a:t>
            </a:r>
            <a:r>
              <a:rPr lang="en-US" sz="2400" i="1" dirty="0" smtClean="0">
                <a:latin typeface="Georgia" pitchFamily="-108" charset="0"/>
              </a:rPr>
              <a:t>, feeling, imagination, fiction, identity, incommensurability</a:t>
            </a:r>
          </a:p>
          <a:p>
            <a:pPr>
              <a:buFont typeface="Arial" pitchFamily="-108" charset="0"/>
              <a:buNone/>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Content Placeholder 1"/>
          <p:cNvSpPr>
            <a:spLocks noGrp="1"/>
          </p:cNvSpPr>
          <p:nvPr>
            <p:ph/>
          </p:nvPr>
        </p:nvSpPr>
        <p:spPr/>
        <p:txBody>
          <a:bodyPr/>
          <a:lstStyle/>
          <a:p>
            <a:pPr algn="ctr">
              <a:buFont typeface="Arial" pitchFamily="-108" charset="0"/>
              <a:buNone/>
            </a:pPr>
            <a:r>
              <a:rPr lang="en-US" dirty="0" smtClean="0"/>
              <a:t>TIME</a:t>
            </a:r>
          </a:p>
          <a:p>
            <a:pPr algn="ctr">
              <a:buFont typeface="Arial" pitchFamily="-108" charset="0"/>
              <a:buNone/>
            </a:pPr>
            <a:endParaRPr lang="en-US" i="1" dirty="0" smtClean="0">
              <a:latin typeface="Georgia" pitchFamily="-108" charset="0"/>
            </a:endParaRPr>
          </a:p>
          <a:p>
            <a:pPr algn="ctr">
              <a:buFont typeface="Arial" pitchFamily="-108" charset="0"/>
              <a:buNone/>
            </a:pPr>
            <a:r>
              <a:rPr lang="en-US" i="1" dirty="0" smtClean="0">
                <a:latin typeface="Georgia" pitchFamily="-108" charset="0"/>
              </a:rPr>
              <a:t>Duration/Intensity of Engagement</a:t>
            </a:r>
          </a:p>
          <a:p>
            <a:pPr algn="ctr">
              <a:buFont typeface="Arial" pitchFamily="-108" charset="0"/>
              <a:buNone/>
            </a:pPr>
            <a:endParaRPr lang="en-US" i="1" dirty="0" smtClean="0">
              <a:latin typeface="Georgia" pitchFamily="-108" charset="0"/>
            </a:endParaRPr>
          </a:p>
          <a:p>
            <a:pPr algn="ctr">
              <a:buFont typeface="Arial" pitchFamily="-108" charset="0"/>
              <a:buNone/>
            </a:pPr>
            <a:r>
              <a:rPr lang="en-US" i="1" dirty="0" smtClean="0">
                <a:latin typeface="Georgia" pitchFamily="-108" charset="0"/>
              </a:rPr>
              <a:t>Integrating Rhythm</a:t>
            </a:r>
          </a:p>
          <a:p>
            <a:pPr algn="ctr">
              <a:buFont typeface="Arial" pitchFamily="-108" charset="0"/>
              <a:buNone/>
            </a:pPr>
            <a:endParaRPr lang="en-US" i="1" dirty="0" smtClean="0">
              <a:latin typeface="Georgia" pitchFamily="-108" charset="0"/>
            </a:endParaRPr>
          </a:p>
          <a:p>
            <a:pPr algn="ctr">
              <a:buFont typeface="Arial" pitchFamily="-108" charset="0"/>
              <a:buNone/>
            </a:pPr>
            <a:r>
              <a:rPr lang="en-US" i="1" dirty="0" smtClean="0">
                <a:latin typeface="Georgia" pitchFamily="-108" charset="0"/>
              </a:rPr>
              <a:t>Synchronizing Performance</a:t>
            </a:r>
          </a:p>
          <a:p>
            <a:pPr algn="ctr">
              <a:buNone/>
            </a:pPr>
            <a:endParaRPr lang="en-US" i="1" dirty="0" smtClean="0">
              <a:latin typeface="Georgia" pitchFamily="-108" charset="0"/>
            </a:endParaRPr>
          </a:p>
          <a:p>
            <a:pPr algn="ctr">
              <a:buNone/>
            </a:pPr>
            <a:r>
              <a:rPr lang="en-US" i="1" dirty="0" smtClean="0">
                <a:latin typeface="Georgia" pitchFamily="-108" charset="0"/>
              </a:rPr>
              <a:t>Making Moments</a:t>
            </a:r>
          </a:p>
          <a:p>
            <a:pPr algn="ctr">
              <a:buFont typeface="Arial" pitchFamily="-108" charset="0"/>
              <a:buNone/>
            </a:pPr>
            <a:endParaRPr lang="en-US" i="1" dirty="0" smtClean="0">
              <a:latin typeface="Georgia" pitchFamily="-10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Public Research:</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sz="2800" dirty="0"/>
              <a:t>N</a:t>
            </a:r>
            <a:r>
              <a:rPr lang="en-US" sz="2800" dirty="0" smtClean="0"/>
              <a:t>etworked Events:  </a:t>
            </a:r>
            <a:r>
              <a:rPr lang="en-US" sz="2353" dirty="0">
                <a:solidFill>
                  <a:schemeClr val="bg1">
                    <a:lumMod val="65000"/>
                  </a:schemeClr>
                </a:solidFill>
              </a:rPr>
              <a:t>c</a:t>
            </a:r>
            <a:r>
              <a:rPr lang="en-US" sz="2353" dirty="0" smtClean="0">
                <a:solidFill>
                  <a:schemeClr val="bg1">
                    <a:lumMod val="65000"/>
                  </a:schemeClr>
                </a:solidFill>
              </a:rPr>
              <a:t>oncept and production of over 200 shows, including numerous networked events, in </a:t>
            </a:r>
            <a:r>
              <a:rPr lang="en-US" sz="2353" dirty="0" err="1" smtClean="0">
                <a:solidFill>
                  <a:schemeClr val="bg1">
                    <a:lumMod val="65000"/>
                  </a:schemeClr>
                </a:solidFill>
              </a:rPr>
              <a:t>Paradiso</a:t>
            </a:r>
            <a:r>
              <a:rPr lang="en-US" sz="2353" dirty="0" smtClean="0">
                <a:solidFill>
                  <a:schemeClr val="bg1">
                    <a:lumMod val="65000"/>
                  </a:schemeClr>
                </a:solidFill>
              </a:rPr>
              <a:t> since end of the 1980’s (1988 – 2002)</a:t>
            </a:r>
          </a:p>
          <a:p>
            <a:r>
              <a:rPr lang="en-US" sz="2800" dirty="0"/>
              <a:t>D</a:t>
            </a:r>
            <a:r>
              <a:rPr lang="en-US" sz="2800" dirty="0" smtClean="0"/>
              <a:t>eveloping applications as cultural intervention: </a:t>
            </a:r>
            <a:r>
              <a:rPr lang="en-US" sz="2162" dirty="0">
                <a:solidFill>
                  <a:schemeClr val="bg1">
                    <a:lumMod val="65000"/>
                  </a:schemeClr>
                </a:solidFill>
              </a:rPr>
              <a:t>f</a:t>
            </a:r>
            <a:r>
              <a:rPr lang="en-US" sz="2162" dirty="0" smtClean="0">
                <a:solidFill>
                  <a:schemeClr val="bg1">
                    <a:lumMod val="65000"/>
                  </a:schemeClr>
                </a:solidFill>
              </a:rPr>
              <a:t>ounding and directing </a:t>
            </a:r>
            <a:r>
              <a:rPr lang="en-US" sz="2162" dirty="0" err="1" smtClean="0">
                <a:solidFill>
                  <a:schemeClr val="bg1">
                    <a:lumMod val="65000"/>
                  </a:schemeClr>
                </a:solidFill>
              </a:rPr>
              <a:t>Waag</a:t>
            </a:r>
            <a:r>
              <a:rPr lang="en-US" sz="2162" dirty="0" smtClean="0">
                <a:solidFill>
                  <a:schemeClr val="bg1">
                    <a:lumMod val="65000"/>
                  </a:schemeClr>
                </a:solidFill>
              </a:rPr>
              <a:t> Society focused on the educational and public realm (1994 – 1999)</a:t>
            </a:r>
          </a:p>
          <a:p>
            <a:r>
              <a:rPr lang="en-US" sz="2800" dirty="0"/>
              <a:t>O</a:t>
            </a:r>
            <a:r>
              <a:rPr lang="en-US" sz="2800" dirty="0" smtClean="0"/>
              <a:t>rchestrating a Networked </a:t>
            </a:r>
            <a:r>
              <a:rPr lang="en-US" sz="2800" dirty="0"/>
              <a:t>P</a:t>
            </a:r>
            <a:r>
              <a:rPr lang="en-US" sz="2800" dirty="0" smtClean="0"/>
              <a:t>rocess for Change: </a:t>
            </a:r>
            <a:r>
              <a:rPr lang="en-US" sz="2162" dirty="0" smtClean="0">
                <a:solidFill>
                  <a:schemeClr val="bg1">
                    <a:lumMod val="65000"/>
                  </a:schemeClr>
                </a:solidFill>
              </a:rPr>
              <a:t>director of educational Research and Development </a:t>
            </a:r>
            <a:r>
              <a:rPr lang="en-US" sz="2162" dirty="0" err="1" smtClean="0">
                <a:solidFill>
                  <a:schemeClr val="bg1">
                    <a:lumMod val="65000"/>
                  </a:schemeClr>
                </a:solidFill>
              </a:rPr>
              <a:t>Hogeschool</a:t>
            </a:r>
            <a:r>
              <a:rPr lang="en-US" sz="2162" dirty="0" smtClean="0">
                <a:solidFill>
                  <a:schemeClr val="bg1">
                    <a:lumMod val="65000"/>
                  </a:schemeClr>
                </a:solidFill>
              </a:rPr>
              <a:t> van Amsterdam, (1999 – 2005)</a:t>
            </a:r>
          </a:p>
          <a:p>
            <a:r>
              <a:rPr lang="en-US" sz="2800" dirty="0" smtClean="0"/>
              <a:t>Interactive Policymaking: </a:t>
            </a:r>
            <a:r>
              <a:rPr lang="en-US" sz="2162" dirty="0" smtClean="0">
                <a:solidFill>
                  <a:schemeClr val="bg1">
                    <a:lumMod val="65000"/>
                  </a:schemeClr>
                </a:solidFill>
              </a:rPr>
              <a:t>Crown member of the Dutch National Council for Culture and the Arts (since 2006)</a:t>
            </a:r>
            <a:endParaRPr lang="en-US" sz="2162"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sz="2400" dirty="0" smtClean="0"/>
              <a:t>Emergent Cultures of Engagement: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evolve in gathered crucial networks in processes of a collaborative authoring of outcomes</a:t>
            </a:r>
            <a:br>
              <a:rPr lang="en-US" sz="2400" dirty="0" smtClean="0"/>
            </a:br>
            <a:r>
              <a:rPr lang="en-US" sz="2400" dirty="0" smtClean="0"/>
              <a:t/>
            </a:r>
            <a:br>
              <a:rPr lang="en-US" sz="2400" dirty="0" smtClean="0"/>
            </a:br>
            <a:r>
              <a:rPr lang="en-US" sz="2400" dirty="0" smtClean="0"/>
              <a:t>are transmitted through experience in collaborative action </a:t>
            </a:r>
            <a:br>
              <a:rPr lang="en-US" sz="2400" dirty="0" smtClean="0"/>
            </a:br>
            <a:r>
              <a:rPr lang="en-US" sz="2400" dirty="0" smtClean="0"/>
              <a:t>tuned to fulfill specific shared needs</a:t>
            </a:r>
            <a:br>
              <a:rPr lang="en-US" sz="2400" dirty="0" smtClean="0"/>
            </a:br>
            <a:r>
              <a:rPr lang="en-US" sz="2400" dirty="0" smtClean="0"/>
              <a:t/>
            </a:r>
            <a:br>
              <a:rPr lang="en-US" sz="2400" dirty="0" smtClean="0"/>
            </a:br>
            <a:r>
              <a:rPr lang="en-US" sz="2400" dirty="0" smtClean="0"/>
              <a:t>happen in multiple presences in networked realities in which the design of time, place, action and relation are distinct for trust to build</a:t>
            </a:r>
            <a:br>
              <a:rPr lang="en-US" sz="2400" dirty="0" smtClean="0"/>
            </a:br>
            <a:r>
              <a:rPr lang="en-US" sz="2400" dirty="0" smtClean="0"/>
              <a:t/>
            </a:r>
            <a:br>
              <a:rPr lang="en-US" sz="2400" dirty="0" smtClean="0"/>
            </a:br>
            <a:r>
              <a:rPr lang="en-US" sz="2400" dirty="0" smtClean="0"/>
              <a:t>are fundamentally dependent on witnessing, on being witness and bearing witness, for developing sustainable organizations in which respect for human dignity is core. </a:t>
            </a:r>
            <a:br>
              <a:rPr lang="en-US" sz="2400" dirty="0" smtClean="0"/>
            </a:br>
            <a:r>
              <a:rPr lang="en-US" sz="2400" dirty="0"/>
              <a:t/>
            </a:r>
            <a:br>
              <a:rPr lang="en-US" sz="2400" dirty="0"/>
            </a:br>
            <a:r>
              <a:rPr lang="en-US" sz="2400" dirty="0" smtClean="0"/>
              <a:t>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l"/>
            <a:r>
              <a:rPr lang="en-US" dirty="0" err="1" smtClean="0"/>
              <a:t>OrO/OrO</a:t>
            </a:r>
            <a:r>
              <a:rPr lang="en-US" dirty="0" smtClean="0"/>
              <a:t> </a:t>
            </a:r>
            <a:r>
              <a:rPr lang="en-US" dirty="0" err="1" smtClean="0"/>
              <a:t>Teacherslab</a:t>
            </a:r>
            <a:r>
              <a:rPr lang="en-US" dirty="0" smtClean="0"/>
              <a:t>:</a:t>
            </a:r>
            <a:br>
              <a:rPr lang="en-US" dirty="0" smtClean="0"/>
            </a:br>
            <a:r>
              <a:rPr lang="en-US" dirty="0" smtClean="0"/>
              <a:t>Trust the teachers: inspire and offer skills and students will benefit</a:t>
            </a:r>
            <a:endParaRPr lang="en-US" dirty="0"/>
          </a:p>
        </p:txBody>
      </p:sp>
      <p:sp>
        <p:nvSpPr>
          <p:cNvPr id="3" name="Content Placeholder 2"/>
          <p:cNvSpPr>
            <a:spLocks noGrp="1"/>
          </p:cNvSpPr>
          <p:nvPr>
            <p:ph idx="1"/>
          </p:nvPr>
        </p:nvSpPr>
        <p:spPr>
          <a:xfrm>
            <a:off x="457200" y="2332037"/>
            <a:ext cx="8229600" cy="4525963"/>
          </a:xfrm>
        </p:spPr>
        <p:txBody>
          <a:bodyPr>
            <a:normAutofit fontScale="85000" lnSpcReduction="10000"/>
          </a:bodyPr>
          <a:lstStyle/>
          <a:p>
            <a:r>
              <a:rPr lang="en-US" dirty="0" smtClean="0"/>
              <a:t>1000 teachers (all students were sent home)</a:t>
            </a:r>
          </a:p>
          <a:p>
            <a:r>
              <a:rPr lang="en-US" dirty="0" smtClean="0"/>
              <a:t>3 days morning conference</a:t>
            </a:r>
          </a:p>
          <a:p>
            <a:r>
              <a:rPr lang="en-US" dirty="0" smtClean="0"/>
              <a:t>3 days afternoon workshops, talking and working online</a:t>
            </a:r>
          </a:p>
          <a:p>
            <a:pPr>
              <a:buNone/>
            </a:pPr>
            <a:r>
              <a:rPr lang="en-US" dirty="0" smtClean="0"/>
              <a:t>Results:</a:t>
            </a:r>
          </a:p>
          <a:p>
            <a:pPr>
              <a:buFontTx/>
              <a:buChar char="-"/>
            </a:pPr>
            <a:r>
              <a:rPr lang="en-US" dirty="0" smtClean="0"/>
              <a:t>Over 5000 stories on learning and teaching</a:t>
            </a:r>
          </a:p>
          <a:p>
            <a:pPr>
              <a:buFontTx/>
              <a:buChar char="-"/>
            </a:pPr>
            <a:r>
              <a:rPr lang="en-US" dirty="0" smtClean="0"/>
              <a:t>Teachers evaluated the </a:t>
            </a:r>
            <a:r>
              <a:rPr lang="en-US" dirty="0" err="1" smtClean="0"/>
              <a:t>Teacherslab</a:t>
            </a:r>
            <a:r>
              <a:rPr lang="en-US" dirty="0" smtClean="0"/>
              <a:t> extremely high</a:t>
            </a:r>
          </a:p>
          <a:p>
            <a:pPr>
              <a:buFontTx/>
              <a:buChar char="-"/>
            </a:pPr>
            <a:r>
              <a:rPr lang="en-US" dirty="0" smtClean="0"/>
              <a:t>From 6,7 tot 7,7 raise in student satisfaction ratings</a:t>
            </a:r>
          </a:p>
          <a:p>
            <a:pPr>
              <a:buFontTx/>
              <a:buChar char="-"/>
            </a:pPr>
            <a:r>
              <a:rPr lang="en-US" dirty="0" smtClean="0"/>
              <a:t>Reputation Rise of Polytechnic from place under 50 to 24 due to educational inspiration</a:t>
            </a:r>
          </a:p>
          <a:p>
            <a:pPr>
              <a:buFontTx/>
              <a:buChar cha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Picture 10.png"/>
          <p:cNvPicPr>
            <a:picLocks noGrp="1" noChangeAspect="1"/>
          </p:cNvPicPr>
          <p:nvPr>
            <p:ph/>
          </p:nvPr>
        </p:nvPicPr>
        <p:blipFill>
          <a:blip r:embed="rId2"/>
          <a:stretch>
            <a:fillRect/>
          </a:stretch>
        </p:blipFill>
        <p:spPr>
          <a:xfrm>
            <a:off x="-265162" y="0"/>
            <a:ext cx="3694161" cy="3483066"/>
          </a:xfrm>
        </p:spPr>
      </p:pic>
      <p:pic>
        <p:nvPicPr>
          <p:cNvPr id="6" name="Picture 5" descr="Picture 12.png"/>
          <p:cNvPicPr>
            <a:picLocks noChangeAspect="1"/>
          </p:cNvPicPr>
          <p:nvPr/>
        </p:nvPicPr>
        <p:blipFill>
          <a:blip r:embed="rId3"/>
          <a:stretch>
            <a:fillRect/>
          </a:stretch>
        </p:blipFill>
        <p:spPr>
          <a:xfrm>
            <a:off x="5640395" y="3428999"/>
            <a:ext cx="3503605" cy="3581400"/>
          </a:xfrm>
          <a:prstGeom prst="rect">
            <a:avLst/>
          </a:prstGeom>
        </p:spPr>
      </p:pic>
      <p:pic>
        <p:nvPicPr>
          <p:cNvPr id="7" name="Picture 6" descr="Picture 13.png"/>
          <p:cNvPicPr>
            <a:picLocks noChangeAspect="1"/>
          </p:cNvPicPr>
          <p:nvPr/>
        </p:nvPicPr>
        <p:blipFill>
          <a:blip r:embed="rId4"/>
          <a:stretch>
            <a:fillRect/>
          </a:stretch>
        </p:blipFill>
        <p:spPr>
          <a:xfrm>
            <a:off x="2191058" y="3428999"/>
            <a:ext cx="3781731" cy="3429002"/>
          </a:xfrm>
          <a:prstGeom prst="rect">
            <a:avLst/>
          </a:prstGeom>
        </p:spPr>
      </p:pic>
      <p:pic>
        <p:nvPicPr>
          <p:cNvPr id="8" name="Picture 7" descr="Picture 14.png"/>
          <p:cNvPicPr>
            <a:picLocks noChangeAspect="1"/>
          </p:cNvPicPr>
          <p:nvPr/>
        </p:nvPicPr>
        <p:blipFill>
          <a:blip r:embed="rId5"/>
          <a:stretch>
            <a:fillRect/>
          </a:stretch>
        </p:blipFill>
        <p:spPr>
          <a:xfrm>
            <a:off x="2191058" y="0"/>
            <a:ext cx="3800473" cy="3428999"/>
          </a:xfrm>
          <a:prstGeom prst="rect">
            <a:avLst/>
          </a:prstGeom>
        </p:spPr>
      </p:pic>
      <p:pic>
        <p:nvPicPr>
          <p:cNvPr id="9" name="Picture 8" descr="Picture 16.png"/>
          <p:cNvPicPr>
            <a:picLocks noChangeAspect="1"/>
          </p:cNvPicPr>
          <p:nvPr/>
        </p:nvPicPr>
        <p:blipFill>
          <a:blip r:embed="rId6"/>
          <a:stretch>
            <a:fillRect/>
          </a:stretch>
        </p:blipFill>
        <p:spPr>
          <a:xfrm>
            <a:off x="5623956" y="54068"/>
            <a:ext cx="3740727" cy="3374932"/>
          </a:xfrm>
          <a:prstGeom prst="rect">
            <a:avLst/>
          </a:prstGeom>
        </p:spPr>
      </p:pic>
      <p:pic>
        <p:nvPicPr>
          <p:cNvPr id="10" name="Picture 9" descr="Picture 17.png"/>
          <p:cNvPicPr>
            <a:picLocks noChangeAspect="1"/>
          </p:cNvPicPr>
          <p:nvPr/>
        </p:nvPicPr>
        <p:blipFill>
          <a:blip r:embed="rId7"/>
          <a:stretch>
            <a:fillRect/>
          </a:stretch>
        </p:blipFill>
        <p:spPr>
          <a:xfrm>
            <a:off x="-1219200" y="3352798"/>
            <a:ext cx="3735543" cy="36576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1.png"/>
          <p:cNvPicPr>
            <a:picLocks noGrp="1" noChangeAspect="1"/>
          </p:cNvPicPr>
          <p:nvPr>
            <p:ph/>
          </p:nvPr>
        </p:nvPicPr>
        <p:blipFill>
          <a:blip r:embed="rId2"/>
          <a:stretch>
            <a:fillRect/>
          </a:stretch>
        </p:blipFill>
        <p:spPr>
          <a:xfrm>
            <a:off x="0" y="609600"/>
            <a:ext cx="9144000" cy="5419984"/>
          </a:xfrm>
        </p:spPr>
      </p:pic>
      <p:sp>
        <p:nvSpPr>
          <p:cNvPr id="21507" name="Rectangle 3"/>
          <p:cNvSpPr>
            <a:spLocks noChangeArrowheads="1"/>
          </p:cNvSpPr>
          <p:nvPr/>
        </p:nvSpPr>
        <p:spPr bwMode="auto">
          <a:xfrm>
            <a:off x="381000" y="228600"/>
            <a:ext cx="46038" cy="2524125"/>
          </a:xfrm>
          <a:prstGeom prst="rect">
            <a:avLst/>
          </a:prstGeom>
          <a:noFill/>
          <a:ln w="9525">
            <a:noFill/>
            <a:miter lim="800000"/>
            <a:headEnd/>
            <a:tailEnd/>
          </a:ln>
        </p:spPr>
        <p:txBody>
          <a:bodyPr>
            <a:prstTxWarp prst="textNoShape">
              <a:avLst/>
            </a:prstTxWarp>
            <a:spAutoFit/>
          </a:bodyPr>
          <a:lstStyle/>
          <a:p>
            <a:pPr algn="ctr"/>
            <a:r>
              <a:rPr lang="en-US">
                <a:solidFill>
                  <a:schemeClr val="bg1"/>
                </a:solidFill>
                <a:latin typeface="Calibri" pitchFamily="-108" charset="0"/>
              </a:rPr>
              <a:t>film fragment</a:t>
            </a:r>
          </a:p>
          <a:p>
            <a:pPr algn="ctr"/>
            <a:endParaRPr lang="en-US">
              <a:solidFill>
                <a:schemeClr val="bg1"/>
              </a:solidFill>
              <a:latin typeface="Calibri" pitchFamily="-108" charset="0"/>
            </a:endParaRPr>
          </a:p>
          <a:p>
            <a:pPr algn="ctr"/>
            <a:r>
              <a:rPr lang="en-US">
                <a:solidFill>
                  <a:schemeClr val="bg1"/>
                </a:solidFill>
                <a:latin typeface="Calibri" pitchFamily="-108" charset="0"/>
              </a:rPr>
              <a:t>ONLINE COLLABORATION</a:t>
            </a:r>
          </a:p>
          <a:p>
            <a:pPr algn="ctr"/>
            <a:endParaRPr lang="en-US">
              <a:solidFill>
                <a:schemeClr val="bg1"/>
              </a:solidFill>
              <a:latin typeface="Calibri" pitchFamily="-108" charset="0"/>
            </a:endParaRPr>
          </a:p>
          <a:p>
            <a:pPr algn="ctr"/>
            <a:r>
              <a:rPr lang="en-US" sz="3200">
                <a:solidFill>
                  <a:schemeClr val="bg1"/>
                </a:solidFill>
                <a:latin typeface="Calibri" pitchFamily="-108" charset="0"/>
              </a:rPr>
              <a:t>PRIYA KAUL</a:t>
            </a:r>
            <a:endParaRPr lang="en-US">
              <a:solidFill>
                <a:schemeClr val="bg1"/>
              </a:solidFill>
              <a:latin typeface="Calibri" pitchFamily="-108" charset="0"/>
            </a:endParaRPr>
          </a:p>
          <a:p>
            <a:pPr algn="ctr"/>
            <a:r>
              <a:rPr lang="en-US">
                <a:solidFill>
                  <a:schemeClr val="bg1"/>
                </a:solidFill>
                <a:latin typeface="Calibri" pitchFamily="-108" charset="0"/>
              </a:rPr>
              <a:t>Psychologist and Communication Specialist</a:t>
            </a:r>
          </a:p>
          <a:p>
            <a:pPr algn="ctr"/>
            <a:endParaRPr lang="en-US">
              <a:solidFill>
                <a:schemeClr val="bg1"/>
              </a:solidFill>
              <a:latin typeface="Calibri" pitchFamily="-108" charset="0"/>
            </a:endParaRPr>
          </a:p>
          <a:p>
            <a:pPr algn="ctr"/>
            <a:r>
              <a:rPr lang="en-US">
                <a:solidFill>
                  <a:schemeClr val="bg1"/>
                </a:solidFill>
                <a:latin typeface="Calibri" pitchFamily="-108" charset="0"/>
              </a:rPr>
              <a:t>camera: Leen de Baat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Picture 9.png"/>
          <p:cNvPicPr>
            <a:picLocks noGrp="1" noChangeAspect="1"/>
          </p:cNvPicPr>
          <p:nvPr>
            <p:ph/>
          </p:nvPr>
        </p:nvPicPr>
        <p:blipFill>
          <a:blip r:embed="rId2"/>
          <a:stretch>
            <a:fillRect/>
          </a:stretch>
        </p:blipFill>
        <p:spPr>
          <a:xfrm>
            <a:off x="0" y="609600"/>
            <a:ext cx="9144000" cy="5715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Picture 3.png"/>
          <p:cNvPicPr>
            <a:picLocks noGrp="1" noChangeAspect="1"/>
          </p:cNvPicPr>
          <p:nvPr>
            <p:ph/>
          </p:nvPr>
        </p:nvPicPr>
        <p:blipFill>
          <a:blip r:embed="rId2"/>
          <a:stretch>
            <a:fillRect/>
          </a:stretch>
        </p:blipFill>
        <p:spPr>
          <a:xfrm>
            <a:off x="0" y="609600"/>
            <a:ext cx="9144000" cy="5715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Picture 7.png"/>
          <p:cNvPicPr>
            <a:picLocks noGrp="1" noChangeAspect="1"/>
          </p:cNvPicPr>
          <p:nvPr>
            <p:ph/>
          </p:nvPr>
        </p:nvPicPr>
        <p:blipFill>
          <a:blip r:embed="rId2"/>
          <a:stretch>
            <a:fillRect/>
          </a:stretch>
        </p:blipFill>
        <p:spPr>
          <a:xfrm>
            <a:off x="0" y="457200"/>
            <a:ext cx="9144000" cy="5715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Picture 4.png"/>
          <p:cNvPicPr>
            <a:picLocks noGrp="1" noChangeAspect="1"/>
          </p:cNvPicPr>
          <p:nvPr>
            <p:ph/>
          </p:nvPr>
        </p:nvPicPr>
        <p:blipFill>
          <a:blip r:embed="rId2"/>
          <a:stretch>
            <a:fillRect/>
          </a:stretch>
        </p:blipFill>
        <p:spPr>
          <a:xfrm>
            <a:off x="0" y="609600"/>
            <a:ext cx="9144000" cy="5715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1242</Words>
  <Application>Microsoft Macintosh PowerPoint</Application>
  <PresentationFormat>On-screen Show (4:3)</PresentationFormat>
  <Paragraphs>65</Paragraphs>
  <Slides>20</Slides>
  <Notes>4</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Witnessed Presence in Emerging Cultures of Engagement by  Caroline Nevejan   </vt:lpstr>
      <vt:lpstr>Public Research:</vt:lpstr>
      <vt:lpstr>OrO/OrO Teacherslab: Trust the teachers: inspire and offer skills and students will benefit</vt:lpstr>
      <vt:lpstr>Slide 4</vt:lpstr>
      <vt:lpstr>Slide 5</vt:lpstr>
      <vt:lpstr>Slide 6</vt:lpstr>
      <vt:lpstr>Slide 7</vt:lpstr>
      <vt:lpstr>Slide 8</vt:lpstr>
      <vt:lpstr>Slide 9</vt:lpstr>
      <vt:lpstr>Slide 10</vt:lpstr>
      <vt:lpstr>Slide 11</vt:lpstr>
      <vt:lpstr>Slide 12</vt:lpstr>
      <vt:lpstr>Presence and the Design of Trust (Nevejan 2007)   survival and well-being Giuseppe Riva, John &amp; Eva Waterworth (2004) Antonio Damasio (2000, 2004)   a trade-off Wijnand Ijsselsteijn (2004)</vt:lpstr>
      <vt:lpstr>“Thinking actors” </vt:lpstr>
      <vt:lpstr>Slide 15</vt:lpstr>
      <vt:lpstr>Natural presence  is distinct for survival and well-being, and embodies the ethical dimension of our lives  Mediated Presence  contributes to the language and concepts that people share   Witnessed Presence functions as a catalyst for good as well as for bad</vt:lpstr>
      <vt:lpstr>Tuning PRESENCE &amp; TRUST in DESIGN</vt:lpstr>
      <vt:lpstr>Slide 18</vt:lpstr>
      <vt:lpstr>Slide 19</vt:lpstr>
      <vt:lpstr>Emergent Cultures of Engagement:   evolve in gathered crucial networks in processes of a collaborative authoring of outcomes  are transmitted through experience in collaborative action  tuned to fulfill specific shared needs  happen in multiple presences in networked realities in which the design of time, place, action and relation are distinct for trust to build  are fundamentally dependent on witnessing, on being witness and bearing witness, for developing sustainable organizations in which respect for human dignity is core.     </vt:lpstr>
    </vt:vector>
  </TitlesOfParts>
  <Company>University of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Nevejan</dc:creator>
  <cp:lastModifiedBy>Caroline Nevejan</cp:lastModifiedBy>
  <cp:revision>2</cp:revision>
  <dcterms:created xsi:type="dcterms:W3CDTF">2010-06-21T07:23:08Z</dcterms:created>
  <dcterms:modified xsi:type="dcterms:W3CDTF">2010-06-21T07:26:52Z</dcterms:modified>
</cp:coreProperties>
</file>