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7"/>
  </p:notesMasterIdLst>
  <p:sldIdLst>
    <p:sldId id="257" r:id="rId2"/>
    <p:sldId id="258" r:id="rId3"/>
    <p:sldId id="278" r:id="rId4"/>
    <p:sldId id="349" r:id="rId5"/>
    <p:sldId id="348" r:id="rId6"/>
    <p:sldId id="350" r:id="rId7"/>
    <p:sldId id="351" r:id="rId8"/>
    <p:sldId id="342" r:id="rId9"/>
    <p:sldId id="346" r:id="rId10"/>
    <p:sldId id="308" r:id="rId11"/>
    <p:sldId id="310" r:id="rId12"/>
    <p:sldId id="343" r:id="rId13"/>
    <p:sldId id="303" r:id="rId14"/>
    <p:sldId id="304" r:id="rId15"/>
    <p:sldId id="305" r:id="rId16"/>
    <p:sldId id="307" r:id="rId17"/>
    <p:sldId id="313" r:id="rId18"/>
    <p:sldId id="344" r:id="rId19"/>
    <p:sldId id="315" r:id="rId20"/>
    <p:sldId id="316" r:id="rId21"/>
    <p:sldId id="317" r:id="rId22"/>
    <p:sldId id="345" r:id="rId23"/>
    <p:sldId id="318" r:id="rId24"/>
    <p:sldId id="319" r:id="rId25"/>
    <p:sldId id="32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2" d="100"/>
          <a:sy n="112" d="100"/>
        </p:scale>
        <p:origin x="-7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A25FB-792F-2544-8FAA-B920F0E6AB17}" type="datetimeFigureOut">
              <a:rPr lang="en-US" smtClean="0"/>
              <a:pPr/>
              <a:t>10/23/10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3AE3A-83B8-2A4B-A7AE-18EABBBE9A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C3180-6C36-8F43-A287-C70809C914F2}" type="slidenum">
              <a:rPr lang="en-US"/>
              <a:pPr/>
              <a:t>10</a:t>
            </a:fld>
            <a:endParaRPr lang="en-US"/>
          </a:p>
        </p:txBody>
      </p:sp>
      <p:sp>
        <p:nvSpPr>
          <p:cNvPr id="2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nl-NL"/>
              <a:t>In deze studie heb ik twee </a:t>
            </a:r>
            <a:r>
              <a:rPr lang="nl-NL" i="1"/>
              <a:t>networked events</a:t>
            </a:r>
            <a:r>
              <a:rPr lang="nl-NL"/>
              <a:t> geanalyseerd, The Galactic Hacker Party en het Seropositive Ball, die beiden in Paradiso plaats vonden in 1989 en 1990. Tijdens deze driedaagse conferenties ontmoetten mensen elkaar in levende lijve in Paradiso en ook via Internet en andere media.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22BF0-BFCC-E24E-A37A-4435347D2E14}" type="slidenum">
              <a:rPr lang="en-US"/>
              <a:pPr/>
              <a:t>11</a:t>
            </a:fld>
            <a:endParaRPr lang="en-US"/>
          </a:p>
        </p:txBody>
      </p:sp>
      <p:sp>
        <p:nvSpPr>
          <p:cNvPr id="27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nl-NL"/>
              <a:t>Omdat in die tijd de technologie nog relatief 'ruw' was, werd de dynamiek die ontstond door het ontwerp van </a:t>
            </a:r>
            <a:r>
              <a:rPr lang="nl-NL" i="1"/>
              <a:t>presence</a:t>
            </a:r>
            <a:r>
              <a:rPr lang="nl-NL"/>
              <a:t> en het ontwerp van </a:t>
            </a:r>
            <a:r>
              <a:rPr lang="nl-NL" i="1"/>
              <a:t>trust</a:t>
            </a:r>
            <a:r>
              <a:rPr lang="nl-NL"/>
              <a:t> soms op een grappige en soms op een shockerende manier duidelijk.</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26EA6-024C-5F4E-831F-3C76532BED9F}" type="slidenum">
              <a:rPr lang="en-US" smtClean="0">
                <a:ea typeface="ＭＳ Ｐゴシック" charset="-128"/>
                <a:cs typeface="ＭＳ Ｐゴシック" charset="-128"/>
              </a:rPr>
              <a:pPr fontAlgn="base">
                <a:spcBef>
                  <a:spcPct val="0"/>
                </a:spcBef>
                <a:spcAft>
                  <a:spcPct val="0"/>
                </a:spcAft>
                <a:defRPr/>
              </a:pPr>
              <a:t>13</a:t>
            </a:fld>
            <a:endParaRPr lang="en-US" smtClean="0">
              <a:ea typeface="ＭＳ Ｐゴシック" charset="-128"/>
              <a:cs typeface="ＭＳ Ｐゴシック" charset="-128"/>
            </a:endParaRPr>
          </a:p>
        </p:txBody>
      </p:sp>
      <p:sp>
        <p:nvSpPr>
          <p:cNvPr id="163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nl-NL">
                <a:latin typeface="Verdana" pitchFamily="-106" charset="0"/>
                <a:ea typeface="ＭＳ Ｐゴシック" pitchFamily="-106" charset="-128"/>
                <a:cs typeface="ＭＳ Ｐゴシック" pitchFamily="-106" charset="-128"/>
              </a:rPr>
              <a:t>Mijn onderzoek gaat over hoe wij onze communicatie vormgeven met behulp van de media die vele mensen inmiddels dagelijks gebruiken. Door die media kunnen we aanwezig zijn op andere plekken en andere tijden. Wanneer we telefoneren voelen we elkaars aanwezigheid zonder dat we op dezelfde plaats zijn bijvoorbeeld. Als ik een brief per post stuur bereik ik een ander mens op een ander tijdstip dan wanneer ik de brief verstuur.</a:t>
            </a:r>
          </a:p>
          <a:p>
            <a:pPr eaLnBrk="1" hangingPunct="1">
              <a:spcBef>
                <a:spcPct val="0"/>
              </a:spcBef>
            </a:pPr>
            <a:endParaRPr lang="en-US">
              <a:ea typeface="ＭＳ Ｐゴシック" pitchFamily="-106" charset="-128"/>
              <a:cs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3C3F1-847D-1447-9E75-EC8DB2797DF5}" type="slidenum">
              <a:rPr lang="en-US" smtClean="0">
                <a:ea typeface="ＭＳ Ｐゴシック" charset="-128"/>
                <a:cs typeface="ＭＳ Ｐゴシック" charset="-128"/>
              </a:rPr>
              <a:pPr fontAlgn="base">
                <a:spcBef>
                  <a:spcPct val="0"/>
                </a:spcBef>
                <a:spcAft>
                  <a:spcPct val="0"/>
                </a:spcAft>
                <a:defRPr/>
              </a:pPr>
              <a:t>14</a:t>
            </a:fld>
            <a:endParaRPr lang="en-US" smtClean="0">
              <a:ea typeface="ＭＳ Ｐゴシック" charset="-128"/>
              <a:cs typeface="ＭＳ Ｐゴシック" charset="-128"/>
            </a:endParaRPr>
          </a:p>
        </p:txBody>
      </p:sp>
      <p:sp>
        <p:nvSpPr>
          <p:cNvPr id="184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nl-NL">
                <a:ea typeface="ＭＳ Ｐゴシック" pitchFamily="-106" charset="-128"/>
                <a:cs typeface="ＭＳ Ｐゴシック" pitchFamily="-106" charset="-128"/>
              </a:rPr>
              <a:t>Als ik iemand  heb gebeld bijvoorbeeld of een email heb gestuurd, heeft dit mogelijk effect hoe ik diegene de volgende keer ontmoet. In allerlei organisaties vraagt men zich af hoe men het beste met elkaar kan communiceren: wanneer kan je emailen, chatten of video-conferencen en wanneer moet je de moeite nemen om naar elkaar toe te reizen om elkaar 'in het echt' te ontmoeten. </a:t>
            </a:r>
            <a:endParaRPr lang="en-US">
              <a:ea typeface="ＭＳ Ｐゴシック" pitchFamily="-106" charset="-128"/>
              <a:cs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4A402-7915-E548-B6D5-D7EF4EE3A424}" type="slidenum">
              <a:rPr lang="en-US" smtClean="0">
                <a:ea typeface="ＭＳ Ｐゴシック" charset="-128"/>
                <a:cs typeface="ＭＳ Ｐゴシック" charset="-128"/>
              </a:rPr>
              <a:pPr fontAlgn="base">
                <a:spcBef>
                  <a:spcPct val="0"/>
                </a:spcBef>
                <a:spcAft>
                  <a:spcPct val="0"/>
                </a:spcAft>
                <a:defRPr/>
              </a:pPr>
              <a:t>15</a:t>
            </a:fld>
            <a:endParaRPr lang="en-US" smtClean="0">
              <a:ea typeface="ＭＳ Ｐゴシック" charset="-128"/>
              <a:cs typeface="ＭＳ Ｐゴシック" charset="-128"/>
            </a:endParaRPr>
          </a:p>
        </p:txBody>
      </p:sp>
      <p:sp>
        <p:nvSpPr>
          <p:cNvPr id="204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04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nl-NL">
                <a:solidFill>
                  <a:srgbClr val="000000"/>
                </a:solidFill>
                <a:ea typeface="ＭＳ Ｐゴシック" pitchFamily="-106" charset="-128"/>
                <a:cs typeface="ＭＳ Ｐゴシック" pitchFamily="-106" charset="-128"/>
              </a:rPr>
              <a:t>Om meer grip te krijgen op deze verwarrende processen en in staat te zijn een soort ratio te ontwikkelen voor wanneer we op welke wijze met elkaar willen communiceren ben ik dit onderzoek begonnen. </a:t>
            </a:r>
            <a:endParaRPr lang="nl-NL">
              <a:latin typeface="Verdana" pitchFamily="-106" charset="0"/>
              <a:ea typeface="ＭＳ Ｐゴシック" pitchFamily="-106" charset="-128"/>
              <a:cs typeface="ＭＳ Ｐゴシック" pitchFamily="-106" charset="-128"/>
            </a:endParaRPr>
          </a:p>
          <a:p>
            <a:pPr eaLnBrk="1" hangingPunct="1">
              <a:spcBef>
                <a:spcPct val="0"/>
              </a:spcBef>
            </a:pPr>
            <a:endParaRPr lang="en-US">
              <a:ea typeface="ＭＳ Ｐゴシック" pitchFamily="-106" charset="-128"/>
              <a:cs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23BC3D-6596-7C4D-8319-9EBB349457CE}" type="slidenum">
              <a:rPr lang="en-US" smtClean="0">
                <a:ea typeface="ＭＳ Ｐゴシック" charset="-128"/>
                <a:cs typeface="ＭＳ Ｐゴシック" charset="-128"/>
              </a:rPr>
              <a:pPr fontAlgn="base">
                <a:spcBef>
                  <a:spcPct val="0"/>
                </a:spcBef>
                <a:spcAft>
                  <a:spcPct val="0"/>
                </a:spcAft>
                <a:defRPr/>
              </a:pPr>
              <a:t>16</a:t>
            </a:fld>
            <a:endParaRPr lang="en-US" smtClean="0">
              <a:ea typeface="ＭＳ Ｐゴシック" charset="-128"/>
              <a:cs typeface="ＭＳ Ｐゴシック" charset="-128"/>
            </a:endParaRPr>
          </a:p>
        </p:txBody>
      </p:sp>
      <p:sp>
        <p:nvSpPr>
          <p:cNvPr id="2457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ea typeface="ＭＳ Ｐゴシック" pitchFamily="-106" charset="-128"/>
                <a:cs typeface="ＭＳ Ｐゴシック" pitchFamily="-106" charset="-128"/>
              </a:rPr>
              <a:t>Wat is Presence eigenlijk? In de kunsten, in het leger, in de grote bedrijven, en in verschillende wetenschappelijke onderzoekscentra wordt hier onderzoek naar gedaan.  Ik heb uiteindelijk besloten om de visie te volgen van Giuseppe Riva en John en Eva Waterworth, die zich baseren op het werk van Antonio Damasio. Zij beschrijven Presence als het fenomeen dat door de evolutie is ontwikkeld en ons in staat selt onderscheid te maken tussen wat hier en nu is en wat niet. Doordat we kunnen inschatten waar en hoe we zijn,op verschiolende bewustzijnsnivuau’s, zijn we als mens in staat te handelen in het belang van ons overleven en welzijn.</a:t>
            </a:r>
          </a:p>
          <a:p>
            <a:pPr eaLnBrk="1" hangingPunct="1">
              <a:spcBef>
                <a:spcPct val="0"/>
              </a:spcBef>
            </a:pPr>
            <a:r>
              <a:rPr lang="en-US">
                <a:ea typeface="ＭＳ Ｐゴシック" pitchFamily="-106" charset="-128"/>
                <a:cs typeface="ＭＳ Ｐゴシック" pitchFamily="-106" charset="-128"/>
              </a:rPr>
              <a:t>Ook volg ik Wijnand IJsselsteijn, een van de commissieleden die straks binnenkomt, die stelt dat presence altijd een trade-off is. Op een gegeven moment settelen in ons begrip van een bepaalde situatie we voor een bepaalde status quo op basis van de informatie die we ontvangen. Als ik een vreemdeling op straat tegen kom beslis ik of die bedreigend is of  niet, als ik telefoneer, een email stuur of een krant lees beslis ik hoe dit mijn leven al dan niet beinvloedt op basis van de ‘gebrekkige’ informatie die ik heb.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6B971-762D-BE41-AAF3-9082F9C026B3}" type="slidenum">
              <a:rPr lang="en-US" smtClean="0">
                <a:ea typeface="ＭＳ Ｐゴシック" charset="-128"/>
                <a:cs typeface="ＭＳ Ｐゴシック" charset="-128"/>
              </a:rPr>
              <a:pPr fontAlgn="base">
                <a:spcBef>
                  <a:spcPct val="0"/>
                </a:spcBef>
                <a:spcAft>
                  <a:spcPct val="0"/>
                </a:spcAft>
                <a:defRPr/>
              </a:pPr>
              <a:t>17</a:t>
            </a:fld>
            <a:endParaRPr lang="en-US" smtClean="0">
              <a:ea typeface="ＭＳ Ｐゴシック" charset="-128"/>
              <a:cs typeface="ＭＳ Ｐゴシック" charset="-128"/>
            </a:endParaRPr>
          </a:p>
        </p:txBody>
      </p:sp>
      <p:sp>
        <p:nvSpPr>
          <p:cNvPr id="266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6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nl-NL">
                <a:ea typeface="ＭＳ Ｐゴシック" pitchFamily="-106" charset="-128"/>
                <a:cs typeface="ＭＳ Ｐゴシック" pitchFamily="-106" charset="-128"/>
              </a:rPr>
              <a:t>Des te maximaler het gevoel van </a:t>
            </a:r>
            <a:r>
              <a:rPr lang="nl-NL" i="1">
                <a:ea typeface="ＭＳ Ｐゴシック" pitchFamily="-106" charset="-128"/>
                <a:cs typeface="ＭＳ Ｐゴシック" pitchFamily="-106" charset="-128"/>
              </a:rPr>
              <a:t>presence</a:t>
            </a:r>
            <a:r>
              <a:rPr lang="nl-NL">
                <a:ea typeface="ＭＳ Ｐゴシック" pitchFamily="-106" charset="-128"/>
                <a:cs typeface="ＭＳ Ｐゴシック" pitchFamily="-106" charset="-128"/>
              </a:rPr>
              <a:t> is, des te beter zijn we in staat te handelen in het belang van ons overleven en welzijn. In ontmoetingen in </a:t>
            </a:r>
            <a:r>
              <a:rPr lang="nl-NL" i="1">
                <a:ea typeface="ＭＳ Ｐゴシック" pitchFamily="-106" charset="-128"/>
                <a:cs typeface="ＭＳ Ｐゴシック" pitchFamily="-106" charset="-128"/>
              </a:rPr>
              <a:t>natural presence</a:t>
            </a:r>
            <a:r>
              <a:rPr lang="nl-NL">
                <a:ea typeface="ＭＳ Ｐゴシック" pitchFamily="-106" charset="-128"/>
                <a:cs typeface="ＭＳ Ｐゴシック" pitchFamily="-106" charset="-128"/>
              </a:rPr>
              <a:t> kan het bewustzijn van </a:t>
            </a:r>
            <a:r>
              <a:rPr lang="nl-NL" i="1">
                <a:ea typeface="ＭＳ Ｐゴシック" pitchFamily="-106" charset="-128"/>
                <a:cs typeface="ＭＳ Ｐゴシック" pitchFamily="-106" charset="-128"/>
              </a:rPr>
              <a:t>presence</a:t>
            </a:r>
            <a:r>
              <a:rPr lang="nl-NL">
                <a:ea typeface="ＭＳ Ｐゴシック" pitchFamily="-106" charset="-128"/>
                <a:cs typeface="ＭＳ Ｐゴシック" pitchFamily="-106" charset="-128"/>
              </a:rPr>
              <a:t> worden gemaximaliseerd, beter dan in </a:t>
            </a:r>
            <a:r>
              <a:rPr lang="nl-NL" i="1">
                <a:ea typeface="ＭＳ Ｐゴシック" pitchFamily="-106" charset="-128"/>
                <a:cs typeface="ＭＳ Ｐゴシック" pitchFamily="-106" charset="-128"/>
              </a:rPr>
              <a:t>mediated presence</a:t>
            </a:r>
            <a:r>
              <a:rPr lang="nl-NL">
                <a:ea typeface="ＭＳ Ｐゴシック" pitchFamily="-106" charset="-128"/>
                <a:cs typeface="ＭＳ Ｐゴシック" pitchFamily="-106" charset="-128"/>
              </a:rPr>
              <a:t> ondanks dat deze zeer boeiend en fascinerend kan zijn. Telefoon, internet of andere media, zijn vaak een welkome bijdrage aan ons dagelijks leven, wij kunnen tijd en plaats overstijgen en zij dragen bij aan de taal en de concepten die mensen onderling delen. Desalniettemin is deze bijdrage beperkt, de context wordt voornamelijk bepaald door de connectie zelf, en de </a:t>
            </a:r>
            <a:r>
              <a:rPr lang="nl-NL" i="1">
                <a:ea typeface="ＭＳ Ｐゴシック" pitchFamily="-106" charset="-128"/>
                <a:cs typeface="ＭＳ Ｐゴシック" pitchFamily="-106" charset="-128"/>
              </a:rPr>
              <a:t>natural presence</a:t>
            </a:r>
            <a:r>
              <a:rPr lang="nl-NL">
                <a:ea typeface="ＭＳ Ｐゴシック" pitchFamily="-106" charset="-128"/>
                <a:cs typeface="ＭＳ Ｐゴシック" pitchFamily="-106" charset="-128"/>
              </a:rPr>
              <a:t> van de betrokken mensen is bepalend voor wat er uiteindelijk wel of niet gebeurt. Daarom concludeer ik dat wanneer issues die ethische implicaties hebben aan de orde zijn (en deze hebben te maken met overleven en welzijn), men elkaar het beste in </a:t>
            </a:r>
            <a:r>
              <a:rPr lang="nl-NL" i="1">
                <a:ea typeface="ＭＳ Ｐゴシック" pitchFamily="-106" charset="-128"/>
                <a:cs typeface="ＭＳ Ｐゴシック" pitchFamily="-106" charset="-128"/>
              </a:rPr>
              <a:t>natural presence</a:t>
            </a:r>
            <a:r>
              <a:rPr lang="nl-NL">
                <a:ea typeface="ＭＳ Ｐゴシック" pitchFamily="-106" charset="-128"/>
                <a:cs typeface="ＭＳ Ｐゴシック" pitchFamily="-106" charset="-128"/>
              </a:rPr>
              <a:t> kan ontmoeten. </a:t>
            </a:r>
            <a:endParaRPr lang="en-US">
              <a:ea typeface="ＭＳ Ｐゴシック" pitchFamily="-106" charset="-128"/>
              <a:cs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F21483-BEEA-FC4F-90AA-547073DCBA34}" type="slidenum">
              <a:rPr lang="en-US" smtClean="0">
                <a:ea typeface="ＭＳ Ｐゴシック" charset="-128"/>
                <a:cs typeface="ＭＳ Ｐゴシック" charset="-128"/>
              </a:rPr>
              <a:pPr fontAlgn="base">
                <a:spcBef>
                  <a:spcPct val="0"/>
                </a:spcBef>
                <a:spcAft>
                  <a:spcPct val="0"/>
                </a:spcAft>
                <a:defRPr/>
              </a:pPr>
              <a:t>19</a:t>
            </a:fld>
            <a:endParaRPr lang="en-US" smtClean="0">
              <a:ea typeface="ＭＳ Ｐゴシック" charset="-128"/>
              <a:cs typeface="ＭＳ Ｐゴシック" charset="-128"/>
            </a:endParaRPr>
          </a:p>
        </p:txBody>
      </p:sp>
      <p:sp>
        <p:nvSpPr>
          <p:cNvPr id="307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ea typeface="ＭＳ Ｐゴシック" pitchFamily="-106" charset="-128"/>
                <a:cs typeface="ＭＳ Ｐゴシック" pitchFamily="-106" charset="-128"/>
              </a:rPr>
              <a:t>Daarom argumenteer ik dat er 4 dimensies van groot belang zijn wanneer wij presence van onszelf en anderen  vormgeven.  Informatie- en communictaietechnolobgie  helpt ons tijd en plaats te overstijgen, ze beinvloedt echter inmiddels ons welzijn en overleven diepgaand. Daarom is de aanwezigheid van een handelings perspectief en de wijze waarop de relatie met de andere mens wordt vormgegeven van doorslaggevende betekenis voor het potentieel effect van informatie- en communicatietechnologie.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D2E027-911F-EA4F-8F8F-F1A659A8584F}" type="slidenum">
              <a:rPr lang="en-US" smtClean="0">
                <a:ea typeface="ＭＳ Ｐゴシック" charset="-128"/>
                <a:cs typeface="ＭＳ Ｐゴシック" charset="-128"/>
              </a:rPr>
              <a:pPr fontAlgn="base">
                <a:spcBef>
                  <a:spcPct val="0"/>
                </a:spcBef>
                <a:spcAft>
                  <a:spcPct val="0"/>
                </a:spcAft>
                <a:defRPr/>
              </a:pPr>
              <a:t>20</a:t>
            </a:fld>
            <a:endParaRPr lang="en-US" smtClean="0">
              <a:ea typeface="ＭＳ Ｐゴシック" charset="-128"/>
              <a:cs typeface="ＭＳ Ｐゴシック" charset="-128"/>
            </a:endParaRPr>
          </a:p>
        </p:txBody>
      </p:sp>
      <p:sp>
        <p:nvSpPr>
          <p:cNvPr id="286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ea typeface="ＭＳ Ｐゴシック" pitchFamily="-106" charset="-128"/>
                <a:cs typeface="ＭＳ Ｐゴシック" pitchFamily="-106" charset="-128"/>
              </a:rPr>
              <a:t>Ik besluit mijn proefschrift met een betoog voor het in iedere situatie specifiek ontwerpen en analyseren hoe deze 4 dimensies zich tot elkaar verhouden in het licht van het al dan niet ontstaan van morele afstand enf het al dan niet ontstaan van vertrouwen tussen mensen.Yutpa, with You in Unity of Time Place and Action.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034A296A-DDBF-B243-9A24-93D738CAFEDC}" type="datetimeFigureOut">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34A296A-DDBF-B243-9A24-93D738CAFEDC}" type="datetimeFigureOut">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34A296A-DDBF-B243-9A24-93D738CAFEDC}" type="datetimeFigureOut">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034A296A-DDBF-B243-9A24-93D738CAFEDC}" type="datetimeFigureOut">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034A296A-DDBF-B243-9A24-93D738CAFEDC}" type="datetimeFigureOut">
              <a:rPr lang="en-US" smtClean="0"/>
              <a:pPr/>
              <a:t>10/23/10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034A296A-DDBF-B243-9A24-93D738CAFEDC}" type="datetimeFigureOut">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034A296A-DDBF-B243-9A24-93D738CAFEDC}" type="datetimeFigureOut">
              <a:rPr lang="en-US" smtClean="0"/>
              <a:pPr/>
              <a:t>10/23/10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034A296A-DDBF-B243-9A24-93D738CAFEDC}" type="datetimeFigureOut">
              <a:rPr lang="en-US" smtClean="0"/>
              <a:pPr/>
              <a:t>10/23/10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A296A-DDBF-B243-9A24-93D738CAFEDC}" type="datetimeFigureOut">
              <a:rPr lang="en-US" smtClean="0"/>
              <a:pPr/>
              <a:t>10/23/10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034A296A-DDBF-B243-9A24-93D738CAFEDC}" type="datetimeFigureOut">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034A296A-DDBF-B243-9A24-93D738CAFEDC}" type="datetimeFigureOut">
              <a:rPr lang="en-US" smtClean="0"/>
              <a:pPr/>
              <a:t>10/23/10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450D-7199-4F4C-BB3E-3AD04F4A02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A296A-DDBF-B243-9A24-93D738CAFEDC}" type="datetimeFigureOut">
              <a:rPr lang="en-US" smtClean="0"/>
              <a:pPr/>
              <a:t>10/23/10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450D-7199-4F4C-BB3E-3AD04F4A0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being-here.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ystemsdesign.tbm.tudelft.nl/witness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52600"/>
            <a:ext cx="7162800" cy="4678362"/>
          </a:xfrm>
        </p:spPr>
        <p:txBody>
          <a:bodyPr/>
          <a:lstStyle/>
          <a:p>
            <a:r>
              <a:rPr lang="en-US" dirty="0" smtClean="0"/>
              <a:t>Designing Presence &amp; Trust</a:t>
            </a:r>
            <a:br>
              <a:rPr lang="en-US" dirty="0" smtClean="0"/>
            </a:br>
            <a:r>
              <a:rPr lang="en-US" dirty="0" smtClean="0"/>
              <a:t>in processes of interaction</a:t>
            </a:r>
            <a:br>
              <a:rPr lang="en-US" dirty="0" smtClean="0"/>
            </a:br>
            <a:r>
              <a:rPr lang="en-US" dirty="0" smtClean="0"/>
              <a:t/>
            </a:r>
            <a:br>
              <a:rPr lang="en-US" dirty="0" smtClean="0"/>
            </a:br>
            <a:r>
              <a:rPr lang="en-US" sz="2800" dirty="0" smtClean="0">
                <a:solidFill>
                  <a:schemeClr val="tx1">
                    <a:lumMod val="65000"/>
                    <a:lumOff val="35000"/>
                  </a:schemeClr>
                </a:solidFill>
              </a:rPr>
              <a:t>Caroline </a:t>
            </a:r>
            <a:r>
              <a:rPr lang="en-US" sz="2800" dirty="0" err="1" smtClean="0">
                <a:solidFill>
                  <a:schemeClr val="tx1">
                    <a:lumMod val="65000"/>
                    <a:lumOff val="35000"/>
                  </a:schemeClr>
                </a:solidFill>
              </a:rPr>
              <a:t>Nevejan</a:t>
            </a:r>
            <a:r>
              <a:rPr lang="en-US" sz="2800" dirty="0" smtClean="0">
                <a:solidFill>
                  <a:schemeClr val="tx1">
                    <a:lumMod val="65000"/>
                    <a:lumOff val="35000"/>
                  </a:schemeClr>
                </a:solidFill>
              </a:rPr>
              <a:t/>
            </a:r>
            <a:br>
              <a:rPr lang="en-US" sz="2800" dirty="0" smtClean="0">
                <a:solidFill>
                  <a:schemeClr val="tx1">
                    <a:lumMod val="65000"/>
                    <a:lumOff val="35000"/>
                  </a:schemeClr>
                </a:solidFill>
              </a:rPr>
            </a:br>
            <a:r>
              <a:rPr lang="en-US" sz="2800" dirty="0" smtClean="0">
                <a:solidFill>
                  <a:schemeClr val="tx1">
                    <a:lumMod val="65000"/>
                    <a:lumOff val="35000"/>
                  </a:schemeClr>
                </a:solidFill>
              </a:rPr>
              <a:t>Delft University of Technology</a:t>
            </a:r>
            <a:br>
              <a:rPr lang="en-US" sz="2800" dirty="0" smtClean="0">
                <a:solidFill>
                  <a:schemeClr val="tx1">
                    <a:lumMod val="65000"/>
                    <a:lumOff val="35000"/>
                  </a:schemeClr>
                </a:solidFill>
              </a:rPr>
            </a:br>
            <a:r>
              <a:rPr lang="en-US" sz="2800" dirty="0" smtClean="0">
                <a:solidFill>
                  <a:schemeClr val="tx1">
                    <a:lumMod val="65000"/>
                    <a:lumOff val="35000"/>
                  </a:schemeClr>
                </a:solidFill>
              </a:rPr>
              <a:t/>
            </a:r>
            <a:br>
              <a:rPr lang="en-US" sz="2800" dirty="0" smtClean="0">
                <a:solidFill>
                  <a:schemeClr val="tx1">
                    <a:lumMod val="65000"/>
                    <a:lumOff val="35000"/>
                  </a:schemeClr>
                </a:solidFill>
              </a:rPr>
            </a:br>
            <a:r>
              <a:rPr lang="en-US" sz="2800" dirty="0" smtClean="0">
                <a:solidFill>
                  <a:schemeClr val="tx1">
                    <a:lumMod val="65000"/>
                    <a:lumOff val="35000"/>
                  </a:schemeClr>
                </a:solidFill>
              </a:rPr>
              <a:t>Amsterdam 26 October 2010</a:t>
            </a:r>
            <a:br>
              <a:rPr lang="en-US" sz="2800" dirty="0" smtClean="0">
                <a:solidFill>
                  <a:schemeClr val="tx1">
                    <a:lumMod val="65000"/>
                    <a:lumOff val="35000"/>
                  </a:schemeClr>
                </a:solidFill>
              </a:rPr>
            </a:br>
            <a:r>
              <a:rPr lang="en-US" sz="2800" dirty="0" smtClean="0">
                <a:solidFill>
                  <a:schemeClr val="tx1">
                    <a:lumMod val="65000"/>
                    <a:lumOff val="35000"/>
                  </a:schemeClr>
                </a:solidFill>
              </a:rPr>
              <a:t>KTH School of Architecture Stockholm</a:t>
            </a:r>
            <a:endParaRPr lang="en-US" sz="2800" dirty="0">
              <a:solidFill>
                <a:schemeClr val="tx1">
                  <a:lumMod val="65000"/>
                  <a:lumOff val="35000"/>
                </a:schemeClr>
              </a:solidFill>
            </a:endParaRPr>
          </a:p>
        </p:txBody>
      </p:sp>
      <p:pic>
        <p:nvPicPr>
          <p:cNvPr id="3" name="Picture 2" descr="Picture 1.png"/>
          <p:cNvPicPr>
            <a:picLocks noChangeAspect="1"/>
          </p:cNvPicPr>
          <p:nvPr/>
        </p:nvPicPr>
        <p:blipFill>
          <a:blip r:embed="rId2"/>
          <a:stretch>
            <a:fillRect/>
          </a:stretch>
        </p:blipFill>
        <p:spPr>
          <a:xfrm>
            <a:off x="609600" y="274638"/>
            <a:ext cx="3600393" cy="11731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ghp affiche.jpg                                                000C3FFDCaro HD                        BE964467:"/>
          <p:cNvPicPr>
            <a:picLocks noChangeAspect="1" noChangeArrowheads="1"/>
          </p:cNvPicPr>
          <p:nvPr/>
        </p:nvPicPr>
        <p:blipFill>
          <a:blip r:embed="rId3"/>
          <a:srcRect/>
          <a:stretch>
            <a:fillRect/>
          </a:stretch>
        </p:blipFill>
        <p:spPr bwMode="auto">
          <a:xfrm>
            <a:off x="2165350" y="0"/>
            <a:ext cx="48133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affiche_zero_MB.jpg                                            000C3FFDCaro HD                        BE964467:"/>
          <p:cNvPicPr>
            <a:picLocks noChangeAspect="1" noChangeArrowheads="1"/>
          </p:cNvPicPr>
          <p:nvPr/>
        </p:nvPicPr>
        <p:blipFill>
          <a:blip r:embed="rId3"/>
          <a:srcRect/>
          <a:stretch>
            <a:fillRect/>
          </a:stretch>
        </p:blipFill>
        <p:spPr bwMode="auto">
          <a:xfrm>
            <a:off x="2032000" y="0"/>
            <a:ext cx="5078413"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638800"/>
          </a:xfrm>
        </p:spPr>
        <p:txBody>
          <a:bodyPr>
            <a:normAutofit/>
          </a:bodyPr>
          <a:lstStyle/>
          <a:p>
            <a:r>
              <a:rPr lang="en-US" dirty="0" smtClean="0"/>
              <a:t>Chapter 3</a:t>
            </a:r>
            <a:br>
              <a:rPr lang="en-US" dirty="0" smtClean="0"/>
            </a:br>
            <a:r>
              <a:rPr lang="en-US" dirty="0" smtClean="0"/>
              <a:t/>
            </a:r>
            <a:br>
              <a:rPr lang="en-US" dirty="0" smtClean="0"/>
            </a:br>
            <a:r>
              <a:rPr lang="en-US" dirty="0" smtClean="0"/>
              <a:t>Presence, what is it?</a:t>
            </a:r>
            <a:br>
              <a:rPr lang="en-US" dirty="0" smtClean="0"/>
            </a:br>
            <a:r>
              <a:rPr lang="en-US" dirty="0" smtClean="0"/>
              <a:t/>
            </a:r>
            <a:br>
              <a:rPr lang="en-US" dirty="0" smtClean="0"/>
            </a:br>
            <a:r>
              <a:rPr lang="en-US" dirty="0"/>
              <a:t/>
            </a:r>
            <a:br>
              <a:rPr lang="en-US" dirty="0"/>
            </a:br>
            <a:r>
              <a:rPr lang="en-US" sz="2800" dirty="0" smtClean="0"/>
              <a:t>Feedback by students who studied</a:t>
            </a:r>
            <a:br>
              <a:rPr lang="en-US" sz="2800" dirty="0" smtClean="0"/>
            </a:br>
            <a:r>
              <a:rPr lang="en-US" sz="2800" dirty="0" smtClean="0"/>
              <a:t>Witnessed Presence and the YUTPA framework</a:t>
            </a:r>
            <a:br>
              <a:rPr lang="en-US" sz="2800" dirty="0" smtClean="0"/>
            </a:br>
            <a:r>
              <a:rPr lang="en-US" dirty="0" smtClean="0"/>
              <a:t/>
            </a:r>
            <a:br>
              <a:rPr lang="en-US" dirty="0" smtClean="0"/>
            </a:br>
            <a:endParaRPr lang="en-US"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657600" y="533400"/>
            <a:ext cx="1524000" cy="461963"/>
          </a:xfrm>
          <a:prstGeom prst="rect">
            <a:avLst/>
          </a:prstGeom>
          <a:noFill/>
          <a:ln w="9525">
            <a:noFill/>
            <a:miter lim="800000"/>
            <a:headEnd/>
            <a:tailEnd/>
          </a:ln>
        </p:spPr>
        <p:txBody>
          <a:bodyPr>
            <a:prstTxWarp prst="textNoShape">
              <a:avLst/>
            </a:prstTxWarp>
            <a:spAutoFit/>
          </a:bodyPr>
          <a:lstStyle/>
          <a:p>
            <a:r>
              <a:rPr lang="en-US">
                <a:latin typeface="Verdana" pitchFamily="-106" charset="0"/>
              </a:rPr>
              <a:t>Physical</a:t>
            </a:r>
            <a:endParaRPr lang="en-US">
              <a:latin typeface="Calibri" pitchFamily="-106" charset="0"/>
            </a:endParaRPr>
          </a:p>
        </p:txBody>
      </p:sp>
      <p:sp>
        <p:nvSpPr>
          <p:cNvPr id="15363" name="Text Box 3"/>
          <p:cNvSpPr txBox="1">
            <a:spLocks noChangeArrowheads="1"/>
          </p:cNvSpPr>
          <p:nvPr/>
        </p:nvSpPr>
        <p:spPr bwMode="auto">
          <a:xfrm>
            <a:off x="3810000" y="5607050"/>
            <a:ext cx="1187450" cy="461963"/>
          </a:xfrm>
          <a:prstGeom prst="rect">
            <a:avLst/>
          </a:prstGeom>
          <a:noFill/>
          <a:ln w="9525">
            <a:noFill/>
            <a:miter lim="800000"/>
            <a:headEnd/>
            <a:tailEnd/>
          </a:ln>
        </p:spPr>
        <p:txBody>
          <a:bodyPr wrap="none">
            <a:prstTxWarp prst="textNoShape">
              <a:avLst/>
            </a:prstTxWarp>
            <a:spAutoFit/>
          </a:bodyPr>
          <a:lstStyle/>
          <a:p>
            <a:r>
              <a:rPr lang="en-US">
                <a:latin typeface="Verdana" pitchFamily="-106" charset="0"/>
              </a:rPr>
              <a:t>Virtual</a:t>
            </a:r>
            <a:endParaRPr lang="en-US" i="1">
              <a:latin typeface="Calibri" pitchFamily="-106" charset="0"/>
            </a:endParaRPr>
          </a:p>
        </p:txBody>
      </p:sp>
      <p:sp>
        <p:nvSpPr>
          <p:cNvPr id="15364" name="Text Box 4"/>
          <p:cNvSpPr txBox="1">
            <a:spLocks noChangeArrowheads="1"/>
          </p:cNvSpPr>
          <p:nvPr/>
        </p:nvSpPr>
        <p:spPr bwMode="auto">
          <a:xfrm>
            <a:off x="0" y="2819400"/>
            <a:ext cx="2325688" cy="461963"/>
          </a:xfrm>
          <a:prstGeom prst="rect">
            <a:avLst/>
          </a:prstGeom>
          <a:noFill/>
          <a:ln w="9525">
            <a:noFill/>
            <a:miter lim="800000"/>
            <a:headEnd/>
            <a:tailEnd/>
          </a:ln>
        </p:spPr>
        <p:txBody>
          <a:bodyPr wrap="none">
            <a:prstTxWarp prst="textNoShape">
              <a:avLst/>
            </a:prstTxWarp>
            <a:spAutoFit/>
          </a:bodyPr>
          <a:lstStyle/>
          <a:p>
            <a:r>
              <a:rPr lang="en-US">
                <a:latin typeface="Verdana" pitchFamily="-106" charset="0"/>
              </a:rPr>
              <a:t>Asynchronous</a:t>
            </a:r>
          </a:p>
        </p:txBody>
      </p:sp>
      <p:sp>
        <p:nvSpPr>
          <p:cNvPr id="15365" name="Text Box 5"/>
          <p:cNvSpPr txBox="1">
            <a:spLocks noChangeArrowheads="1"/>
          </p:cNvSpPr>
          <p:nvPr/>
        </p:nvSpPr>
        <p:spPr bwMode="auto">
          <a:xfrm>
            <a:off x="6705600" y="2863850"/>
            <a:ext cx="2166938" cy="461963"/>
          </a:xfrm>
          <a:prstGeom prst="rect">
            <a:avLst/>
          </a:prstGeom>
          <a:noFill/>
          <a:ln w="9525">
            <a:noFill/>
            <a:miter lim="800000"/>
            <a:headEnd/>
            <a:tailEnd/>
          </a:ln>
        </p:spPr>
        <p:txBody>
          <a:bodyPr wrap="none">
            <a:prstTxWarp prst="textNoShape">
              <a:avLst/>
            </a:prstTxWarp>
            <a:spAutoFit/>
          </a:bodyPr>
          <a:lstStyle/>
          <a:p>
            <a:r>
              <a:rPr lang="en-US">
                <a:latin typeface="Verdana" pitchFamily="-106" charset="0"/>
              </a:rPr>
              <a:t>Synchronous</a:t>
            </a:r>
            <a:endParaRPr lang="en-US">
              <a:latin typeface="Calibri" pitchFamily="-106" charset="0"/>
            </a:endParaRPr>
          </a:p>
        </p:txBody>
      </p:sp>
      <p:cxnSp>
        <p:nvCxnSpPr>
          <p:cNvPr id="15366" name="AutoShape 6"/>
          <p:cNvCxnSpPr>
            <a:cxnSpLocks noChangeShapeType="1"/>
          </p:cNvCxnSpPr>
          <p:nvPr/>
        </p:nvCxnSpPr>
        <p:spPr bwMode="auto">
          <a:xfrm>
            <a:off x="4267200" y="1295400"/>
            <a:ext cx="0" cy="3733800"/>
          </a:xfrm>
          <a:prstGeom prst="straightConnector1">
            <a:avLst/>
          </a:prstGeom>
          <a:noFill/>
          <a:ln w="9525">
            <a:solidFill>
              <a:schemeClr val="tx1"/>
            </a:solidFill>
            <a:round/>
            <a:headEnd/>
            <a:tailEnd/>
          </a:ln>
        </p:spPr>
      </p:cxnSp>
      <p:cxnSp>
        <p:nvCxnSpPr>
          <p:cNvPr id="15367" name="AutoShape 7"/>
          <p:cNvCxnSpPr>
            <a:cxnSpLocks noChangeShapeType="1"/>
          </p:cNvCxnSpPr>
          <p:nvPr/>
        </p:nvCxnSpPr>
        <p:spPr bwMode="auto">
          <a:xfrm>
            <a:off x="2514600" y="3124200"/>
            <a:ext cx="3657600" cy="0"/>
          </a:xfrm>
          <a:prstGeom prst="straightConnector1">
            <a:avLst/>
          </a:prstGeom>
          <a:noFill/>
          <a:ln w="9525">
            <a:solidFill>
              <a:schemeClr val="tx1"/>
            </a:solidFill>
            <a:round/>
            <a:headEnd/>
            <a:tailEnd/>
          </a:ln>
        </p:spPr>
      </p:cxnSp>
      <p:sp>
        <p:nvSpPr>
          <p:cNvPr id="15368" name="Text Box 8"/>
          <p:cNvSpPr txBox="1">
            <a:spLocks noChangeArrowheads="1"/>
          </p:cNvSpPr>
          <p:nvPr/>
        </p:nvSpPr>
        <p:spPr bwMode="auto">
          <a:xfrm>
            <a:off x="5029200" y="1350963"/>
            <a:ext cx="1677988" cy="1187450"/>
          </a:xfrm>
          <a:prstGeom prst="rect">
            <a:avLst/>
          </a:prstGeom>
          <a:noFill/>
          <a:ln w="9525">
            <a:noFill/>
            <a:miter lim="800000"/>
            <a:headEnd/>
            <a:tailEnd/>
          </a:ln>
        </p:spPr>
        <p:txBody>
          <a:bodyPr wrap="none">
            <a:prstTxWarp prst="textNoShape">
              <a:avLst/>
            </a:prstTxWarp>
            <a:spAutoFit/>
          </a:bodyPr>
          <a:lstStyle/>
          <a:p>
            <a:r>
              <a:rPr lang="en-US" i="1">
                <a:latin typeface="Georgia" pitchFamily="-106" charset="0"/>
              </a:rPr>
              <a:t>Meeting</a:t>
            </a:r>
          </a:p>
          <a:p>
            <a:r>
              <a:rPr lang="en-US" i="1">
                <a:latin typeface="Georgia" pitchFamily="-106" charset="0"/>
              </a:rPr>
              <a:t>Passers-by</a:t>
            </a:r>
          </a:p>
          <a:p>
            <a:r>
              <a:rPr lang="en-US" i="1">
                <a:latin typeface="Georgia" pitchFamily="-106" charset="0"/>
              </a:rPr>
              <a:t>Shopping</a:t>
            </a:r>
          </a:p>
        </p:txBody>
      </p:sp>
      <p:sp>
        <p:nvSpPr>
          <p:cNvPr id="15369" name="Text Box 9"/>
          <p:cNvSpPr txBox="1">
            <a:spLocks noChangeArrowheads="1"/>
          </p:cNvSpPr>
          <p:nvPr/>
        </p:nvSpPr>
        <p:spPr bwMode="auto">
          <a:xfrm>
            <a:off x="5029200" y="3636963"/>
            <a:ext cx="3335338" cy="1552575"/>
          </a:xfrm>
          <a:prstGeom prst="rect">
            <a:avLst/>
          </a:prstGeom>
          <a:noFill/>
          <a:ln w="9525">
            <a:noFill/>
            <a:miter lim="800000"/>
            <a:headEnd/>
            <a:tailEnd/>
          </a:ln>
        </p:spPr>
        <p:txBody>
          <a:bodyPr wrap="none">
            <a:prstTxWarp prst="textNoShape">
              <a:avLst/>
            </a:prstTxWarp>
            <a:spAutoFit/>
          </a:bodyPr>
          <a:lstStyle/>
          <a:p>
            <a:r>
              <a:rPr lang="en-US" i="1">
                <a:latin typeface="Georgia" pitchFamily="-106" charset="0"/>
              </a:rPr>
              <a:t>Telephone</a:t>
            </a:r>
          </a:p>
          <a:p>
            <a:r>
              <a:rPr lang="en-US" i="1">
                <a:latin typeface="Georgia" pitchFamily="-106" charset="0"/>
              </a:rPr>
              <a:t>Chatting</a:t>
            </a:r>
          </a:p>
          <a:p>
            <a:r>
              <a:rPr lang="en-US" i="1">
                <a:latin typeface="Georgia" pitchFamily="-106" charset="0"/>
              </a:rPr>
              <a:t>Videoconference</a:t>
            </a:r>
          </a:p>
          <a:p>
            <a:r>
              <a:rPr lang="en-US" i="1">
                <a:latin typeface="Georgia" pitchFamily="-106" charset="0"/>
              </a:rPr>
              <a:t>Second Life interaction</a:t>
            </a:r>
            <a:endParaRPr lang="en-US">
              <a:latin typeface="Calibri" pitchFamily="-106" charset="0"/>
            </a:endParaRPr>
          </a:p>
        </p:txBody>
      </p:sp>
      <p:sp>
        <p:nvSpPr>
          <p:cNvPr id="15370" name="Rectangle 10"/>
          <p:cNvSpPr>
            <a:spLocks noChangeArrowheads="1"/>
          </p:cNvSpPr>
          <p:nvPr/>
        </p:nvSpPr>
        <p:spPr bwMode="auto">
          <a:xfrm>
            <a:off x="152400" y="3657600"/>
            <a:ext cx="3733800" cy="1552575"/>
          </a:xfrm>
          <a:prstGeom prst="rect">
            <a:avLst/>
          </a:prstGeom>
          <a:noFill/>
          <a:ln w="9525">
            <a:noFill/>
            <a:miter lim="800000"/>
            <a:headEnd/>
            <a:tailEnd/>
          </a:ln>
        </p:spPr>
        <p:txBody>
          <a:bodyPr>
            <a:prstTxWarp prst="textNoShape">
              <a:avLst/>
            </a:prstTxWarp>
            <a:spAutoFit/>
          </a:bodyPr>
          <a:lstStyle/>
          <a:p>
            <a:pPr algn="r"/>
            <a:r>
              <a:rPr lang="en-US" i="1">
                <a:latin typeface="Georgia" pitchFamily="-106" charset="0"/>
              </a:rPr>
              <a:t>Sms</a:t>
            </a:r>
          </a:p>
          <a:p>
            <a:pPr algn="r"/>
            <a:r>
              <a:rPr lang="en-US" i="1">
                <a:latin typeface="Georgia" pitchFamily="-106" charset="0"/>
              </a:rPr>
              <a:t>Email</a:t>
            </a:r>
          </a:p>
          <a:p>
            <a:pPr algn="r"/>
            <a:r>
              <a:rPr lang="en-US" i="1">
                <a:latin typeface="Georgia" pitchFamily="-106" charset="0"/>
              </a:rPr>
              <a:t>World Wide Web</a:t>
            </a:r>
          </a:p>
          <a:p>
            <a:pPr algn="r"/>
            <a:r>
              <a:rPr lang="en-US" i="1">
                <a:latin typeface="Georgia" pitchFamily="-106" charset="0"/>
              </a:rPr>
              <a:t>Second Life environment</a:t>
            </a:r>
            <a:endParaRPr lang="en-US">
              <a:latin typeface="Calibri" pitchFamily="-106" charset="0"/>
            </a:endParaRPr>
          </a:p>
        </p:txBody>
      </p:sp>
      <p:sp>
        <p:nvSpPr>
          <p:cNvPr id="15371" name="Text Box 11"/>
          <p:cNvSpPr txBox="1">
            <a:spLocks noChangeArrowheads="1"/>
          </p:cNvSpPr>
          <p:nvPr/>
        </p:nvSpPr>
        <p:spPr bwMode="auto">
          <a:xfrm>
            <a:off x="2635250" y="1427163"/>
            <a:ext cx="1254125" cy="1187450"/>
          </a:xfrm>
          <a:prstGeom prst="rect">
            <a:avLst/>
          </a:prstGeom>
          <a:noFill/>
          <a:ln w="9525">
            <a:noFill/>
            <a:miter lim="800000"/>
            <a:headEnd/>
            <a:tailEnd/>
          </a:ln>
        </p:spPr>
        <p:txBody>
          <a:bodyPr wrap="none">
            <a:prstTxWarp prst="textNoShape">
              <a:avLst/>
            </a:prstTxWarp>
            <a:spAutoFit/>
          </a:bodyPr>
          <a:lstStyle/>
          <a:p>
            <a:pPr algn="r"/>
            <a:r>
              <a:rPr lang="en-US" i="1">
                <a:latin typeface="Georgia" pitchFamily="-106" charset="0"/>
              </a:rPr>
              <a:t>Letter</a:t>
            </a:r>
          </a:p>
          <a:p>
            <a:pPr algn="r"/>
            <a:r>
              <a:rPr lang="en-US" i="1">
                <a:latin typeface="Georgia" pitchFamily="-106" charset="0"/>
              </a:rPr>
              <a:t>Book</a:t>
            </a:r>
          </a:p>
          <a:p>
            <a:pPr algn="r"/>
            <a:r>
              <a:rPr lang="en-US" i="1">
                <a:latin typeface="Georgia" pitchFamily="-106" charset="0"/>
              </a:rPr>
              <a:t>Library</a:t>
            </a:r>
            <a:endParaRPr lang="en-US">
              <a:latin typeface="Calibri" pitchFamily="-10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685800"/>
            <a:ext cx="7696200" cy="5334000"/>
          </a:xfrm>
        </p:spPr>
        <p:txBody>
          <a:bodyPr/>
          <a:lstStyle/>
          <a:p>
            <a:pPr algn="l" eaLnBrk="1" hangingPunct="1"/>
            <a:r>
              <a:rPr lang="en-US" sz="2400">
                <a:latin typeface="Verdana" pitchFamily="-106" charset="0"/>
                <a:ea typeface="ＭＳ Ｐゴシック" pitchFamily="-106" charset="-128"/>
                <a:cs typeface="ＭＳ Ｐゴシック" pitchFamily="-106" charset="-128"/>
              </a:rPr>
              <a:t>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r>
            <a:br>
              <a:rPr lang="en-US" sz="2400">
                <a:latin typeface="Verdana" pitchFamily="-106" charset="0"/>
                <a:ea typeface="ＭＳ Ｐゴシック" pitchFamily="-106" charset="-128"/>
                <a:cs typeface="ＭＳ Ｐゴシック" pitchFamily="-106" charset="-128"/>
              </a:rPr>
            </a:br>
            <a:r>
              <a:rPr lang="en-US" sz="2400">
                <a:latin typeface="Verdana" pitchFamily="-106" charset="0"/>
                <a:ea typeface="ＭＳ Ｐゴシック" pitchFamily="-106" charset="-128"/>
                <a:cs typeface="ＭＳ Ｐゴシック" pitchFamily="-106" charset="-128"/>
              </a:rPr>
              <a:t>			</a:t>
            </a:r>
          </a:p>
        </p:txBody>
      </p:sp>
      <p:sp>
        <p:nvSpPr>
          <p:cNvPr id="17411" name="Line 3"/>
          <p:cNvSpPr>
            <a:spLocks noChangeShapeType="1"/>
          </p:cNvSpPr>
          <p:nvPr/>
        </p:nvSpPr>
        <p:spPr bwMode="auto">
          <a:xfrm>
            <a:off x="4191000" y="1905000"/>
            <a:ext cx="0" cy="2971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2" name="Line 4"/>
          <p:cNvSpPr>
            <a:spLocks noChangeShapeType="1"/>
          </p:cNvSpPr>
          <p:nvPr/>
        </p:nvSpPr>
        <p:spPr bwMode="auto">
          <a:xfrm>
            <a:off x="2819400" y="3352800"/>
            <a:ext cx="297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413" name="Line 5"/>
          <p:cNvSpPr>
            <a:spLocks noChangeShapeType="1"/>
          </p:cNvSpPr>
          <p:nvPr/>
        </p:nvSpPr>
        <p:spPr bwMode="auto">
          <a:xfrm>
            <a:off x="5105400" y="2895600"/>
            <a:ext cx="0" cy="7620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4" name="Line 6"/>
          <p:cNvSpPr>
            <a:spLocks noChangeShapeType="1"/>
          </p:cNvSpPr>
          <p:nvPr/>
        </p:nvSpPr>
        <p:spPr bwMode="auto">
          <a:xfrm>
            <a:off x="3733800" y="2438400"/>
            <a:ext cx="9144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5" name="Line 7"/>
          <p:cNvSpPr>
            <a:spLocks noChangeShapeType="1"/>
          </p:cNvSpPr>
          <p:nvPr/>
        </p:nvSpPr>
        <p:spPr bwMode="auto">
          <a:xfrm>
            <a:off x="3276600" y="2819400"/>
            <a:ext cx="0" cy="9144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6" name="Line 8"/>
          <p:cNvSpPr>
            <a:spLocks noChangeShapeType="1"/>
          </p:cNvSpPr>
          <p:nvPr/>
        </p:nvSpPr>
        <p:spPr bwMode="auto">
          <a:xfrm>
            <a:off x="3733800" y="4343400"/>
            <a:ext cx="9144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7" name="Line 9"/>
          <p:cNvSpPr>
            <a:spLocks noChangeShapeType="1"/>
          </p:cNvSpPr>
          <p:nvPr/>
        </p:nvSpPr>
        <p:spPr bwMode="auto">
          <a:xfrm flipV="1">
            <a:off x="3886200" y="3048000"/>
            <a:ext cx="609600" cy="6096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8" name="Line 10"/>
          <p:cNvSpPr>
            <a:spLocks noChangeShapeType="1"/>
          </p:cNvSpPr>
          <p:nvPr/>
        </p:nvSpPr>
        <p:spPr bwMode="auto">
          <a:xfrm>
            <a:off x="3962400" y="3048000"/>
            <a:ext cx="533400" cy="6858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7419" name="Text Box 11"/>
          <p:cNvSpPr txBox="1">
            <a:spLocks noChangeArrowheads="1"/>
          </p:cNvSpPr>
          <p:nvPr/>
        </p:nvSpPr>
        <p:spPr bwMode="auto">
          <a:xfrm>
            <a:off x="3581400" y="1219200"/>
            <a:ext cx="1217613" cy="461963"/>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Pysical</a:t>
            </a:r>
          </a:p>
        </p:txBody>
      </p:sp>
      <p:sp>
        <p:nvSpPr>
          <p:cNvPr id="17420" name="Text Box 12"/>
          <p:cNvSpPr txBox="1">
            <a:spLocks noChangeArrowheads="1"/>
          </p:cNvSpPr>
          <p:nvPr/>
        </p:nvSpPr>
        <p:spPr bwMode="auto">
          <a:xfrm>
            <a:off x="0" y="3124200"/>
            <a:ext cx="2590800" cy="46196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tx2"/>
                </a:solidFill>
                <a:latin typeface="Verdana" pitchFamily="-106" charset="0"/>
              </a:rPr>
              <a:t>Asynchronous</a:t>
            </a:r>
          </a:p>
        </p:txBody>
      </p:sp>
      <p:sp>
        <p:nvSpPr>
          <p:cNvPr id="17421" name="Text Box 13"/>
          <p:cNvSpPr txBox="1">
            <a:spLocks noChangeArrowheads="1"/>
          </p:cNvSpPr>
          <p:nvPr/>
        </p:nvSpPr>
        <p:spPr bwMode="auto">
          <a:xfrm>
            <a:off x="6248400" y="3048000"/>
            <a:ext cx="2166938" cy="461963"/>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Synchronous</a:t>
            </a:r>
          </a:p>
        </p:txBody>
      </p:sp>
      <p:sp>
        <p:nvSpPr>
          <p:cNvPr id="17422" name="Text Box 14"/>
          <p:cNvSpPr txBox="1">
            <a:spLocks noChangeArrowheads="1"/>
          </p:cNvSpPr>
          <p:nvPr/>
        </p:nvSpPr>
        <p:spPr bwMode="auto">
          <a:xfrm>
            <a:off x="3581400" y="5181600"/>
            <a:ext cx="1187450" cy="461963"/>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Virtual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04800"/>
            <a:ext cx="8458200" cy="5715000"/>
          </a:xfrm>
        </p:spPr>
        <p:txBody>
          <a:bodyPr rtlCol="0">
            <a:normAutofit fontScale="90000"/>
          </a:bodyPr>
          <a:lstStyle/>
          <a:p>
            <a:pPr algn="l" eaLnBrk="1" fontAlgn="auto" hangingPunct="1">
              <a:spcAft>
                <a:spcPts val="0"/>
              </a:spcAft>
              <a:defRPr/>
            </a:pPr>
            <a:r>
              <a:rPr lang="en-US" sz="2400">
                <a:latin typeface="Georgia" charset="0"/>
                <a:ea typeface="+mj-ea"/>
                <a:cs typeface="+mj-cs"/>
              </a:rPr>
              <a:t>			</a:t>
            </a:r>
            <a:r>
              <a:rPr lang="en-US">
                <a:latin typeface="Georgia" charset="0"/>
                <a:ea typeface="+mj-ea"/>
                <a:cs typeface="+mj-cs"/>
              </a:rPr>
              <a:t/>
            </a:r>
            <a:br>
              <a:rPr lang="en-US">
                <a:latin typeface="Georgia" charset="0"/>
                <a:ea typeface="+mj-ea"/>
                <a:cs typeface="+mj-cs"/>
              </a:rPr>
            </a:br>
            <a:r>
              <a:rPr lang="en-US">
                <a:latin typeface="Georgia" charset="0"/>
                <a:ea typeface="+mj-ea"/>
                <a:cs typeface="+mj-cs"/>
              </a:rPr>
              <a:t/>
            </a:r>
            <a:br>
              <a:rPr lang="en-US">
                <a:latin typeface="Georgia" charset="0"/>
                <a:ea typeface="+mj-ea"/>
                <a:cs typeface="+mj-cs"/>
              </a:rPr>
            </a:br>
            <a:r>
              <a:rPr lang="en-US">
                <a:latin typeface="Georgia" charset="0"/>
                <a:ea typeface="+mj-ea"/>
                <a:cs typeface="+mj-cs"/>
              </a:rPr>
              <a:t/>
            </a:r>
            <a:br>
              <a:rPr lang="en-US">
                <a:latin typeface="Georgia" charset="0"/>
                <a:ea typeface="+mj-ea"/>
                <a:cs typeface="+mj-cs"/>
              </a:rPr>
            </a:br>
            <a:r>
              <a:rPr lang="en-US">
                <a:latin typeface="Georgia" charset="0"/>
                <a:ea typeface="+mj-ea"/>
                <a:cs typeface="+mj-cs"/>
              </a:rPr>
              <a:t/>
            </a:r>
            <a:br>
              <a:rPr lang="en-US">
                <a:latin typeface="Georgia" charset="0"/>
                <a:ea typeface="+mj-ea"/>
                <a:cs typeface="+mj-cs"/>
              </a:rPr>
            </a:br>
            <a:r>
              <a:rPr lang="en-US" sz="2400">
                <a:latin typeface="Georgia" charset="0"/>
                <a:ea typeface="+mj-ea"/>
                <a:cs typeface="+mj-cs"/>
              </a:rPr>
              <a:t>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r>
            <a:br>
              <a:rPr lang="en-US" sz="2400">
                <a:latin typeface="Georgia" charset="0"/>
                <a:ea typeface="+mj-ea"/>
                <a:cs typeface="+mj-cs"/>
              </a:rPr>
            </a:br>
            <a:r>
              <a:rPr lang="en-US" sz="2400">
                <a:latin typeface="Georgia" charset="0"/>
                <a:ea typeface="+mj-ea"/>
                <a:cs typeface="+mj-cs"/>
              </a:rPr>
              <a:t>			</a:t>
            </a:r>
            <a:endParaRPr lang="en-US">
              <a:latin typeface="Georgia" charset="0"/>
              <a:ea typeface="+mj-ea"/>
              <a:cs typeface="+mj-cs"/>
            </a:endParaRPr>
          </a:p>
        </p:txBody>
      </p:sp>
      <p:sp>
        <p:nvSpPr>
          <p:cNvPr id="19459" name="Line 3"/>
          <p:cNvSpPr>
            <a:spLocks noChangeShapeType="1"/>
          </p:cNvSpPr>
          <p:nvPr/>
        </p:nvSpPr>
        <p:spPr bwMode="auto">
          <a:xfrm>
            <a:off x="4191000" y="1905000"/>
            <a:ext cx="0" cy="2971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60" name="Line 4"/>
          <p:cNvSpPr>
            <a:spLocks noChangeShapeType="1"/>
          </p:cNvSpPr>
          <p:nvPr/>
        </p:nvSpPr>
        <p:spPr bwMode="auto">
          <a:xfrm>
            <a:off x="2819400" y="3352800"/>
            <a:ext cx="297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61" name="Freeform 5"/>
          <p:cNvSpPr>
            <a:spLocks/>
          </p:cNvSpPr>
          <p:nvPr/>
        </p:nvSpPr>
        <p:spPr bwMode="auto">
          <a:xfrm>
            <a:off x="4984750" y="2492375"/>
            <a:ext cx="333375" cy="201613"/>
          </a:xfrm>
          <a:custGeom>
            <a:avLst/>
            <a:gdLst>
              <a:gd name="T0" fmla="*/ 333375 w 210"/>
              <a:gd name="T1" fmla="*/ 0 h 127"/>
              <a:gd name="T2" fmla="*/ 0 w 210"/>
              <a:gd name="T3" fmla="*/ 201613 h 127"/>
              <a:gd name="T4" fmla="*/ 0 60000 65536"/>
              <a:gd name="T5" fmla="*/ 0 60000 65536"/>
              <a:gd name="T6" fmla="*/ 0 w 210"/>
              <a:gd name="T7" fmla="*/ 0 h 127"/>
              <a:gd name="T8" fmla="*/ 210 w 210"/>
              <a:gd name="T9" fmla="*/ 127 h 127"/>
            </a:gdLst>
            <a:ahLst/>
            <a:cxnLst>
              <a:cxn ang="T4">
                <a:pos x="T0" y="T1"/>
              </a:cxn>
              <a:cxn ang="T5">
                <a:pos x="T2" y="T3"/>
              </a:cxn>
            </a:cxnLst>
            <a:rect l="T6" t="T7" r="T8" b="T9"/>
            <a:pathLst>
              <a:path w="210" h="127">
                <a:moveTo>
                  <a:pt x="210" y="0"/>
                </a:moveTo>
                <a:cubicBezTo>
                  <a:pt x="129" y="27"/>
                  <a:pt x="60" y="66"/>
                  <a:pt x="0" y="127"/>
                </a:cubicBezTo>
              </a:path>
            </a:pathLst>
          </a:custGeom>
          <a:noFill/>
          <a:ln w="9525">
            <a:solidFill>
              <a:schemeClr val="tx1"/>
            </a:solidFill>
            <a:round/>
            <a:headEnd/>
            <a:tailEnd/>
          </a:ln>
        </p:spPr>
        <p:txBody>
          <a:bodyPr wrap="none" anchor="ctr">
            <a:prstTxWarp prst="textNoShape">
              <a:avLst/>
            </a:prstTxWarp>
          </a:bodyPr>
          <a:lstStyle/>
          <a:p>
            <a:endParaRPr lang="en-US">
              <a:latin typeface="Calibri" pitchFamily="-106" charset="0"/>
            </a:endParaRPr>
          </a:p>
        </p:txBody>
      </p:sp>
      <p:sp>
        <p:nvSpPr>
          <p:cNvPr id="19462" name="Freeform 6"/>
          <p:cNvSpPr>
            <a:spLocks/>
          </p:cNvSpPr>
          <p:nvPr/>
        </p:nvSpPr>
        <p:spPr bwMode="auto">
          <a:xfrm>
            <a:off x="85725" y="533400"/>
            <a:ext cx="9058275" cy="5834063"/>
          </a:xfrm>
          <a:custGeom>
            <a:avLst/>
            <a:gdLst>
              <a:gd name="T0" fmla="*/ 4999038 w 5706"/>
              <a:gd name="T1" fmla="*/ 2433638 h 3675"/>
              <a:gd name="T2" fmla="*/ 4916488 w 5706"/>
              <a:gd name="T3" fmla="*/ 2219325 h 3675"/>
              <a:gd name="T4" fmla="*/ 6329363 w 5706"/>
              <a:gd name="T5" fmla="*/ 2789238 h 3675"/>
              <a:gd name="T6" fmla="*/ 6221413 w 5706"/>
              <a:gd name="T7" fmla="*/ 2078038 h 3675"/>
              <a:gd name="T8" fmla="*/ 4797425 w 5706"/>
              <a:gd name="T9" fmla="*/ 1579563 h 3675"/>
              <a:gd name="T10" fmla="*/ 4773613 w 5706"/>
              <a:gd name="T11" fmla="*/ 1792288 h 3675"/>
              <a:gd name="T12" fmla="*/ 4381500 w 5706"/>
              <a:gd name="T13" fmla="*/ 3371850 h 3675"/>
              <a:gd name="T14" fmla="*/ 5640388 w 5706"/>
              <a:gd name="T15" fmla="*/ 3122613 h 3675"/>
              <a:gd name="T16" fmla="*/ 4287838 w 5706"/>
              <a:gd name="T17" fmla="*/ 2860675 h 3675"/>
              <a:gd name="T18" fmla="*/ 4797425 w 5706"/>
              <a:gd name="T19" fmla="*/ 2112963 h 3675"/>
              <a:gd name="T20" fmla="*/ 3633788 w 5706"/>
              <a:gd name="T21" fmla="*/ 4035425 h 3675"/>
              <a:gd name="T22" fmla="*/ 5521325 w 5706"/>
              <a:gd name="T23" fmla="*/ 1365250 h 3675"/>
              <a:gd name="T24" fmla="*/ 3871913 w 5706"/>
              <a:gd name="T25" fmla="*/ 2778125 h 3675"/>
              <a:gd name="T26" fmla="*/ 3836988 w 5706"/>
              <a:gd name="T27" fmla="*/ 2112963 h 3675"/>
              <a:gd name="T28" fmla="*/ 5818188 w 5706"/>
              <a:gd name="T29" fmla="*/ 2659063 h 3675"/>
              <a:gd name="T30" fmla="*/ 4418013 w 5706"/>
              <a:gd name="T31" fmla="*/ 2873375 h 3675"/>
              <a:gd name="T32" fmla="*/ 4346575 w 5706"/>
              <a:gd name="T33" fmla="*/ 2943225 h 3675"/>
              <a:gd name="T34" fmla="*/ 4251325 w 5706"/>
              <a:gd name="T35" fmla="*/ 3205163 h 3675"/>
              <a:gd name="T36" fmla="*/ 192088 w 5706"/>
              <a:gd name="T37" fmla="*/ 5673725 h 3675"/>
              <a:gd name="T38" fmla="*/ 2613025 w 5706"/>
              <a:gd name="T39" fmla="*/ 3976688 h 3675"/>
              <a:gd name="T40" fmla="*/ 3336925 w 5706"/>
              <a:gd name="T41" fmla="*/ 2540000 h 3675"/>
              <a:gd name="T42" fmla="*/ 3028950 w 5706"/>
              <a:gd name="T43" fmla="*/ 2006600 h 3675"/>
              <a:gd name="T44" fmla="*/ 5402263 w 5706"/>
              <a:gd name="T45" fmla="*/ 2765425 h 3675"/>
              <a:gd name="T46" fmla="*/ 6376988 w 5706"/>
              <a:gd name="T47" fmla="*/ 3941763 h 3675"/>
              <a:gd name="T48" fmla="*/ 6234113 w 5706"/>
              <a:gd name="T49" fmla="*/ 3833813 h 3675"/>
              <a:gd name="T50" fmla="*/ 2613025 w 5706"/>
              <a:gd name="T51" fmla="*/ 842963 h 3675"/>
              <a:gd name="T52" fmla="*/ 5295900 w 5706"/>
              <a:gd name="T53" fmla="*/ 2065338 h 3675"/>
              <a:gd name="T54" fmla="*/ 5308600 w 5706"/>
              <a:gd name="T55" fmla="*/ 2232025 h 3675"/>
              <a:gd name="T56" fmla="*/ 5414963 w 5706"/>
              <a:gd name="T57" fmla="*/ 4522788 h 3675"/>
              <a:gd name="T58" fmla="*/ 5651500 w 5706"/>
              <a:gd name="T59" fmla="*/ 0 h 3675"/>
              <a:gd name="T60" fmla="*/ 5022850 w 5706"/>
              <a:gd name="T61" fmla="*/ 1839913 h 3675"/>
              <a:gd name="T62" fmla="*/ 6151563 w 5706"/>
              <a:gd name="T63" fmla="*/ 1852613 h 3675"/>
              <a:gd name="T64" fmla="*/ 3563938 w 5706"/>
              <a:gd name="T65" fmla="*/ 4713288 h 3675"/>
              <a:gd name="T66" fmla="*/ 6518275 w 5706"/>
              <a:gd name="T67" fmla="*/ 2006600 h 3675"/>
              <a:gd name="T68" fmla="*/ 5213350 w 5706"/>
              <a:gd name="T69" fmla="*/ 2706688 h 3675"/>
              <a:gd name="T70" fmla="*/ 4311650 w 5706"/>
              <a:gd name="T71" fmla="*/ 3870325 h 3675"/>
              <a:gd name="T72" fmla="*/ 4452938 w 5706"/>
              <a:gd name="T73" fmla="*/ 3549650 h 3675"/>
              <a:gd name="T74" fmla="*/ 5189538 w 5706"/>
              <a:gd name="T75" fmla="*/ 2967038 h 3675"/>
              <a:gd name="T76" fmla="*/ 4749800 w 5706"/>
              <a:gd name="T77" fmla="*/ 2825750 h 3675"/>
              <a:gd name="T78" fmla="*/ 4786313 w 5706"/>
              <a:gd name="T79" fmla="*/ 2125663 h 3675"/>
              <a:gd name="T80" fmla="*/ 4275138 w 5706"/>
              <a:gd name="T81" fmla="*/ 1792288 h 3675"/>
              <a:gd name="T82" fmla="*/ 4940300 w 5706"/>
              <a:gd name="T83" fmla="*/ 1982788 h 3675"/>
              <a:gd name="T84" fmla="*/ 5391150 w 5706"/>
              <a:gd name="T85" fmla="*/ 1898650 h 3675"/>
              <a:gd name="T86" fmla="*/ 5486400 w 5706"/>
              <a:gd name="T87" fmla="*/ 2112963 h 3675"/>
              <a:gd name="T88" fmla="*/ 5783263 w 5706"/>
              <a:gd name="T89" fmla="*/ 2184400 h 3675"/>
              <a:gd name="T90" fmla="*/ 3871913 w 5706"/>
              <a:gd name="T91" fmla="*/ 2433638 h 3675"/>
              <a:gd name="T92" fmla="*/ 5260975 w 5706"/>
              <a:gd name="T93" fmla="*/ 3714750 h 3675"/>
              <a:gd name="T94" fmla="*/ 7100888 w 5706"/>
              <a:gd name="T95" fmla="*/ 3738563 h 3675"/>
              <a:gd name="T96" fmla="*/ 5948363 w 5706"/>
              <a:gd name="T97" fmla="*/ 2825750 h 3675"/>
              <a:gd name="T98" fmla="*/ 7432675 w 5706"/>
              <a:gd name="T99" fmla="*/ 1566863 h 3675"/>
              <a:gd name="T100" fmla="*/ 6292850 w 5706"/>
              <a:gd name="T101" fmla="*/ 2492375 h 3675"/>
              <a:gd name="T102" fmla="*/ 7740650 w 5706"/>
              <a:gd name="T103" fmla="*/ 1436688 h 3675"/>
              <a:gd name="T104" fmla="*/ 8620125 w 5706"/>
              <a:gd name="T105" fmla="*/ 2338388 h 3675"/>
              <a:gd name="T106" fmla="*/ 8358188 w 5706"/>
              <a:gd name="T107" fmla="*/ 1804988 h 3675"/>
              <a:gd name="T108" fmla="*/ 7954963 w 5706"/>
              <a:gd name="T109" fmla="*/ 3038475 h 3675"/>
              <a:gd name="T110" fmla="*/ 7124700 w 5706"/>
              <a:gd name="T111" fmla="*/ 3027363 h 3675"/>
              <a:gd name="T112" fmla="*/ 6507163 w 5706"/>
              <a:gd name="T113" fmla="*/ 2801938 h 3675"/>
              <a:gd name="T114" fmla="*/ 4429125 w 5706"/>
              <a:gd name="T115" fmla="*/ 2765425 h 3675"/>
              <a:gd name="T116" fmla="*/ 3230563 w 5706"/>
              <a:gd name="T117" fmla="*/ 1579563 h 3675"/>
              <a:gd name="T118" fmla="*/ 3111500 w 5706"/>
              <a:gd name="T119" fmla="*/ 3419475 h 3675"/>
              <a:gd name="T120" fmla="*/ 3967163 w 5706"/>
              <a:gd name="T121" fmla="*/ 3003550 h 36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06"/>
              <a:gd name="T184" fmla="*/ 0 h 3675"/>
              <a:gd name="T185" fmla="*/ 5706 w 5706"/>
              <a:gd name="T186" fmla="*/ 3675 h 36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06" h="3675">
                <a:moveTo>
                  <a:pt x="3531" y="1189"/>
                </a:moveTo>
                <a:cubicBezTo>
                  <a:pt x="3440" y="1234"/>
                  <a:pt x="3381" y="1319"/>
                  <a:pt x="3299" y="1376"/>
                </a:cubicBezTo>
                <a:cubicBezTo>
                  <a:pt x="3269" y="1418"/>
                  <a:pt x="3300" y="1379"/>
                  <a:pt x="3261" y="1413"/>
                </a:cubicBezTo>
                <a:cubicBezTo>
                  <a:pt x="3231" y="1438"/>
                  <a:pt x="3217" y="1478"/>
                  <a:pt x="3187" y="1503"/>
                </a:cubicBezTo>
                <a:cubicBezTo>
                  <a:pt x="3174" y="1513"/>
                  <a:pt x="3159" y="1521"/>
                  <a:pt x="3149" y="1533"/>
                </a:cubicBezTo>
                <a:cubicBezTo>
                  <a:pt x="3111" y="1573"/>
                  <a:pt x="3086" y="1627"/>
                  <a:pt x="3030" y="1645"/>
                </a:cubicBezTo>
                <a:cubicBezTo>
                  <a:pt x="3000" y="1690"/>
                  <a:pt x="2939" y="1735"/>
                  <a:pt x="2903" y="1772"/>
                </a:cubicBezTo>
                <a:cubicBezTo>
                  <a:pt x="2859" y="1815"/>
                  <a:pt x="2769" y="1925"/>
                  <a:pt x="2708" y="1944"/>
                </a:cubicBezTo>
                <a:cubicBezTo>
                  <a:pt x="2637" y="1641"/>
                  <a:pt x="2684" y="1278"/>
                  <a:pt x="2753" y="972"/>
                </a:cubicBezTo>
                <a:cubicBezTo>
                  <a:pt x="2904" y="1206"/>
                  <a:pt x="2836" y="1117"/>
                  <a:pt x="3097" y="1398"/>
                </a:cubicBezTo>
                <a:cubicBezTo>
                  <a:pt x="3182" y="1489"/>
                  <a:pt x="3303" y="1631"/>
                  <a:pt x="3426" y="1675"/>
                </a:cubicBezTo>
                <a:cubicBezTo>
                  <a:pt x="3519" y="1708"/>
                  <a:pt x="3627" y="1716"/>
                  <a:pt x="3725" y="1727"/>
                </a:cubicBezTo>
                <a:cubicBezTo>
                  <a:pt x="3971" y="1795"/>
                  <a:pt x="3867" y="1774"/>
                  <a:pt x="4032" y="1802"/>
                </a:cubicBezTo>
                <a:cubicBezTo>
                  <a:pt x="4044" y="1799"/>
                  <a:pt x="4071" y="1807"/>
                  <a:pt x="4069" y="1795"/>
                </a:cubicBezTo>
                <a:cubicBezTo>
                  <a:pt x="4063" y="1768"/>
                  <a:pt x="4006" y="1761"/>
                  <a:pt x="3987" y="1757"/>
                </a:cubicBezTo>
                <a:cubicBezTo>
                  <a:pt x="3579" y="1788"/>
                  <a:pt x="3145" y="1832"/>
                  <a:pt x="2746" y="1929"/>
                </a:cubicBezTo>
                <a:cubicBezTo>
                  <a:pt x="2818" y="1886"/>
                  <a:pt x="3065" y="1741"/>
                  <a:pt x="3134" y="1712"/>
                </a:cubicBezTo>
                <a:cubicBezTo>
                  <a:pt x="3298" y="1642"/>
                  <a:pt x="3477" y="1599"/>
                  <a:pt x="3628" y="1503"/>
                </a:cubicBezTo>
                <a:cubicBezTo>
                  <a:pt x="3682" y="1468"/>
                  <a:pt x="3737" y="1434"/>
                  <a:pt x="3792" y="1398"/>
                </a:cubicBezTo>
                <a:cubicBezTo>
                  <a:pt x="3835" y="1369"/>
                  <a:pt x="3963" y="1282"/>
                  <a:pt x="3919" y="1309"/>
                </a:cubicBezTo>
                <a:cubicBezTo>
                  <a:pt x="3725" y="1426"/>
                  <a:pt x="3523" y="1580"/>
                  <a:pt x="3396" y="1772"/>
                </a:cubicBezTo>
                <a:cubicBezTo>
                  <a:pt x="3385" y="1807"/>
                  <a:pt x="3386" y="1790"/>
                  <a:pt x="3396" y="1839"/>
                </a:cubicBezTo>
                <a:cubicBezTo>
                  <a:pt x="3397" y="1849"/>
                  <a:pt x="3406" y="1878"/>
                  <a:pt x="3403" y="1869"/>
                </a:cubicBezTo>
                <a:cubicBezTo>
                  <a:pt x="3322" y="1649"/>
                  <a:pt x="3283" y="1404"/>
                  <a:pt x="3157" y="1204"/>
                </a:cubicBezTo>
                <a:cubicBezTo>
                  <a:pt x="3106" y="1124"/>
                  <a:pt x="3056" y="1082"/>
                  <a:pt x="3022" y="995"/>
                </a:cubicBezTo>
                <a:cubicBezTo>
                  <a:pt x="3022" y="993"/>
                  <a:pt x="2967" y="724"/>
                  <a:pt x="3074" y="763"/>
                </a:cubicBezTo>
                <a:cubicBezTo>
                  <a:pt x="3155" y="827"/>
                  <a:pt x="3201" y="905"/>
                  <a:pt x="3276" y="980"/>
                </a:cubicBezTo>
                <a:cubicBezTo>
                  <a:pt x="3302" y="1006"/>
                  <a:pt x="3323" y="1031"/>
                  <a:pt x="3344" y="1062"/>
                </a:cubicBezTo>
                <a:cubicBezTo>
                  <a:pt x="3362" y="1118"/>
                  <a:pt x="3273" y="1120"/>
                  <a:pt x="3239" y="1122"/>
                </a:cubicBezTo>
                <a:cubicBezTo>
                  <a:pt x="3161" y="1125"/>
                  <a:pt x="3084" y="1126"/>
                  <a:pt x="3007" y="1129"/>
                </a:cubicBezTo>
                <a:cubicBezTo>
                  <a:pt x="2874" y="1144"/>
                  <a:pt x="2722" y="1202"/>
                  <a:pt x="2603" y="1264"/>
                </a:cubicBezTo>
                <a:cubicBezTo>
                  <a:pt x="2527" y="1303"/>
                  <a:pt x="2462" y="1353"/>
                  <a:pt x="2387" y="1391"/>
                </a:cubicBezTo>
                <a:cubicBezTo>
                  <a:pt x="2411" y="1540"/>
                  <a:pt x="2494" y="1615"/>
                  <a:pt x="2588" y="1735"/>
                </a:cubicBezTo>
                <a:cubicBezTo>
                  <a:pt x="2654" y="1820"/>
                  <a:pt x="2700" y="1909"/>
                  <a:pt x="2738" y="2011"/>
                </a:cubicBezTo>
                <a:cubicBezTo>
                  <a:pt x="2744" y="2048"/>
                  <a:pt x="2760" y="2085"/>
                  <a:pt x="2760" y="2124"/>
                </a:cubicBezTo>
                <a:cubicBezTo>
                  <a:pt x="2760" y="2136"/>
                  <a:pt x="2742" y="2154"/>
                  <a:pt x="2753" y="2161"/>
                </a:cubicBezTo>
                <a:cubicBezTo>
                  <a:pt x="2767" y="2170"/>
                  <a:pt x="2787" y="2156"/>
                  <a:pt x="2805" y="2154"/>
                </a:cubicBezTo>
                <a:cubicBezTo>
                  <a:pt x="3028" y="2079"/>
                  <a:pt x="3262" y="2045"/>
                  <a:pt x="3493" y="1997"/>
                </a:cubicBezTo>
                <a:cubicBezTo>
                  <a:pt x="3505" y="1989"/>
                  <a:pt x="3517" y="1980"/>
                  <a:pt x="3531" y="1974"/>
                </a:cubicBezTo>
                <a:cubicBezTo>
                  <a:pt x="3537" y="1970"/>
                  <a:pt x="3558" y="1972"/>
                  <a:pt x="3553" y="1967"/>
                </a:cubicBezTo>
                <a:cubicBezTo>
                  <a:pt x="3508" y="1917"/>
                  <a:pt x="3404" y="1881"/>
                  <a:pt x="3351" y="1862"/>
                </a:cubicBezTo>
                <a:cubicBezTo>
                  <a:pt x="3176" y="1798"/>
                  <a:pt x="3019" y="1772"/>
                  <a:pt x="2835" y="1765"/>
                </a:cubicBezTo>
                <a:cubicBezTo>
                  <a:pt x="2760" y="1772"/>
                  <a:pt x="2685" y="1778"/>
                  <a:pt x="2611" y="1787"/>
                </a:cubicBezTo>
                <a:cubicBezTo>
                  <a:pt x="2600" y="1788"/>
                  <a:pt x="2570" y="1793"/>
                  <a:pt x="2581" y="1795"/>
                </a:cubicBezTo>
                <a:cubicBezTo>
                  <a:pt x="2620" y="1801"/>
                  <a:pt x="2661" y="1799"/>
                  <a:pt x="2701" y="1802"/>
                </a:cubicBezTo>
                <a:cubicBezTo>
                  <a:pt x="2747" y="1812"/>
                  <a:pt x="2785" y="1819"/>
                  <a:pt x="2828" y="1839"/>
                </a:cubicBezTo>
                <a:cubicBezTo>
                  <a:pt x="2790" y="1863"/>
                  <a:pt x="2792" y="1844"/>
                  <a:pt x="2753" y="1832"/>
                </a:cubicBezTo>
                <a:cubicBezTo>
                  <a:pt x="2724" y="1747"/>
                  <a:pt x="2764" y="1679"/>
                  <a:pt x="2813" y="1608"/>
                </a:cubicBezTo>
                <a:cubicBezTo>
                  <a:pt x="2854" y="1547"/>
                  <a:pt x="2892" y="1484"/>
                  <a:pt x="2940" y="1428"/>
                </a:cubicBezTo>
                <a:cubicBezTo>
                  <a:pt x="2967" y="1395"/>
                  <a:pt x="2998" y="1365"/>
                  <a:pt x="3022" y="1331"/>
                </a:cubicBezTo>
                <a:cubicBezTo>
                  <a:pt x="3179" y="1101"/>
                  <a:pt x="3062" y="1223"/>
                  <a:pt x="3149" y="1137"/>
                </a:cubicBezTo>
                <a:cubicBezTo>
                  <a:pt x="3166" y="1087"/>
                  <a:pt x="3163" y="1135"/>
                  <a:pt x="3172" y="1159"/>
                </a:cubicBezTo>
                <a:cubicBezTo>
                  <a:pt x="3123" y="1396"/>
                  <a:pt x="3006" y="1587"/>
                  <a:pt x="2888" y="1802"/>
                </a:cubicBezTo>
                <a:cubicBezTo>
                  <a:pt x="2850" y="1869"/>
                  <a:pt x="2817" y="1939"/>
                  <a:pt x="2775" y="2004"/>
                </a:cubicBezTo>
                <a:cubicBezTo>
                  <a:pt x="2659" y="2180"/>
                  <a:pt x="2519" y="2471"/>
                  <a:pt x="2289" y="2542"/>
                </a:cubicBezTo>
                <a:cubicBezTo>
                  <a:pt x="2410" y="2420"/>
                  <a:pt x="2717" y="2358"/>
                  <a:pt x="2873" y="2273"/>
                </a:cubicBezTo>
                <a:cubicBezTo>
                  <a:pt x="3477" y="1941"/>
                  <a:pt x="4056" y="1558"/>
                  <a:pt x="4712" y="1331"/>
                </a:cubicBezTo>
                <a:cubicBezTo>
                  <a:pt x="4451" y="1180"/>
                  <a:pt x="4234" y="986"/>
                  <a:pt x="4032" y="763"/>
                </a:cubicBezTo>
                <a:cubicBezTo>
                  <a:pt x="3991" y="718"/>
                  <a:pt x="3875" y="529"/>
                  <a:pt x="3807" y="509"/>
                </a:cubicBezTo>
                <a:cubicBezTo>
                  <a:pt x="3709" y="636"/>
                  <a:pt x="3589" y="745"/>
                  <a:pt x="3478" y="860"/>
                </a:cubicBezTo>
                <a:cubicBezTo>
                  <a:pt x="3299" y="1042"/>
                  <a:pt x="3122" y="1227"/>
                  <a:pt x="2940" y="1406"/>
                </a:cubicBezTo>
                <a:cubicBezTo>
                  <a:pt x="2836" y="1506"/>
                  <a:pt x="2736" y="1594"/>
                  <a:pt x="2611" y="1668"/>
                </a:cubicBezTo>
                <a:cubicBezTo>
                  <a:pt x="2579" y="1686"/>
                  <a:pt x="2546" y="1703"/>
                  <a:pt x="2514" y="1720"/>
                </a:cubicBezTo>
                <a:cubicBezTo>
                  <a:pt x="2496" y="1728"/>
                  <a:pt x="2478" y="1734"/>
                  <a:pt x="2461" y="1742"/>
                </a:cubicBezTo>
                <a:cubicBezTo>
                  <a:pt x="2453" y="1744"/>
                  <a:pt x="2431" y="1751"/>
                  <a:pt x="2439" y="1750"/>
                </a:cubicBezTo>
                <a:cubicBezTo>
                  <a:pt x="2459" y="1746"/>
                  <a:pt x="2479" y="1740"/>
                  <a:pt x="2499" y="1735"/>
                </a:cubicBezTo>
                <a:cubicBezTo>
                  <a:pt x="2627" y="1742"/>
                  <a:pt x="2625" y="1732"/>
                  <a:pt x="2753" y="1787"/>
                </a:cubicBezTo>
                <a:cubicBezTo>
                  <a:pt x="2819" y="1815"/>
                  <a:pt x="3008" y="1921"/>
                  <a:pt x="2947" y="1884"/>
                </a:cubicBezTo>
                <a:cubicBezTo>
                  <a:pt x="2815" y="1803"/>
                  <a:pt x="2680" y="1730"/>
                  <a:pt x="2574" y="1615"/>
                </a:cubicBezTo>
                <a:cubicBezTo>
                  <a:pt x="2502" y="1537"/>
                  <a:pt x="2453" y="1428"/>
                  <a:pt x="2417" y="1331"/>
                </a:cubicBezTo>
                <a:cubicBezTo>
                  <a:pt x="2468" y="1314"/>
                  <a:pt x="2621" y="1455"/>
                  <a:pt x="2641" y="1473"/>
                </a:cubicBezTo>
                <a:cubicBezTo>
                  <a:pt x="2774" y="1590"/>
                  <a:pt x="2902" y="1714"/>
                  <a:pt x="3030" y="1839"/>
                </a:cubicBezTo>
                <a:cubicBezTo>
                  <a:pt x="3125" y="1931"/>
                  <a:pt x="3203" y="2026"/>
                  <a:pt x="3314" y="2094"/>
                </a:cubicBezTo>
                <a:cubicBezTo>
                  <a:pt x="3370" y="2073"/>
                  <a:pt x="3323" y="2094"/>
                  <a:pt x="3403" y="2004"/>
                </a:cubicBezTo>
                <a:cubicBezTo>
                  <a:pt x="3493" y="1901"/>
                  <a:pt x="3604" y="1799"/>
                  <a:pt x="3665" y="1675"/>
                </a:cubicBezTo>
                <a:cubicBezTo>
                  <a:pt x="3693" y="1616"/>
                  <a:pt x="3740" y="1496"/>
                  <a:pt x="3740" y="1496"/>
                </a:cubicBezTo>
                <a:cubicBezTo>
                  <a:pt x="3661" y="1464"/>
                  <a:pt x="3528" y="1537"/>
                  <a:pt x="3501" y="1451"/>
                </a:cubicBezTo>
                <a:cubicBezTo>
                  <a:pt x="3509" y="1414"/>
                  <a:pt x="3521" y="1399"/>
                  <a:pt x="3463" y="1443"/>
                </a:cubicBezTo>
                <a:cubicBezTo>
                  <a:pt x="3398" y="1490"/>
                  <a:pt x="3343" y="1549"/>
                  <a:pt x="3276" y="1593"/>
                </a:cubicBezTo>
                <a:cubicBezTo>
                  <a:pt x="3106" y="1702"/>
                  <a:pt x="2985" y="1784"/>
                  <a:pt x="2783" y="1810"/>
                </a:cubicBezTo>
                <a:cubicBezTo>
                  <a:pt x="2609" y="1791"/>
                  <a:pt x="2537" y="1785"/>
                  <a:pt x="2394" y="1712"/>
                </a:cubicBezTo>
                <a:cubicBezTo>
                  <a:pt x="2378" y="1793"/>
                  <a:pt x="2391" y="1878"/>
                  <a:pt x="2372" y="1959"/>
                </a:cubicBezTo>
                <a:cubicBezTo>
                  <a:pt x="2365" y="1984"/>
                  <a:pt x="2360" y="2010"/>
                  <a:pt x="2349" y="2034"/>
                </a:cubicBezTo>
                <a:cubicBezTo>
                  <a:pt x="2340" y="2050"/>
                  <a:pt x="2304" y="2089"/>
                  <a:pt x="2319" y="2079"/>
                </a:cubicBezTo>
                <a:cubicBezTo>
                  <a:pt x="2534" y="1914"/>
                  <a:pt x="2312" y="2072"/>
                  <a:pt x="2738" y="1854"/>
                </a:cubicBezTo>
                <a:cubicBezTo>
                  <a:pt x="2999" y="1719"/>
                  <a:pt x="3259" y="1590"/>
                  <a:pt x="3486" y="1398"/>
                </a:cubicBezTo>
                <a:cubicBezTo>
                  <a:pt x="3587" y="1311"/>
                  <a:pt x="3680" y="1214"/>
                  <a:pt x="3777" y="1122"/>
                </a:cubicBezTo>
                <a:cubicBezTo>
                  <a:pt x="3811" y="1088"/>
                  <a:pt x="3839" y="1049"/>
                  <a:pt x="3875" y="1017"/>
                </a:cubicBezTo>
                <a:cubicBezTo>
                  <a:pt x="3888" y="1005"/>
                  <a:pt x="3930" y="973"/>
                  <a:pt x="3919" y="987"/>
                </a:cubicBezTo>
                <a:cubicBezTo>
                  <a:pt x="3584" y="1360"/>
                  <a:pt x="3107" y="1741"/>
                  <a:pt x="2678" y="2019"/>
                </a:cubicBezTo>
                <a:cubicBezTo>
                  <a:pt x="2473" y="2151"/>
                  <a:pt x="2270" y="2284"/>
                  <a:pt x="2065" y="2415"/>
                </a:cubicBezTo>
                <a:cubicBezTo>
                  <a:pt x="2043" y="2428"/>
                  <a:pt x="2023" y="2447"/>
                  <a:pt x="1998" y="2453"/>
                </a:cubicBezTo>
                <a:cubicBezTo>
                  <a:pt x="1946" y="2464"/>
                  <a:pt x="1944" y="2463"/>
                  <a:pt x="1878" y="2497"/>
                </a:cubicBezTo>
                <a:cubicBezTo>
                  <a:pt x="1352" y="2759"/>
                  <a:pt x="1177" y="2893"/>
                  <a:pt x="547" y="3283"/>
                </a:cubicBezTo>
                <a:cubicBezTo>
                  <a:pt x="400" y="3373"/>
                  <a:pt x="257" y="3468"/>
                  <a:pt x="121" y="3574"/>
                </a:cubicBezTo>
                <a:cubicBezTo>
                  <a:pt x="86" y="3601"/>
                  <a:pt x="45" y="3621"/>
                  <a:pt x="16" y="3656"/>
                </a:cubicBezTo>
                <a:cubicBezTo>
                  <a:pt x="0" y="3675"/>
                  <a:pt x="63" y="3633"/>
                  <a:pt x="84" y="3619"/>
                </a:cubicBezTo>
                <a:cubicBezTo>
                  <a:pt x="183" y="3551"/>
                  <a:pt x="280" y="3481"/>
                  <a:pt x="375" y="3410"/>
                </a:cubicBezTo>
                <a:cubicBezTo>
                  <a:pt x="396" y="3394"/>
                  <a:pt x="413" y="3372"/>
                  <a:pt x="435" y="3357"/>
                </a:cubicBezTo>
                <a:cubicBezTo>
                  <a:pt x="827" y="3082"/>
                  <a:pt x="1266" y="2812"/>
                  <a:pt x="1646" y="2505"/>
                </a:cubicBezTo>
                <a:cubicBezTo>
                  <a:pt x="2004" y="2214"/>
                  <a:pt x="1874" y="2312"/>
                  <a:pt x="2162" y="2034"/>
                </a:cubicBezTo>
                <a:cubicBezTo>
                  <a:pt x="2194" y="2002"/>
                  <a:pt x="2272" y="1899"/>
                  <a:pt x="2319" y="1899"/>
                </a:cubicBezTo>
                <a:cubicBezTo>
                  <a:pt x="2335" y="1899"/>
                  <a:pt x="2289" y="1921"/>
                  <a:pt x="2260" y="1937"/>
                </a:cubicBezTo>
                <a:cubicBezTo>
                  <a:pt x="2206" y="1883"/>
                  <a:pt x="2195" y="1801"/>
                  <a:pt x="2147" y="1735"/>
                </a:cubicBezTo>
                <a:cubicBezTo>
                  <a:pt x="2133" y="1690"/>
                  <a:pt x="2117" y="1644"/>
                  <a:pt x="2102" y="1600"/>
                </a:cubicBezTo>
                <a:cubicBezTo>
                  <a:pt x="2087" y="1491"/>
                  <a:pt x="2052" y="1430"/>
                  <a:pt x="1983" y="1346"/>
                </a:cubicBezTo>
                <a:cubicBezTo>
                  <a:pt x="1967" y="1326"/>
                  <a:pt x="1955" y="1303"/>
                  <a:pt x="1938" y="1286"/>
                </a:cubicBezTo>
                <a:cubicBezTo>
                  <a:pt x="1927" y="1275"/>
                  <a:pt x="1912" y="1272"/>
                  <a:pt x="1901" y="1264"/>
                </a:cubicBezTo>
                <a:cubicBezTo>
                  <a:pt x="1892" y="1257"/>
                  <a:pt x="1867" y="1241"/>
                  <a:pt x="1878" y="1241"/>
                </a:cubicBezTo>
                <a:cubicBezTo>
                  <a:pt x="1890" y="1241"/>
                  <a:pt x="1897" y="1257"/>
                  <a:pt x="1908" y="1264"/>
                </a:cubicBezTo>
                <a:cubicBezTo>
                  <a:pt x="1939" y="1282"/>
                  <a:pt x="1971" y="1301"/>
                  <a:pt x="2005" y="1316"/>
                </a:cubicBezTo>
                <a:cubicBezTo>
                  <a:pt x="2150" y="1380"/>
                  <a:pt x="2293" y="1454"/>
                  <a:pt x="2446" y="1503"/>
                </a:cubicBezTo>
                <a:cubicBezTo>
                  <a:pt x="2715" y="1587"/>
                  <a:pt x="2957" y="1641"/>
                  <a:pt x="3239" y="1660"/>
                </a:cubicBezTo>
                <a:cubicBezTo>
                  <a:pt x="3330" y="1644"/>
                  <a:pt x="3418" y="1628"/>
                  <a:pt x="3508" y="1608"/>
                </a:cubicBezTo>
                <a:cubicBezTo>
                  <a:pt x="3490" y="1663"/>
                  <a:pt x="3435" y="1694"/>
                  <a:pt x="3403" y="1742"/>
                </a:cubicBezTo>
                <a:cubicBezTo>
                  <a:pt x="3398" y="1757"/>
                  <a:pt x="3376" y="1777"/>
                  <a:pt x="3389" y="1787"/>
                </a:cubicBezTo>
                <a:cubicBezTo>
                  <a:pt x="3434" y="1822"/>
                  <a:pt x="3471" y="1861"/>
                  <a:pt x="3508" y="1907"/>
                </a:cubicBezTo>
                <a:cubicBezTo>
                  <a:pt x="3536" y="1943"/>
                  <a:pt x="3559" y="1984"/>
                  <a:pt x="3590" y="2019"/>
                </a:cubicBezTo>
                <a:cubicBezTo>
                  <a:pt x="3684" y="2126"/>
                  <a:pt x="3785" y="2227"/>
                  <a:pt x="3882" y="2333"/>
                </a:cubicBezTo>
                <a:cubicBezTo>
                  <a:pt x="3927" y="2382"/>
                  <a:pt x="3969" y="2435"/>
                  <a:pt x="4017" y="2483"/>
                </a:cubicBezTo>
                <a:cubicBezTo>
                  <a:pt x="4049" y="2515"/>
                  <a:pt x="4080" y="2548"/>
                  <a:pt x="4114" y="2580"/>
                </a:cubicBezTo>
                <a:cubicBezTo>
                  <a:pt x="4123" y="2588"/>
                  <a:pt x="4155" y="2606"/>
                  <a:pt x="4144" y="2602"/>
                </a:cubicBezTo>
                <a:cubicBezTo>
                  <a:pt x="4119" y="2592"/>
                  <a:pt x="4098" y="2577"/>
                  <a:pt x="4076" y="2565"/>
                </a:cubicBezTo>
                <a:cubicBezTo>
                  <a:pt x="4058" y="2545"/>
                  <a:pt x="4042" y="2523"/>
                  <a:pt x="4024" y="2505"/>
                </a:cubicBezTo>
                <a:cubicBezTo>
                  <a:pt x="3992" y="2473"/>
                  <a:pt x="3956" y="2447"/>
                  <a:pt x="3927" y="2415"/>
                </a:cubicBezTo>
                <a:cubicBezTo>
                  <a:pt x="3831" y="2308"/>
                  <a:pt x="3588" y="1954"/>
                  <a:pt x="3560" y="1914"/>
                </a:cubicBezTo>
                <a:cubicBezTo>
                  <a:pt x="3376" y="1656"/>
                  <a:pt x="3194" y="1398"/>
                  <a:pt x="3007" y="1144"/>
                </a:cubicBezTo>
                <a:cubicBezTo>
                  <a:pt x="2863" y="949"/>
                  <a:pt x="2675" y="614"/>
                  <a:pt x="2424" y="523"/>
                </a:cubicBezTo>
                <a:cubicBezTo>
                  <a:pt x="2168" y="544"/>
                  <a:pt x="1915" y="521"/>
                  <a:pt x="1661" y="501"/>
                </a:cubicBezTo>
                <a:cubicBezTo>
                  <a:pt x="1629" y="493"/>
                  <a:pt x="1612" y="481"/>
                  <a:pt x="1646" y="531"/>
                </a:cubicBezTo>
                <a:cubicBezTo>
                  <a:pt x="1703" y="617"/>
                  <a:pt x="1754" y="709"/>
                  <a:pt x="1826" y="785"/>
                </a:cubicBezTo>
                <a:cubicBezTo>
                  <a:pt x="1928" y="892"/>
                  <a:pt x="2012" y="1020"/>
                  <a:pt x="2132" y="1107"/>
                </a:cubicBezTo>
                <a:cubicBezTo>
                  <a:pt x="2218" y="1169"/>
                  <a:pt x="2271" y="1216"/>
                  <a:pt x="2372" y="1256"/>
                </a:cubicBezTo>
                <a:cubicBezTo>
                  <a:pt x="2571" y="1335"/>
                  <a:pt x="2789" y="1362"/>
                  <a:pt x="2992" y="1436"/>
                </a:cubicBezTo>
                <a:cubicBezTo>
                  <a:pt x="3111" y="1409"/>
                  <a:pt x="3229" y="1362"/>
                  <a:pt x="3336" y="1301"/>
                </a:cubicBezTo>
                <a:cubicBezTo>
                  <a:pt x="3565" y="1168"/>
                  <a:pt x="3892" y="982"/>
                  <a:pt x="4121" y="800"/>
                </a:cubicBezTo>
                <a:cubicBezTo>
                  <a:pt x="4255" y="692"/>
                  <a:pt x="4271" y="661"/>
                  <a:pt x="4375" y="591"/>
                </a:cubicBezTo>
                <a:cubicBezTo>
                  <a:pt x="4295" y="716"/>
                  <a:pt x="4040" y="851"/>
                  <a:pt x="3957" y="905"/>
                </a:cubicBezTo>
                <a:cubicBezTo>
                  <a:pt x="3754" y="1035"/>
                  <a:pt x="3531" y="1147"/>
                  <a:pt x="3344" y="1301"/>
                </a:cubicBezTo>
                <a:cubicBezTo>
                  <a:pt x="3314" y="1359"/>
                  <a:pt x="3311" y="1337"/>
                  <a:pt x="3344" y="1406"/>
                </a:cubicBezTo>
                <a:cubicBezTo>
                  <a:pt x="3438" y="1605"/>
                  <a:pt x="3490" y="1691"/>
                  <a:pt x="3538" y="1914"/>
                </a:cubicBezTo>
                <a:cubicBezTo>
                  <a:pt x="3532" y="2002"/>
                  <a:pt x="3527" y="2063"/>
                  <a:pt x="3501" y="2146"/>
                </a:cubicBezTo>
                <a:cubicBezTo>
                  <a:pt x="3484" y="2329"/>
                  <a:pt x="3468" y="2512"/>
                  <a:pt x="3426" y="2692"/>
                </a:cubicBezTo>
                <a:cubicBezTo>
                  <a:pt x="3423" y="2729"/>
                  <a:pt x="3421" y="2766"/>
                  <a:pt x="3418" y="2804"/>
                </a:cubicBezTo>
                <a:cubicBezTo>
                  <a:pt x="3416" y="2819"/>
                  <a:pt x="3415" y="2863"/>
                  <a:pt x="3411" y="2849"/>
                </a:cubicBezTo>
                <a:cubicBezTo>
                  <a:pt x="3372" y="2718"/>
                  <a:pt x="3314" y="2453"/>
                  <a:pt x="3314" y="2453"/>
                </a:cubicBezTo>
                <a:cubicBezTo>
                  <a:pt x="3264" y="1950"/>
                  <a:pt x="3228" y="1453"/>
                  <a:pt x="3299" y="950"/>
                </a:cubicBezTo>
                <a:cubicBezTo>
                  <a:pt x="3336" y="685"/>
                  <a:pt x="3370" y="498"/>
                  <a:pt x="3448" y="254"/>
                </a:cubicBezTo>
                <a:cubicBezTo>
                  <a:pt x="3467" y="193"/>
                  <a:pt x="3490" y="133"/>
                  <a:pt x="3516" y="75"/>
                </a:cubicBezTo>
                <a:cubicBezTo>
                  <a:pt x="3527" y="48"/>
                  <a:pt x="3560" y="0"/>
                  <a:pt x="3560" y="0"/>
                </a:cubicBezTo>
                <a:cubicBezTo>
                  <a:pt x="3607" y="137"/>
                  <a:pt x="3500" y="445"/>
                  <a:pt x="3456" y="583"/>
                </a:cubicBezTo>
                <a:cubicBezTo>
                  <a:pt x="3446" y="645"/>
                  <a:pt x="3389" y="794"/>
                  <a:pt x="3456" y="838"/>
                </a:cubicBezTo>
                <a:cubicBezTo>
                  <a:pt x="3472" y="889"/>
                  <a:pt x="3449" y="837"/>
                  <a:pt x="3486" y="830"/>
                </a:cubicBezTo>
                <a:cubicBezTo>
                  <a:pt x="3494" y="828"/>
                  <a:pt x="3496" y="844"/>
                  <a:pt x="3501" y="852"/>
                </a:cubicBezTo>
                <a:cubicBezTo>
                  <a:pt x="3429" y="960"/>
                  <a:pt x="3233" y="1100"/>
                  <a:pt x="3164" y="1159"/>
                </a:cubicBezTo>
                <a:cubicBezTo>
                  <a:pt x="3127" y="1189"/>
                  <a:pt x="3089" y="1219"/>
                  <a:pt x="3052" y="1249"/>
                </a:cubicBezTo>
                <a:cubicBezTo>
                  <a:pt x="3042" y="1256"/>
                  <a:pt x="3022" y="1271"/>
                  <a:pt x="3022" y="1271"/>
                </a:cubicBezTo>
                <a:cubicBezTo>
                  <a:pt x="3050" y="1351"/>
                  <a:pt x="3276" y="1309"/>
                  <a:pt x="3276" y="1309"/>
                </a:cubicBezTo>
                <a:cubicBezTo>
                  <a:pt x="3343" y="1304"/>
                  <a:pt x="3411" y="1304"/>
                  <a:pt x="3478" y="1294"/>
                </a:cubicBezTo>
                <a:cubicBezTo>
                  <a:pt x="3616" y="1272"/>
                  <a:pt x="3741" y="1198"/>
                  <a:pt x="3875" y="1167"/>
                </a:cubicBezTo>
                <a:cubicBezTo>
                  <a:pt x="3772" y="1242"/>
                  <a:pt x="3594" y="1245"/>
                  <a:pt x="3478" y="1256"/>
                </a:cubicBezTo>
                <a:cubicBezTo>
                  <a:pt x="3159" y="1284"/>
                  <a:pt x="2839" y="1297"/>
                  <a:pt x="2521" y="1324"/>
                </a:cubicBezTo>
                <a:cubicBezTo>
                  <a:pt x="2383" y="1355"/>
                  <a:pt x="2435" y="1341"/>
                  <a:pt x="2364" y="1361"/>
                </a:cubicBezTo>
                <a:cubicBezTo>
                  <a:pt x="2329" y="1411"/>
                  <a:pt x="2356" y="1424"/>
                  <a:pt x="2402" y="1443"/>
                </a:cubicBezTo>
                <a:cubicBezTo>
                  <a:pt x="2381" y="1955"/>
                  <a:pt x="2284" y="2458"/>
                  <a:pt x="2245" y="2969"/>
                </a:cubicBezTo>
                <a:cubicBezTo>
                  <a:pt x="2248" y="2997"/>
                  <a:pt x="2246" y="3060"/>
                  <a:pt x="2274" y="3051"/>
                </a:cubicBezTo>
                <a:cubicBezTo>
                  <a:pt x="2449" y="2987"/>
                  <a:pt x="2691" y="2851"/>
                  <a:pt x="2820" y="2737"/>
                </a:cubicBezTo>
                <a:cubicBezTo>
                  <a:pt x="3402" y="2215"/>
                  <a:pt x="3430" y="2133"/>
                  <a:pt x="3897" y="1533"/>
                </a:cubicBezTo>
                <a:cubicBezTo>
                  <a:pt x="3944" y="1471"/>
                  <a:pt x="3990" y="1407"/>
                  <a:pt x="4039" y="1346"/>
                </a:cubicBezTo>
                <a:cubicBezTo>
                  <a:pt x="4060" y="1318"/>
                  <a:pt x="4086" y="1293"/>
                  <a:pt x="4106" y="1264"/>
                </a:cubicBezTo>
                <a:cubicBezTo>
                  <a:pt x="4111" y="1256"/>
                  <a:pt x="4127" y="1234"/>
                  <a:pt x="4121" y="1241"/>
                </a:cubicBezTo>
                <a:cubicBezTo>
                  <a:pt x="3874" y="1487"/>
                  <a:pt x="3256" y="1429"/>
                  <a:pt x="2985" y="1436"/>
                </a:cubicBezTo>
                <a:cubicBezTo>
                  <a:pt x="2843" y="1479"/>
                  <a:pt x="2789" y="1530"/>
                  <a:pt x="2701" y="1645"/>
                </a:cubicBezTo>
                <a:cubicBezTo>
                  <a:pt x="2678" y="1710"/>
                  <a:pt x="2721" y="1698"/>
                  <a:pt x="2775" y="1705"/>
                </a:cubicBezTo>
                <a:cubicBezTo>
                  <a:pt x="3063" y="1686"/>
                  <a:pt x="3073" y="1676"/>
                  <a:pt x="3284" y="1705"/>
                </a:cubicBezTo>
                <a:cubicBezTo>
                  <a:pt x="3027" y="1915"/>
                  <a:pt x="2712" y="2073"/>
                  <a:pt x="2521" y="2355"/>
                </a:cubicBezTo>
                <a:cubicBezTo>
                  <a:pt x="2763" y="2457"/>
                  <a:pt x="2475" y="2350"/>
                  <a:pt x="3030" y="2385"/>
                </a:cubicBezTo>
                <a:cubicBezTo>
                  <a:pt x="3090" y="2388"/>
                  <a:pt x="2909" y="2398"/>
                  <a:pt x="2850" y="2408"/>
                </a:cubicBezTo>
                <a:cubicBezTo>
                  <a:pt x="2812" y="2413"/>
                  <a:pt x="2775" y="2421"/>
                  <a:pt x="2738" y="2430"/>
                </a:cubicBezTo>
                <a:cubicBezTo>
                  <a:pt x="2730" y="2431"/>
                  <a:pt x="2708" y="2438"/>
                  <a:pt x="2716" y="2438"/>
                </a:cubicBezTo>
                <a:cubicBezTo>
                  <a:pt x="2803" y="2435"/>
                  <a:pt x="2890" y="2428"/>
                  <a:pt x="2977" y="2423"/>
                </a:cubicBezTo>
                <a:cubicBezTo>
                  <a:pt x="3082" y="2404"/>
                  <a:pt x="2976" y="2424"/>
                  <a:pt x="2940" y="2423"/>
                </a:cubicBezTo>
                <a:cubicBezTo>
                  <a:pt x="2825" y="2418"/>
                  <a:pt x="2710" y="2407"/>
                  <a:pt x="2596" y="2400"/>
                </a:cubicBezTo>
                <a:cubicBezTo>
                  <a:pt x="2553" y="2386"/>
                  <a:pt x="2546" y="2391"/>
                  <a:pt x="2633" y="2333"/>
                </a:cubicBezTo>
                <a:cubicBezTo>
                  <a:pt x="2687" y="2296"/>
                  <a:pt x="2744" y="2262"/>
                  <a:pt x="2805" y="2236"/>
                </a:cubicBezTo>
                <a:cubicBezTo>
                  <a:pt x="2969" y="2165"/>
                  <a:pt x="3137" y="2136"/>
                  <a:pt x="3291" y="2041"/>
                </a:cubicBezTo>
                <a:cubicBezTo>
                  <a:pt x="3159" y="2011"/>
                  <a:pt x="3022" y="2018"/>
                  <a:pt x="2888" y="2004"/>
                </a:cubicBezTo>
                <a:cubicBezTo>
                  <a:pt x="2965" y="1979"/>
                  <a:pt x="3042" y="1954"/>
                  <a:pt x="3119" y="1929"/>
                </a:cubicBezTo>
                <a:cubicBezTo>
                  <a:pt x="3161" y="1914"/>
                  <a:pt x="3208" y="1908"/>
                  <a:pt x="3246" y="1884"/>
                </a:cubicBezTo>
                <a:cubicBezTo>
                  <a:pt x="3253" y="1879"/>
                  <a:pt x="3275" y="1875"/>
                  <a:pt x="3269" y="1869"/>
                </a:cubicBezTo>
                <a:cubicBezTo>
                  <a:pt x="3261" y="1861"/>
                  <a:pt x="3249" y="1874"/>
                  <a:pt x="3239" y="1877"/>
                </a:cubicBezTo>
                <a:cubicBezTo>
                  <a:pt x="3201" y="1884"/>
                  <a:pt x="3164" y="1890"/>
                  <a:pt x="3127" y="1899"/>
                </a:cubicBezTo>
                <a:cubicBezTo>
                  <a:pt x="3033" y="1919"/>
                  <a:pt x="2950" y="1962"/>
                  <a:pt x="2858" y="1982"/>
                </a:cubicBezTo>
                <a:cubicBezTo>
                  <a:pt x="2955" y="1932"/>
                  <a:pt x="3051" y="1898"/>
                  <a:pt x="3142" y="1839"/>
                </a:cubicBezTo>
                <a:cubicBezTo>
                  <a:pt x="3094" y="1815"/>
                  <a:pt x="3042" y="1795"/>
                  <a:pt x="2992" y="1780"/>
                </a:cubicBezTo>
                <a:cubicBezTo>
                  <a:pt x="3023" y="1699"/>
                  <a:pt x="2984" y="1786"/>
                  <a:pt x="3060" y="1682"/>
                </a:cubicBezTo>
                <a:cubicBezTo>
                  <a:pt x="3089" y="1641"/>
                  <a:pt x="3115" y="1597"/>
                  <a:pt x="3142" y="1555"/>
                </a:cubicBezTo>
                <a:cubicBezTo>
                  <a:pt x="3149" y="1542"/>
                  <a:pt x="3164" y="1518"/>
                  <a:pt x="3164" y="1518"/>
                </a:cubicBezTo>
                <a:cubicBezTo>
                  <a:pt x="3134" y="1429"/>
                  <a:pt x="3160" y="1484"/>
                  <a:pt x="3052" y="1376"/>
                </a:cubicBezTo>
                <a:cubicBezTo>
                  <a:pt x="3039" y="1363"/>
                  <a:pt x="3015" y="1339"/>
                  <a:pt x="3015" y="1339"/>
                </a:cubicBezTo>
                <a:cubicBezTo>
                  <a:pt x="3002" y="1306"/>
                  <a:pt x="2985" y="1282"/>
                  <a:pt x="2977" y="1249"/>
                </a:cubicBezTo>
                <a:cubicBezTo>
                  <a:pt x="2964" y="1152"/>
                  <a:pt x="2931" y="1064"/>
                  <a:pt x="2903" y="972"/>
                </a:cubicBezTo>
                <a:cubicBezTo>
                  <a:pt x="2675" y="1047"/>
                  <a:pt x="2422" y="1056"/>
                  <a:pt x="2185" y="1084"/>
                </a:cubicBezTo>
                <a:cubicBezTo>
                  <a:pt x="2175" y="1086"/>
                  <a:pt x="2145" y="1088"/>
                  <a:pt x="2155" y="1092"/>
                </a:cubicBezTo>
                <a:cubicBezTo>
                  <a:pt x="2257" y="1133"/>
                  <a:pt x="2600" y="1126"/>
                  <a:pt x="2693" y="1129"/>
                </a:cubicBezTo>
                <a:cubicBezTo>
                  <a:pt x="2827" y="1144"/>
                  <a:pt x="2962" y="1161"/>
                  <a:pt x="3097" y="1174"/>
                </a:cubicBezTo>
                <a:cubicBezTo>
                  <a:pt x="3331" y="1196"/>
                  <a:pt x="3800" y="1234"/>
                  <a:pt x="3800" y="1234"/>
                </a:cubicBezTo>
                <a:cubicBezTo>
                  <a:pt x="3839" y="1229"/>
                  <a:pt x="3943" y="1250"/>
                  <a:pt x="3919" y="1219"/>
                </a:cubicBezTo>
                <a:cubicBezTo>
                  <a:pt x="3890" y="1181"/>
                  <a:pt x="3824" y="1202"/>
                  <a:pt x="3777" y="1204"/>
                </a:cubicBezTo>
                <a:cubicBezTo>
                  <a:pt x="3608" y="1208"/>
                  <a:pt x="3312" y="1232"/>
                  <a:pt x="3112" y="1249"/>
                </a:cubicBezTo>
                <a:cubicBezTo>
                  <a:pt x="3099" y="1251"/>
                  <a:pt x="3062" y="1260"/>
                  <a:pt x="3074" y="1256"/>
                </a:cubicBezTo>
                <a:cubicBezTo>
                  <a:pt x="3098" y="1246"/>
                  <a:pt x="3123" y="1238"/>
                  <a:pt x="3149" y="1234"/>
                </a:cubicBezTo>
                <a:cubicBezTo>
                  <a:pt x="3205" y="1223"/>
                  <a:pt x="3321" y="1211"/>
                  <a:pt x="3321" y="1211"/>
                </a:cubicBezTo>
                <a:cubicBezTo>
                  <a:pt x="3363" y="1213"/>
                  <a:pt x="3406" y="1227"/>
                  <a:pt x="3448" y="1219"/>
                </a:cubicBezTo>
                <a:cubicBezTo>
                  <a:pt x="3466" y="1215"/>
                  <a:pt x="3413" y="1202"/>
                  <a:pt x="3396" y="1196"/>
                </a:cubicBezTo>
                <a:cubicBezTo>
                  <a:pt x="3368" y="1185"/>
                  <a:pt x="3342" y="1172"/>
                  <a:pt x="3314" y="1167"/>
                </a:cubicBezTo>
                <a:cubicBezTo>
                  <a:pt x="3207" y="1144"/>
                  <a:pt x="3099" y="1133"/>
                  <a:pt x="2992" y="1114"/>
                </a:cubicBezTo>
                <a:cubicBezTo>
                  <a:pt x="3139" y="1064"/>
                  <a:pt x="3180" y="1066"/>
                  <a:pt x="3336" y="1099"/>
                </a:cubicBezTo>
                <a:cubicBezTo>
                  <a:pt x="3285" y="1133"/>
                  <a:pt x="3243" y="1160"/>
                  <a:pt x="3209" y="1211"/>
                </a:cubicBezTo>
                <a:cubicBezTo>
                  <a:pt x="3179" y="1338"/>
                  <a:pt x="3388" y="1327"/>
                  <a:pt x="3456" y="1331"/>
                </a:cubicBezTo>
                <a:cubicBezTo>
                  <a:pt x="3651" y="1300"/>
                  <a:pt x="3795" y="1313"/>
                  <a:pt x="3904" y="1137"/>
                </a:cubicBezTo>
                <a:cubicBezTo>
                  <a:pt x="3949" y="1063"/>
                  <a:pt x="3975" y="980"/>
                  <a:pt x="4017" y="905"/>
                </a:cubicBezTo>
                <a:cubicBezTo>
                  <a:pt x="4029" y="882"/>
                  <a:pt x="4043" y="861"/>
                  <a:pt x="4054" y="838"/>
                </a:cubicBezTo>
                <a:cubicBezTo>
                  <a:pt x="4060" y="823"/>
                  <a:pt x="4079" y="780"/>
                  <a:pt x="4069" y="793"/>
                </a:cubicBezTo>
                <a:cubicBezTo>
                  <a:pt x="3914" y="975"/>
                  <a:pt x="3785" y="1184"/>
                  <a:pt x="3643" y="1376"/>
                </a:cubicBezTo>
                <a:cubicBezTo>
                  <a:pt x="3515" y="1546"/>
                  <a:pt x="3364" y="1722"/>
                  <a:pt x="3254" y="1907"/>
                </a:cubicBezTo>
                <a:cubicBezTo>
                  <a:pt x="3181" y="2028"/>
                  <a:pt x="3115" y="2154"/>
                  <a:pt x="3052" y="2281"/>
                </a:cubicBezTo>
                <a:cubicBezTo>
                  <a:pt x="3010" y="2363"/>
                  <a:pt x="3038" y="2339"/>
                  <a:pt x="2992" y="2370"/>
                </a:cubicBezTo>
                <a:cubicBezTo>
                  <a:pt x="2790" y="2215"/>
                  <a:pt x="2666" y="1988"/>
                  <a:pt x="2551" y="1765"/>
                </a:cubicBezTo>
                <a:cubicBezTo>
                  <a:pt x="2511" y="1688"/>
                  <a:pt x="2471" y="1612"/>
                  <a:pt x="2439" y="1533"/>
                </a:cubicBezTo>
                <a:cubicBezTo>
                  <a:pt x="2419" y="1483"/>
                  <a:pt x="2414" y="1473"/>
                  <a:pt x="2417" y="1473"/>
                </a:cubicBezTo>
                <a:cubicBezTo>
                  <a:pt x="2432" y="1469"/>
                  <a:pt x="2446" y="1483"/>
                  <a:pt x="2461" y="1488"/>
                </a:cubicBezTo>
                <a:cubicBezTo>
                  <a:pt x="2661" y="1633"/>
                  <a:pt x="2873" y="1850"/>
                  <a:pt x="3022" y="2034"/>
                </a:cubicBezTo>
                <a:cubicBezTo>
                  <a:pt x="3072" y="2096"/>
                  <a:pt x="3135" y="2162"/>
                  <a:pt x="3172" y="2236"/>
                </a:cubicBezTo>
                <a:cubicBezTo>
                  <a:pt x="3155" y="2297"/>
                  <a:pt x="3270" y="2323"/>
                  <a:pt x="3314" y="2340"/>
                </a:cubicBezTo>
                <a:cubicBezTo>
                  <a:pt x="3555" y="2430"/>
                  <a:pt x="3778" y="2553"/>
                  <a:pt x="4009" y="2669"/>
                </a:cubicBezTo>
                <a:cubicBezTo>
                  <a:pt x="4439" y="2885"/>
                  <a:pt x="4870" y="3100"/>
                  <a:pt x="5303" y="3313"/>
                </a:cubicBezTo>
                <a:cubicBezTo>
                  <a:pt x="5647" y="3482"/>
                  <a:pt x="5540" y="3456"/>
                  <a:pt x="5706" y="3492"/>
                </a:cubicBezTo>
                <a:cubicBezTo>
                  <a:pt x="5545" y="3331"/>
                  <a:pt x="5343" y="3218"/>
                  <a:pt x="5183" y="3058"/>
                </a:cubicBezTo>
                <a:cubicBezTo>
                  <a:pt x="4947" y="2822"/>
                  <a:pt x="4712" y="2585"/>
                  <a:pt x="4473" y="2355"/>
                </a:cubicBezTo>
                <a:cubicBezTo>
                  <a:pt x="4381" y="2266"/>
                  <a:pt x="4292" y="2175"/>
                  <a:pt x="4203" y="2086"/>
                </a:cubicBezTo>
                <a:cubicBezTo>
                  <a:pt x="4163" y="2046"/>
                  <a:pt x="4124" y="2006"/>
                  <a:pt x="4084" y="1967"/>
                </a:cubicBezTo>
                <a:cubicBezTo>
                  <a:pt x="4049" y="1933"/>
                  <a:pt x="4020" y="1892"/>
                  <a:pt x="3979" y="1869"/>
                </a:cubicBezTo>
                <a:cubicBezTo>
                  <a:pt x="3884" y="1816"/>
                  <a:pt x="3945" y="1843"/>
                  <a:pt x="3860" y="1817"/>
                </a:cubicBezTo>
                <a:cubicBezTo>
                  <a:pt x="3822" y="1805"/>
                  <a:pt x="3747" y="1780"/>
                  <a:pt x="3747" y="1780"/>
                </a:cubicBezTo>
                <a:cubicBezTo>
                  <a:pt x="3708" y="1749"/>
                  <a:pt x="3679" y="1732"/>
                  <a:pt x="3643" y="1697"/>
                </a:cubicBezTo>
                <a:cubicBezTo>
                  <a:pt x="3635" y="1689"/>
                  <a:pt x="3627" y="1682"/>
                  <a:pt x="3620" y="1675"/>
                </a:cubicBezTo>
                <a:cubicBezTo>
                  <a:pt x="3609" y="1665"/>
                  <a:pt x="3590" y="1645"/>
                  <a:pt x="3590" y="1645"/>
                </a:cubicBezTo>
                <a:cubicBezTo>
                  <a:pt x="3929" y="1511"/>
                  <a:pt x="4283" y="1427"/>
                  <a:pt x="4577" y="1204"/>
                </a:cubicBezTo>
                <a:cubicBezTo>
                  <a:pt x="4619" y="1136"/>
                  <a:pt x="4635" y="1052"/>
                  <a:pt x="4682" y="987"/>
                </a:cubicBezTo>
                <a:cubicBezTo>
                  <a:pt x="4694" y="969"/>
                  <a:pt x="4707" y="952"/>
                  <a:pt x="4719" y="935"/>
                </a:cubicBezTo>
                <a:cubicBezTo>
                  <a:pt x="4727" y="922"/>
                  <a:pt x="4754" y="905"/>
                  <a:pt x="4742" y="897"/>
                </a:cubicBezTo>
                <a:cubicBezTo>
                  <a:pt x="4728" y="887"/>
                  <a:pt x="4709" y="909"/>
                  <a:pt x="4697" y="920"/>
                </a:cubicBezTo>
                <a:cubicBezTo>
                  <a:pt x="4582" y="1014"/>
                  <a:pt x="4472" y="1113"/>
                  <a:pt x="4361" y="1211"/>
                </a:cubicBezTo>
                <a:cubicBezTo>
                  <a:pt x="4226" y="1328"/>
                  <a:pt x="4103" y="1458"/>
                  <a:pt x="3964" y="1570"/>
                </a:cubicBezTo>
                <a:cubicBezTo>
                  <a:pt x="3901" y="1620"/>
                  <a:pt x="3834" y="1686"/>
                  <a:pt x="3755" y="1712"/>
                </a:cubicBezTo>
                <a:cubicBezTo>
                  <a:pt x="3750" y="1702"/>
                  <a:pt x="3735" y="1692"/>
                  <a:pt x="3740" y="1682"/>
                </a:cubicBezTo>
                <a:cubicBezTo>
                  <a:pt x="3745" y="1670"/>
                  <a:pt x="3765" y="1674"/>
                  <a:pt x="3777" y="1668"/>
                </a:cubicBezTo>
                <a:cubicBezTo>
                  <a:pt x="3828" y="1637"/>
                  <a:pt x="3877" y="1604"/>
                  <a:pt x="3927" y="1570"/>
                </a:cubicBezTo>
                <a:cubicBezTo>
                  <a:pt x="4243" y="1349"/>
                  <a:pt x="4555" y="1119"/>
                  <a:pt x="4876" y="905"/>
                </a:cubicBezTo>
                <a:cubicBezTo>
                  <a:pt x="4942" y="860"/>
                  <a:pt x="5282" y="588"/>
                  <a:pt x="5460" y="561"/>
                </a:cubicBezTo>
                <a:cubicBezTo>
                  <a:pt x="5470" y="563"/>
                  <a:pt x="5485" y="559"/>
                  <a:pt x="5490" y="568"/>
                </a:cubicBezTo>
                <a:cubicBezTo>
                  <a:pt x="5499" y="585"/>
                  <a:pt x="5495" y="607"/>
                  <a:pt x="5497" y="628"/>
                </a:cubicBezTo>
                <a:cubicBezTo>
                  <a:pt x="5500" y="677"/>
                  <a:pt x="5501" y="728"/>
                  <a:pt x="5504" y="778"/>
                </a:cubicBezTo>
                <a:cubicBezTo>
                  <a:pt x="5493" y="1327"/>
                  <a:pt x="5521" y="946"/>
                  <a:pt x="5430" y="1473"/>
                </a:cubicBezTo>
                <a:cubicBezTo>
                  <a:pt x="5399" y="1647"/>
                  <a:pt x="5374" y="1822"/>
                  <a:pt x="5347" y="1997"/>
                </a:cubicBezTo>
                <a:cubicBezTo>
                  <a:pt x="5339" y="2046"/>
                  <a:pt x="5332" y="2096"/>
                  <a:pt x="5325" y="2146"/>
                </a:cubicBezTo>
                <a:cubicBezTo>
                  <a:pt x="5322" y="2163"/>
                  <a:pt x="5318" y="2198"/>
                  <a:pt x="5318" y="2198"/>
                </a:cubicBezTo>
                <a:cubicBezTo>
                  <a:pt x="5253" y="2103"/>
                  <a:pt x="5290" y="2165"/>
                  <a:pt x="5280" y="1907"/>
                </a:cubicBezTo>
                <a:cubicBezTo>
                  <a:pt x="5269" y="1650"/>
                  <a:pt x="5271" y="1393"/>
                  <a:pt x="5265" y="1137"/>
                </a:cubicBezTo>
                <a:cubicBezTo>
                  <a:pt x="5254" y="1350"/>
                  <a:pt x="5286" y="1553"/>
                  <a:pt x="5303" y="1765"/>
                </a:cubicBezTo>
                <a:cubicBezTo>
                  <a:pt x="5300" y="1787"/>
                  <a:pt x="5315" y="1823"/>
                  <a:pt x="5295" y="1832"/>
                </a:cubicBezTo>
                <a:cubicBezTo>
                  <a:pt x="5276" y="1839"/>
                  <a:pt x="5274" y="1797"/>
                  <a:pt x="5265" y="1780"/>
                </a:cubicBezTo>
                <a:cubicBezTo>
                  <a:pt x="5250" y="1754"/>
                  <a:pt x="5220" y="1705"/>
                  <a:pt x="5220" y="1705"/>
                </a:cubicBezTo>
                <a:cubicBezTo>
                  <a:pt x="5136" y="1754"/>
                  <a:pt x="5079" y="1845"/>
                  <a:pt x="5011" y="1914"/>
                </a:cubicBezTo>
                <a:cubicBezTo>
                  <a:pt x="4974" y="1823"/>
                  <a:pt x="5020" y="1946"/>
                  <a:pt x="4989" y="1802"/>
                </a:cubicBezTo>
                <a:cubicBezTo>
                  <a:pt x="4974" y="1734"/>
                  <a:pt x="4951" y="1647"/>
                  <a:pt x="4929" y="1578"/>
                </a:cubicBezTo>
                <a:cubicBezTo>
                  <a:pt x="4897" y="1700"/>
                  <a:pt x="4868" y="1905"/>
                  <a:pt x="4757" y="1982"/>
                </a:cubicBezTo>
                <a:cubicBezTo>
                  <a:pt x="4700" y="1896"/>
                  <a:pt x="4685" y="1794"/>
                  <a:pt x="4622" y="1712"/>
                </a:cubicBezTo>
                <a:cubicBezTo>
                  <a:pt x="4573" y="1773"/>
                  <a:pt x="4532" y="1842"/>
                  <a:pt x="4488" y="1907"/>
                </a:cubicBezTo>
                <a:cubicBezTo>
                  <a:pt x="4482" y="1914"/>
                  <a:pt x="4473" y="1929"/>
                  <a:pt x="4473" y="1929"/>
                </a:cubicBezTo>
                <a:cubicBezTo>
                  <a:pt x="4451" y="1853"/>
                  <a:pt x="4447" y="1776"/>
                  <a:pt x="4413" y="1705"/>
                </a:cubicBezTo>
                <a:cubicBezTo>
                  <a:pt x="4410" y="1692"/>
                  <a:pt x="4416" y="1673"/>
                  <a:pt x="4405" y="1668"/>
                </a:cubicBezTo>
                <a:cubicBezTo>
                  <a:pt x="4387" y="1660"/>
                  <a:pt x="4316" y="1709"/>
                  <a:pt x="4293" y="1720"/>
                </a:cubicBezTo>
                <a:cubicBezTo>
                  <a:pt x="4190" y="1766"/>
                  <a:pt x="4207" y="1756"/>
                  <a:pt x="4099" y="1765"/>
                </a:cubicBezTo>
                <a:cubicBezTo>
                  <a:pt x="4022" y="1750"/>
                  <a:pt x="3956" y="1728"/>
                  <a:pt x="3882" y="1712"/>
                </a:cubicBezTo>
                <a:cubicBezTo>
                  <a:pt x="3817" y="1735"/>
                  <a:pt x="3895" y="1712"/>
                  <a:pt x="3875" y="1697"/>
                </a:cubicBezTo>
                <a:cubicBezTo>
                  <a:pt x="3854" y="1681"/>
                  <a:pt x="3825" y="1678"/>
                  <a:pt x="3800" y="1675"/>
                </a:cubicBezTo>
                <a:cubicBezTo>
                  <a:pt x="3626" y="1648"/>
                  <a:pt x="3457" y="1642"/>
                  <a:pt x="3284" y="1630"/>
                </a:cubicBezTo>
                <a:cubicBezTo>
                  <a:pt x="2955" y="1779"/>
                  <a:pt x="3106" y="1718"/>
                  <a:pt x="2790" y="1742"/>
                </a:cubicBezTo>
                <a:cubicBezTo>
                  <a:pt x="2717" y="1757"/>
                  <a:pt x="2655" y="1786"/>
                  <a:pt x="2581" y="1795"/>
                </a:cubicBezTo>
                <a:cubicBezTo>
                  <a:pt x="2428" y="1773"/>
                  <a:pt x="2382" y="1770"/>
                  <a:pt x="2274" y="1675"/>
                </a:cubicBezTo>
                <a:cubicBezTo>
                  <a:pt x="2255" y="1642"/>
                  <a:pt x="2159" y="1473"/>
                  <a:pt x="2147" y="1436"/>
                </a:cubicBezTo>
                <a:cubicBezTo>
                  <a:pt x="2130" y="1385"/>
                  <a:pt x="2127" y="1331"/>
                  <a:pt x="2117" y="1279"/>
                </a:cubicBezTo>
                <a:cubicBezTo>
                  <a:pt x="2096" y="1179"/>
                  <a:pt x="2069" y="1089"/>
                  <a:pt x="2035" y="995"/>
                </a:cubicBezTo>
                <a:cubicBezTo>
                  <a:pt x="2006" y="1175"/>
                  <a:pt x="2012" y="1370"/>
                  <a:pt x="1998" y="1548"/>
                </a:cubicBezTo>
                <a:cubicBezTo>
                  <a:pt x="1986" y="1683"/>
                  <a:pt x="1960" y="1817"/>
                  <a:pt x="1945" y="1952"/>
                </a:cubicBezTo>
                <a:cubicBezTo>
                  <a:pt x="1932" y="2058"/>
                  <a:pt x="1939" y="2168"/>
                  <a:pt x="1916" y="2273"/>
                </a:cubicBezTo>
                <a:cubicBezTo>
                  <a:pt x="1911" y="2295"/>
                  <a:pt x="1889" y="2359"/>
                  <a:pt x="1901" y="2340"/>
                </a:cubicBezTo>
                <a:cubicBezTo>
                  <a:pt x="1997" y="2166"/>
                  <a:pt x="1911" y="2280"/>
                  <a:pt x="1960" y="2154"/>
                </a:cubicBezTo>
                <a:cubicBezTo>
                  <a:pt x="1976" y="2110"/>
                  <a:pt x="2004" y="2070"/>
                  <a:pt x="2020" y="2026"/>
                </a:cubicBezTo>
                <a:cubicBezTo>
                  <a:pt x="2039" y="1967"/>
                  <a:pt x="2065" y="1847"/>
                  <a:pt x="2065" y="1847"/>
                </a:cubicBezTo>
                <a:cubicBezTo>
                  <a:pt x="2067" y="1819"/>
                  <a:pt x="2076" y="1792"/>
                  <a:pt x="2073" y="1765"/>
                </a:cubicBezTo>
                <a:cubicBezTo>
                  <a:pt x="2068" y="1733"/>
                  <a:pt x="2014" y="1662"/>
                  <a:pt x="2043" y="1675"/>
                </a:cubicBezTo>
                <a:cubicBezTo>
                  <a:pt x="2214" y="1751"/>
                  <a:pt x="2308" y="1840"/>
                  <a:pt x="2499" y="1892"/>
                </a:cubicBezTo>
                <a:cubicBezTo>
                  <a:pt x="2577" y="1913"/>
                  <a:pt x="2696" y="1916"/>
                  <a:pt x="2753" y="1922"/>
                </a:cubicBezTo>
                <a:cubicBezTo>
                  <a:pt x="3058" y="1950"/>
                  <a:pt x="3369" y="1973"/>
                  <a:pt x="3673" y="2019"/>
                </a:cubicBezTo>
                <a:cubicBezTo>
                  <a:pt x="3628" y="2003"/>
                  <a:pt x="3625" y="1960"/>
                  <a:pt x="3605" y="1922"/>
                </a:cubicBezTo>
              </a:path>
            </a:pathLst>
          </a:custGeom>
          <a:noFill/>
          <a:ln w="9525">
            <a:solidFill>
              <a:schemeClr val="tx1"/>
            </a:solidFill>
            <a:round/>
            <a:headEnd/>
            <a:tailEnd/>
          </a:ln>
        </p:spPr>
        <p:txBody>
          <a:bodyPr wrap="none" anchor="ctr">
            <a:prstTxWarp prst="textNoShape">
              <a:avLst/>
            </a:prstTxWarp>
          </a:bodyPr>
          <a:lstStyle/>
          <a:p>
            <a:endParaRPr lang="en-US">
              <a:latin typeface="Calibri" pitchFamily="-106" charset="0"/>
            </a:endParaRPr>
          </a:p>
        </p:txBody>
      </p:sp>
      <p:sp>
        <p:nvSpPr>
          <p:cNvPr id="19463" name="Text Box 7"/>
          <p:cNvSpPr txBox="1">
            <a:spLocks noChangeArrowheads="1"/>
          </p:cNvSpPr>
          <p:nvPr/>
        </p:nvSpPr>
        <p:spPr bwMode="auto">
          <a:xfrm>
            <a:off x="3733800" y="5780088"/>
            <a:ext cx="1187450" cy="461962"/>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Virtual</a:t>
            </a:r>
            <a:endParaRPr lang="en-US">
              <a:solidFill>
                <a:schemeClr val="tx2"/>
              </a:solidFill>
              <a:latin typeface="Georgia" pitchFamily="-106" charset="0"/>
            </a:endParaRPr>
          </a:p>
        </p:txBody>
      </p:sp>
      <p:sp>
        <p:nvSpPr>
          <p:cNvPr id="19464" name="Text Box 8"/>
          <p:cNvSpPr txBox="1">
            <a:spLocks noChangeArrowheads="1"/>
          </p:cNvSpPr>
          <p:nvPr/>
        </p:nvSpPr>
        <p:spPr bwMode="auto">
          <a:xfrm>
            <a:off x="609600" y="3113088"/>
            <a:ext cx="2325688" cy="461962"/>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Asynchronous</a:t>
            </a:r>
            <a:endParaRPr lang="en-US">
              <a:solidFill>
                <a:schemeClr val="tx2"/>
              </a:solidFill>
              <a:latin typeface="Georgia" pitchFamily="-106" charset="0"/>
            </a:endParaRPr>
          </a:p>
        </p:txBody>
      </p:sp>
      <p:sp>
        <p:nvSpPr>
          <p:cNvPr id="19465" name="Text Box 9"/>
          <p:cNvSpPr txBox="1">
            <a:spLocks noChangeArrowheads="1"/>
          </p:cNvSpPr>
          <p:nvPr/>
        </p:nvSpPr>
        <p:spPr bwMode="auto">
          <a:xfrm>
            <a:off x="6781800" y="3048000"/>
            <a:ext cx="2166938" cy="461963"/>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pitchFamily="-106" charset="0"/>
              </a:rPr>
              <a:t>Synchronous</a:t>
            </a:r>
            <a:endParaRPr lang="en-US">
              <a:solidFill>
                <a:schemeClr val="tx2"/>
              </a:solidFill>
              <a:latin typeface="Georgia" pitchFamily="-106" charset="0"/>
            </a:endParaRPr>
          </a:p>
        </p:txBody>
      </p:sp>
      <p:sp>
        <p:nvSpPr>
          <p:cNvPr id="19466" name="Text Box 10"/>
          <p:cNvSpPr txBox="1">
            <a:spLocks noChangeArrowheads="1"/>
          </p:cNvSpPr>
          <p:nvPr/>
        </p:nvSpPr>
        <p:spPr bwMode="auto">
          <a:xfrm>
            <a:off x="3733800" y="654050"/>
            <a:ext cx="1411288" cy="461963"/>
          </a:xfrm>
          <a:prstGeom prst="rect">
            <a:avLst/>
          </a:prstGeom>
          <a:noFill/>
          <a:ln w="9525">
            <a:noFill/>
            <a:miter lim="800000"/>
            <a:headEnd/>
            <a:tailEnd/>
          </a:ln>
        </p:spPr>
        <p:txBody>
          <a:bodyPr wrap="none">
            <a:prstTxWarp prst="textNoShape">
              <a:avLst/>
            </a:prstTxWarp>
            <a:spAutoFit/>
          </a:bodyPr>
          <a:lstStyle/>
          <a:p>
            <a:r>
              <a:rPr lang="en-US">
                <a:latin typeface="Verdana" pitchFamily="-106" charset="0"/>
              </a:rPr>
              <a:t>Physical</a:t>
            </a:r>
            <a:endParaRPr lang="en-US">
              <a:latin typeface="Calibri" pitchFamily="-10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 y="304800"/>
            <a:ext cx="8077200" cy="5715000"/>
          </a:xfrm>
        </p:spPr>
        <p:txBody>
          <a:bodyPr/>
          <a:lstStyle/>
          <a:p>
            <a:pPr eaLnBrk="1" hangingPunct="1"/>
            <a:r>
              <a:rPr lang="en-US">
                <a:latin typeface="Verdana" pitchFamily="-106" charset="0"/>
                <a:ea typeface="ＭＳ Ｐゴシック" pitchFamily="-106" charset="-128"/>
                <a:cs typeface="ＭＳ Ｐゴシック" pitchFamily="-106" charset="-128"/>
              </a:rPr>
              <a:t>Presence </a:t>
            </a:r>
            <a:br>
              <a:rPr lang="en-US">
                <a:latin typeface="Verdana" pitchFamily="-106" charset="0"/>
                <a:ea typeface="ＭＳ Ｐゴシック" pitchFamily="-106" charset="-128"/>
                <a:cs typeface="ＭＳ Ｐゴシック" pitchFamily="-106" charset="-128"/>
              </a:rPr>
            </a:br>
            <a:r>
              <a:rPr lang="en-US" i="1">
                <a:latin typeface="Georgia" pitchFamily="-106" charset="0"/>
                <a:ea typeface="ＭＳ Ｐゴシック" pitchFamily="-106" charset="-128"/>
                <a:cs typeface="ＭＳ Ｐゴシック" pitchFamily="-106" charset="-128"/>
              </a:rPr>
              <a:t/>
            </a:r>
            <a:br>
              <a:rPr lang="en-US" i="1">
                <a:latin typeface="Georgia" pitchFamily="-106" charset="0"/>
                <a:ea typeface="ＭＳ Ｐゴシック" pitchFamily="-106" charset="-128"/>
                <a:cs typeface="ＭＳ Ｐゴシック" pitchFamily="-106" charset="-128"/>
              </a:rPr>
            </a:br>
            <a:r>
              <a:rPr lang="en-US" i="1">
                <a:latin typeface="Georgia" pitchFamily="-106" charset="0"/>
                <a:ea typeface="ＭＳ Ｐゴシック" pitchFamily="-106" charset="-128"/>
                <a:cs typeface="ＭＳ Ｐゴシック" pitchFamily="-106" charset="-128"/>
              </a:rPr>
              <a:t>survival and well-being</a:t>
            </a:r>
            <a:br>
              <a:rPr lang="en-US" i="1">
                <a:latin typeface="Georgia" pitchFamily="-106" charset="0"/>
                <a:ea typeface="ＭＳ Ｐゴシック" pitchFamily="-106" charset="-128"/>
                <a:cs typeface="ＭＳ Ｐゴシック" pitchFamily="-106" charset="-128"/>
              </a:rPr>
            </a:br>
            <a:r>
              <a:rPr lang="en-US" sz="1800">
                <a:latin typeface="Verdana" pitchFamily="-106" charset="0"/>
                <a:ea typeface="ＭＳ Ｐゴシック" pitchFamily="-106" charset="-128"/>
                <a:cs typeface="ＭＳ Ｐゴシック" pitchFamily="-106" charset="-128"/>
              </a:rPr>
              <a:t>Giuseppe Riva, John &amp; Eva Waterworth</a:t>
            </a:r>
            <a:br>
              <a:rPr lang="en-US" sz="1800">
                <a:latin typeface="Verdana" pitchFamily="-106" charset="0"/>
                <a:ea typeface="ＭＳ Ｐゴシック" pitchFamily="-106" charset="-128"/>
                <a:cs typeface="ＭＳ Ｐゴシック" pitchFamily="-106" charset="-128"/>
              </a:rPr>
            </a:br>
            <a:r>
              <a:rPr lang="en-US" sz="1800">
                <a:latin typeface="Verdana" pitchFamily="-106" charset="0"/>
                <a:ea typeface="ＭＳ Ｐゴシック" pitchFamily="-106" charset="-128"/>
                <a:cs typeface="ＭＳ Ｐゴシック" pitchFamily="-106" charset="-128"/>
              </a:rPr>
              <a:t>Antonio Damasio</a:t>
            </a:r>
            <a:r>
              <a:rPr lang="en-US" i="1">
                <a:latin typeface="Georgia" pitchFamily="-106" charset="0"/>
                <a:ea typeface="ＭＳ Ｐゴシック" pitchFamily="-106" charset="-128"/>
                <a:cs typeface="ＭＳ Ｐゴシック" pitchFamily="-106" charset="-128"/>
              </a:rPr>
              <a:t> </a:t>
            </a:r>
            <a:br>
              <a:rPr lang="en-US" i="1">
                <a:latin typeface="Georgia" pitchFamily="-106" charset="0"/>
                <a:ea typeface="ＭＳ Ｐゴシック" pitchFamily="-106" charset="-128"/>
                <a:cs typeface="ＭＳ Ｐゴシック" pitchFamily="-106" charset="-128"/>
              </a:rPr>
            </a:br>
            <a:r>
              <a:rPr lang="en-US" i="1">
                <a:latin typeface="Georgia" pitchFamily="-106" charset="0"/>
                <a:ea typeface="ＭＳ Ｐゴシック" pitchFamily="-106" charset="-128"/>
                <a:cs typeface="ＭＳ Ｐゴシック" pitchFamily="-106" charset="-128"/>
              </a:rPr>
              <a:t/>
            </a:r>
            <a:br>
              <a:rPr lang="en-US" i="1">
                <a:latin typeface="Georgia" pitchFamily="-106" charset="0"/>
                <a:ea typeface="ＭＳ Ｐゴシック" pitchFamily="-106" charset="-128"/>
                <a:cs typeface="ＭＳ Ｐゴシック" pitchFamily="-106" charset="-128"/>
              </a:rPr>
            </a:br>
            <a:r>
              <a:rPr lang="en-US" i="1">
                <a:latin typeface="Georgia" pitchFamily="-106" charset="0"/>
                <a:ea typeface="ＭＳ Ｐゴシック" pitchFamily="-106" charset="-128"/>
                <a:cs typeface="ＭＳ Ｐゴシック" pitchFamily="-106" charset="-128"/>
              </a:rPr>
              <a:t>a trade-off</a:t>
            </a:r>
            <a:br>
              <a:rPr lang="en-US" i="1">
                <a:latin typeface="Georgia" pitchFamily="-106" charset="0"/>
                <a:ea typeface="ＭＳ Ｐゴシック" pitchFamily="-106" charset="-128"/>
                <a:cs typeface="ＭＳ Ｐゴシック" pitchFamily="-106" charset="-128"/>
              </a:rPr>
            </a:br>
            <a:r>
              <a:rPr lang="en-US" sz="2000">
                <a:latin typeface="Verdana" pitchFamily="-106" charset="0"/>
                <a:ea typeface="ＭＳ Ｐゴシック" pitchFamily="-106" charset="-128"/>
                <a:cs typeface="ＭＳ Ｐゴシック" pitchFamily="-106" charset="-128"/>
              </a:rPr>
              <a:t>Wijnand IJsselsteijn</a:t>
            </a:r>
            <a:endParaRPr lang="en-US" i="1">
              <a:latin typeface="Georgia"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077200" cy="6400800"/>
          </a:xfrm>
        </p:spPr>
        <p:txBody>
          <a:bodyPr/>
          <a:lstStyle/>
          <a:p>
            <a:pPr algn="l" eaLnBrk="1" hangingPunct="1"/>
            <a:r>
              <a:rPr lang="en-US" sz="4000">
                <a:latin typeface="Verdana" pitchFamily="-106" charset="0"/>
                <a:ea typeface="ＭＳ Ｐゴシック" pitchFamily="-106" charset="-128"/>
                <a:cs typeface="ＭＳ Ｐゴシック" pitchFamily="-106" charset="-128"/>
              </a:rPr>
              <a:t>Natural presence </a:t>
            </a:r>
            <a:br>
              <a:rPr lang="en-US" sz="4000">
                <a:latin typeface="Verdana" pitchFamily="-106" charset="0"/>
                <a:ea typeface="ＭＳ Ｐゴシック" pitchFamily="-106" charset="-128"/>
                <a:cs typeface="ＭＳ Ｐゴシック" pitchFamily="-106" charset="-128"/>
              </a:rPr>
            </a:br>
            <a:r>
              <a:rPr lang="en-US" sz="2800" i="1">
                <a:latin typeface="Georgia" pitchFamily="-106" charset="0"/>
                <a:ea typeface="ＭＳ Ｐゴシック" pitchFamily="-106" charset="-128"/>
                <a:cs typeface="ＭＳ Ｐゴシック" pitchFamily="-106" charset="-128"/>
              </a:rPr>
              <a:t>is distinct for survival and well-being, and embodies the ethical dimension of our lives</a:t>
            </a:r>
            <a:br>
              <a:rPr lang="en-US" sz="2800" i="1">
                <a:latin typeface="Georgia" pitchFamily="-106" charset="0"/>
                <a:ea typeface="ＭＳ Ｐゴシック" pitchFamily="-106" charset="-128"/>
                <a:cs typeface="ＭＳ Ｐゴシック" pitchFamily="-106" charset="-128"/>
              </a:rPr>
            </a:br>
            <a:r>
              <a:rPr lang="en-US" sz="4000">
                <a:latin typeface="Verdana" pitchFamily="-106" charset="0"/>
                <a:ea typeface="ＭＳ Ｐゴシック" pitchFamily="-106" charset="-128"/>
                <a:cs typeface="ＭＳ Ｐゴシック" pitchFamily="-106" charset="-128"/>
              </a:rPr>
              <a:t/>
            </a:r>
            <a:br>
              <a:rPr lang="en-US" sz="4000">
                <a:latin typeface="Verdana" pitchFamily="-106" charset="0"/>
                <a:ea typeface="ＭＳ Ｐゴシック" pitchFamily="-106" charset="-128"/>
                <a:cs typeface="ＭＳ Ｐゴシック" pitchFamily="-106" charset="-128"/>
              </a:rPr>
            </a:br>
            <a:r>
              <a:rPr lang="en-US" sz="4000">
                <a:latin typeface="Verdana" pitchFamily="-106" charset="0"/>
                <a:ea typeface="ＭＳ Ｐゴシック" pitchFamily="-106" charset="-128"/>
                <a:cs typeface="ＭＳ Ｐゴシック" pitchFamily="-106" charset="-128"/>
              </a:rPr>
              <a:t>Mediated Presence </a:t>
            </a:r>
            <a:br>
              <a:rPr lang="en-US" sz="4000">
                <a:latin typeface="Verdana" pitchFamily="-106" charset="0"/>
                <a:ea typeface="ＭＳ Ｐゴシック" pitchFamily="-106" charset="-128"/>
                <a:cs typeface="ＭＳ Ｐゴシック" pitchFamily="-106" charset="-128"/>
              </a:rPr>
            </a:br>
            <a:r>
              <a:rPr lang="en-US" sz="2800" i="1">
                <a:latin typeface="Georgia" pitchFamily="-106" charset="0"/>
                <a:ea typeface="ＭＳ Ｐゴシック" pitchFamily="-106" charset="-128"/>
                <a:cs typeface="ＭＳ Ｐゴシック" pitchFamily="-106" charset="-128"/>
              </a:rPr>
              <a:t>contributes to the language and concepts that people share </a:t>
            </a:r>
            <a:br>
              <a:rPr lang="en-US" sz="2800" i="1">
                <a:latin typeface="Georgia" pitchFamily="-106" charset="0"/>
                <a:ea typeface="ＭＳ Ｐゴシック" pitchFamily="-106" charset="-128"/>
                <a:cs typeface="ＭＳ Ｐゴシック" pitchFamily="-106" charset="-128"/>
              </a:rPr>
            </a:br>
            <a:r>
              <a:rPr lang="en-US" sz="2800">
                <a:latin typeface="Verdana" pitchFamily="-106" charset="0"/>
                <a:ea typeface="ＭＳ Ｐゴシック" pitchFamily="-106" charset="-128"/>
                <a:cs typeface="ＭＳ Ｐゴシック" pitchFamily="-106" charset="-128"/>
              </a:rPr>
              <a:t/>
            </a:r>
            <a:br>
              <a:rPr lang="en-US" sz="2800">
                <a:latin typeface="Verdana" pitchFamily="-106" charset="0"/>
                <a:ea typeface="ＭＳ Ｐゴシック" pitchFamily="-106" charset="-128"/>
                <a:cs typeface="ＭＳ Ｐゴシック" pitchFamily="-106" charset="-128"/>
              </a:rPr>
            </a:br>
            <a:r>
              <a:rPr lang="en-US" sz="4000">
                <a:latin typeface="Verdana" pitchFamily="-106" charset="0"/>
                <a:ea typeface="ＭＳ Ｐゴシック" pitchFamily="-106" charset="-128"/>
                <a:cs typeface="ＭＳ Ｐゴシック" pitchFamily="-106" charset="-128"/>
              </a:rPr>
              <a:t>Witnessed Presence</a:t>
            </a:r>
            <a:br>
              <a:rPr lang="en-US" sz="4000">
                <a:latin typeface="Verdana" pitchFamily="-106" charset="0"/>
                <a:ea typeface="ＭＳ Ｐゴシック" pitchFamily="-106" charset="-128"/>
                <a:cs typeface="ＭＳ Ｐゴシック" pitchFamily="-106" charset="-128"/>
              </a:rPr>
            </a:br>
            <a:r>
              <a:rPr lang="en-US" sz="2800" i="1">
                <a:latin typeface="Georgia" pitchFamily="-106" charset="0"/>
                <a:ea typeface="ＭＳ Ｐゴシック" pitchFamily="-106" charset="-128"/>
                <a:cs typeface="ＭＳ Ｐゴシック" pitchFamily="-106" charset="-128"/>
              </a:rPr>
              <a:t>functions as a catalyst for good as well as for bad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normAutofit fontScale="90000"/>
          </a:bodyPr>
          <a:lstStyle/>
          <a:p>
            <a:r>
              <a:rPr lang="en-US" dirty="0" smtClean="0"/>
              <a:t>Chapter 4</a:t>
            </a:r>
            <a:br>
              <a:rPr lang="en-US" dirty="0" smtClean="0"/>
            </a:br>
            <a:r>
              <a:rPr lang="en-US" dirty="0" smtClean="0"/>
              <a:t/>
            </a:r>
            <a:br>
              <a:rPr lang="en-US" dirty="0" smtClean="0"/>
            </a:br>
            <a:r>
              <a:rPr lang="en-US" dirty="0" smtClean="0"/>
              <a:t>Design of</a:t>
            </a:r>
            <a:r>
              <a:rPr lang="en-US" dirty="0" smtClean="0"/>
              <a:t> Presence in relation to Trust:</a:t>
            </a:r>
            <a:br>
              <a:rPr lang="en-US" dirty="0" smtClean="0"/>
            </a:br>
            <a:r>
              <a:rPr lang="en-US" dirty="0" smtClean="0"/>
              <a:t>YUTPA</a:t>
            </a:r>
            <a:r>
              <a:rPr lang="en-US" dirty="0" smtClean="0"/>
              <a:t> </a:t>
            </a:r>
            <a:br>
              <a:rPr lang="en-US" dirty="0" smtClean="0"/>
            </a:br>
            <a:r>
              <a:rPr lang="en-US" dirty="0" smtClean="0"/>
              <a:t/>
            </a:r>
            <a:br>
              <a:rPr lang="en-US" dirty="0" smtClean="0"/>
            </a:br>
            <a:r>
              <a:rPr lang="en-US" sz="3111" dirty="0" smtClean="0"/>
              <a:t>Feedback by students who studied</a:t>
            </a:r>
            <a:br>
              <a:rPr lang="en-US" sz="3111" dirty="0" smtClean="0"/>
            </a:br>
            <a:r>
              <a:rPr lang="en-US" sz="3111" dirty="0" smtClean="0"/>
              <a:t> Interdisciplinary study on Witnessed Presence: Time, Place, Action, Relation (work in progress)</a:t>
            </a:r>
            <a:br>
              <a:rPr lang="en-US" sz="3111" dirty="0" smtClean="0"/>
            </a:br>
            <a:r>
              <a:rPr lang="en-US" sz="3111" dirty="0" smtClean="0">
                <a:hlinkClick r:id="rId2"/>
              </a:rPr>
              <a:t>http://www.being-here.net</a:t>
            </a:r>
            <a:r>
              <a:rPr lang="en-US" sz="3111" dirty="0" smtClean="0"/>
              <a:t/>
            </a:r>
            <a:br>
              <a:rPr lang="en-US" sz="3111" dirty="0" smtClean="0"/>
            </a:br>
            <a:r>
              <a:rPr lang="en-US" sz="3111" dirty="0" err="1" smtClean="0"/>
              <a:t>Inlog</a:t>
            </a:r>
            <a:r>
              <a:rPr lang="en-US" sz="3111" dirty="0" smtClean="0"/>
              <a:t>: </a:t>
            </a:r>
            <a:r>
              <a:rPr lang="en-US" sz="3111" dirty="0" err="1" smtClean="0"/>
              <a:t>caroline</a:t>
            </a:r>
            <a:r>
              <a:rPr lang="en-US" sz="3111" dirty="0" smtClean="0"/>
              <a:t>, Password: </a:t>
            </a:r>
            <a:r>
              <a:rPr lang="en-US" sz="3111" dirty="0" err="1" smtClean="0"/>
              <a:t>nevejan</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696200" cy="5638800"/>
          </a:xfrm>
        </p:spPr>
        <p:txBody>
          <a:bodyPr/>
          <a:lstStyle/>
          <a:p>
            <a:pPr eaLnBrk="1" hangingPunct="1"/>
            <a:r>
              <a:rPr lang="en-US">
                <a:ea typeface="ＭＳ Ｐゴシック" pitchFamily="-106" charset="-128"/>
                <a:cs typeface="ＭＳ Ｐゴシック" pitchFamily="-106" charset="-128"/>
              </a:rPr>
              <a:t>Trust: 4 dimensies</a:t>
            </a:r>
            <a:br>
              <a:rPr lang="en-US">
                <a:ea typeface="ＭＳ Ｐゴシック" pitchFamily="-106" charset="-128"/>
                <a:cs typeface="ＭＳ Ｐゴシック" pitchFamily="-106" charset="-128"/>
              </a:rPr>
            </a:br>
            <a:r>
              <a:rPr lang="en-US">
                <a:ea typeface="ＭＳ Ｐゴシック" pitchFamily="-106" charset="-128"/>
                <a:cs typeface="ＭＳ Ｐゴシック" pitchFamily="-106" charset="-128"/>
              </a:rPr>
              <a:t/>
            </a:r>
            <a:br>
              <a:rPr lang="en-US">
                <a:ea typeface="ＭＳ Ｐゴシック" pitchFamily="-106" charset="-128"/>
                <a:cs typeface="ＭＳ Ｐゴシック" pitchFamily="-106" charset="-128"/>
              </a:rPr>
            </a:br>
            <a:r>
              <a:rPr lang="en-US" sz="4000" i="1">
                <a:ea typeface="ＭＳ Ｐゴシック" pitchFamily="-106" charset="-128"/>
                <a:cs typeface="ＭＳ Ｐゴシック" pitchFamily="-106" charset="-128"/>
              </a:rPr>
              <a:t>You / not You</a:t>
            </a:r>
            <a:br>
              <a:rPr lang="en-US" sz="4000" i="1">
                <a:ea typeface="ＭＳ Ｐゴシック" pitchFamily="-106" charset="-128"/>
                <a:cs typeface="ＭＳ Ｐゴシック" pitchFamily="-106" charset="-128"/>
              </a:rPr>
            </a:br>
            <a:r>
              <a:rPr lang="en-US" sz="4000" i="1">
                <a:ea typeface="ＭＳ Ｐゴシック" pitchFamily="-106" charset="-128"/>
                <a:cs typeface="ＭＳ Ｐゴシック" pitchFamily="-106" charset="-128"/>
              </a:rPr>
              <a:t>Do / not do </a:t>
            </a:r>
            <a:br>
              <a:rPr lang="en-US" sz="4000" i="1">
                <a:ea typeface="ＭＳ Ｐゴシック" pitchFamily="-106" charset="-128"/>
                <a:cs typeface="ＭＳ Ｐゴシック" pitchFamily="-106" charset="-128"/>
              </a:rPr>
            </a:br>
            <a:r>
              <a:rPr lang="en-US" sz="4000" i="1">
                <a:ea typeface="ＭＳ Ｐゴシック" pitchFamily="-106" charset="-128"/>
                <a:cs typeface="ＭＳ Ｐゴシック" pitchFamily="-106" charset="-128"/>
              </a:rPr>
              <a:t>Here / not Here</a:t>
            </a:r>
            <a:br>
              <a:rPr lang="en-US" sz="4000" i="1">
                <a:ea typeface="ＭＳ Ｐゴシック" pitchFamily="-106" charset="-128"/>
                <a:cs typeface="ＭＳ Ｐゴシック" pitchFamily="-106" charset="-128"/>
              </a:rPr>
            </a:br>
            <a:r>
              <a:rPr lang="en-US" sz="4000" i="1">
                <a:ea typeface="ＭＳ Ｐゴシック" pitchFamily="-106" charset="-128"/>
                <a:cs typeface="ＭＳ Ｐゴシック" pitchFamily="-106" charset="-128"/>
              </a:rPr>
              <a:t>Now / not Now</a:t>
            </a:r>
            <a:r>
              <a:rPr lang="en-US" i="1">
                <a:ea typeface="ＭＳ Ｐゴシック" pitchFamily="-106" charset="-128"/>
                <a:cs typeface="ＭＳ Ｐゴシック" pitchFamily="-106" charset="-128"/>
              </a:rPr>
              <a:t/>
            </a:r>
            <a:br>
              <a:rPr lang="en-US" i="1">
                <a:ea typeface="ＭＳ Ｐゴシック" pitchFamily="-106" charset="-128"/>
                <a:cs typeface="ＭＳ Ｐゴシック" pitchFamily="-106" charset="-128"/>
              </a:rPr>
            </a:br>
            <a:endParaRPr lang="en-US" i="1">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Program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13.00 – 14.00		Lecture in 5 chapters with interaction</a:t>
            </a:r>
          </a:p>
          <a:p>
            <a:pPr>
              <a:buNone/>
            </a:pPr>
            <a:endParaRPr lang="en-US" dirty="0" smtClean="0"/>
          </a:p>
          <a:p>
            <a:pPr>
              <a:buNone/>
            </a:pPr>
            <a:r>
              <a:rPr lang="en-US" dirty="0" smtClean="0"/>
              <a:t>14.00- </a:t>
            </a:r>
            <a:r>
              <a:rPr lang="en-US" dirty="0" smtClean="0"/>
              <a:t>15.00	</a:t>
            </a:r>
            <a:r>
              <a:rPr lang="en-US" dirty="0" smtClean="0"/>
              <a:t>		YUTPA analysis by students</a:t>
            </a:r>
          </a:p>
          <a:p>
            <a:pPr>
              <a:buNone/>
            </a:pPr>
            <a:endParaRPr lang="en-US" dirty="0" smtClean="0"/>
          </a:p>
          <a:p>
            <a:pPr>
              <a:buNone/>
            </a:pPr>
            <a:r>
              <a:rPr lang="en-US" dirty="0" smtClean="0"/>
              <a:t>15.00 </a:t>
            </a:r>
            <a:r>
              <a:rPr lang="en-US" dirty="0" smtClean="0"/>
              <a:t>– 15.30		Break</a:t>
            </a:r>
          </a:p>
          <a:p>
            <a:pPr>
              <a:buNone/>
            </a:pPr>
            <a:endParaRPr lang="en-US" dirty="0" smtClean="0"/>
          </a:p>
          <a:p>
            <a:pPr>
              <a:buNone/>
            </a:pPr>
            <a:r>
              <a:rPr lang="en-US" dirty="0" smtClean="0"/>
              <a:t>15.30 – 16.30		Presentations by students</a:t>
            </a:r>
          </a:p>
          <a:p>
            <a:pPr>
              <a:buNone/>
            </a:pPr>
            <a:r>
              <a:rPr lang="en-US" dirty="0" smtClean="0"/>
              <a:t>							12 pitches of 3 minutes</a:t>
            </a:r>
          </a:p>
          <a:p>
            <a:pPr>
              <a:buNone/>
            </a:pPr>
            <a:endParaRPr lang="en-US" dirty="0" smtClean="0"/>
          </a:p>
          <a:p>
            <a:pPr>
              <a:buNone/>
            </a:pPr>
            <a:r>
              <a:rPr lang="en-US" dirty="0" smtClean="0"/>
              <a:t>16.30 – 17.00		Concluding remarks </a:t>
            </a:r>
          </a:p>
          <a:p>
            <a:pPr lvl="1">
              <a:buNone/>
            </a:pPr>
            <a:endParaRPr lang="en-US" dirty="0" smtClean="0"/>
          </a:p>
          <a:p>
            <a:pPr lvl="1">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YouHereNow"/>
          <p:cNvPicPr>
            <a:picLocks noChangeAspect="1" noChangeArrowheads="1"/>
          </p:cNvPicPr>
          <p:nvPr/>
        </p:nvPicPr>
        <p:blipFill>
          <a:blip r:embed="rId3"/>
          <a:srcRect l="1186" t="3180" r="3728" b="6358"/>
          <a:stretch>
            <a:fillRect/>
          </a:stretch>
        </p:blipFill>
        <p:spPr bwMode="auto">
          <a:xfrm>
            <a:off x="990600" y="1296988"/>
            <a:ext cx="6477000" cy="5561012"/>
          </a:xfrm>
          <a:prstGeom prst="rect">
            <a:avLst/>
          </a:prstGeom>
          <a:noFill/>
          <a:ln w="9525">
            <a:noFill/>
            <a:miter lim="800000"/>
            <a:headEnd/>
            <a:tailEnd/>
          </a:ln>
        </p:spPr>
      </p:pic>
      <p:sp>
        <p:nvSpPr>
          <p:cNvPr id="27651" name="Text Box 3"/>
          <p:cNvSpPr txBox="1">
            <a:spLocks noChangeArrowheads="1"/>
          </p:cNvSpPr>
          <p:nvPr/>
        </p:nvSpPr>
        <p:spPr bwMode="auto">
          <a:xfrm>
            <a:off x="381000" y="152400"/>
            <a:ext cx="8534400" cy="1077913"/>
          </a:xfrm>
          <a:prstGeom prst="rect">
            <a:avLst/>
          </a:prstGeom>
          <a:noFill/>
          <a:ln w="9525">
            <a:noFill/>
            <a:miter lim="800000"/>
            <a:headEnd/>
            <a:tailEnd/>
          </a:ln>
        </p:spPr>
        <p:txBody>
          <a:bodyPr>
            <a:prstTxWarp prst="textNoShape">
              <a:avLst/>
            </a:prstTxWarp>
            <a:spAutoFit/>
          </a:bodyPr>
          <a:lstStyle/>
          <a:p>
            <a:r>
              <a:rPr lang="en-US" sz="3200">
                <a:latin typeface="Calibri" pitchFamily="-106" charset="0"/>
              </a:rPr>
              <a:t>YUTPA: </a:t>
            </a:r>
          </a:p>
          <a:p>
            <a:r>
              <a:rPr lang="en-US" sz="3200">
                <a:latin typeface="Calibri" pitchFamily="-106" charset="0"/>
              </a:rPr>
              <a:t>with YOU in UNITY of TIME, PLACE &amp; ACTION</a:t>
            </a:r>
            <a:endParaRPr lang="en-US">
              <a:latin typeface="Calibri" pitchFamily="-10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algn="l" eaLnBrk="1" fontAlgn="auto" hangingPunct="1">
              <a:spcAft>
                <a:spcPts val="0"/>
              </a:spcAft>
              <a:defRPr/>
            </a:pPr>
            <a:r>
              <a:rPr lang="en-US" dirty="0" smtClean="0">
                <a:ea typeface="+mj-ea"/>
                <a:cs typeface="+mj-cs"/>
              </a:rPr>
              <a:t>Tuning PRESENCE &amp; TRUST in DESIGN</a:t>
            </a:r>
          </a:p>
        </p:txBody>
      </p:sp>
      <p:pic>
        <p:nvPicPr>
          <p:cNvPr id="31747" name="Picture 3"/>
          <p:cNvPicPr>
            <a:picLocks noChangeAspect="1"/>
          </p:cNvPicPr>
          <p:nvPr/>
        </p:nvPicPr>
        <p:blipFill>
          <a:blip r:embed="rId2"/>
          <a:srcRect/>
          <a:stretch>
            <a:fillRect/>
          </a:stretch>
        </p:blipFill>
        <p:spPr bwMode="auto">
          <a:xfrm>
            <a:off x="457200" y="1143000"/>
            <a:ext cx="8001000" cy="559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477000"/>
          </a:xfrm>
        </p:spPr>
        <p:txBody>
          <a:bodyPr>
            <a:noAutofit/>
          </a:bodyPr>
          <a:lstStyle/>
          <a:p>
            <a:r>
              <a:rPr lang="en-US" sz="3600" dirty="0" smtClean="0"/>
              <a:t>Chapter 5</a:t>
            </a:r>
            <a:r>
              <a:rPr lang="en-US" sz="3200" dirty="0" smtClean="0"/>
              <a:t/>
            </a:r>
            <a:br>
              <a:rPr lang="en-US" sz="3200" dirty="0" smtClean="0"/>
            </a:br>
            <a:r>
              <a:rPr lang="en-US" sz="3200" dirty="0" smtClean="0"/>
              <a:t/>
            </a:r>
            <a:br>
              <a:rPr lang="en-US" sz="3200" dirty="0" smtClean="0"/>
            </a:br>
            <a:r>
              <a:rPr lang="en-US" sz="3200" dirty="0" smtClean="0"/>
              <a:t>YUTPA analysis/design Task:</a:t>
            </a:r>
            <a:br>
              <a:rPr lang="en-US" sz="3200" dirty="0" smtClean="0"/>
            </a:br>
            <a:r>
              <a:rPr lang="en-US" sz="3200" dirty="0" smtClean="0"/>
              <a:t/>
            </a:r>
            <a:br>
              <a:rPr lang="en-US" sz="3200" dirty="0" smtClean="0"/>
            </a:br>
            <a:r>
              <a:rPr lang="en-US" sz="3200" dirty="0" smtClean="0"/>
              <a:t>12 groups, 1 hour work</a:t>
            </a:r>
            <a:br>
              <a:rPr lang="en-US" sz="3200" dirty="0" smtClean="0"/>
            </a:br>
            <a:r>
              <a:rPr lang="en-US" sz="3200" dirty="0" smtClean="0"/>
              <a:t>Present in 3 minutes</a:t>
            </a:r>
            <a:br>
              <a:rPr lang="en-US" sz="3200" dirty="0" smtClean="0"/>
            </a:br>
            <a:r>
              <a:rPr lang="en-US" sz="3200" dirty="0" smtClean="0"/>
              <a:t/>
            </a:r>
            <a:br>
              <a:rPr lang="en-US" sz="3200" dirty="0" smtClean="0"/>
            </a:br>
            <a:r>
              <a:rPr lang="en-US" sz="3200" dirty="0" smtClean="0"/>
              <a:t>! Dramatic and Entertaining !</a:t>
            </a:r>
            <a:br>
              <a:rPr lang="en-US" sz="3200" dirty="0" smtClean="0"/>
            </a:br>
            <a:r>
              <a:rPr lang="en-US" sz="3200" dirty="0" smtClean="0"/>
              <a:t/>
            </a:r>
            <a:br>
              <a:rPr lang="en-US" sz="3200" dirty="0" smtClean="0"/>
            </a:br>
            <a:r>
              <a:rPr lang="en-US" sz="3200" dirty="0" smtClean="0"/>
              <a:t>! Visualize !</a:t>
            </a:r>
            <a:br>
              <a:rPr lang="en-US" sz="3200" dirty="0" smtClean="0"/>
            </a:br>
            <a:r>
              <a:rPr lang="en-US" sz="3200" dirty="0" smtClean="0"/>
              <a:t/>
            </a:r>
            <a:br>
              <a:rPr lang="en-US" sz="3200" dirty="0" smtClean="0"/>
            </a:br>
            <a:r>
              <a:rPr lang="en-US" sz="3200" dirty="0" smtClean="0"/>
              <a:t>Master of Ceremony: Leif </a:t>
            </a:r>
            <a:r>
              <a:rPr lang="en-US" sz="3200" dirty="0" err="1" smtClean="0"/>
              <a:t>Handberg</a:t>
            </a: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Choose a case, analyze and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Going to market with goods from all over</a:t>
            </a:r>
          </a:p>
          <a:p>
            <a:r>
              <a:rPr lang="en-US" dirty="0" smtClean="0"/>
              <a:t>Create safety on a school yard</a:t>
            </a:r>
          </a:p>
          <a:p>
            <a:r>
              <a:rPr lang="en-US" dirty="0" smtClean="0"/>
              <a:t>Health service to find medication</a:t>
            </a:r>
          </a:p>
          <a:p>
            <a:r>
              <a:rPr lang="en-US" dirty="0" smtClean="0"/>
              <a:t>Grandchildren stay in touch with their granny in the elderly home</a:t>
            </a:r>
          </a:p>
          <a:p>
            <a:r>
              <a:rPr lang="en-US" dirty="0" smtClean="0"/>
              <a:t>Microcredit service for students</a:t>
            </a:r>
          </a:p>
          <a:p>
            <a:r>
              <a:rPr lang="en-US" dirty="0" smtClean="0"/>
              <a:t>Urban agriculture in a poor neighborhood</a:t>
            </a:r>
          </a:p>
          <a:p>
            <a:r>
              <a:rPr lang="en-US" dirty="0" smtClean="0"/>
              <a:t>Distributed team has to study and invent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YUTPA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 moments of interaction in the communication process</a:t>
            </a:r>
          </a:p>
          <a:p>
            <a:r>
              <a:rPr lang="en-US" dirty="0" smtClean="0"/>
              <a:t>Focus in each moment of interaction on each of the four dimensions</a:t>
            </a:r>
          </a:p>
          <a:p>
            <a:r>
              <a:rPr lang="en-US" dirty="0" smtClean="0"/>
              <a:t>In doing so, identify &amp; create (</a:t>
            </a:r>
            <a:r>
              <a:rPr lang="en-US" dirty="0" err="1" smtClean="0"/>
              <a:t>im)material</a:t>
            </a:r>
            <a:r>
              <a:rPr lang="en-US" dirty="0" smtClean="0"/>
              <a:t> objects and characteristics of the environment</a:t>
            </a:r>
          </a:p>
          <a:p>
            <a:r>
              <a:rPr lang="en-US" dirty="0" smtClean="0"/>
              <a:t>Identify shared meaning and assumptions</a:t>
            </a:r>
          </a:p>
          <a:p>
            <a:r>
              <a:rPr lang="en-US" dirty="0" smtClean="0"/>
              <a:t>Visualize the analysis</a:t>
            </a:r>
          </a:p>
          <a:p>
            <a:r>
              <a:rPr lang="en-US" dirty="0" smtClean="0"/>
              <a:t>Visualize and dramatize proposed scenario’s</a:t>
            </a:r>
          </a:p>
          <a:p>
            <a:r>
              <a:rPr lang="en-US" dirty="0" smtClean="0"/>
              <a:t>Make a pitch of </a:t>
            </a:r>
            <a:r>
              <a:rPr lang="en-US" dirty="0"/>
              <a:t>3</a:t>
            </a:r>
            <a:r>
              <a:rPr lang="en-US" dirty="0" smtClean="0"/>
              <a:t> minutes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516562"/>
          </a:xfrm>
        </p:spPr>
        <p:txBody>
          <a:bodyPr/>
          <a:lstStyle/>
          <a:p>
            <a:r>
              <a:rPr lang="en-US" sz="6000" dirty="0" smtClean="0"/>
              <a:t>nevejan@xs4all.nl</a:t>
            </a:r>
            <a:br>
              <a:rPr lang="en-US" sz="6000" dirty="0" smtClean="0"/>
            </a:br>
            <a:r>
              <a:rPr lang="en-US" sz="6000" dirty="0" err="1" smtClean="0"/>
              <a:t>www.nevejan.org</a:t>
            </a:r>
            <a:endParaRPr lang="en-US" dirty="0"/>
          </a:p>
        </p:txBody>
      </p:sp>
      <p:sp>
        <p:nvSpPr>
          <p:cNvPr id="3" name="Content Placeholder 2"/>
          <p:cNvSpPr>
            <a:spLocks noGrp="1"/>
          </p:cNvSpPr>
          <p:nvPr>
            <p:ph idx="1"/>
          </p:nvPr>
        </p:nvSpPr>
        <p:spPr>
          <a:xfrm>
            <a:off x="8641081" y="6096000"/>
            <a:ext cx="45719" cy="228600"/>
          </a:xfrm>
        </p:spPr>
        <p:txBody>
          <a:bodyPr>
            <a:normAutofit fontScale="32500" lnSpcReduction="20000"/>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62600"/>
          </a:xfrm>
        </p:spPr>
        <p:txBody>
          <a:bodyPr>
            <a:normAutofit fontScale="90000"/>
          </a:bodyPr>
          <a:lstStyle/>
          <a:p>
            <a:r>
              <a:rPr lang="en-US" dirty="0" smtClean="0"/>
              <a:t>Chapter 1</a:t>
            </a:r>
            <a:br>
              <a:rPr lang="en-US" dirty="0" smtClean="0"/>
            </a:br>
            <a:r>
              <a:rPr lang="en-US" dirty="0" smtClean="0"/>
              <a:t/>
            </a:r>
            <a:br>
              <a:rPr lang="en-US" dirty="0" smtClean="0"/>
            </a:br>
            <a:r>
              <a:rPr lang="en-US" dirty="0" smtClean="0"/>
              <a:t>Social Interface</a:t>
            </a:r>
            <a:br>
              <a:rPr lang="en-US" dirty="0" smtClean="0"/>
            </a:br>
            <a:r>
              <a:rPr lang="en-US" dirty="0" smtClean="0"/>
              <a:t/>
            </a:r>
            <a:br>
              <a:rPr lang="en-US" dirty="0" smtClean="0"/>
            </a:br>
            <a:r>
              <a:rPr lang="en-US" sz="3111" dirty="0" smtClean="0"/>
              <a:t>Feedback by students who studied </a:t>
            </a:r>
            <a:br>
              <a:rPr lang="en-US" sz="3111" dirty="0" smtClean="0"/>
            </a:br>
            <a:r>
              <a:rPr lang="en-US" sz="3111" dirty="0" smtClean="0"/>
              <a:t>Witnessed Presence &amp; Systems Engineering (work in progress)</a:t>
            </a:r>
            <a:br>
              <a:rPr lang="en-US" sz="3111" dirty="0" smtClean="0"/>
            </a:br>
            <a:r>
              <a:rPr lang="en-US" sz="3111" dirty="0" smtClean="0">
                <a:hlinkClick r:id="rId2"/>
              </a:rPr>
              <a:t>http://www.systemsdesign.tbm.tudelft.nl/witnessed</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l"/>
            <a:r>
              <a:rPr lang="en-US" dirty="0" smtClean="0"/>
              <a:t>Public &amp; Private Space </a:t>
            </a:r>
            <a:br>
              <a:rPr lang="en-US" dirty="0" smtClean="0"/>
            </a:br>
            <a:r>
              <a:rPr lang="en-US" dirty="0" smtClean="0"/>
              <a:t>How are we together?</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home</a:t>
            </a:r>
          </a:p>
          <a:p>
            <a:r>
              <a:rPr lang="en-US" dirty="0" smtClean="0"/>
              <a:t>In streets</a:t>
            </a:r>
          </a:p>
          <a:p>
            <a:r>
              <a:rPr lang="en-US" dirty="0" smtClean="0"/>
              <a:t>In the park</a:t>
            </a:r>
          </a:p>
          <a:p>
            <a:r>
              <a:rPr lang="en-US" dirty="0" smtClean="0"/>
              <a:t>In nature</a:t>
            </a:r>
          </a:p>
          <a:p>
            <a:endParaRPr lang="en-US" dirty="0" smtClean="0"/>
          </a:p>
          <a:p>
            <a:r>
              <a:rPr lang="en-US" dirty="0" smtClean="0"/>
              <a:t>At school</a:t>
            </a:r>
          </a:p>
          <a:p>
            <a:r>
              <a:rPr lang="en-US" dirty="0" smtClean="0"/>
              <a:t>At work</a:t>
            </a:r>
          </a:p>
          <a:p>
            <a:r>
              <a:rPr lang="en-US" dirty="0" smtClean="0"/>
              <a:t>In hospitals</a:t>
            </a:r>
          </a:p>
          <a:p>
            <a:r>
              <a:rPr lang="en-US" dirty="0" smtClean="0"/>
              <a:t>In shops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Media in daily use</a:t>
            </a:r>
            <a:endParaRPr lang="en-US" dirty="0"/>
          </a:p>
        </p:txBody>
      </p:sp>
      <p:sp>
        <p:nvSpPr>
          <p:cNvPr id="3" name="Content Placeholder 2"/>
          <p:cNvSpPr>
            <a:spLocks noGrp="1"/>
          </p:cNvSpPr>
          <p:nvPr>
            <p:ph idx="1"/>
          </p:nvPr>
        </p:nvSpPr>
        <p:spPr/>
        <p:txBody>
          <a:bodyPr>
            <a:normAutofit lnSpcReduction="10000"/>
          </a:bodyPr>
          <a:lstStyle/>
          <a:p>
            <a:r>
              <a:rPr lang="en-US" dirty="0" smtClean="0"/>
              <a:t>SMS</a:t>
            </a:r>
          </a:p>
          <a:p>
            <a:r>
              <a:rPr lang="en-US" dirty="0" smtClean="0"/>
              <a:t>Telephone</a:t>
            </a:r>
          </a:p>
          <a:p>
            <a:r>
              <a:rPr lang="en-US" dirty="0" err="1" smtClean="0"/>
              <a:t>Facebook</a:t>
            </a:r>
            <a:endParaRPr lang="en-US" dirty="0" smtClean="0"/>
          </a:p>
          <a:p>
            <a:r>
              <a:rPr lang="en-US" dirty="0" smtClean="0"/>
              <a:t>Twitter</a:t>
            </a:r>
          </a:p>
          <a:p>
            <a:r>
              <a:rPr lang="en-US" dirty="0" smtClean="0"/>
              <a:t>Television</a:t>
            </a:r>
          </a:p>
          <a:p>
            <a:r>
              <a:rPr lang="en-US" dirty="0" smtClean="0"/>
              <a:t>Chat</a:t>
            </a:r>
          </a:p>
          <a:p>
            <a:r>
              <a:rPr lang="en-US" dirty="0" smtClean="0"/>
              <a:t>Book</a:t>
            </a:r>
          </a:p>
          <a:p>
            <a:r>
              <a:rPr lang="en-US" dirty="0" smtClean="0"/>
              <a:t>Newspaper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lgn="l"/>
            <a:r>
              <a:rPr lang="en-US" dirty="0" smtClean="0"/>
              <a:t>Presence affects Trust in “communities of systems and people”</a:t>
            </a:r>
            <a:endParaRPr lang="en-US" dirty="0"/>
          </a:p>
        </p:txBody>
      </p:sp>
      <p:sp>
        <p:nvSpPr>
          <p:cNvPr id="3" name="Content Placeholder 2"/>
          <p:cNvSpPr>
            <a:spLocks noGrp="1"/>
          </p:cNvSpPr>
          <p:nvPr>
            <p:ph idx="1"/>
          </p:nvPr>
        </p:nvSpPr>
        <p:spPr>
          <a:xfrm>
            <a:off x="609600" y="2743200"/>
            <a:ext cx="8229600" cy="3154362"/>
          </a:xfrm>
        </p:spPr>
        <p:txBody>
          <a:bodyPr/>
          <a:lstStyle/>
          <a:p>
            <a:r>
              <a:rPr lang="en-US" dirty="0" smtClean="0"/>
              <a:t>Between people who know each other</a:t>
            </a:r>
          </a:p>
          <a:p>
            <a:r>
              <a:rPr lang="en-US" dirty="0" smtClean="0"/>
              <a:t>Between people who are strangers to each other</a:t>
            </a:r>
          </a:p>
          <a:p>
            <a:r>
              <a:rPr lang="en-US" dirty="0" smtClean="0"/>
              <a:t>Between people and organizations</a:t>
            </a:r>
          </a:p>
          <a:p>
            <a:r>
              <a:rPr lang="en-US" dirty="0" smtClean="0"/>
              <a:t>Between people and the state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smtClean="0"/>
              <a:t>Social Interface: Charlie </a:t>
            </a:r>
            <a:r>
              <a:rPr lang="en-US" dirty="0" err="1" smtClean="0"/>
              <a:t>Gullstrom</a:t>
            </a:r>
            <a:r>
              <a:rPr lang="en-US" dirty="0" smtClean="0"/>
              <a:t/>
            </a:r>
            <a:br>
              <a:rPr lang="en-US" dirty="0" smtClean="0"/>
            </a:br>
            <a:r>
              <a:rPr lang="en-US" dirty="0" smtClean="0"/>
              <a:t>“we know each other”</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smtClean="0"/>
              <a:t>To help convey my presence to you</a:t>
            </a:r>
          </a:p>
          <a:p>
            <a:r>
              <a:rPr lang="en-US" sz="2800" dirty="0" smtClean="0"/>
              <a:t>To help convey your presence to me</a:t>
            </a:r>
          </a:p>
          <a:p>
            <a:endParaRPr lang="en-US" sz="2800" dirty="0" smtClean="0"/>
          </a:p>
          <a:p>
            <a:r>
              <a:rPr lang="en-US" sz="2800" dirty="0" smtClean="0"/>
              <a:t>To inform me and feel for me</a:t>
            </a:r>
          </a:p>
          <a:p>
            <a:r>
              <a:rPr lang="en-US" sz="2800" dirty="0" smtClean="0"/>
              <a:t>To inform you and feel for you</a:t>
            </a:r>
          </a:p>
          <a:p>
            <a:endParaRPr lang="en-US" sz="2800" dirty="0" smtClean="0"/>
          </a:p>
          <a:p>
            <a:r>
              <a:rPr lang="en-US" sz="2800" dirty="0" smtClean="0"/>
              <a:t>To help me execute actions in a space where I am not</a:t>
            </a:r>
          </a:p>
          <a:p>
            <a:r>
              <a:rPr lang="en-US" sz="2800" dirty="0" smtClean="0"/>
              <a:t>To help you to be in touch with me</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62600"/>
          </a:xfrm>
        </p:spPr>
        <p:txBody>
          <a:bodyPr>
            <a:normAutofit fontScale="90000"/>
          </a:bodyPr>
          <a:lstStyle/>
          <a:p>
            <a:pPr marL="514350" indent="-514350"/>
            <a:r>
              <a:rPr lang="en-US" dirty="0" smtClean="0"/>
              <a:t>Chapter 2</a:t>
            </a:r>
            <a:br>
              <a:rPr lang="en-US" dirty="0" smtClean="0"/>
            </a:br>
            <a:r>
              <a:rPr lang="en-US" dirty="0" smtClean="0"/>
              <a:t/>
            </a:r>
            <a:br>
              <a:rPr lang="en-US" dirty="0" smtClean="0"/>
            </a:br>
            <a:r>
              <a:rPr lang="en-US" dirty="0" smtClean="0"/>
              <a:t>Performance and Presence Design</a:t>
            </a:r>
            <a:br>
              <a:rPr lang="en-US" dirty="0" smtClean="0"/>
            </a:br>
            <a:r>
              <a:rPr lang="en-US" dirty="0" smtClean="0"/>
              <a:t/>
            </a:r>
            <a:br>
              <a:rPr lang="en-US" dirty="0" smtClean="0"/>
            </a:br>
            <a:r>
              <a:rPr lang="en-US" sz="3111" dirty="0" smtClean="0"/>
              <a:t>feedback by students who studied</a:t>
            </a:r>
            <a:br>
              <a:rPr lang="en-US" sz="3111" dirty="0" smtClean="0"/>
            </a:br>
            <a:r>
              <a:rPr lang="en-US" sz="3111" dirty="0" smtClean="0"/>
              <a:t/>
            </a:r>
            <a:br>
              <a:rPr lang="en-US" sz="3111" dirty="0" smtClean="0"/>
            </a:br>
            <a:r>
              <a:rPr lang="en-US" sz="3111" dirty="0" smtClean="0"/>
              <a:t>Dissertation Chapter 3: The Galactic Hacker Party</a:t>
            </a:r>
            <a:br>
              <a:rPr lang="en-US" sz="3111" dirty="0" smtClean="0"/>
            </a:br>
            <a:r>
              <a:rPr lang="en-US" sz="3111" dirty="0" smtClean="0"/>
              <a:t>Dissertation Chapter 4: The </a:t>
            </a:r>
            <a:r>
              <a:rPr lang="en-US" sz="3111" dirty="0" err="1" smtClean="0"/>
              <a:t>Seropositive</a:t>
            </a:r>
            <a:r>
              <a:rPr lang="en-US" sz="3111" dirty="0" smtClean="0"/>
              <a:t> Ball</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181600"/>
          </a:xfrm>
        </p:spPr>
        <p:txBody>
          <a:bodyPr>
            <a:normAutofit fontScale="90000"/>
          </a:bodyPr>
          <a:lstStyle/>
          <a:p>
            <a:pPr algn="l"/>
            <a:r>
              <a:rPr lang="en-US" dirty="0" smtClean="0"/>
              <a:t>How to have a sense of touch?</a:t>
            </a:r>
            <a:br>
              <a:rPr lang="en-US" dirty="0" smtClean="0"/>
            </a:br>
            <a:r>
              <a:rPr lang="en-US" dirty="0" smtClean="0"/>
              <a:t/>
            </a:r>
            <a:br>
              <a:rPr lang="en-US" dirty="0" smtClean="0"/>
            </a:br>
            <a:r>
              <a:rPr lang="en-US" dirty="0" smtClean="0"/>
              <a:t>-</a:t>
            </a:r>
            <a:r>
              <a:rPr lang="en-US" dirty="0" smtClean="0"/>
              <a:t> Sound</a:t>
            </a:r>
            <a:r>
              <a:rPr lang="en-US" dirty="0" smtClean="0"/>
              <a:t/>
            </a:r>
            <a:br>
              <a:rPr lang="en-US" dirty="0" smtClean="0"/>
            </a:br>
            <a:r>
              <a:rPr lang="en-US" dirty="0" smtClean="0"/>
              <a:t>-</a:t>
            </a:r>
            <a:r>
              <a:rPr lang="en-US" dirty="0" smtClean="0"/>
              <a:t> Visual </a:t>
            </a:r>
            <a:r>
              <a:rPr lang="en-US" dirty="0" smtClean="0"/>
              <a:t>perspective</a:t>
            </a:r>
            <a:br>
              <a:rPr lang="en-US" dirty="0" smtClean="0"/>
            </a:br>
            <a:r>
              <a:rPr lang="en-US" dirty="0" smtClean="0"/>
              <a:t>-</a:t>
            </a:r>
            <a:r>
              <a:rPr lang="en-US" dirty="0" smtClean="0"/>
              <a:t> </a:t>
            </a:r>
            <a:r>
              <a:rPr lang="en-US" dirty="0" err="1" smtClean="0"/>
              <a:t>M</a:t>
            </a:r>
            <a:r>
              <a:rPr lang="en-US" dirty="0" err="1" smtClean="0"/>
              <a:t>is</a:t>
            </a:r>
            <a:r>
              <a:rPr lang="en-US" dirty="0" smtClean="0"/>
              <a:t> </a:t>
            </a:r>
            <a:r>
              <a:rPr lang="en-US" dirty="0" smtClean="0"/>
              <a:t>en scene</a:t>
            </a:r>
            <a:br>
              <a:rPr lang="en-US" dirty="0" smtClean="0"/>
            </a:br>
            <a:r>
              <a:rPr lang="en-US" dirty="0" smtClean="0"/>
              <a:t>-</a:t>
            </a:r>
            <a:r>
              <a:rPr lang="en-US" dirty="0" smtClean="0"/>
              <a:t> Dramaturgy</a:t>
            </a:r>
            <a:r>
              <a:rPr lang="en-US" dirty="0" smtClean="0"/>
              <a:t/>
            </a:r>
            <a:br>
              <a:rPr lang="en-US" dirty="0" smtClean="0"/>
            </a:br>
            <a:r>
              <a:rPr lang="en-US" dirty="0" smtClean="0"/>
              <a:t>-</a:t>
            </a:r>
            <a:r>
              <a:rPr lang="en-US" dirty="0" smtClean="0"/>
              <a:t> Facilitating </a:t>
            </a:r>
            <a:r>
              <a:rPr lang="en-US" dirty="0" smtClean="0"/>
              <a:t>interaction</a:t>
            </a:r>
            <a:br>
              <a:rPr lang="en-US" dirty="0" smtClean="0"/>
            </a:br>
            <a:endParaRPr lang="en-US" dirty="0"/>
          </a:p>
        </p:txBody>
      </p:sp>
      <p:sp>
        <p:nvSpPr>
          <p:cNvPr id="3" name="Content Placeholder 2"/>
          <p:cNvSpPr>
            <a:spLocks noGrp="1"/>
          </p:cNvSpPr>
          <p:nvPr>
            <p:ph idx="1"/>
          </p:nvPr>
        </p:nvSpPr>
        <p:spPr>
          <a:xfrm>
            <a:off x="-533400" y="1447800"/>
            <a:ext cx="304801" cy="1981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TotalTime>
  <Words>1575</Words>
  <Application>Microsoft Macintosh PowerPoint</Application>
  <PresentationFormat>On-screen Show (4:3)</PresentationFormat>
  <Paragraphs>123</Paragraphs>
  <Slides>25</Slides>
  <Notes>9</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Designing Presence &amp; Trust in processes of interaction  Caroline Nevejan Delft University of Technology  Amsterdam 26 October 2010 KTH School of Architecture Stockholm</vt:lpstr>
      <vt:lpstr>Program</vt:lpstr>
      <vt:lpstr>Chapter 1  Social Interface  Feedback by students who studied  Witnessed Presence &amp; Systems Engineering (work in progress) http://www.systemsdesign.tbm.tudelft.nl/witnessed   </vt:lpstr>
      <vt:lpstr>Public &amp; Private Space  How are we together? </vt:lpstr>
      <vt:lpstr>Media in daily use</vt:lpstr>
      <vt:lpstr>Presence affects Trust in “communities of systems and people”</vt:lpstr>
      <vt:lpstr>Social Interface: Charlie Gullstrom “we know each other”</vt:lpstr>
      <vt:lpstr>Chapter 2  Performance and Presence Design  feedback by students who studied  Dissertation Chapter 3: The Galactic Hacker Party Dissertation Chapter 4: The Seropositive Ball  </vt:lpstr>
      <vt:lpstr>How to have a sense of touch?  - Sound - Visual perspective - Mis en scene - Dramaturgy - Facilitating interaction </vt:lpstr>
      <vt:lpstr>Slide 10</vt:lpstr>
      <vt:lpstr>Slide 11</vt:lpstr>
      <vt:lpstr>Chapter 3  Presence, what is it?   Feedback by students who studied Witnessed Presence and the YUTPA framework  </vt:lpstr>
      <vt:lpstr>Slide 13</vt:lpstr>
      <vt:lpstr>                </vt:lpstr>
      <vt:lpstr>                                                           </vt:lpstr>
      <vt:lpstr>Presence   survival and well-being Giuseppe Riva, John &amp; Eva Waterworth Antonio Damasio   a trade-off Wijnand IJsselsteijn</vt:lpstr>
      <vt:lpstr>Natural presence  is distinct for survival and well-being, and embodies the ethical dimension of our lives  Mediated Presence  contributes to the language and concepts that people share   Witnessed Presence functions as a catalyst for good as well as for bad</vt:lpstr>
      <vt:lpstr>Chapter 4  Design of Presence in relation to Trust: YUTPA   Feedback by students who studied  Interdisciplinary study on Witnessed Presence: Time, Place, Action, Relation (work in progress) http://www.being-here.net Inlog: caroline, Password: nevejan  </vt:lpstr>
      <vt:lpstr>Trust: 4 dimensies  You / not You Do / not do  Here / not Here Now / not Now </vt:lpstr>
      <vt:lpstr>Slide 20</vt:lpstr>
      <vt:lpstr>Tuning PRESENCE &amp; TRUST in DESIGN</vt:lpstr>
      <vt:lpstr>Chapter 5  YUTPA analysis/design Task:  12 groups, 1 hour work Present in 3 minutes  ! Dramatic and Entertaining !  ! Visualize !  Master of Ceremony: Leif Handberg    </vt:lpstr>
      <vt:lpstr>Choose a case, analyze and design</vt:lpstr>
      <vt:lpstr>YUTPA Analysis</vt:lpstr>
      <vt:lpstr>nevejan@xs4all.nl www.nevejan.org</vt:lpstr>
    </vt:vector>
  </TitlesOfParts>
  <Company>University of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Identities &amp; Trust  Design of Presence in processes of social interaction  Caroline Nevejan  Amsterdam 26 October 2010</dc:title>
  <dc:creator>Caroline Nevejan</dc:creator>
  <cp:lastModifiedBy>Caroline Nevejan</cp:lastModifiedBy>
  <cp:revision>28</cp:revision>
  <dcterms:created xsi:type="dcterms:W3CDTF">2010-10-23T11:54:28Z</dcterms:created>
  <dcterms:modified xsi:type="dcterms:W3CDTF">2010-10-23T12:54:12Z</dcterms:modified>
</cp:coreProperties>
</file>