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1D8800-211C-4017-9DF3-C3949B114379}" type="doc">
      <dgm:prSet loTypeId="urn:microsoft.com/office/officeart/2009/3/layout/StepUpProcess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E51176-92CB-42CC-B99D-6DD2BEFACF23}">
      <dgm:prSet/>
      <dgm:spPr/>
      <dgm:t>
        <a:bodyPr/>
        <a:lstStyle/>
        <a:p>
          <a:pPr algn="l" rtl="0"/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The shape of our spirituality, therefore, must be true to both the context in which we live and the Christian story</a:t>
          </a:r>
        </a:p>
        <a:p>
          <a:pPr algn="r" rtl="0"/>
          <a:r>
            <a:rPr lang="en-US" dirty="0" smtClean="0"/>
            <a:t>– </a:t>
          </a:r>
          <a:r>
            <a:rPr lang="en-US" i="1" dirty="0" smtClean="0"/>
            <a:t>Simon Chan</a:t>
          </a:r>
          <a:endParaRPr lang="en-US" i="1" dirty="0"/>
        </a:p>
      </dgm:t>
    </dgm:pt>
    <dgm:pt modelId="{5055E6F0-EFE5-43AC-A4EA-715AEBEEFE05}" type="parTrans" cxnId="{3A829142-8F63-4991-A90B-C9D8207E5FFF}">
      <dgm:prSet/>
      <dgm:spPr/>
      <dgm:t>
        <a:bodyPr/>
        <a:lstStyle/>
        <a:p>
          <a:endParaRPr lang="en-US"/>
        </a:p>
      </dgm:t>
    </dgm:pt>
    <dgm:pt modelId="{B3149B8A-A56C-4BC2-9BAF-A015B8465045}" type="sibTrans" cxnId="{3A829142-8F63-4991-A90B-C9D8207E5FFF}">
      <dgm:prSet/>
      <dgm:spPr/>
      <dgm:t>
        <a:bodyPr/>
        <a:lstStyle/>
        <a:p>
          <a:endParaRPr lang="en-US"/>
        </a:p>
      </dgm:t>
    </dgm:pt>
    <dgm:pt modelId="{B283B6A1-5746-444A-A02F-D9E4E79C8AEB}" type="pres">
      <dgm:prSet presAssocID="{941D8800-211C-4017-9DF3-C3949B11437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70E7B51-3D37-4509-9762-0873C8C28259}" type="pres">
      <dgm:prSet presAssocID="{74E51176-92CB-42CC-B99D-6DD2BEFACF23}" presName="composite" presStyleCnt="0"/>
      <dgm:spPr/>
    </dgm:pt>
    <dgm:pt modelId="{BA48FB43-6E10-4DB2-BDC1-698C88415091}" type="pres">
      <dgm:prSet presAssocID="{74E51176-92CB-42CC-B99D-6DD2BEFACF23}" presName="LShape" presStyleLbl="alignNode1" presStyleIdx="0" presStyleCnt="1"/>
      <dgm:spPr/>
    </dgm:pt>
    <dgm:pt modelId="{7BAEDE0F-3357-4978-A789-73607DD0F61D}" type="pres">
      <dgm:prSet presAssocID="{74E51176-92CB-42CC-B99D-6DD2BEFACF23}" presName="ParentText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09FE8-4B07-4C34-B4C4-2097FB5E9EE8}" type="presOf" srcId="{74E51176-92CB-42CC-B99D-6DD2BEFACF23}" destId="{7BAEDE0F-3357-4978-A789-73607DD0F61D}" srcOrd="0" destOrd="0" presId="urn:microsoft.com/office/officeart/2009/3/layout/StepUpProcess"/>
    <dgm:cxn modelId="{461439C5-8B57-43E9-8A57-EE21DA78F4DC}" type="presOf" srcId="{941D8800-211C-4017-9DF3-C3949B114379}" destId="{B283B6A1-5746-444A-A02F-D9E4E79C8AEB}" srcOrd="0" destOrd="0" presId="urn:microsoft.com/office/officeart/2009/3/layout/StepUpProcess"/>
    <dgm:cxn modelId="{3A829142-8F63-4991-A90B-C9D8207E5FFF}" srcId="{941D8800-211C-4017-9DF3-C3949B114379}" destId="{74E51176-92CB-42CC-B99D-6DD2BEFACF23}" srcOrd="0" destOrd="0" parTransId="{5055E6F0-EFE5-43AC-A4EA-715AEBEEFE05}" sibTransId="{B3149B8A-A56C-4BC2-9BAF-A015B8465045}"/>
    <dgm:cxn modelId="{8B58BE03-4FB6-4B39-8C7E-5277A24472F4}" type="presParOf" srcId="{B283B6A1-5746-444A-A02F-D9E4E79C8AEB}" destId="{170E7B51-3D37-4509-9762-0873C8C28259}" srcOrd="0" destOrd="0" presId="urn:microsoft.com/office/officeart/2009/3/layout/StepUpProcess"/>
    <dgm:cxn modelId="{B6241F80-A4CC-4F34-9B84-B717FDCB9DC3}" type="presParOf" srcId="{170E7B51-3D37-4509-9762-0873C8C28259}" destId="{BA48FB43-6E10-4DB2-BDC1-698C88415091}" srcOrd="0" destOrd="0" presId="urn:microsoft.com/office/officeart/2009/3/layout/StepUpProcess"/>
    <dgm:cxn modelId="{125976C5-C42C-4AB4-93A2-55B34CDFB988}" type="presParOf" srcId="{170E7B51-3D37-4509-9762-0873C8C28259}" destId="{7BAEDE0F-3357-4978-A789-73607DD0F61D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D19243-43DF-49E7-A185-7A940EE73042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EE3F8A1-8F06-4EF1-ADE5-6862A2E5CF54}">
      <dgm:prSet/>
      <dgm:spPr/>
      <dgm:t>
        <a:bodyPr/>
        <a:lstStyle/>
        <a:p>
          <a:pPr rtl="0"/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According to Chan, spirituality is the lived reality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781CBD-9CA1-49CB-A23F-79EB626A324A}" type="parTrans" cxnId="{93F85D0C-E669-435E-A430-0355AC2E6186}">
      <dgm:prSet/>
      <dgm:spPr/>
      <dgm:t>
        <a:bodyPr/>
        <a:lstStyle/>
        <a:p>
          <a:endParaRPr lang="en-US"/>
        </a:p>
      </dgm:t>
    </dgm:pt>
    <dgm:pt modelId="{46A4DE9D-66A4-4077-87A3-DD28FB3F9311}" type="sibTrans" cxnId="{93F85D0C-E669-435E-A430-0355AC2E6186}">
      <dgm:prSet/>
      <dgm:spPr/>
      <dgm:t>
        <a:bodyPr/>
        <a:lstStyle/>
        <a:p>
          <a:endParaRPr lang="en-US"/>
        </a:p>
      </dgm:t>
    </dgm:pt>
    <dgm:pt modelId="{5401EDAC-89D0-4968-BE91-EB298A1EF036}">
      <dgm:prSet/>
      <dgm:spPr/>
      <dgm:t>
        <a:bodyPr/>
        <a:lstStyle/>
        <a:p>
          <a:pPr rtl="0"/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Spiritual Theology is the systematic reflection and formalization of that reality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701E7A0-E1A2-431D-9D84-817082CF8402}" type="parTrans" cxnId="{E9832AA2-5965-48EB-B333-A5E115A5196B}">
      <dgm:prSet/>
      <dgm:spPr/>
      <dgm:t>
        <a:bodyPr/>
        <a:lstStyle/>
        <a:p>
          <a:endParaRPr lang="en-US"/>
        </a:p>
      </dgm:t>
    </dgm:pt>
    <dgm:pt modelId="{166A44D9-97E9-44BC-AA02-493080C8E148}" type="sibTrans" cxnId="{E9832AA2-5965-48EB-B333-A5E115A5196B}">
      <dgm:prSet/>
      <dgm:spPr/>
      <dgm:t>
        <a:bodyPr/>
        <a:lstStyle/>
        <a:p>
          <a:endParaRPr lang="en-US"/>
        </a:p>
      </dgm:t>
    </dgm:pt>
    <dgm:pt modelId="{B4EAFE57-3C96-4BB2-A65E-08DDDCC411FB}">
      <dgm:prSet/>
      <dgm:spPr/>
      <dgm:t>
        <a:bodyPr/>
        <a:lstStyle/>
        <a:p>
          <a:pPr rtl="0"/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Broad sense – a certain way in which all theological reflections ought to be undertaken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668A1BA-E2A3-4248-B678-DAFF714F82DF}" type="parTrans" cxnId="{EB86E5B0-C341-4EB7-B098-2A1FEEBE36E6}">
      <dgm:prSet/>
      <dgm:spPr/>
      <dgm:t>
        <a:bodyPr/>
        <a:lstStyle/>
        <a:p>
          <a:endParaRPr lang="en-US"/>
        </a:p>
      </dgm:t>
    </dgm:pt>
    <dgm:pt modelId="{78601125-68B2-4139-9278-2F1166983964}" type="sibTrans" cxnId="{EB86E5B0-C341-4EB7-B098-2A1FEEBE36E6}">
      <dgm:prSet/>
      <dgm:spPr/>
      <dgm:t>
        <a:bodyPr/>
        <a:lstStyle/>
        <a:p>
          <a:endParaRPr lang="en-US"/>
        </a:p>
      </dgm:t>
    </dgm:pt>
    <dgm:pt modelId="{B0E277F0-0AD2-4F86-AB08-F3952D0735DC}">
      <dgm:prSet/>
      <dgm:spPr/>
      <dgm:t>
        <a:bodyPr/>
        <a:lstStyle/>
        <a:p>
          <a:pPr rtl="0"/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Narrow sense – a distinct branch of theological studies concerned with the principles and practices of the Christian life.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FA172BD-8C74-4C55-9358-7B12230535E0}" type="parTrans" cxnId="{E501EFCC-5065-4622-B25A-DCB211699595}">
      <dgm:prSet/>
      <dgm:spPr/>
      <dgm:t>
        <a:bodyPr/>
        <a:lstStyle/>
        <a:p>
          <a:endParaRPr lang="en-US"/>
        </a:p>
      </dgm:t>
    </dgm:pt>
    <dgm:pt modelId="{C732A6D0-192F-4F31-97FF-EA0F0444610D}" type="sibTrans" cxnId="{E501EFCC-5065-4622-B25A-DCB211699595}">
      <dgm:prSet/>
      <dgm:spPr/>
      <dgm:t>
        <a:bodyPr/>
        <a:lstStyle/>
        <a:p>
          <a:endParaRPr lang="en-US"/>
        </a:p>
      </dgm:t>
    </dgm:pt>
    <dgm:pt modelId="{C5FD9F72-0536-4291-80A2-3839350C6C01}" type="pres">
      <dgm:prSet presAssocID="{81D19243-43DF-49E7-A185-7A940EE7304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7F1447B-2A3A-4FCC-85DF-B509793CBAF8}" type="pres">
      <dgm:prSet presAssocID="{AEE3F8A1-8F06-4EF1-ADE5-6862A2E5CF54}" presName="hierRoot1" presStyleCnt="0">
        <dgm:presLayoutVars>
          <dgm:hierBranch val="init"/>
        </dgm:presLayoutVars>
      </dgm:prSet>
      <dgm:spPr/>
    </dgm:pt>
    <dgm:pt modelId="{8197A84D-21C1-46FF-8EF1-C86ED1DEB81B}" type="pres">
      <dgm:prSet presAssocID="{AEE3F8A1-8F06-4EF1-ADE5-6862A2E5CF54}" presName="rootComposite1" presStyleCnt="0"/>
      <dgm:spPr/>
    </dgm:pt>
    <dgm:pt modelId="{FC997F1D-725A-4F58-836A-3E76C6B361ED}" type="pres">
      <dgm:prSet presAssocID="{AEE3F8A1-8F06-4EF1-ADE5-6862A2E5CF54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8692A6-41EE-462E-BB17-B20DD202BB63}" type="pres">
      <dgm:prSet presAssocID="{AEE3F8A1-8F06-4EF1-ADE5-6862A2E5CF5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8C68614-1472-499F-A071-F4B9224028D2}" type="pres">
      <dgm:prSet presAssocID="{AEE3F8A1-8F06-4EF1-ADE5-6862A2E5CF54}" presName="hierChild2" presStyleCnt="0"/>
      <dgm:spPr/>
    </dgm:pt>
    <dgm:pt modelId="{2FD1B134-E02B-480A-B5A1-731566963A0F}" type="pres">
      <dgm:prSet presAssocID="{AEE3F8A1-8F06-4EF1-ADE5-6862A2E5CF54}" presName="hierChild3" presStyleCnt="0"/>
      <dgm:spPr/>
    </dgm:pt>
    <dgm:pt modelId="{398BB7CB-E513-41B3-BCC3-B9301E6E69E0}" type="pres">
      <dgm:prSet presAssocID="{5401EDAC-89D0-4968-BE91-EB298A1EF036}" presName="hierRoot1" presStyleCnt="0">
        <dgm:presLayoutVars>
          <dgm:hierBranch val="init"/>
        </dgm:presLayoutVars>
      </dgm:prSet>
      <dgm:spPr/>
    </dgm:pt>
    <dgm:pt modelId="{AC2D8AAB-1CAB-4952-9524-B6E209ABE21A}" type="pres">
      <dgm:prSet presAssocID="{5401EDAC-89D0-4968-BE91-EB298A1EF036}" presName="rootComposite1" presStyleCnt="0"/>
      <dgm:spPr/>
    </dgm:pt>
    <dgm:pt modelId="{0FB20321-D8A7-4912-9C43-AFE3E82DF7EC}" type="pres">
      <dgm:prSet presAssocID="{5401EDAC-89D0-4968-BE91-EB298A1EF036}" presName="rootText1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9C3DAC-DE2E-4FCE-AE60-1698EF2B1413}" type="pres">
      <dgm:prSet presAssocID="{5401EDAC-89D0-4968-BE91-EB298A1EF036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566427E-BD2C-48BF-96B4-2F4C2C03ADCC}" type="pres">
      <dgm:prSet presAssocID="{5401EDAC-89D0-4968-BE91-EB298A1EF036}" presName="hierChild2" presStyleCnt="0"/>
      <dgm:spPr/>
    </dgm:pt>
    <dgm:pt modelId="{E7060008-5C81-43EA-AC98-ABFD038D56EC}" type="pres">
      <dgm:prSet presAssocID="{8668A1BA-E2A3-4248-B678-DAFF714F82DF}" presName="Name37" presStyleLbl="parChTrans1D2" presStyleIdx="0" presStyleCnt="2"/>
      <dgm:spPr/>
      <dgm:t>
        <a:bodyPr/>
        <a:lstStyle/>
        <a:p>
          <a:endParaRPr lang="en-US"/>
        </a:p>
      </dgm:t>
    </dgm:pt>
    <dgm:pt modelId="{19D52062-82A2-4E93-9195-D948D95607B8}" type="pres">
      <dgm:prSet presAssocID="{B4EAFE57-3C96-4BB2-A65E-08DDDCC411FB}" presName="hierRoot2" presStyleCnt="0">
        <dgm:presLayoutVars>
          <dgm:hierBranch val="init"/>
        </dgm:presLayoutVars>
      </dgm:prSet>
      <dgm:spPr/>
    </dgm:pt>
    <dgm:pt modelId="{998CBE87-001D-4EF3-AEEE-CC025BF7C4C9}" type="pres">
      <dgm:prSet presAssocID="{B4EAFE57-3C96-4BB2-A65E-08DDDCC411FB}" presName="rootComposite" presStyleCnt="0"/>
      <dgm:spPr/>
    </dgm:pt>
    <dgm:pt modelId="{839DB5AC-8C4A-416E-864A-E4D24D3C9B41}" type="pres">
      <dgm:prSet presAssocID="{B4EAFE57-3C96-4BB2-A65E-08DDDCC411FB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E3B2D4-D677-440D-AB53-D6606598CC9B}" type="pres">
      <dgm:prSet presAssocID="{B4EAFE57-3C96-4BB2-A65E-08DDDCC411FB}" presName="rootConnector" presStyleLbl="node2" presStyleIdx="0" presStyleCnt="2"/>
      <dgm:spPr/>
      <dgm:t>
        <a:bodyPr/>
        <a:lstStyle/>
        <a:p>
          <a:endParaRPr lang="en-US"/>
        </a:p>
      </dgm:t>
    </dgm:pt>
    <dgm:pt modelId="{C9A570D0-BE43-4C4D-AE9D-17EDD60A310A}" type="pres">
      <dgm:prSet presAssocID="{B4EAFE57-3C96-4BB2-A65E-08DDDCC411FB}" presName="hierChild4" presStyleCnt="0"/>
      <dgm:spPr/>
    </dgm:pt>
    <dgm:pt modelId="{92C1910E-BE5D-455C-8CD0-6C28ECEA43B7}" type="pres">
      <dgm:prSet presAssocID="{B4EAFE57-3C96-4BB2-A65E-08DDDCC411FB}" presName="hierChild5" presStyleCnt="0"/>
      <dgm:spPr/>
    </dgm:pt>
    <dgm:pt modelId="{2DC4732D-8B2A-4A90-A8B4-525A4BF8D6E4}" type="pres">
      <dgm:prSet presAssocID="{FFA172BD-8C74-4C55-9358-7B12230535E0}" presName="Name37" presStyleLbl="parChTrans1D2" presStyleIdx="1" presStyleCnt="2"/>
      <dgm:spPr/>
      <dgm:t>
        <a:bodyPr/>
        <a:lstStyle/>
        <a:p>
          <a:endParaRPr lang="en-US"/>
        </a:p>
      </dgm:t>
    </dgm:pt>
    <dgm:pt modelId="{2E48AEB6-FA8A-416B-88DB-B16D81E3DCB8}" type="pres">
      <dgm:prSet presAssocID="{B0E277F0-0AD2-4F86-AB08-F3952D0735DC}" presName="hierRoot2" presStyleCnt="0">
        <dgm:presLayoutVars>
          <dgm:hierBranch val="init"/>
        </dgm:presLayoutVars>
      </dgm:prSet>
      <dgm:spPr/>
    </dgm:pt>
    <dgm:pt modelId="{7F367E80-8521-4E22-8531-24D0D6D996B7}" type="pres">
      <dgm:prSet presAssocID="{B0E277F0-0AD2-4F86-AB08-F3952D0735DC}" presName="rootComposite" presStyleCnt="0"/>
      <dgm:spPr/>
    </dgm:pt>
    <dgm:pt modelId="{4B94E1D0-8143-4B45-92AA-17DFBCD9F0CD}" type="pres">
      <dgm:prSet presAssocID="{B0E277F0-0AD2-4F86-AB08-F3952D0735DC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8BE414-E3AF-47C6-A2A9-D24EB99ED447}" type="pres">
      <dgm:prSet presAssocID="{B0E277F0-0AD2-4F86-AB08-F3952D0735DC}" presName="rootConnector" presStyleLbl="node2" presStyleIdx="1" presStyleCnt="2"/>
      <dgm:spPr/>
      <dgm:t>
        <a:bodyPr/>
        <a:lstStyle/>
        <a:p>
          <a:endParaRPr lang="en-US"/>
        </a:p>
      </dgm:t>
    </dgm:pt>
    <dgm:pt modelId="{C4983E68-8F19-481C-81EA-C408F1430BB5}" type="pres">
      <dgm:prSet presAssocID="{B0E277F0-0AD2-4F86-AB08-F3952D0735DC}" presName="hierChild4" presStyleCnt="0"/>
      <dgm:spPr/>
    </dgm:pt>
    <dgm:pt modelId="{A49E560C-7C58-4ADB-B953-730C132E1716}" type="pres">
      <dgm:prSet presAssocID="{B0E277F0-0AD2-4F86-AB08-F3952D0735DC}" presName="hierChild5" presStyleCnt="0"/>
      <dgm:spPr/>
    </dgm:pt>
    <dgm:pt modelId="{55879304-A09E-44EB-B976-F267053119DF}" type="pres">
      <dgm:prSet presAssocID="{5401EDAC-89D0-4968-BE91-EB298A1EF036}" presName="hierChild3" presStyleCnt="0"/>
      <dgm:spPr/>
    </dgm:pt>
  </dgm:ptLst>
  <dgm:cxnLst>
    <dgm:cxn modelId="{0C15BAC2-0769-4B30-AAAD-D260581F5E27}" type="presOf" srcId="{B0E277F0-0AD2-4F86-AB08-F3952D0735DC}" destId="{4B94E1D0-8143-4B45-92AA-17DFBCD9F0CD}" srcOrd="0" destOrd="0" presId="urn:microsoft.com/office/officeart/2005/8/layout/orgChart1"/>
    <dgm:cxn modelId="{E501EFCC-5065-4622-B25A-DCB211699595}" srcId="{5401EDAC-89D0-4968-BE91-EB298A1EF036}" destId="{B0E277F0-0AD2-4F86-AB08-F3952D0735DC}" srcOrd="1" destOrd="0" parTransId="{FFA172BD-8C74-4C55-9358-7B12230535E0}" sibTransId="{C732A6D0-192F-4F31-97FF-EA0F0444610D}"/>
    <dgm:cxn modelId="{EB86DCC3-3674-4787-838A-50879D003C26}" type="presOf" srcId="{AEE3F8A1-8F06-4EF1-ADE5-6862A2E5CF54}" destId="{FC997F1D-725A-4F58-836A-3E76C6B361ED}" srcOrd="0" destOrd="0" presId="urn:microsoft.com/office/officeart/2005/8/layout/orgChart1"/>
    <dgm:cxn modelId="{351B640E-AF60-4EFC-943A-D1324AAE1DE0}" type="presOf" srcId="{B4EAFE57-3C96-4BB2-A65E-08DDDCC411FB}" destId="{4CE3B2D4-D677-440D-AB53-D6606598CC9B}" srcOrd="1" destOrd="0" presId="urn:microsoft.com/office/officeart/2005/8/layout/orgChart1"/>
    <dgm:cxn modelId="{EA1218D8-53D0-41D5-8994-9EC0B385D4D0}" type="presOf" srcId="{B0E277F0-0AD2-4F86-AB08-F3952D0735DC}" destId="{388BE414-E3AF-47C6-A2A9-D24EB99ED447}" srcOrd="1" destOrd="0" presId="urn:microsoft.com/office/officeart/2005/8/layout/orgChart1"/>
    <dgm:cxn modelId="{78D31B51-F377-4966-A58A-84E2F32304FB}" type="presOf" srcId="{81D19243-43DF-49E7-A185-7A940EE73042}" destId="{C5FD9F72-0536-4291-80A2-3839350C6C01}" srcOrd="0" destOrd="0" presId="urn:microsoft.com/office/officeart/2005/8/layout/orgChart1"/>
    <dgm:cxn modelId="{DFC240F3-C809-4A40-B16F-7E7831B884EC}" type="presOf" srcId="{B4EAFE57-3C96-4BB2-A65E-08DDDCC411FB}" destId="{839DB5AC-8C4A-416E-864A-E4D24D3C9B41}" srcOrd="0" destOrd="0" presId="urn:microsoft.com/office/officeart/2005/8/layout/orgChart1"/>
    <dgm:cxn modelId="{E9832AA2-5965-48EB-B333-A5E115A5196B}" srcId="{81D19243-43DF-49E7-A185-7A940EE73042}" destId="{5401EDAC-89D0-4968-BE91-EB298A1EF036}" srcOrd="1" destOrd="0" parTransId="{A701E7A0-E1A2-431D-9D84-817082CF8402}" sibTransId="{166A44D9-97E9-44BC-AA02-493080C8E148}"/>
    <dgm:cxn modelId="{DE0E6E22-3C5D-41FB-BB2B-B81E08ED8063}" type="presOf" srcId="{FFA172BD-8C74-4C55-9358-7B12230535E0}" destId="{2DC4732D-8B2A-4A90-A8B4-525A4BF8D6E4}" srcOrd="0" destOrd="0" presId="urn:microsoft.com/office/officeart/2005/8/layout/orgChart1"/>
    <dgm:cxn modelId="{93F85D0C-E669-435E-A430-0355AC2E6186}" srcId="{81D19243-43DF-49E7-A185-7A940EE73042}" destId="{AEE3F8A1-8F06-4EF1-ADE5-6862A2E5CF54}" srcOrd="0" destOrd="0" parTransId="{25781CBD-9CA1-49CB-A23F-79EB626A324A}" sibTransId="{46A4DE9D-66A4-4077-87A3-DD28FB3F9311}"/>
    <dgm:cxn modelId="{6E2D30A3-FACF-45F2-B948-A8774D60FFAA}" type="presOf" srcId="{5401EDAC-89D0-4968-BE91-EB298A1EF036}" destId="{0FB20321-D8A7-4912-9C43-AFE3E82DF7EC}" srcOrd="0" destOrd="0" presId="urn:microsoft.com/office/officeart/2005/8/layout/orgChart1"/>
    <dgm:cxn modelId="{742E461A-ADF9-47D6-B8D5-C8D693F51608}" type="presOf" srcId="{5401EDAC-89D0-4968-BE91-EB298A1EF036}" destId="{C39C3DAC-DE2E-4FCE-AE60-1698EF2B1413}" srcOrd="1" destOrd="0" presId="urn:microsoft.com/office/officeart/2005/8/layout/orgChart1"/>
    <dgm:cxn modelId="{A13470E2-4704-4BCB-ABD7-72D6D07DA085}" type="presOf" srcId="{8668A1BA-E2A3-4248-B678-DAFF714F82DF}" destId="{E7060008-5C81-43EA-AC98-ABFD038D56EC}" srcOrd="0" destOrd="0" presId="urn:microsoft.com/office/officeart/2005/8/layout/orgChart1"/>
    <dgm:cxn modelId="{C38DED0D-CC8F-4703-B14D-3D570B5305EB}" type="presOf" srcId="{AEE3F8A1-8F06-4EF1-ADE5-6862A2E5CF54}" destId="{658692A6-41EE-462E-BB17-B20DD202BB63}" srcOrd="1" destOrd="0" presId="urn:microsoft.com/office/officeart/2005/8/layout/orgChart1"/>
    <dgm:cxn modelId="{EB86E5B0-C341-4EB7-B098-2A1FEEBE36E6}" srcId="{5401EDAC-89D0-4968-BE91-EB298A1EF036}" destId="{B4EAFE57-3C96-4BB2-A65E-08DDDCC411FB}" srcOrd="0" destOrd="0" parTransId="{8668A1BA-E2A3-4248-B678-DAFF714F82DF}" sibTransId="{78601125-68B2-4139-9278-2F1166983964}"/>
    <dgm:cxn modelId="{75CC8445-426D-40E5-B2FE-70A83F2005E1}" type="presParOf" srcId="{C5FD9F72-0536-4291-80A2-3839350C6C01}" destId="{37F1447B-2A3A-4FCC-85DF-B509793CBAF8}" srcOrd="0" destOrd="0" presId="urn:microsoft.com/office/officeart/2005/8/layout/orgChart1"/>
    <dgm:cxn modelId="{2FE5BAD9-4492-4DD7-90A5-43C8F236EDB1}" type="presParOf" srcId="{37F1447B-2A3A-4FCC-85DF-B509793CBAF8}" destId="{8197A84D-21C1-46FF-8EF1-C86ED1DEB81B}" srcOrd="0" destOrd="0" presId="urn:microsoft.com/office/officeart/2005/8/layout/orgChart1"/>
    <dgm:cxn modelId="{E0A9A2B1-BD8A-460B-B10D-42C1CBE54EE1}" type="presParOf" srcId="{8197A84D-21C1-46FF-8EF1-C86ED1DEB81B}" destId="{FC997F1D-725A-4F58-836A-3E76C6B361ED}" srcOrd="0" destOrd="0" presId="urn:microsoft.com/office/officeart/2005/8/layout/orgChart1"/>
    <dgm:cxn modelId="{27E5B78A-E7D0-4E1A-8EC6-D9607A9882D8}" type="presParOf" srcId="{8197A84D-21C1-46FF-8EF1-C86ED1DEB81B}" destId="{658692A6-41EE-462E-BB17-B20DD202BB63}" srcOrd="1" destOrd="0" presId="urn:microsoft.com/office/officeart/2005/8/layout/orgChart1"/>
    <dgm:cxn modelId="{2D196016-90D0-4210-BFE9-F5A783786F9F}" type="presParOf" srcId="{37F1447B-2A3A-4FCC-85DF-B509793CBAF8}" destId="{48C68614-1472-499F-A071-F4B9224028D2}" srcOrd="1" destOrd="0" presId="urn:microsoft.com/office/officeart/2005/8/layout/orgChart1"/>
    <dgm:cxn modelId="{206EC7AA-3FEC-404B-9DF7-E8F77FACCA0E}" type="presParOf" srcId="{37F1447B-2A3A-4FCC-85DF-B509793CBAF8}" destId="{2FD1B134-E02B-480A-B5A1-731566963A0F}" srcOrd="2" destOrd="0" presId="urn:microsoft.com/office/officeart/2005/8/layout/orgChart1"/>
    <dgm:cxn modelId="{974C8B0B-EDBA-49A0-A469-874287610ACE}" type="presParOf" srcId="{C5FD9F72-0536-4291-80A2-3839350C6C01}" destId="{398BB7CB-E513-41B3-BCC3-B9301E6E69E0}" srcOrd="1" destOrd="0" presId="urn:microsoft.com/office/officeart/2005/8/layout/orgChart1"/>
    <dgm:cxn modelId="{2A0767E1-9AAF-4810-8281-C201AE255432}" type="presParOf" srcId="{398BB7CB-E513-41B3-BCC3-B9301E6E69E0}" destId="{AC2D8AAB-1CAB-4952-9524-B6E209ABE21A}" srcOrd="0" destOrd="0" presId="urn:microsoft.com/office/officeart/2005/8/layout/orgChart1"/>
    <dgm:cxn modelId="{D50863DC-C4F0-487D-9A14-CBAD3E916B4D}" type="presParOf" srcId="{AC2D8AAB-1CAB-4952-9524-B6E209ABE21A}" destId="{0FB20321-D8A7-4912-9C43-AFE3E82DF7EC}" srcOrd="0" destOrd="0" presId="urn:microsoft.com/office/officeart/2005/8/layout/orgChart1"/>
    <dgm:cxn modelId="{CE82A4C4-2767-4A41-8820-A3B6EEAABBF1}" type="presParOf" srcId="{AC2D8AAB-1CAB-4952-9524-B6E209ABE21A}" destId="{C39C3DAC-DE2E-4FCE-AE60-1698EF2B1413}" srcOrd="1" destOrd="0" presId="urn:microsoft.com/office/officeart/2005/8/layout/orgChart1"/>
    <dgm:cxn modelId="{F796C499-AB69-48A5-9231-C1569738A30A}" type="presParOf" srcId="{398BB7CB-E513-41B3-BCC3-B9301E6E69E0}" destId="{3566427E-BD2C-48BF-96B4-2F4C2C03ADCC}" srcOrd="1" destOrd="0" presId="urn:microsoft.com/office/officeart/2005/8/layout/orgChart1"/>
    <dgm:cxn modelId="{F1AC886A-4C8C-4D5C-A411-18DEC4601169}" type="presParOf" srcId="{3566427E-BD2C-48BF-96B4-2F4C2C03ADCC}" destId="{E7060008-5C81-43EA-AC98-ABFD038D56EC}" srcOrd="0" destOrd="0" presId="urn:microsoft.com/office/officeart/2005/8/layout/orgChart1"/>
    <dgm:cxn modelId="{119BFD30-8532-487E-946F-758B6C0D07B5}" type="presParOf" srcId="{3566427E-BD2C-48BF-96B4-2F4C2C03ADCC}" destId="{19D52062-82A2-4E93-9195-D948D95607B8}" srcOrd="1" destOrd="0" presId="urn:microsoft.com/office/officeart/2005/8/layout/orgChart1"/>
    <dgm:cxn modelId="{B765FF82-A55E-4EC9-A76D-5B2E32D92A79}" type="presParOf" srcId="{19D52062-82A2-4E93-9195-D948D95607B8}" destId="{998CBE87-001D-4EF3-AEEE-CC025BF7C4C9}" srcOrd="0" destOrd="0" presId="urn:microsoft.com/office/officeart/2005/8/layout/orgChart1"/>
    <dgm:cxn modelId="{3E038776-7A7D-4B64-92C7-BE284D648E59}" type="presParOf" srcId="{998CBE87-001D-4EF3-AEEE-CC025BF7C4C9}" destId="{839DB5AC-8C4A-416E-864A-E4D24D3C9B41}" srcOrd="0" destOrd="0" presId="urn:microsoft.com/office/officeart/2005/8/layout/orgChart1"/>
    <dgm:cxn modelId="{B58C5407-09D1-4AC8-8045-7675C851B285}" type="presParOf" srcId="{998CBE87-001D-4EF3-AEEE-CC025BF7C4C9}" destId="{4CE3B2D4-D677-440D-AB53-D6606598CC9B}" srcOrd="1" destOrd="0" presId="urn:microsoft.com/office/officeart/2005/8/layout/orgChart1"/>
    <dgm:cxn modelId="{96B1594E-3F6E-43E6-AFD9-45560285B20B}" type="presParOf" srcId="{19D52062-82A2-4E93-9195-D948D95607B8}" destId="{C9A570D0-BE43-4C4D-AE9D-17EDD60A310A}" srcOrd="1" destOrd="0" presId="urn:microsoft.com/office/officeart/2005/8/layout/orgChart1"/>
    <dgm:cxn modelId="{5F9157F4-01B3-44E2-ADA1-5BBD90CB9829}" type="presParOf" srcId="{19D52062-82A2-4E93-9195-D948D95607B8}" destId="{92C1910E-BE5D-455C-8CD0-6C28ECEA43B7}" srcOrd="2" destOrd="0" presId="urn:microsoft.com/office/officeart/2005/8/layout/orgChart1"/>
    <dgm:cxn modelId="{4650B312-FF66-4F94-B079-6D6BD5C00D41}" type="presParOf" srcId="{3566427E-BD2C-48BF-96B4-2F4C2C03ADCC}" destId="{2DC4732D-8B2A-4A90-A8B4-525A4BF8D6E4}" srcOrd="2" destOrd="0" presId="urn:microsoft.com/office/officeart/2005/8/layout/orgChart1"/>
    <dgm:cxn modelId="{BB620D04-9FA1-456D-9944-E2899BC91CF5}" type="presParOf" srcId="{3566427E-BD2C-48BF-96B4-2F4C2C03ADCC}" destId="{2E48AEB6-FA8A-416B-88DB-B16D81E3DCB8}" srcOrd="3" destOrd="0" presId="urn:microsoft.com/office/officeart/2005/8/layout/orgChart1"/>
    <dgm:cxn modelId="{8CE2F5A1-5ED1-4E3A-AF49-40998219D768}" type="presParOf" srcId="{2E48AEB6-FA8A-416B-88DB-B16D81E3DCB8}" destId="{7F367E80-8521-4E22-8531-24D0D6D996B7}" srcOrd="0" destOrd="0" presId="urn:microsoft.com/office/officeart/2005/8/layout/orgChart1"/>
    <dgm:cxn modelId="{39F6E96D-1AE6-4553-B544-3A3B3711C136}" type="presParOf" srcId="{7F367E80-8521-4E22-8531-24D0D6D996B7}" destId="{4B94E1D0-8143-4B45-92AA-17DFBCD9F0CD}" srcOrd="0" destOrd="0" presId="urn:microsoft.com/office/officeart/2005/8/layout/orgChart1"/>
    <dgm:cxn modelId="{2328A684-C062-4AB3-8EBB-E343CEC9374D}" type="presParOf" srcId="{7F367E80-8521-4E22-8531-24D0D6D996B7}" destId="{388BE414-E3AF-47C6-A2A9-D24EB99ED447}" srcOrd="1" destOrd="0" presId="urn:microsoft.com/office/officeart/2005/8/layout/orgChart1"/>
    <dgm:cxn modelId="{BEABFE7C-8AF5-4A55-A395-7B9C2478D364}" type="presParOf" srcId="{2E48AEB6-FA8A-416B-88DB-B16D81E3DCB8}" destId="{C4983E68-8F19-481C-81EA-C408F1430BB5}" srcOrd="1" destOrd="0" presId="urn:microsoft.com/office/officeart/2005/8/layout/orgChart1"/>
    <dgm:cxn modelId="{109D8A53-1358-42B5-9328-4873251AB821}" type="presParOf" srcId="{2E48AEB6-FA8A-416B-88DB-B16D81E3DCB8}" destId="{A49E560C-7C58-4ADB-B953-730C132E1716}" srcOrd="2" destOrd="0" presId="urn:microsoft.com/office/officeart/2005/8/layout/orgChart1"/>
    <dgm:cxn modelId="{30313BC7-F0DD-4901-A09D-1A82225DFF8C}" type="presParOf" srcId="{398BB7CB-E513-41B3-BCC3-B9301E6E69E0}" destId="{55879304-A09E-44EB-B976-F267053119D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BCF7B0-A2D9-4509-8E69-060769FE0DFA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780C9A3-51C6-4FA2-BD4E-28E59F0A5930}">
      <dgm:prSet/>
      <dgm:spPr/>
      <dgm:t>
        <a:bodyPr/>
        <a:lstStyle/>
        <a:p>
          <a:pPr rtl="0"/>
          <a:r>
            <a:rPr lang="en-US" dirty="0" smtClean="0"/>
            <a:t>Thoughts, feelings, and intentions contribute to the richness of human experience (Howard)</a:t>
          </a:r>
          <a:endParaRPr lang="en-US" dirty="0"/>
        </a:p>
      </dgm:t>
    </dgm:pt>
    <dgm:pt modelId="{B30D4A62-B1D6-4CC7-A22F-014DA8E69815}" type="parTrans" cxnId="{2BBEE139-445A-49B4-B3E2-859D5AD72165}">
      <dgm:prSet/>
      <dgm:spPr/>
      <dgm:t>
        <a:bodyPr/>
        <a:lstStyle/>
        <a:p>
          <a:endParaRPr lang="en-US"/>
        </a:p>
      </dgm:t>
    </dgm:pt>
    <dgm:pt modelId="{1E5D89C4-1F67-472E-8D2B-1CB3DC5CE8F0}" type="sibTrans" cxnId="{2BBEE139-445A-49B4-B3E2-859D5AD72165}">
      <dgm:prSet/>
      <dgm:spPr/>
      <dgm:t>
        <a:bodyPr/>
        <a:lstStyle/>
        <a:p>
          <a:endParaRPr lang="en-US"/>
        </a:p>
      </dgm:t>
    </dgm:pt>
    <dgm:pt modelId="{47E05A7E-D3A1-4B8D-8D56-726E966975EA}">
      <dgm:prSet/>
      <dgm:spPr/>
      <dgm:t>
        <a:bodyPr/>
        <a:lstStyle/>
        <a:p>
          <a:pPr rtl="0"/>
          <a:r>
            <a:rPr lang="en-US" dirty="0" smtClean="0"/>
            <a:t>Awareness</a:t>
          </a:r>
          <a:endParaRPr lang="en-US" dirty="0"/>
        </a:p>
      </dgm:t>
    </dgm:pt>
    <dgm:pt modelId="{186BC2C1-D319-4D06-8432-8D292B4AC53C}" type="parTrans" cxnId="{3138A520-8618-410A-8311-6CEB6CDFA727}">
      <dgm:prSet/>
      <dgm:spPr/>
      <dgm:t>
        <a:bodyPr/>
        <a:lstStyle/>
        <a:p>
          <a:endParaRPr lang="en-US"/>
        </a:p>
      </dgm:t>
    </dgm:pt>
    <dgm:pt modelId="{DD20AED8-8BA4-42F4-9EFD-EB9A404BC8B4}" type="sibTrans" cxnId="{3138A520-8618-410A-8311-6CEB6CDFA727}">
      <dgm:prSet/>
      <dgm:spPr/>
      <dgm:t>
        <a:bodyPr/>
        <a:lstStyle/>
        <a:p>
          <a:endParaRPr lang="en-US"/>
        </a:p>
      </dgm:t>
    </dgm:pt>
    <dgm:pt modelId="{B10012B6-D981-41C4-AFDC-9F3C99620EB7}">
      <dgm:prSet/>
      <dgm:spPr/>
      <dgm:t>
        <a:bodyPr/>
        <a:lstStyle/>
        <a:p>
          <a:pPr rtl="0"/>
          <a:r>
            <a:rPr lang="en-US" smtClean="0"/>
            <a:t>Perceptions</a:t>
          </a:r>
          <a:endParaRPr lang="en-US"/>
        </a:p>
      </dgm:t>
    </dgm:pt>
    <dgm:pt modelId="{6FF2C605-812E-4FCB-91B7-554142DCB4D6}" type="parTrans" cxnId="{85A9B80E-6908-413A-A2E3-CC2353CA93EE}">
      <dgm:prSet/>
      <dgm:spPr/>
      <dgm:t>
        <a:bodyPr/>
        <a:lstStyle/>
        <a:p>
          <a:endParaRPr lang="en-US"/>
        </a:p>
      </dgm:t>
    </dgm:pt>
    <dgm:pt modelId="{5085B36B-C68E-4AE7-AFD3-1854C4407BEA}" type="sibTrans" cxnId="{85A9B80E-6908-413A-A2E3-CC2353CA93EE}">
      <dgm:prSet/>
      <dgm:spPr/>
      <dgm:t>
        <a:bodyPr/>
        <a:lstStyle/>
        <a:p>
          <a:endParaRPr lang="en-US"/>
        </a:p>
      </dgm:t>
    </dgm:pt>
    <dgm:pt modelId="{9FC97E8D-A73E-450A-841A-5F89CDB49E1C}">
      <dgm:prSet/>
      <dgm:spPr/>
      <dgm:t>
        <a:bodyPr/>
        <a:lstStyle/>
        <a:p>
          <a:pPr rtl="0"/>
          <a:r>
            <a:rPr lang="en-US" dirty="0" smtClean="0"/>
            <a:t>Decisions</a:t>
          </a:r>
          <a:endParaRPr lang="en-US" dirty="0"/>
        </a:p>
      </dgm:t>
    </dgm:pt>
    <dgm:pt modelId="{A5916ED4-853D-46FE-9084-9D8DF5170C6D}" type="parTrans" cxnId="{E173349A-066A-425C-AFF5-E9BB8F9AE300}">
      <dgm:prSet/>
      <dgm:spPr/>
      <dgm:t>
        <a:bodyPr/>
        <a:lstStyle/>
        <a:p>
          <a:endParaRPr lang="en-US"/>
        </a:p>
      </dgm:t>
    </dgm:pt>
    <dgm:pt modelId="{2D23B1D1-4D26-45C2-ABD9-2661AD5579B3}" type="sibTrans" cxnId="{E173349A-066A-425C-AFF5-E9BB8F9AE300}">
      <dgm:prSet/>
      <dgm:spPr/>
      <dgm:t>
        <a:bodyPr/>
        <a:lstStyle/>
        <a:p>
          <a:endParaRPr lang="en-US"/>
        </a:p>
      </dgm:t>
    </dgm:pt>
    <dgm:pt modelId="{73E5D22C-46D8-4BB3-8947-766F48F41315}">
      <dgm:prSet/>
      <dgm:spPr/>
      <dgm:t>
        <a:bodyPr/>
        <a:lstStyle/>
        <a:p>
          <a:pPr rtl="0"/>
          <a:r>
            <a:rPr lang="en-US" smtClean="0"/>
            <a:t>Actions</a:t>
          </a:r>
          <a:endParaRPr lang="en-US"/>
        </a:p>
      </dgm:t>
    </dgm:pt>
    <dgm:pt modelId="{52432E21-E605-4BCD-9E2C-0EAD678BDF0C}" type="parTrans" cxnId="{FBD12954-A72B-47EC-9B24-7E1C5FE4531B}">
      <dgm:prSet/>
      <dgm:spPr/>
      <dgm:t>
        <a:bodyPr/>
        <a:lstStyle/>
        <a:p>
          <a:endParaRPr lang="en-US"/>
        </a:p>
      </dgm:t>
    </dgm:pt>
    <dgm:pt modelId="{8235120D-6740-4CBC-8DF4-4D63E0D79858}" type="sibTrans" cxnId="{FBD12954-A72B-47EC-9B24-7E1C5FE4531B}">
      <dgm:prSet/>
      <dgm:spPr/>
      <dgm:t>
        <a:bodyPr/>
        <a:lstStyle/>
        <a:p>
          <a:endParaRPr lang="en-US"/>
        </a:p>
      </dgm:t>
    </dgm:pt>
    <dgm:pt modelId="{C827E226-391C-43D1-A65F-F1C2750BF8A2}">
      <dgm:prSet/>
      <dgm:spPr/>
      <dgm:t>
        <a:bodyPr/>
        <a:lstStyle/>
        <a:p>
          <a:pPr rtl="0"/>
          <a:r>
            <a:rPr lang="en-US" dirty="0" smtClean="0"/>
            <a:t>Relationships (God, spiritual beings, nature, others, and self)</a:t>
          </a:r>
          <a:endParaRPr lang="en-US" dirty="0"/>
        </a:p>
      </dgm:t>
    </dgm:pt>
    <dgm:pt modelId="{9A3B0B5E-97B5-4B1F-A1B4-88332D9A70C4}" type="parTrans" cxnId="{82A27173-E595-4950-A9D1-9C2241918153}">
      <dgm:prSet/>
      <dgm:spPr/>
      <dgm:t>
        <a:bodyPr/>
        <a:lstStyle/>
        <a:p>
          <a:endParaRPr lang="en-US"/>
        </a:p>
      </dgm:t>
    </dgm:pt>
    <dgm:pt modelId="{FB815E3E-7B2A-435A-A31B-4C0EB8024FF8}" type="sibTrans" cxnId="{82A27173-E595-4950-A9D1-9C2241918153}">
      <dgm:prSet/>
      <dgm:spPr/>
      <dgm:t>
        <a:bodyPr/>
        <a:lstStyle/>
        <a:p>
          <a:endParaRPr lang="en-US"/>
        </a:p>
      </dgm:t>
    </dgm:pt>
    <dgm:pt modelId="{01020706-B3E8-4286-B455-1D71F61B8357}" type="pres">
      <dgm:prSet presAssocID="{BFBCF7B0-A2D9-4509-8E69-060769FE0D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E88D61-77BA-44EF-8CA1-6E8AFBE5E8F2}" type="pres">
      <dgm:prSet presAssocID="{C780C9A3-51C6-4FA2-BD4E-28E59F0A5930}" presName="linNode" presStyleCnt="0"/>
      <dgm:spPr/>
    </dgm:pt>
    <dgm:pt modelId="{BB73907D-FC72-424F-9D12-61D97CB31934}" type="pres">
      <dgm:prSet presAssocID="{C780C9A3-51C6-4FA2-BD4E-28E59F0A5930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F3D88E-EB7E-4758-AFBC-037C80CE0A57}" type="pres">
      <dgm:prSet presAssocID="{C780C9A3-51C6-4FA2-BD4E-28E59F0A5930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73349A-066A-425C-AFF5-E9BB8F9AE300}" srcId="{C780C9A3-51C6-4FA2-BD4E-28E59F0A5930}" destId="{9FC97E8D-A73E-450A-841A-5F89CDB49E1C}" srcOrd="2" destOrd="0" parTransId="{A5916ED4-853D-46FE-9084-9D8DF5170C6D}" sibTransId="{2D23B1D1-4D26-45C2-ABD9-2661AD5579B3}"/>
    <dgm:cxn modelId="{7F9E6344-EFCF-47FA-BF82-1476032C9905}" type="presOf" srcId="{C780C9A3-51C6-4FA2-BD4E-28E59F0A5930}" destId="{BB73907D-FC72-424F-9D12-61D97CB31934}" srcOrd="0" destOrd="0" presId="urn:microsoft.com/office/officeart/2005/8/layout/vList5"/>
    <dgm:cxn modelId="{3138A520-8618-410A-8311-6CEB6CDFA727}" srcId="{C780C9A3-51C6-4FA2-BD4E-28E59F0A5930}" destId="{47E05A7E-D3A1-4B8D-8D56-726E966975EA}" srcOrd="0" destOrd="0" parTransId="{186BC2C1-D319-4D06-8432-8D292B4AC53C}" sibTransId="{DD20AED8-8BA4-42F4-9EFD-EB9A404BC8B4}"/>
    <dgm:cxn modelId="{82A27173-E595-4950-A9D1-9C2241918153}" srcId="{C780C9A3-51C6-4FA2-BD4E-28E59F0A5930}" destId="{C827E226-391C-43D1-A65F-F1C2750BF8A2}" srcOrd="4" destOrd="0" parTransId="{9A3B0B5E-97B5-4B1F-A1B4-88332D9A70C4}" sibTransId="{FB815E3E-7B2A-435A-A31B-4C0EB8024FF8}"/>
    <dgm:cxn modelId="{D5E2455C-62E7-433B-BC1C-39893857227F}" type="presOf" srcId="{73E5D22C-46D8-4BB3-8947-766F48F41315}" destId="{41F3D88E-EB7E-4758-AFBC-037C80CE0A57}" srcOrd="0" destOrd="3" presId="urn:microsoft.com/office/officeart/2005/8/layout/vList5"/>
    <dgm:cxn modelId="{3A6C38FA-C088-4E00-A38A-12A730DE74A5}" type="presOf" srcId="{B10012B6-D981-41C4-AFDC-9F3C99620EB7}" destId="{41F3D88E-EB7E-4758-AFBC-037C80CE0A57}" srcOrd="0" destOrd="1" presId="urn:microsoft.com/office/officeart/2005/8/layout/vList5"/>
    <dgm:cxn modelId="{FB711093-41E7-4975-BA45-0B8F063ABA37}" type="presOf" srcId="{C827E226-391C-43D1-A65F-F1C2750BF8A2}" destId="{41F3D88E-EB7E-4758-AFBC-037C80CE0A57}" srcOrd="0" destOrd="4" presId="urn:microsoft.com/office/officeart/2005/8/layout/vList5"/>
    <dgm:cxn modelId="{2BBEE139-445A-49B4-B3E2-859D5AD72165}" srcId="{BFBCF7B0-A2D9-4509-8E69-060769FE0DFA}" destId="{C780C9A3-51C6-4FA2-BD4E-28E59F0A5930}" srcOrd="0" destOrd="0" parTransId="{B30D4A62-B1D6-4CC7-A22F-014DA8E69815}" sibTransId="{1E5D89C4-1F67-472E-8D2B-1CB3DC5CE8F0}"/>
    <dgm:cxn modelId="{94561A3C-CCEB-484A-A233-27235FAEA6B6}" type="presOf" srcId="{47E05A7E-D3A1-4B8D-8D56-726E966975EA}" destId="{41F3D88E-EB7E-4758-AFBC-037C80CE0A57}" srcOrd="0" destOrd="0" presId="urn:microsoft.com/office/officeart/2005/8/layout/vList5"/>
    <dgm:cxn modelId="{85A9B80E-6908-413A-A2E3-CC2353CA93EE}" srcId="{C780C9A3-51C6-4FA2-BD4E-28E59F0A5930}" destId="{B10012B6-D981-41C4-AFDC-9F3C99620EB7}" srcOrd="1" destOrd="0" parTransId="{6FF2C605-812E-4FCB-91B7-554142DCB4D6}" sibTransId="{5085B36B-C68E-4AE7-AFD3-1854C4407BEA}"/>
    <dgm:cxn modelId="{FBD12954-A72B-47EC-9B24-7E1C5FE4531B}" srcId="{C780C9A3-51C6-4FA2-BD4E-28E59F0A5930}" destId="{73E5D22C-46D8-4BB3-8947-766F48F41315}" srcOrd="3" destOrd="0" parTransId="{52432E21-E605-4BCD-9E2C-0EAD678BDF0C}" sibTransId="{8235120D-6740-4CBC-8DF4-4D63E0D79858}"/>
    <dgm:cxn modelId="{6EE31CBF-288E-494A-8F3F-B1A6244DC419}" type="presOf" srcId="{9FC97E8D-A73E-450A-841A-5F89CDB49E1C}" destId="{41F3D88E-EB7E-4758-AFBC-037C80CE0A57}" srcOrd="0" destOrd="2" presId="urn:microsoft.com/office/officeart/2005/8/layout/vList5"/>
    <dgm:cxn modelId="{71717AD7-A371-448C-A607-2FF7C40F1A68}" type="presOf" srcId="{BFBCF7B0-A2D9-4509-8E69-060769FE0DFA}" destId="{01020706-B3E8-4286-B455-1D71F61B8357}" srcOrd="0" destOrd="0" presId="urn:microsoft.com/office/officeart/2005/8/layout/vList5"/>
    <dgm:cxn modelId="{EB726A44-F7E2-49D0-B721-6AF2DCC2CF36}" type="presParOf" srcId="{01020706-B3E8-4286-B455-1D71F61B8357}" destId="{79E88D61-77BA-44EF-8CA1-6E8AFBE5E8F2}" srcOrd="0" destOrd="0" presId="urn:microsoft.com/office/officeart/2005/8/layout/vList5"/>
    <dgm:cxn modelId="{46781044-23EA-4250-B8E4-49B2D1E986E9}" type="presParOf" srcId="{79E88D61-77BA-44EF-8CA1-6E8AFBE5E8F2}" destId="{BB73907D-FC72-424F-9D12-61D97CB31934}" srcOrd="0" destOrd="0" presId="urn:microsoft.com/office/officeart/2005/8/layout/vList5"/>
    <dgm:cxn modelId="{B5C6623C-0A5D-462B-AEB0-E0B5C5FBB819}" type="presParOf" srcId="{79E88D61-77BA-44EF-8CA1-6E8AFBE5E8F2}" destId="{41F3D88E-EB7E-4758-AFBC-037C80CE0A5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7A96DB-DE2F-466A-B106-9719666A0BF5}" type="doc">
      <dgm:prSet loTypeId="urn:microsoft.com/office/officeart/2005/8/layout/lProcess3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1F9D2B-8B19-49E0-8FBE-12FE550184EC}">
      <dgm:prSet/>
      <dgm:spPr/>
      <dgm:t>
        <a:bodyPr/>
        <a:lstStyle/>
        <a:p>
          <a:pPr rtl="0"/>
          <a:r>
            <a:rPr lang="en-US" smtClean="0"/>
            <a:t>Some of the means are actions of God – spiritual formation</a:t>
          </a:r>
          <a:endParaRPr lang="en-US"/>
        </a:p>
      </dgm:t>
    </dgm:pt>
    <dgm:pt modelId="{1FDE6009-AB37-48F7-9372-A53AA252B88B}" type="parTrans" cxnId="{EF50CD30-06E3-4F15-9D2F-B3477AB700E5}">
      <dgm:prSet/>
      <dgm:spPr/>
      <dgm:t>
        <a:bodyPr/>
        <a:lstStyle/>
        <a:p>
          <a:endParaRPr lang="en-US"/>
        </a:p>
      </dgm:t>
    </dgm:pt>
    <dgm:pt modelId="{46E97B10-0152-4DBE-AFE6-5CC427247404}" type="sibTrans" cxnId="{EF50CD30-06E3-4F15-9D2F-B3477AB700E5}">
      <dgm:prSet/>
      <dgm:spPr/>
      <dgm:t>
        <a:bodyPr/>
        <a:lstStyle/>
        <a:p>
          <a:endParaRPr lang="en-US"/>
        </a:p>
      </dgm:t>
    </dgm:pt>
    <dgm:pt modelId="{A59CEF8E-7282-4B37-8FC0-6DCD5E31F301}">
      <dgm:prSet/>
      <dgm:spPr/>
      <dgm:t>
        <a:bodyPr/>
        <a:lstStyle/>
        <a:p>
          <a:pPr rtl="0"/>
          <a:r>
            <a:rPr lang="en-US" smtClean="0"/>
            <a:t>Other means are due to reflection and response, retraining through study and meditation, and reframing practiced patterns</a:t>
          </a:r>
          <a:endParaRPr lang="en-US"/>
        </a:p>
      </dgm:t>
    </dgm:pt>
    <dgm:pt modelId="{F2A1236B-6F77-426B-951D-702F8A09FF25}" type="parTrans" cxnId="{830B38C3-EBA2-4E1E-9C8D-E0ABD55FF13C}">
      <dgm:prSet/>
      <dgm:spPr/>
      <dgm:t>
        <a:bodyPr/>
        <a:lstStyle/>
        <a:p>
          <a:endParaRPr lang="en-US"/>
        </a:p>
      </dgm:t>
    </dgm:pt>
    <dgm:pt modelId="{3D71C279-8DF5-433A-B275-69B5B54E475D}" type="sibTrans" cxnId="{830B38C3-EBA2-4E1E-9C8D-E0ABD55FF13C}">
      <dgm:prSet/>
      <dgm:spPr/>
      <dgm:t>
        <a:bodyPr/>
        <a:lstStyle/>
        <a:p>
          <a:endParaRPr lang="en-US"/>
        </a:p>
      </dgm:t>
    </dgm:pt>
    <dgm:pt modelId="{424DF364-6C34-438C-BF94-8A4B1CE01723}">
      <dgm:prSet/>
      <dgm:spPr/>
      <dgm:t>
        <a:bodyPr/>
        <a:lstStyle/>
        <a:p>
          <a:pPr rtl="0"/>
          <a:r>
            <a:rPr lang="en-US" dirty="0" smtClean="0"/>
            <a:t>It is not that effectual means are not available; rather, the problem is that there is a lack of intentionality</a:t>
          </a:r>
          <a:endParaRPr lang="en-US" dirty="0"/>
        </a:p>
      </dgm:t>
    </dgm:pt>
    <dgm:pt modelId="{56AC23E5-5D92-4BBB-B805-4538D9C1BF4D}" type="parTrans" cxnId="{02F930C5-BEFE-4B71-8185-7523255C5A3C}">
      <dgm:prSet/>
      <dgm:spPr/>
      <dgm:t>
        <a:bodyPr/>
        <a:lstStyle/>
        <a:p>
          <a:endParaRPr lang="en-US"/>
        </a:p>
      </dgm:t>
    </dgm:pt>
    <dgm:pt modelId="{6BC0630B-C6E0-420D-A003-046ADD453D4C}" type="sibTrans" cxnId="{02F930C5-BEFE-4B71-8185-7523255C5A3C}">
      <dgm:prSet/>
      <dgm:spPr/>
      <dgm:t>
        <a:bodyPr/>
        <a:lstStyle/>
        <a:p>
          <a:endParaRPr lang="en-US"/>
        </a:p>
      </dgm:t>
    </dgm:pt>
    <dgm:pt modelId="{C376D017-C5C6-4D58-9472-EE431D2673C2}" type="pres">
      <dgm:prSet presAssocID="{AB7A96DB-DE2F-466A-B106-9719666A0BF5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F6A9271-ADA0-4A5E-9CDB-EE52E8BC7EAB}" type="pres">
      <dgm:prSet presAssocID="{EA1F9D2B-8B19-49E0-8FBE-12FE550184EC}" presName="horFlow" presStyleCnt="0"/>
      <dgm:spPr/>
    </dgm:pt>
    <dgm:pt modelId="{401544B1-E97A-4DAC-A8F1-8F16DF2F0A84}" type="pres">
      <dgm:prSet presAssocID="{EA1F9D2B-8B19-49E0-8FBE-12FE550184EC}" presName="bigChev" presStyleLbl="node1" presStyleIdx="0" presStyleCnt="3"/>
      <dgm:spPr/>
      <dgm:t>
        <a:bodyPr/>
        <a:lstStyle/>
        <a:p>
          <a:endParaRPr lang="en-US"/>
        </a:p>
      </dgm:t>
    </dgm:pt>
    <dgm:pt modelId="{2AC820A8-FA39-4028-B471-C44A3D508B1E}" type="pres">
      <dgm:prSet presAssocID="{EA1F9D2B-8B19-49E0-8FBE-12FE550184EC}" presName="vSp" presStyleCnt="0"/>
      <dgm:spPr/>
    </dgm:pt>
    <dgm:pt modelId="{5AD4F89E-D88F-4300-B54D-CE6C63DE5CDF}" type="pres">
      <dgm:prSet presAssocID="{A59CEF8E-7282-4B37-8FC0-6DCD5E31F301}" presName="horFlow" presStyleCnt="0"/>
      <dgm:spPr/>
    </dgm:pt>
    <dgm:pt modelId="{F51759E4-C7C8-4292-B31E-CB58C85074B9}" type="pres">
      <dgm:prSet presAssocID="{A59CEF8E-7282-4B37-8FC0-6DCD5E31F301}" presName="bigChev" presStyleLbl="node1" presStyleIdx="1" presStyleCnt="3"/>
      <dgm:spPr/>
      <dgm:t>
        <a:bodyPr/>
        <a:lstStyle/>
        <a:p>
          <a:endParaRPr lang="en-US"/>
        </a:p>
      </dgm:t>
    </dgm:pt>
    <dgm:pt modelId="{19EEE141-51FB-4080-BE59-0583CAA56311}" type="pres">
      <dgm:prSet presAssocID="{A59CEF8E-7282-4B37-8FC0-6DCD5E31F301}" presName="vSp" presStyleCnt="0"/>
      <dgm:spPr/>
    </dgm:pt>
    <dgm:pt modelId="{3043A27B-7290-4BA7-A8FF-F7CA4A308736}" type="pres">
      <dgm:prSet presAssocID="{424DF364-6C34-438C-BF94-8A4B1CE01723}" presName="horFlow" presStyleCnt="0"/>
      <dgm:spPr/>
    </dgm:pt>
    <dgm:pt modelId="{990A1FA3-3C48-4ABA-B41E-931754422E01}" type="pres">
      <dgm:prSet presAssocID="{424DF364-6C34-438C-BF94-8A4B1CE01723}" presName="bigChev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952CA42F-1A19-4A02-AAA8-0D6DAA727739}" type="presOf" srcId="{AB7A96DB-DE2F-466A-B106-9719666A0BF5}" destId="{C376D017-C5C6-4D58-9472-EE431D2673C2}" srcOrd="0" destOrd="0" presId="urn:microsoft.com/office/officeart/2005/8/layout/lProcess3"/>
    <dgm:cxn modelId="{EF50CD30-06E3-4F15-9D2F-B3477AB700E5}" srcId="{AB7A96DB-DE2F-466A-B106-9719666A0BF5}" destId="{EA1F9D2B-8B19-49E0-8FBE-12FE550184EC}" srcOrd="0" destOrd="0" parTransId="{1FDE6009-AB37-48F7-9372-A53AA252B88B}" sibTransId="{46E97B10-0152-4DBE-AFE6-5CC427247404}"/>
    <dgm:cxn modelId="{E6A14B58-5411-484F-8B00-569A518E134C}" type="presOf" srcId="{EA1F9D2B-8B19-49E0-8FBE-12FE550184EC}" destId="{401544B1-E97A-4DAC-A8F1-8F16DF2F0A84}" srcOrd="0" destOrd="0" presId="urn:microsoft.com/office/officeart/2005/8/layout/lProcess3"/>
    <dgm:cxn modelId="{02F930C5-BEFE-4B71-8185-7523255C5A3C}" srcId="{AB7A96DB-DE2F-466A-B106-9719666A0BF5}" destId="{424DF364-6C34-438C-BF94-8A4B1CE01723}" srcOrd="2" destOrd="0" parTransId="{56AC23E5-5D92-4BBB-B805-4538D9C1BF4D}" sibTransId="{6BC0630B-C6E0-420D-A003-046ADD453D4C}"/>
    <dgm:cxn modelId="{93CA0161-BD3A-4B0B-8210-5032F455CEDD}" type="presOf" srcId="{424DF364-6C34-438C-BF94-8A4B1CE01723}" destId="{990A1FA3-3C48-4ABA-B41E-931754422E01}" srcOrd="0" destOrd="0" presId="urn:microsoft.com/office/officeart/2005/8/layout/lProcess3"/>
    <dgm:cxn modelId="{59A7F8D3-F89A-475A-A177-415F1763A466}" type="presOf" srcId="{A59CEF8E-7282-4B37-8FC0-6DCD5E31F301}" destId="{F51759E4-C7C8-4292-B31E-CB58C85074B9}" srcOrd="0" destOrd="0" presId="urn:microsoft.com/office/officeart/2005/8/layout/lProcess3"/>
    <dgm:cxn modelId="{830B38C3-EBA2-4E1E-9C8D-E0ABD55FF13C}" srcId="{AB7A96DB-DE2F-466A-B106-9719666A0BF5}" destId="{A59CEF8E-7282-4B37-8FC0-6DCD5E31F301}" srcOrd="1" destOrd="0" parTransId="{F2A1236B-6F77-426B-951D-702F8A09FF25}" sibTransId="{3D71C279-8DF5-433A-B275-69B5B54E475D}"/>
    <dgm:cxn modelId="{4C65B046-AECC-42AF-B6EE-A6A313A0F794}" type="presParOf" srcId="{C376D017-C5C6-4D58-9472-EE431D2673C2}" destId="{7F6A9271-ADA0-4A5E-9CDB-EE52E8BC7EAB}" srcOrd="0" destOrd="0" presId="urn:microsoft.com/office/officeart/2005/8/layout/lProcess3"/>
    <dgm:cxn modelId="{7E8BFE78-8746-4263-AC6A-ED359CC3E323}" type="presParOf" srcId="{7F6A9271-ADA0-4A5E-9CDB-EE52E8BC7EAB}" destId="{401544B1-E97A-4DAC-A8F1-8F16DF2F0A84}" srcOrd="0" destOrd="0" presId="urn:microsoft.com/office/officeart/2005/8/layout/lProcess3"/>
    <dgm:cxn modelId="{2F21D6D0-2E20-45FD-AA37-0019963D7662}" type="presParOf" srcId="{C376D017-C5C6-4D58-9472-EE431D2673C2}" destId="{2AC820A8-FA39-4028-B471-C44A3D508B1E}" srcOrd="1" destOrd="0" presId="urn:microsoft.com/office/officeart/2005/8/layout/lProcess3"/>
    <dgm:cxn modelId="{C694113C-461D-4C9E-95DE-C53532093CA0}" type="presParOf" srcId="{C376D017-C5C6-4D58-9472-EE431D2673C2}" destId="{5AD4F89E-D88F-4300-B54D-CE6C63DE5CDF}" srcOrd="2" destOrd="0" presId="urn:microsoft.com/office/officeart/2005/8/layout/lProcess3"/>
    <dgm:cxn modelId="{114697C6-8BA6-4B2D-914D-85741F336C69}" type="presParOf" srcId="{5AD4F89E-D88F-4300-B54D-CE6C63DE5CDF}" destId="{F51759E4-C7C8-4292-B31E-CB58C85074B9}" srcOrd="0" destOrd="0" presId="urn:microsoft.com/office/officeart/2005/8/layout/lProcess3"/>
    <dgm:cxn modelId="{F5A15D38-272E-4C16-B925-5DE2A283A3FB}" type="presParOf" srcId="{C376D017-C5C6-4D58-9472-EE431D2673C2}" destId="{19EEE141-51FB-4080-BE59-0583CAA56311}" srcOrd="3" destOrd="0" presId="urn:microsoft.com/office/officeart/2005/8/layout/lProcess3"/>
    <dgm:cxn modelId="{11E97A15-BF7F-42DF-91E0-DE8511750D6F}" type="presParOf" srcId="{C376D017-C5C6-4D58-9472-EE431D2673C2}" destId="{3043A27B-7290-4BA7-A8FF-F7CA4A308736}" srcOrd="4" destOrd="0" presId="urn:microsoft.com/office/officeart/2005/8/layout/lProcess3"/>
    <dgm:cxn modelId="{9F384ECF-E718-41F6-A4B3-03089C693F61}" type="presParOf" srcId="{3043A27B-7290-4BA7-A8FF-F7CA4A308736}" destId="{990A1FA3-3C48-4ABA-B41E-931754422E01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48FB43-6E10-4DB2-BDC1-698C88415091}">
      <dsp:nvSpPr>
        <dsp:cNvPr id="0" name=""/>
        <dsp:cNvSpPr/>
      </dsp:nvSpPr>
      <dsp:spPr>
        <a:xfrm rot="5400000">
          <a:off x="2912013" y="-243173"/>
          <a:ext cx="2321631" cy="386314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BAEDE0F-3357-4978-A789-73607DD0F61D}">
      <dsp:nvSpPr>
        <dsp:cNvPr id="0" name=""/>
        <dsp:cNvSpPr/>
      </dsp:nvSpPr>
      <dsp:spPr>
        <a:xfrm>
          <a:off x="2524475" y="911073"/>
          <a:ext cx="3487666" cy="30571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The shape of our spirituality, therefore, must be true to both the context in which we live and the Christian story</a:t>
          </a:r>
        </a:p>
        <a:p>
          <a:pPr lvl="0" algn="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– </a:t>
          </a:r>
          <a:r>
            <a:rPr lang="en-US" sz="2800" i="1" kern="1200" dirty="0" smtClean="0"/>
            <a:t>Simon Chan</a:t>
          </a:r>
          <a:endParaRPr lang="en-US" sz="2800" i="1" kern="1200" dirty="0"/>
        </a:p>
      </dsp:txBody>
      <dsp:txXfrm>
        <a:off x="2524475" y="911073"/>
        <a:ext cx="3487666" cy="30571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C4732D-8B2A-4A90-A8B4-525A4BF8D6E4}">
      <dsp:nvSpPr>
        <dsp:cNvPr id="0" name=""/>
        <dsp:cNvSpPr/>
      </dsp:nvSpPr>
      <dsp:spPr>
        <a:xfrm>
          <a:off x="4952827" y="1943789"/>
          <a:ext cx="1752254" cy="6082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110"/>
              </a:lnTo>
              <a:lnTo>
                <a:pt x="1752254" y="304110"/>
              </a:lnTo>
              <a:lnTo>
                <a:pt x="1752254" y="60822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060008-5C81-43EA-AC98-ABFD038D56EC}">
      <dsp:nvSpPr>
        <dsp:cNvPr id="0" name=""/>
        <dsp:cNvSpPr/>
      </dsp:nvSpPr>
      <dsp:spPr>
        <a:xfrm>
          <a:off x="3200572" y="1943789"/>
          <a:ext cx="1752254" cy="608220"/>
        </a:xfrm>
        <a:custGeom>
          <a:avLst/>
          <a:gdLst/>
          <a:ahLst/>
          <a:cxnLst/>
          <a:rect l="0" t="0" r="0" b="0"/>
          <a:pathLst>
            <a:path>
              <a:moveTo>
                <a:pt x="1752254" y="0"/>
              </a:moveTo>
              <a:lnTo>
                <a:pt x="1752254" y="304110"/>
              </a:lnTo>
              <a:lnTo>
                <a:pt x="0" y="304110"/>
              </a:lnTo>
              <a:lnTo>
                <a:pt x="0" y="60822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997F1D-725A-4F58-836A-3E76C6B361ED}">
      <dsp:nvSpPr>
        <dsp:cNvPr id="0" name=""/>
        <dsp:cNvSpPr/>
      </dsp:nvSpPr>
      <dsp:spPr>
        <a:xfrm>
          <a:off x="174" y="495645"/>
          <a:ext cx="2896288" cy="1448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According to Chan, spirituality is the lived reality</a:t>
          </a:r>
          <a:endParaRPr 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4" y="495645"/>
        <a:ext cx="2896288" cy="1448144"/>
      </dsp:txXfrm>
    </dsp:sp>
    <dsp:sp modelId="{0FB20321-D8A7-4912-9C43-AFE3E82DF7EC}">
      <dsp:nvSpPr>
        <dsp:cNvPr id="0" name=""/>
        <dsp:cNvSpPr/>
      </dsp:nvSpPr>
      <dsp:spPr>
        <a:xfrm>
          <a:off x="3504683" y="495645"/>
          <a:ext cx="2896288" cy="1448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Spiritual Theology is the systematic reflection and formalization of that reality</a:t>
          </a:r>
          <a:endParaRPr 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04683" y="495645"/>
        <a:ext cx="2896288" cy="1448144"/>
      </dsp:txXfrm>
    </dsp:sp>
    <dsp:sp modelId="{839DB5AC-8C4A-416E-864A-E4D24D3C9B41}">
      <dsp:nvSpPr>
        <dsp:cNvPr id="0" name=""/>
        <dsp:cNvSpPr/>
      </dsp:nvSpPr>
      <dsp:spPr>
        <a:xfrm>
          <a:off x="1752428" y="2552010"/>
          <a:ext cx="2896288" cy="1448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Broad sense – a certain way in which all theological reflections ought to be undertaken</a:t>
          </a:r>
          <a:endParaRPr 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52428" y="2552010"/>
        <a:ext cx="2896288" cy="1448144"/>
      </dsp:txXfrm>
    </dsp:sp>
    <dsp:sp modelId="{4B94E1D0-8143-4B45-92AA-17DFBCD9F0CD}">
      <dsp:nvSpPr>
        <dsp:cNvPr id="0" name=""/>
        <dsp:cNvSpPr/>
      </dsp:nvSpPr>
      <dsp:spPr>
        <a:xfrm>
          <a:off x="5256937" y="2552010"/>
          <a:ext cx="2896288" cy="1448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Narrow sense – a distinct branch of theological studies concerned with the principles and practices of the Christian life.</a:t>
          </a:r>
          <a:endParaRPr 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256937" y="2552010"/>
        <a:ext cx="2896288" cy="14481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F3D88E-EB7E-4758-AFBC-037C80CE0A57}">
      <dsp:nvSpPr>
        <dsp:cNvPr id="0" name=""/>
        <dsp:cNvSpPr/>
      </dsp:nvSpPr>
      <dsp:spPr>
        <a:xfrm rot="5400000">
          <a:off x="3745991" y="-361188"/>
          <a:ext cx="3596640" cy="52181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Awareness</a:t>
          </a:r>
          <a:endParaRPr lang="en-US" sz="3100" kern="1200" dirty="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smtClean="0"/>
            <a:t>Perceptions</a:t>
          </a:r>
          <a:endParaRPr lang="en-US" sz="3100" kern="120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Decisions</a:t>
          </a:r>
          <a:endParaRPr lang="en-US" sz="3100" kern="1200" dirty="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smtClean="0"/>
            <a:t>Actions</a:t>
          </a:r>
          <a:endParaRPr lang="en-US" sz="3100" kern="120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Relationships (God, spiritual beings, nature, others, and self)</a:t>
          </a:r>
          <a:endParaRPr lang="en-US" sz="3100" kern="1200" dirty="0"/>
        </a:p>
      </dsp:txBody>
      <dsp:txXfrm rot="-5400000">
        <a:off x="2935224" y="625152"/>
        <a:ext cx="5042603" cy="3245494"/>
      </dsp:txXfrm>
    </dsp:sp>
    <dsp:sp modelId="{BB73907D-FC72-424F-9D12-61D97CB31934}">
      <dsp:nvSpPr>
        <dsp:cNvPr id="0" name=""/>
        <dsp:cNvSpPr/>
      </dsp:nvSpPr>
      <dsp:spPr>
        <a:xfrm>
          <a:off x="0" y="0"/>
          <a:ext cx="2935224" cy="4495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Thoughts, feelings, and intentions contribute to the richness of human experience (Howard)</a:t>
          </a:r>
          <a:endParaRPr lang="en-US" sz="3400" kern="1200" dirty="0"/>
        </a:p>
      </dsp:txBody>
      <dsp:txXfrm>
        <a:off x="143286" y="143286"/>
        <a:ext cx="2648652" cy="42092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1544B1-E97A-4DAC-A8F1-8F16DF2F0A84}">
      <dsp:nvSpPr>
        <dsp:cNvPr id="0" name=""/>
        <dsp:cNvSpPr/>
      </dsp:nvSpPr>
      <dsp:spPr>
        <a:xfrm>
          <a:off x="2161765" y="2206"/>
          <a:ext cx="3829868" cy="15319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Some of the means are actions of God – spiritual formation</a:t>
          </a:r>
          <a:endParaRPr lang="en-US" sz="1600" kern="1200"/>
        </a:p>
      </dsp:txBody>
      <dsp:txXfrm>
        <a:off x="2927739" y="2206"/>
        <a:ext cx="2297921" cy="1531947"/>
      </dsp:txXfrm>
    </dsp:sp>
    <dsp:sp modelId="{F51759E4-C7C8-4292-B31E-CB58C85074B9}">
      <dsp:nvSpPr>
        <dsp:cNvPr id="0" name=""/>
        <dsp:cNvSpPr/>
      </dsp:nvSpPr>
      <dsp:spPr>
        <a:xfrm>
          <a:off x="2161765" y="1748626"/>
          <a:ext cx="3829868" cy="15319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Other means are due to reflection and response, retraining through study and meditation, and reframing practiced patterns</a:t>
          </a:r>
          <a:endParaRPr lang="en-US" sz="1600" kern="1200"/>
        </a:p>
      </dsp:txBody>
      <dsp:txXfrm>
        <a:off x="2927739" y="1748626"/>
        <a:ext cx="2297921" cy="1531947"/>
      </dsp:txXfrm>
    </dsp:sp>
    <dsp:sp modelId="{990A1FA3-3C48-4ABA-B41E-931754422E01}">
      <dsp:nvSpPr>
        <dsp:cNvPr id="0" name=""/>
        <dsp:cNvSpPr/>
      </dsp:nvSpPr>
      <dsp:spPr>
        <a:xfrm>
          <a:off x="2161765" y="3495046"/>
          <a:ext cx="3829868" cy="15319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It is not that effectual means are not available; rather, the problem is that there is a lack of intentionality</a:t>
          </a:r>
          <a:endParaRPr lang="en-US" sz="1600" kern="1200" dirty="0"/>
        </a:p>
      </dsp:txBody>
      <dsp:txXfrm>
        <a:off x="2927739" y="3495046"/>
        <a:ext cx="2297921" cy="15319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A948F1-9055-4A2F-88D9-3D582685550B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7F2D8-30BE-4075-951E-D06D43FDA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18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practical theology, the doctrine that God is love may provide the motive for loving</a:t>
            </a:r>
            <a:r>
              <a:rPr lang="en-US" baseline="0" dirty="0" smtClean="0"/>
              <a:t> others and practicing charity. In spiritual theology, the doctrine that God is love is felt as an experiential reality, defining the basic character of our union with God.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7F2D8-30BE-4075-951E-D06D43FDAA2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how I believe what I live out!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7F2D8-30BE-4075-951E-D06D43FDAA2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505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Traditions: what unites the churches in all places and times from what are the churches’ necessary but conditional responses</a:t>
            </a:r>
            <a:r>
              <a:rPr lang="en-US" baseline="0" dirty="0" smtClean="0"/>
              <a:t> to changing situations in the world.</a:t>
            </a:r>
          </a:p>
          <a:p>
            <a:r>
              <a:rPr lang="en-US" baseline="0" dirty="0" smtClean="0"/>
              <a:t>Six Great Traditions: There could be things to learn from historical and global expressions that might differ from my current understanding or comfort level—the world is complex as is God and faith (Towne).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7F2D8-30BE-4075-951E-D06D43FDAA2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8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Paradox—seemingly contradictory qualities</a:t>
            </a:r>
          </a:p>
          <a:p>
            <a:r>
              <a:rPr lang="en-US" dirty="0" err="1" smtClean="0"/>
              <a:t>Evocability</a:t>
            </a:r>
            <a:r>
              <a:rPr lang="en-US" dirty="0" smtClean="0"/>
              <a:t>—the</a:t>
            </a:r>
            <a:r>
              <a:rPr lang="en-US" baseline="0" dirty="0" smtClean="0"/>
              <a:t> ability to bring to mind or recollection or to re-create imaginatively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7F2D8-30BE-4075-951E-D06D43FDAA2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74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</a:t>
            </a:r>
            <a:r>
              <a:rPr lang="en-US" dirty="0" smtClean="0"/>
              <a:t>://www.youtube.com/watch?v=gkPp9KnOt7E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7F2D8-30BE-4075-951E-D06D43FDAA2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537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F734347-52D1-4321-978E-4CDBAAC5BE7D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994970-8973-42CC-ACE5-2F0522E5AF7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34347-52D1-4321-978E-4CDBAAC5BE7D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4970-8973-42CC-ACE5-2F0522E5AF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2F734347-52D1-4321-978E-4CDBAAC5BE7D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12994970-8973-42CC-ACE5-2F0522E5AF7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34347-52D1-4321-978E-4CDBAAC5BE7D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994970-8973-42CC-ACE5-2F0522E5AF7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34347-52D1-4321-978E-4CDBAAC5BE7D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2994970-8973-42CC-ACE5-2F0522E5AF7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F734347-52D1-4321-978E-4CDBAAC5BE7D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2994970-8973-42CC-ACE5-2F0522E5AF7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F734347-52D1-4321-978E-4CDBAAC5BE7D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2994970-8973-42CC-ACE5-2F0522E5AF7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34347-52D1-4321-978E-4CDBAAC5BE7D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994970-8973-42CC-ACE5-2F0522E5AF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34347-52D1-4321-978E-4CDBAAC5BE7D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994970-8973-42CC-ACE5-2F0522E5AF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34347-52D1-4321-978E-4CDBAAC5BE7D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994970-8973-42CC-ACE5-2F0522E5AF7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2F734347-52D1-4321-978E-4CDBAAC5BE7D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2994970-8973-42CC-ACE5-2F0522E5AF7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F734347-52D1-4321-978E-4CDBAAC5BE7D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2994970-8973-42CC-ACE5-2F0522E5AF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Spiritual Nature of Theology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CS/TS 650 Theological Foundations of Christian Spirituality</a:t>
            </a:r>
          </a:p>
          <a:p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Becky Towne</a:t>
            </a: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6393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/>
              <a:t>I</a:t>
            </a:r>
            <a:r>
              <a:rPr lang="en-US" dirty="0" smtClean="0"/>
              <a:t>ntention</a:t>
            </a:r>
            <a:endParaRPr lang="en-US" sz="3600" dirty="0"/>
          </a:p>
        </p:txBody>
      </p:sp>
      <p:pic>
        <p:nvPicPr>
          <p:cNvPr id="2053" name="Picture 5" descr="C:\Users\btowne\AppData\Local\Microsoft\Windows\Temporary Internet Files\Content.IE5\3AAHA7GG\Cartoon-Cloud-4623-large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447800"/>
            <a:ext cx="7162800" cy="5276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0" y="2438400"/>
            <a:ext cx="4572000" cy="38100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vision of life in the kingdom through reliance upon Jesus makes it possible for us to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intend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live in the kingdom as he did. We can actually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decide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do it by trusting him, relying on him, counting on him being who he is—the Anointed One.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022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/>
              <a:t>I</a:t>
            </a:r>
            <a:r>
              <a:rPr lang="en-US" dirty="0" smtClean="0"/>
              <a:t>ntention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Willard writes, “Gandhi, who had looked closely at Christianity as practiced around him in Great Britain, remarked that if only Christians would live according to their belief[s] in the teachings of Jesus, ‘we all would become Christians.’ . . . The dismaying truth is that </a:t>
            </a:r>
            <a:r>
              <a:rPr lang="en-US" smtClean="0"/>
              <a:t>the Christians </a:t>
            </a:r>
            <a:r>
              <a:rPr lang="en-US" dirty="0" smtClean="0"/>
              <a:t>were living according to their ‘belief’ in the teachings of Jesus. They didn’t believe them!”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02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/>
              <a:t>M</a:t>
            </a:r>
            <a:r>
              <a:rPr lang="en-US" dirty="0" smtClean="0"/>
              <a:t>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vision and solid intention to obey Christ will naturally lead to seeking out and applying the means to that end.</a:t>
            </a:r>
          </a:p>
          <a:p>
            <a:pPr lvl="1"/>
            <a:r>
              <a:rPr lang="en-US" dirty="0" smtClean="0"/>
              <a:t>Replacing the inner character of “</a:t>
            </a:r>
            <a:r>
              <a:rPr lang="en-US" dirty="0" err="1" smtClean="0"/>
              <a:t>lostness</a:t>
            </a:r>
            <a:r>
              <a:rPr lang="en-US" dirty="0" smtClean="0"/>
              <a:t>” with the inner character of Jesus</a:t>
            </a:r>
          </a:p>
          <a:p>
            <a:pPr lvl="1"/>
            <a:r>
              <a:rPr lang="en-US" dirty="0" smtClean="0"/>
              <a:t>Start by identifying the thoughts, feelings, habits of will, social relations, and bodily inclinations that are barriers to becoming more like Christ—points of “unlikeness” (Mulholland)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93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/>
              <a:t>M</a:t>
            </a:r>
            <a:r>
              <a:rPr lang="en-US" dirty="0" smtClean="0"/>
              <a:t>eans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97414505"/>
              </p:ext>
            </p:extLst>
          </p:nvPr>
        </p:nvGraphicFramePr>
        <p:xfrm>
          <a:off x="2136648" y="1600200"/>
          <a:ext cx="81534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297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01544B1-E97A-4DAC-A8F1-8F16DF2F0A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4">
                                            <p:graphicEl>
                                              <a:dgm id="{401544B1-E97A-4DAC-A8F1-8F16DF2F0A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4">
                                            <p:graphicEl>
                                              <a:dgm id="{401544B1-E97A-4DAC-A8F1-8F16DF2F0A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1759E4-C7C8-4292-B31E-CB58C85074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">
                                            <p:graphicEl>
                                              <a:dgm id="{F51759E4-C7C8-4292-B31E-CB58C85074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4">
                                            <p:graphicEl>
                                              <a:dgm id="{F51759E4-C7C8-4292-B31E-CB58C85074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0A1FA3-3C48-4ABA-B41E-931754422E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4">
                                            <p:graphicEl>
                                              <a:dgm id="{990A1FA3-3C48-4ABA-B41E-931754422E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4">
                                            <p:graphicEl>
                                              <a:dgm id="{990A1FA3-3C48-4ABA-B41E-931754422E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Having an idea of where the journey is leading, through an appropriate vision, definitive intentionality, and responsive means, disciples of Jesus are more ready to receive an invitation.</a:t>
            </a:r>
            <a:endParaRPr lang="en-US" dirty="0"/>
          </a:p>
        </p:txBody>
      </p:sp>
      <p:pic>
        <p:nvPicPr>
          <p:cNvPr id="1026" name="Picture 2" descr="C:\Users\btowne\AppData\Local\Microsoft\Windows\Temporary Internet Files\Content.IE5\SNWIZPNZ\large-Mail-Icon-66.6-13553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581400"/>
            <a:ext cx="3898852" cy="271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8547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Invitation </a:t>
            </a:r>
            <a:r>
              <a:rPr lang="en-US" sz="1800" dirty="0"/>
              <a:t>(Howard)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Into the depths of Interiority</a:t>
            </a:r>
          </a:p>
          <a:p>
            <a:pPr lvl="1"/>
            <a:r>
              <a:rPr lang="en-US" dirty="0" smtClean="0"/>
              <a:t>See the false self one may have constructed</a:t>
            </a:r>
          </a:p>
          <a:p>
            <a:pPr lvl="1"/>
            <a:r>
              <a:rPr lang="en-US" dirty="0" smtClean="0"/>
              <a:t>Experience the touch of Christ’s love</a:t>
            </a:r>
          </a:p>
          <a:p>
            <a:pPr lvl="1"/>
            <a:r>
              <a:rPr lang="en-US" dirty="0" smtClean="0"/>
              <a:t>Respond to heartfelt repentance</a:t>
            </a:r>
          </a:p>
          <a:p>
            <a:r>
              <a:rPr lang="en-US" dirty="0" smtClean="0"/>
              <a:t>Out to the margins of Exteriority</a:t>
            </a:r>
          </a:p>
          <a:p>
            <a:pPr lvl="1"/>
            <a:r>
              <a:rPr lang="en-US" dirty="0" smtClean="0"/>
              <a:t>“Demand” the reconstruction of economic relations due to a divinely inspired “hatred” for injustice</a:t>
            </a:r>
          </a:p>
          <a:p>
            <a:pPr lvl="1"/>
            <a:r>
              <a:rPr lang="en-US" dirty="0" smtClean="0"/>
              <a:t>Be aware of unrighteous relationships</a:t>
            </a:r>
          </a:p>
          <a:p>
            <a:pPr lvl="1"/>
            <a:r>
              <a:rPr lang="en-US" dirty="0" smtClean="0"/>
              <a:t>Develop new habits of life and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406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Perils </a:t>
            </a:r>
            <a:r>
              <a:rPr lang="en-US" sz="2000" dirty="0"/>
              <a:t>(Howard)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Introspection</a:t>
            </a:r>
          </a:p>
          <a:p>
            <a:pPr lvl="1"/>
            <a:r>
              <a:rPr lang="en-US" dirty="0" smtClean="0"/>
              <a:t>Don’t become self-absorbed in introspection </a:t>
            </a:r>
          </a:p>
          <a:p>
            <a:pPr lvl="1"/>
            <a:r>
              <a:rPr lang="en-US" dirty="0" smtClean="0"/>
              <a:t>Do allow God to bring nourishment through self-examination</a:t>
            </a:r>
            <a:endParaRPr lang="en-US" dirty="0"/>
          </a:p>
          <a:p>
            <a:pPr lvl="1"/>
            <a:r>
              <a:rPr lang="en-US" dirty="0" smtClean="0"/>
              <a:t>Don’t become prideful of religious experience</a:t>
            </a:r>
          </a:p>
          <a:p>
            <a:pPr lvl="1"/>
            <a:r>
              <a:rPr lang="en-US" dirty="0" smtClean="0"/>
              <a:t>Do respect the breadth of experience</a:t>
            </a:r>
          </a:p>
          <a:p>
            <a:r>
              <a:rPr lang="en-US" dirty="0" smtClean="0"/>
              <a:t>Authentic experience of God cannot be reduced to my experience of God here and now.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19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Perils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Misguided Character of Experience</a:t>
            </a:r>
          </a:p>
          <a:p>
            <a:pPr lvl="1"/>
            <a:r>
              <a:rPr lang="en-US" dirty="0" smtClean="0"/>
              <a:t>Be aware of unreliable or deceptive influences</a:t>
            </a:r>
          </a:p>
          <a:p>
            <a:pPr lvl="2"/>
            <a:r>
              <a:rPr lang="en-US" dirty="0" smtClean="0"/>
              <a:t>Follow the Spirit of God</a:t>
            </a:r>
          </a:p>
          <a:p>
            <a:pPr lvl="2"/>
            <a:r>
              <a:rPr lang="en-US" dirty="0" smtClean="0"/>
              <a:t>Test the spirits (1 </a:t>
            </a:r>
            <a:r>
              <a:rPr lang="en-US" dirty="0" err="1" smtClean="0"/>
              <a:t>Jn</a:t>
            </a:r>
            <a:r>
              <a:rPr lang="en-US" dirty="0" smtClean="0"/>
              <a:t> 4:1)</a:t>
            </a:r>
          </a:p>
          <a:p>
            <a:pPr lvl="1"/>
            <a:r>
              <a:rPr lang="en-US" dirty="0" smtClean="0"/>
              <a:t>Learn to discern</a:t>
            </a:r>
          </a:p>
          <a:p>
            <a:pPr lvl="2"/>
            <a:r>
              <a:rPr lang="en-US" dirty="0" smtClean="0"/>
              <a:t>Do not “abuse” Scripture</a:t>
            </a:r>
          </a:p>
          <a:p>
            <a:pPr lvl="2"/>
            <a:r>
              <a:rPr lang="en-US" dirty="0" smtClean="0"/>
              <a:t>Learn to hear the word of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605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Spiritual vs Practical Theology </a:t>
            </a:r>
            <a:r>
              <a:rPr lang="en-US" sz="2000" dirty="0"/>
              <a:t>(Chan)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Spiritual Theology seeks to discover the transcendent within every sphere of life and every area of experience</a:t>
            </a:r>
          </a:p>
          <a:p>
            <a:r>
              <a:rPr lang="en-US" dirty="0" smtClean="0"/>
              <a:t>Practical Theology concerns the practical application of theology.</a:t>
            </a:r>
          </a:p>
        </p:txBody>
      </p:sp>
    </p:spTree>
    <p:extLst>
      <p:ext uri="{BB962C8B-B14F-4D97-AF65-F5344CB8AC3E}">
        <p14:creationId xmlns:p14="http://schemas.microsoft.com/office/powerpoint/2010/main" val="401002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Theological Spectrum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28800" y="1600200"/>
            <a:ext cx="4038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Spiritual Theology mediates between systematic </a:t>
            </a:r>
            <a:r>
              <a:rPr lang="en-US" dirty="0" smtClean="0"/>
              <a:t>theology (what I believe) </a:t>
            </a:r>
            <a:r>
              <a:rPr lang="en-US" dirty="0"/>
              <a:t>and practical theology </a:t>
            </a:r>
            <a:r>
              <a:rPr lang="en-US" dirty="0" smtClean="0"/>
              <a:t>or Christian praxis (what I do)</a:t>
            </a:r>
            <a:endParaRPr lang="en-US" dirty="0"/>
          </a:p>
          <a:p>
            <a:r>
              <a:rPr lang="en-US" dirty="0"/>
              <a:t>Without Spiritual </a:t>
            </a:r>
            <a:r>
              <a:rPr lang="en-US" dirty="0" smtClean="0"/>
              <a:t>Theology (how I live out what I believe), </a:t>
            </a:r>
            <a:r>
              <a:rPr lang="en-US" dirty="0"/>
              <a:t>Christian praxis is reduced to </a:t>
            </a:r>
            <a:r>
              <a:rPr lang="en-US" dirty="0" smtClean="0"/>
              <a:t>activism or a spiritual check list.</a:t>
            </a:r>
            <a:endParaRPr lang="en-US" dirty="0"/>
          </a:p>
          <a:p>
            <a:endParaRPr lang="en-US" dirty="0"/>
          </a:p>
        </p:txBody>
      </p:sp>
      <p:pic>
        <p:nvPicPr>
          <p:cNvPr id="3074" name="Picture 2" descr="C:\Users\btowne\AppData\Local\Microsoft\Windows\Temporary Internet Files\Content.IE5\98UBVLBH\checklist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750" y="2362201"/>
            <a:ext cx="4260400" cy="36480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3089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25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Christian Spirituality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Personal relationship with God</a:t>
            </a:r>
          </a:p>
          <a:p>
            <a:pPr lvl="1"/>
            <a:r>
              <a:rPr lang="en-US" dirty="0" smtClean="0"/>
              <a:t>Not Private</a:t>
            </a:r>
          </a:p>
          <a:p>
            <a:pPr lvl="1"/>
            <a:r>
              <a:rPr lang="en-US" dirty="0" smtClean="0"/>
              <a:t>Not individualistic</a:t>
            </a:r>
          </a:p>
          <a:p>
            <a:r>
              <a:rPr lang="en-US" dirty="0" smtClean="0"/>
              <a:t>Defined by a person’s concrete existence within a community</a:t>
            </a:r>
          </a:p>
        </p:txBody>
      </p:sp>
      <p:pic>
        <p:nvPicPr>
          <p:cNvPr id="1027" name="Picture 3" descr="C:\Users\btowne\AppData\Local\Microsoft\Windows\Temporary Internet Files\Content.IE5\5Y7QZ8TZ\Group-Of-People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67" r="8272"/>
          <a:stretch/>
        </p:blipFill>
        <p:spPr bwMode="auto">
          <a:xfrm>
            <a:off x="7162800" y="3733800"/>
            <a:ext cx="2956846" cy="242316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812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dequate Spiritual Theology </a:t>
            </a:r>
            <a:r>
              <a:rPr lang="en-US" sz="2400" dirty="0"/>
              <a:t>(Chan)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Comprehensiveness – draws on a balanced foundation</a:t>
            </a:r>
          </a:p>
          <a:p>
            <a:pPr lvl="1"/>
            <a:r>
              <a:rPr lang="en-US" dirty="0" smtClean="0"/>
              <a:t>Scripture and the Christian tradition</a:t>
            </a:r>
          </a:p>
          <a:p>
            <a:pPr lvl="1"/>
            <a:r>
              <a:rPr lang="en-US" dirty="0" smtClean="0"/>
              <a:t>Listen to the church in a variety of contexts</a:t>
            </a:r>
          </a:p>
          <a:p>
            <a:pPr lvl="1"/>
            <a:r>
              <a:rPr lang="en-US" dirty="0" smtClean="0"/>
              <a:t>Distinguish the living Tradition from the traditions</a:t>
            </a:r>
          </a:p>
          <a:p>
            <a:pPr lvl="1"/>
            <a:r>
              <a:rPr lang="en-US" dirty="0" smtClean="0"/>
              <a:t>Consider practicing a balanced expression of the Six Traditions of the Faith </a:t>
            </a:r>
            <a:r>
              <a:rPr lang="en-US" sz="1600" dirty="0"/>
              <a:t>(Towne)</a:t>
            </a:r>
          </a:p>
          <a:p>
            <a:pPr lvl="1"/>
            <a:r>
              <a:rPr lang="en-US" dirty="0" smtClean="0"/>
              <a:t>Learn to discern and practice the disciplines individually and corporately </a:t>
            </a:r>
            <a:r>
              <a:rPr lang="en-US" sz="1600" dirty="0"/>
              <a:t>(Towne)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3479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Adequate Spiritual Theology </a:t>
            </a:r>
            <a:r>
              <a:rPr lang="en-US" sz="2400" dirty="0"/>
              <a:t>(Chan)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Coherence – draws on internal consistency</a:t>
            </a:r>
          </a:p>
          <a:p>
            <a:pPr lvl="1"/>
            <a:r>
              <a:rPr lang="en-US" dirty="0" smtClean="0"/>
              <a:t>Allow for mystery </a:t>
            </a:r>
          </a:p>
          <a:p>
            <a:pPr lvl="1"/>
            <a:r>
              <a:rPr lang="en-US" dirty="0" smtClean="0"/>
              <a:t>Allow for paradox</a:t>
            </a:r>
          </a:p>
          <a:p>
            <a:r>
              <a:rPr lang="en-US" dirty="0" err="1" smtClean="0"/>
              <a:t>Evocability</a:t>
            </a:r>
            <a:r>
              <a:rPr lang="en-US" dirty="0" smtClean="0"/>
              <a:t> – attention beyond rational formulations to the spiritual realities they express</a:t>
            </a:r>
          </a:p>
          <a:p>
            <a:pPr lvl="1"/>
            <a:r>
              <a:rPr lang="en-US" dirty="0" smtClean="0"/>
              <a:t>Blurs the line between dogma and devotion</a:t>
            </a:r>
          </a:p>
          <a:p>
            <a:pPr lvl="1"/>
            <a:r>
              <a:rPr lang="en-US" dirty="0" smtClean="0"/>
              <a:t>Establishes activities that exist in dynamic, ongoing relationships in which one activity enriches the 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19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Mystery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transcendent is experienced in terms of an intimately personal relationship with the living Christ</a:t>
            </a:r>
          </a:p>
          <a:p>
            <a:r>
              <a:rPr lang="en-US" dirty="0" smtClean="0"/>
              <a:t>Salvation is experienced as communion</a:t>
            </a:r>
          </a:p>
          <a:p>
            <a:r>
              <a:rPr lang="en-US" dirty="0" smtClean="0"/>
              <a:t>The Christian’s commitment to history is preserved because he or she has met Christ in precisely such a manner.</a:t>
            </a:r>
          </a:p>
          <a:p>
            <a:r>
              <a:rPr lang="en-US" dirty="0" smtClean="0"/>
              <a:t>Sadhu </a:t>
            </a:r>
            <a:r>
              <a:rPr lang="en-US" dirty="0" err="1" smtClean="0"/>
              <a:t>Sundar</a:t>
            </a:r>
            <a:r>
              <a:rPr lang="en-US" dirty="0" smtClean="0"/>
              <a:t> Singh – “some new power from outside”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78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Founded upon the </a:t>
            </a:r>
            <a:r>
              <a:rPr lang="en-US" dirty="0" smtClean="0"/>
              <a:t>Christian </a:t>
            </a:r>
            <a:r>
              <a:rPr lang="en-US" dirty="0"/>
              <a:t>story—the life, death, </a:t>
            </a:r>
            <a:r>
              <a:rPr lang="en-US" dirty="0" smtClean="0"/>
              <a:t>and resurrection </a:t>
            </a:r>
            <a:r>
              <a:rPr lang="en-US" dirty="0"/>
              <a:t>of the </a:t>
            </a:r>
            <a:r>
              <a:rPr lang="en-US" dirty="0" smtClean="0"/>
              <a:t>historical Jesus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5" descr="Framed Art-Prince Of Peace (Akiane) (16x1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819401"/>
            <a:ext cx="2895600" cy="3474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173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34703706"/>
              </p:ext>
            </p:extLst>
          </p:nvPr>
        </p:nvGraphicFramePr>
        <p:xfrm>
          <a:off x="2136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31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Spiritual Theology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74722248"/>
              </p:ext>
            </p:extLst>
          </p:nvPr>
        </p:nvGraphicFramePr>
        <p:xfrm>
          <a:off x="2136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276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997F1D-725A-4F58-836A-3E76C6B361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FC997F1D-725A-4F58-836A-3E76C6B361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FC997F1D-725A-4F58-836A-3E76C6B361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FC997F1D-725A-4F58-836A-3E76C6B361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B20321-D8A7-4912-9C43-AFE3E82DF7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0FB20321-D8A7-4912-9C43-AFE3E82DF7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0FB20321-D8A7-4912-9C43-AFE3E82DF7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0FB20321-D8A7-4912-9C43-AFE3E82DF7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7060008-5C81-43EA-AC98-ABFD038D56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graphicEl>
                                              <a:dgm id="{E7060008-5C81-43EA-AC98-ABFD038D56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E7060008-5C81-43EA-AC98-ABFD038D56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E7060008-5C81-43EA-AC98-ABFD038D56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9DB5AC-8C4A-416E-864A-E4D24D3C9B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dgm id="{839DB5AC-8C4A-416E-864A-E4D24D3C9B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839DB5AC-8C4A-416E-864A-E4D24D3C9B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839DB5AC-8C4A-416E-864A-E4D24D3C9B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C4732D-8B2A-4A90-A8B4-525A4BF8D6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graphicEl>
                                              <a:dgm id="{2DC4732D-8B2A-4A90-A8B4-525A4BF8D6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graphicEl>
                                              <a:dgm id="{2DC4732D-8B2A-4A90-A8B4-525A4BF8D6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graphicEl>
                                              <a:dgm id="{2DC4732D-8B2A-4A90-A8B4-525A4BF8D6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94E1D0-8143-4B45-92AA-17DFBCD9F0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graphicEl>
                                              <a:dgm id="{4B94E1D0-8143-4B45-92AA-17DFBCD9F0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dgm id="{4B94E1D0-8143-4B45-92AA-17DFBCD9F0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graphicEl>
                                              <a:dgm id="{4B94E1D0-8143-4B45-92AA-17DFBCD9F0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Spiritual Theology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Seeks to understand spiritual growth from beginning to end, making use of biblical and experiential data </a:t>
            </a:r>
            <a:r>
              <a:rPr lang="en-US" sz="1800" dirty="0"/>
              <a:t>(Chan, 18)</a:t>
            </a:r>
          </a:p>
          <a:p>
            <a:pPr lvl="1"/>
            <a:r>
              <a:rPr lang="en-US" sz="2800" dirty="0"/>
              <a:t>Spiritual Exercises – spiritual theology is ascetical leading to systematic and disciplined spiritual exercises (Chan)</a:t>
            </a:r>
          </a:p>
          <a:p>
            <a:pPr lvl="1"/>
            <a:r>
              <a:rPr lang="en-US" sz="2800" dirty="0"/>
              <a:t>Spiritual Experience – the particular presence and interactive entirety of any and all dimensions of human life (Howard)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41610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Body, Soul, Mind, and Spirit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59643181"/>
              </p:ext>
            </p:extLst>
          </p:nvPr>
        </p:nvGraphicFramePr>
        <p:xfrm>
          <a:off x="2136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6130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73907D-FC72-424F-9D12-61D97CB319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BB73907D-FC72-424F-9D12-61D97CB319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F3D88E-EB7E-4758-AFBC-037C80CE0A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41F3D88E-EB7E-4758-AFBC-037C80CE0A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Human Experience and Exercise—Components of 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Dallas Willard, in </a:t>
            </a:r>
            <a:r>
              <a:rPr lang="en-US" i="1" dirty="0" smtClean="0"/>
              <a:t>Renovation of the Heart</a:t>
            </a:r>
            <a:r>
              <a:rPr lang="en-US" dirty="0" smtClean="0"/>
              <a:t>, describes a pattern of initiative through grace—</a:t>
            </a:r>
            <a:r>
              <a:rPr lang="en-US" b="1" dirty="0" smtClean="0"/>
              <a:t>VIM</a:t>
            </a:r>
            <a:r>
              <a:rPr lang="en-US" dirty="0" smtClean="0"/>
              <a:t>—which helps connect spiritual theology with spiritual experience</a:t>
            </a:r>
          </a:p>
          <a:p>
            <a:r>
              <a:rPr lang="en-US" b="1" dirty="0" smtClean="0"/>
              <a:t>V</a:t>
            </a:r>
            <a:r>
              <a:rPr lang="en-US" dirty="0" smtClean="0"/>
              <a:t>ision</a:t>
            </a:r>
          </a:p>
          <a:p>
            <a:r>
              <a:rPr lang="en-US" b="1" dirty="0" smtClean="0"/>
              <a:t>I</a:t>
            </a:r>
            <a:r>
              <a:rPr lang="en-US" dirty="0" smtClean="0"/>
              <a:t>ntention</a:t>
            </a:r>
          </a:p>
          <a:p>
            <a:r>
              <a:rPr lang="en-US" b="1" dirty="0" smtClean="0"/>
              <a:t>M</a:t>
            </a:r>
            <a:r>
              <a:rPr lang="en-US" dirty="0" smtClean="0"/>
              <a:t>eans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0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/>
              <a:t>V</a:t>
            </a:r>
            <a:r>
              <a:rPr lang="en-US" dirty="0" smtClean="0"/>
              <a:t>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Vision begins with an understanding of “kingdom”</a:t>
            </a:r>
          </a:p>
          <a:p>
            <a:pPr lvl="1"/>
            <a:r>
              <a:rPr lang="en-US" dirty="0" smtClean="0"/>
              <a:t>The Kingdom of God is the range of God’s effective will, where what God wants done is done—it is from everlasting to everlasting (Willard)</a:t>
            </a:r>
          </a:p>
          <a:p>
            <a:r>
              <a:rPr lang="en-US" dirty="0" smtClean="0"/>
              <a:t>Vision is defined as</a:t>
            </a:r>
          </a:p>
          <a:p>
            <a:pPr lvl="1"/>
            <a:r>
              <a:rPr lang="en-US" dirty="0" smtClean="0"/>
              <a:t>Partaking of the divine nature (2 Pet 1:4)</a:t>
            </a:r>
          </a:p>
          <a:p>
            <a:pPr lvl="1"/>
            <a:r>
              <a:rPr lang="en-US" dirty="0" smtClean="0"/>
              <a:t>Participating with God in God’s work in the world</a:t>
            </a:r>
          </a:p>
          <a:p>
            <a:pPr lvl="1"/>
            <a:r>
              <a:rPr lang="en-US" dirty="0" smtClean="0"/>
              <a:t>Possible in the here and now while fulfillment is yet to 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26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509</TotalTime>
  <Words>1170</Words>
  <Application>Microsoft Office PowerPoint</Application>
  <PresentationFormat>Widescreen</PresentationFormat>
  <Paragraphs>113</Paragraphs>
  <Slides>22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Calibri</vt:lpstr>
      <vt:lpstr>Tw Cen MT</vt:lpstr>
      <vt:lpstr>Wingdings</vt:lpstr>
      <vt:lpstr>Wingdings 2</vt:lpstr>
      <vt:lpstr>Median</vt:lpstr>
      <vt:lpstr>The Spiritual Nature of Theology</vt:lpstr>
      <vt:lpstr>Christian Spirituality</vt:lpstr>
      <vt:lpstr>PowerPoint Presentation</vt:lpstr>
      <vt:lpstr>PowerPoint Presentation</vt:lpstr>
      <vt:lpstr>Spiritual Theology</vt:lpstr>
      <vt:lpstr>Spiritual Theology </vt:lpstr>
      <vt:lpstr>Body, Soul, Mind, and Spirit</vt:lpstr>
      <vt:lpstr>Human Experience and Exercise—Components of Transformation</vt:lpstr>
      <vt:lpstr>Vision</vt:lpstr>
      <vt:lpstr>Intention</vt:lpstr>
      <vt:lpstr>Intention</vt:lpstr>
      <vt:lpstr>Means</vt:lpstr>
      <vt:lpstr>Means</vt:lpstr>
      <vt:lpstr>PowerPoint Presentation</vt:lpstr>
      <vt:lpstr>The Invitation (Howard)</vt:lpstr>
      <vt:lpstr>Potential Perils (Howard)</vt:lpstr>
      <vt:lpstr>Potential Perils</vt:lpstr>
      <vt:lpstr>Spiritual vs Practical Theology (Chan)</vt:lpstr>
      <vt:lpstr>The Theological Spectrum</vt:lpstr>
      <vt:lpstr>Adequate Spiritual Theology (Chan)</vt:lpstr>
      <vt:lpstr>Adequate Spiritual Theology (Chan)</vt:lpstr>
      <vt:lpstr>Mystery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Spiritual Nature of Theology</dc:title>
  <dc:creator>Becky Towne</dc:creator>
  <cp:lastModifiedBy>Becky Towne</cp:lastModifiedBy>
  <cp:revision>22</cp:revision>
  <dcterms:created xsi:type="dcterms:W3CDTF">2015-05-12T19:18:18Z</dcterms:created>
  <dcterms:modified xsi:type="dcterms:W3CDTF">2015-06-02T01:43:20Z</dcterms:modified>
</cp:coreProperties>
</file>