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9" r:id="rId6"/>
    <p:sldId id="260" r:id="rId7"/>
    <p:sldId id="261" r:id="rId8"/>
    <p:sldId id="262" r:id="rId9"/>
    <p:sldId id="263" r:id="rId10"/>
    <p:sldId id="264" r:id="rId11"/>
    <p:sldId id="265" r:id="rId12"/>
    <p:sldId id="266" r:id="rId13"/>
    <p:sldId id="267"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2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FDFCBCE-74C6-4186-A200-DA9F3502A669}" type="datetimeFigureOut">
              <a:rPr lang="en-US" smtClean="0"/>
              <a:pPr/>
              <a:t>5/17/2013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C5FE28E-FDC3-4746-A32A-783E47E5AFE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FDFCBCE-74C6-4186-A200-DA9F3502A669}" type="datetimeFigureOut">
              <a:rPr lang="en-US" smtClean="0"/>
              <a:pPr/>
              <a:t>5/17/2013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C5FE28E-FDC3-4746-A32A-783E47E5AFE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FDFCBCE-74C6-4186-A200-DA9F3502A669}" type="datetimeFigureOut">
              <a:rPr lang="en-US" smtClean="0"/>
              <a:pPr/>
              <a:t>5/17/2013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C5FE28E-FDC3-4746-A32A-783E47E5AFE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FDFCBCE-74C6-4186-A200-DA9F3502A669}" type="datetimeFigureOut">
              <a:rPr lang="en-US" smtClean="0"/>
              <a:pPr/>
              <a:t>5/17/2013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C5FE28E-FDC3-4746-A32A-783E47E5AFE6}"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FDFCBCE-74C6-4186-A200-DA9F3502A669}" type="datetimeFigureOut">
              <a:rPr lang="en-US" smtClean="0"/>
              <a:pPr/>
              <a:t>5/17/2013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C5FE28E-FDC3-4746-A32A-783E47E5AFE6}"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FDFCBCE-74C6-4186-A200-DA9F3502A669}" type="datetimeFigureOut">
              <a:rPr lang="en-US" smtClean="0"/>
              <a:pPr/>
              <a:t>5/17/2013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C5FE28E-FDC3-4746-A32A-783E47E5AFE6}"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FDFCBCE-74C6-4186-A200-DA9F3502A669}" type="datetimeFigureOut">
              <a:rPr lang="en-US" smtClean="0"/>
              <a:pPr/>
              <a:t>5/17/2013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C5FE28E-FDC3-4746-A32A-783E47E5AFE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FDFCBCE-74C6-4186-A200-DA9F3502A669}" type="datetimeFigureOut">
              <a:rPr lang="en-US" smtClean="0"/>
              <a:pPr/>
              <a:t>5/17/2013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C5FE28E-FDC3-4746-A32A-783E47E5AFE6}"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FDFCBCE-74C6-4186-A200-DA9F3502A669}" type="datetimeFigureOut">
              <a:rPr lang="en-US" smtClean="0"/>
              <a:pPr/>
              <a:t>5/17/2013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C5FE28E-FDC3-4746-A32A-783E47E5AFE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FDFCBCE-74C6-4186-A200-DA9F3502A669}" type="datetimeFigureOut">
              <a:rPr lang="en-US" smtClean="0"/>
              <a:pPr/>
              <a:t>5/17/2013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C5FE28E-FDC3-4746-A32A-783E47E5AFE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FDFCBCE-74C6-4186-A200-DA9F3502A669}" type="datetimeFigureOut">
              <a:rPr lang="en-US" smtClean="0"/>
              <a:pPr/>
              <a:t>5/17/2013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C5FE28E-FDC3-4746-A32A-783E47E5AFE6}"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FDFCBCE-74C6-4186-A200-DA9F3502A669}" type="datetimeFigureOut">
              <a:rPr lang="en-US" smtClean="0"/>
              <a:pPr/>
              <a:t>5/17/2013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C5FE28E-FDC3-4746-A32A-783E47E5AFE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Historical Background</a:t>
            </a:r>
            <a:endParaRPr lang="en-US" dirty="0"/>
          </a:p>
        </p:txBody>
      </p:sp>
      <p:sp>
        <p:nvSpPr>
          <p:cNvPr id="3" name="Subtitle 2"/>
          <p:cNvSpPr>
            <a:spLocks noGrp="1"/>
          </p:cNvSpPr>
          <p:nvPr>
            <p:ph type="subTitle" idx="1"/>
          </p:nvPr>
        </p:nvSpPr>
        <p:spPr/>
        <p:txBody>
          <a:bodyPr/>
          <a:lstStyle/>
          <a:p>
            <a:r>
              <a:rPr lang="en-US" dirty="0" smtClean="0"/>
              <a:t>The Desert Fathers and Mothers</a:t>
            </a:r>
          </a:p>
          <a:p>
            <a:r>
              <a:rPr lang="en-US" dirty="0" smtClean="0"/>
              <a:t>CS 665</a:t>
            </a:r>
            <a:endParaRPr lang="en-US" dirty="0"/>
          </a:p>
        </p:txBody>
      </p:sp>
    </p:spTree>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These </a:t>
            </a:r>
            <a:r>
              <a:rPr lang="en-US" dirty="0" err="1" smtClean="0"/>
              <a:t>abbas</a:t>
            </a:r>
            <a:r>
              <a:rPr lang="en-US" dirty="0" smtClean="0"/>
              <a:t> and </a:t>
            </a:r>
            <a:r>
              <a:rPr lang="en-US" dirty="0" err="1" smtClean="0"/>
              <a:t>ammas</a:t>
            </a:r>
            <a:r>
              <a:rPr lang="en-US" dirty="0" smtClean="0"/>
              <a:t> withdrew into the desert to honor the God “incarnated in Christ.” The incarnation, in their minds, was not intended to spare them from suffering but to inspire them to choose suffering because, through the incarnation, suffering had become redemptive.</a:t>
            </a: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flight to the desert represented both a protest and an affirmation</a:t>
            </a:r>
          </a:p>
          <a:p>
            <a:pPr lvl="1"/>
            <a:r>
              <a:rPr lang="en-US" dirty="0" smtClean="0"/>
              <a:t>A protest against a decadent and overly institutionalized ecclesiastical body</a:t>
            </a:r>
          </a:p>
          <a:p>
            <a:pPr lvl="1"/>
            <a:r>
              <a:rPr lang="en-US" dirty="0" smtClean="0"/>
              <a:t>A restatement of the gospel teaching to fit the changed conditions of the time.</a:t>
            </a:r>
          </a:p>
          <a:p>
            <a:r>
              <a:rPr lang="en-US" dirty="0" smtClean="0"/>
              <a:t>They withdrew not so much to escape problems but to engage them.</a:t>
            </a:r>
          </a:p>
        </p:txBody>
      </p:sp>
      <p:sp>
        <p:nvSpPr>
          <p:cNvPr id="3" name="Title 2"/>
          <p:cNvSpPr>
            <a:spLocks noGrp="1"/>
          </p:cNvSpPr>
          <p:nvPr>
            <p:ph type="title"/>
          </p:nvPr>
        </p:nvSpPr>
        <p:spPr/>
        <p:txBody>
          <a:bodyPr/>
          <a:lstStyle/>
          <a:p>
            <a:endParaRPr lang="en-US"/>
          </a:p>
        </p:txBody>
      </p:sp>
      <p:pic>
        <p:nvPicPr>
          <p:cNvPr id="8195" name="Picture 3" descr="C:\Users\Becky\AppData\Local\Microsoft\Windows\Temporary Internet Files\Content.IE5\QHBRGO27\MP900438356[1].jpg"/>
          <p:cNvPicPr>
            <a:picLocks noChangeAspect="1" noChangeArrowheads="1"/>
          </p:cNvPicPr>
          <p:nvPr/>
        </p:nvPicPr>
        <p:blipFill>
          <a:blip r:embed="rId2" cstate="print"/>
          <a:srcRect/>
          <a:stretch>
            <a:fillRect/>
          </a:stretch>
        </p:blipFill>
        <p:spPr bwMode="auto">
          <a:xfrm>
            <a:off x="6039147" y="4709160"/>
            <a:ext cx="2876253" cy="1920240"/>
          </a:xfrm>
          <a:prstGeom prst="rect">
            <a:avLst/>
          </a:prstGeom>
          <a:noFill/>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decel="50000" fill="hold">
                                          <p:stCondLst>
                                            <p:cond delay="0"/>
                                          </p:stCondLst>
                                        </p:cTn>
                                        <p:tgtEl>
                                          <p:spTgt spid="2">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xEl>
                                              <p:pRg st="0" end="0"/>
                                            </p:txEl>
                                          </p:spTgt>
                                        </p:tgtEl>
                                      </p:cBhvr>
                                    </p:animEffect>
                                  </p:childTnLst>
                                </p:cTn>
                              </p:par>
                            </p:childTnLst>
                          </p:cTn>
                        </p:par>
                        <p:par>
                          <p:cTn id="15" fill="hold">
                            <p:stCondLst>
                              <p:cond delay="1000"/>
                            </p:stCondLst>
                            <p:childTnLst>
                              <p:par>
                                <p:cTn id="16" presetID="25" presetClass="entr" presetSubtype="0" fill="hold" nodeType="after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p:cTn id="18" dur="500" decel="50000" fill="hold">
                                          <p:stCondLst>
                                            <p:cond delay="0"/>
                                          </p:stCondLst>
                                        </p:cTn>
                                        <p:tgtEl>
                                          <p:spTgt spid="2">
                                            <p:txEl>
                                              <p:pRg st="1" end="1"/>
                                            </p:tx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2">
                                            <p:txEl>
                                              <p:pRg st="1" end="1"/>
                                            </p:tx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2">
                                            <p:txEl>
                                              <p:pRg st="1" end="1"/>
                                            </p:txEl>
                                          </p:spTgt>
                                        </p:tgtEl>
                                        <p:attrNameLst>
                                          <p:attrName>ppt_w</p:attrName>
                                        </p:attrNameLst>
                                      </p:cBhvr>
                                      <p:tavLst>
                                        <p:tav tm="0">
                                          <p:val>
                                            <p:strVal val="#ppt_w*.05"/>
                                          </p:val>
                                        </p:tav>
                                        <p:tav tm="100000">
                                          <p:val>
                                            <p:strVal val="#ppt_w"/>
                                          </p:val>
                                        </p:tav>
                                      </p:tavLst>
                                    </p:anim>
                                    <p:anim calcmode="lin" valueType="num">
                                      <p:cBhvr>
                                        <p:cTn id="21" dur="10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2">
                                            <p:txEl>
                                              <p:pRg st="1" end="1"/>
                                            </p:tx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2">
                                            <p:txEl>
                                              <p:pRg st="1" end="1"/>
                                            </p:tx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2">
                                            <p:txEl>
                                              <p:pRg st="1" end="1"/>
                                            </p:tx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2">
                                            <p:txEl>
                                              <p:pRg st="1" end="1"/>
                                            </p:txEl>
                                          </p:spTgt>
                                        </p:tgtEl>
                                      </p:cBhvr>
                                    </p:animEffect>
                                  </p:childTnLst>
                                </p:cTn>
                              </p:par>
                            </p:childTnLst>
                          </p:cTn>
                        </p:par>
                        <p:par>
                          <p:cTn id="26" fill="hold">
                            <p:stCondLst>
                              <p:cond delay="2000"/>
                            </p:stCondLst>
                            <p:childTnLst>
                              <p:par>
                                <p:cTn id="27" presetID="25" presetClass="entr" presetSubtype="0" fill="hold" nodeType="after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p:cTn id="29" dur="500" decel="50000" fill="hold">
                                          <p:stCondLst>
                                            <p:cond delay="0"/>
                                          </p:stCondLst>
                                        </p:cTn>
                                        <p:tgtEl>
                                          <p:spTgt spid="2">
                                            <p:txEl>
                                              <p:pRg st="2" end="2"/>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2">
                                            <p:txEl>
                                              <p:pRg st="2" end="2"/>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2">
                                            <p:txEl>
                                              <p:pRg st="2" end="2"/>
                                            </p:txEl>
                                          </p:spTgt>
                                        </p:tgtEl>
                                        <p:attrNameLst>
                                          <p:attrName>ppt_w</p:attrName>
                                        </p:attrNameLst>
                                      </p:cBhvr>
                                      <p:tavLst>
                                        <p:tav tm="0">
                                          <p:val>
                                            <p:strVal val="#ppt_w*.05"/>
                                          </p:val>
                                        </p:tav>
                                        <p:tav tm="100000">
                                          <p:val>
                                            <p:strVal val="#ppt_w"/>
                                          </p:val>
                                        </p:tav>
                                      </p:tavLst>
                                    </p:anim>
                                    <p:anim calcmode="lin" valueType="num">
                                      <p:cBhvr>
                                        <p:cTn id="32" dur="1000" fill="hold"/>
                                        <p:tgtEl>
                                          <p:spTgt spid="2">
                                            <p:txEl>
                                              <p:pRg st="2" end="2"/>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2">
                                            <p:txEl>
                                              <p:pRg st="2" end="2"/>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2">
                                            <p:txEl>
                                              <p:pRg st="2" end="2"/>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2">
                                            <p:txEl>
                                              <p:pRg st="2" end="2"/>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2">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nodeType="clickEffect">
                                  <p:stCondLst>
                                    <p:cond delay="0"/>
                                  </p:stCondLst>
                                  <p:childTnLst>
                                    <p:set>
                                      <p:cBhvr>
                                        <p:cTn id="40" dur="1" fill="hold">
                                          <p:stCondLst>
                                            <p:cond delay="0"/>
                                          </p:stCondLst>
                                        </p:cTn>
                                        <p:tgtEl>
                                          <p:spTgt spid="2">
                                            <p:txEl>
                                              <p:pRg st="3" end="3"/>
                                            </p:txEl>
                                          </p:spTgt>
                                        </p:tgtEl>
                                        <p:attrNameLst>
                                          <p:attrName>style.visibility</p:attrName>
                                        </p:attrNameLst>
                                      </p:cBhvr>
                                      <p:to>
                                        <p:strVal val="visible"/>
                                      </p:to>
                                    </p:set>
                                    <p:anim calcmode="lin" valueType="num">
                                      <p:cBhvr>
                                        <p:cTn id="41" dur="500" decel="50000" fill="hold">
                                          <p:stCondLst>
                                            <p:cond delay="0"/>
                                          </p:stCondLst>
                                        </p:cTn>
                                        <p:tgtEl>
                                          <p:spTgt spid="2">
                                            <p:txEl>
                                              <p:pRg st="3" end="3"/>
                                            </p:txEl>
                                          </p:spTgt>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2">
                                            <p:txEl>
                                              <p:pRg st="3" end="3"/>
                                            </p:txEl>
                                          </p:spTgt>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2">
                                            <p:txEl>
                                              <p:pRg st="3" end="3"/>
                                            </p:txEl>
                                          </p:spTgt>
                                        </p:tgtEl>
                                        <p:attrNameLst>
                                          <p:attrName>ppt_w</p:attrName>
                                        </p:attrNameLst>
                                      </p:cBhvr>
                                      <p:tavLst>
                                        <p:tav tm="0">
                                          <p:val>
                                            <p:strVal val="#ppt_w*.05"/>
                                          </p:val>
                                        </p:tav>
                                        <p:tav tm="100000">
                                          <p:val>
                                            <p:strVal val="#ppt_w"/>
                                          </p:val>
                                        </p:tav>
                                      </p:tavLst>
                                    </p:anim>
                                    <p:anim calcmode="lin" valueType="num">
                                      <p:cBhvr>
                                        <p:cTn id="44" dur="1000" fill="hold"/>
                                        <p:tgtEl>
                                          <p:spTgt spid="2">
                                            <p:txEl>
                                              <p:pRg st="3" end="3"/>
                                            </p:txEl>
                                          </p:spTgt>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2">
                                            <p:txEl>
                                              <p:pRg st="3" end="3"/>
                                            </p:txEl>
                                          </p:spTgt>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2">
                                            <p:txEl>
                                              <p:pRg st="3" end="3"/>
                                            </p:txEl>
                                          </p:spTgt>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2">
                                            <p:txEl>
                                              <p:pRg st="3" end="3"/>
                                            </p:txEl>
                                          </p:spTgt>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The desert became a place to combat evil but also to cultivate holiness.</a:t>
            </a:r>
          </a:p>
          <a:p>
            <a:r>
              <a:rPr lang="en-US" dirty="0" smtClean="0"/>
              <a:t>It was the battle for the soul that mattered most to them. </a:t>
            </a:r>
          </a:p>
          <a:p>
            <a:r>
              <a:rPr lang="en-US" dirty="0" smtClean="0"/>
              <a:t>They came to understand that the Christian life requires struggle against the darkness that resides in the heart, epitomized by the egoism that runs rampant in every human being</a:t>
            </a:r>
          </a:p>
          <a:p>
            <a:r>
              <a:rPr lang="en-US" dirty="0" smtClean="0"/>
              <a:t>They thought that only by facing that darkness would life and freedom be found.</a:t>
            </a:r>
            <a:endParaRPr lang="en-US" dirty="0"/>
          </a:p>
        </p:txBody>
      </p:sp>
      <p:sp>
        <p:nvSpPr>
          <p:cNvPr id="3" name="Title 2"/>
          <p:cNvSpPr>
            <a:spLocks noGrp="1"/>
          </p:cNvSpPr>
          <p:nvPr>
            <p:ph type="title"/>
          </p:nvPr>
        </p:nvSpPr>
        <p:spPr/>
        <p:txBody>
          <a:bodyPr/>
          <a:lstStyle/>
          <a:p>
            <a:endParaRPr lang="en-US"/>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p:cTn id="31"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call of the desert saints is to resist cultural values by seeking solitude in order to separate just enough from modern culture to allow the disciple to recognize, expose, and combat vulnerability to its seductive power.</a:t>
            </a:r>
            <a:endParaRPr lang="en-US" dirty="0"/>
          </a:p>
        </p:txBody>
      </p:sp>
      <p:sp>
        <p:nvSpPr>
          <p:cNvPr id="3" name="Title 2"/>
          <p:cNvSpPr>
            <a:spLocks noGrp="1"/>
          </p:cNvSpPr>
          <p:nvPr>
            <p:ph type="title"/>
          </p:nvPr>
        </p:nvSpPr>
        <p:spPr/>
        <p:txBody>
          <a:bodyPr/>
          <a:lstStyle/>
          <a:p>
            <a:endParaRPr lang="en-US" dirty="0"/>
          </a:p>
        </p:txBody>
      </p:sp>
      <p:pic>
        <p:nvPicPr>
          <p:cNvPr id="9219" name="Picture 3" descr="C:\Users\Becky\AppData\Local\Microsoft\Windows\Temporary Internet Files\Content.IE5\Z2GRFN43\MP900438317[1].jpg"/>
          <p:cNvPicPr>
            <a:picLocks noChangeAspect="1" noChangeArrowheads="1"/>
          </p:cNvPicPr>
          <p:nvPr/>
        </p:nvPicPr>
        <p:blipFill>
          <a:blip r:embed="rId2" cstate="print"/>
          <a:srcRect/>
          <a:stretch>
            <a:fillRect/>
          </a:stretch>
        </p:blipFill>
        <p:spPr bwMode="auto">
          <a:xfrm>
            <a:off x="4746306" y="3642360"/>
            <a:ext cx="4016694" cy="2834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2000" fill="hold"/>
                                        <p:tgtEl>
                                          <p:spTgt spid="2">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2">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2">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Sit in an empty church sanctuary for an hour in total silence, just to listen to God</a:t>
            </a:r>
          </a:p>
          <a:p>
            <a:r>
              <a:rPr lang="en-US" dirty="0" smtClean="0"/>
              <a:t>Pray for ½ hour in the mornings before the noise of the day begins</a:t>
            </a:r>
          </a:p>
          <a:p>
            <a:r>
              <a:rPr lang="en-US" dirty="0" smtClean="0"/>
              <a:t>Serve an inner city ministry one Saturday</a:t>
            </a:r>
          </a:p>
          <a:p>
            <a:r>
              <a:rPr lang="en-US" dirty="0" smtClean="0"/>
              <a:t>Increase your regular giving by 2-3%</a:t>
            </a:r>
          </a:p>
          <a:p>
            <a:r>
              <a:rPr lang="en-US" dirty="0" smtClean="0"/>
              <a:t>Set aside one day to invite a friend or a family into your home—invite those who rarely receive such invitations</a:t>
            </a:r>
          </a:p>
          <a:p>
            <a:r>
              <a:rPr lang="en-US" dirty="0" smtClean="0"/>
              <a:t>Identify a controlling appetite and learn how to lessen those controls through Christ</a:t>
            </a:r>
            <a:endParaRPr lang="en-US" dirty="0"/>
          </a:p>
        </p:txBody>
      </p:sp>
      <p:sp>
        <p:nvSpPr>
          <p:cNvPr id="3" name="Title 2"/>
          <p:cNvSpPr>
            <a:spLocks noGrp="1"/>
          </p:cNvSpPr>
          <p:nvPr>
            <p:ph type="title"/>
          </p:nvPr>
        </p:nvSpPr>
        <p:spPr/>
        <p:txBody>
          <a:bodyPr/>
          <a:lstStyle/>
          <a:p>
            <a:r>
              <a:rPr lang="en-US" dirty="0" smtClean="0"/>
              <a:t>Additional practices to consider</a:t>
            </a:r>
            <a:endParaRPr lang="en-US"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3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3000" fill="hold"/>
                                        <p:tgtEl>
                                          <p:spTgt spid="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3000"/>
                            </p:stCondLst>
                            <p:childTnLst>
                              <p:par>
                                <p:cTn id="12" presetID="15" presetClass="entr" presetSubtype="0" fill="hold"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3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3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6" dur="3000" fill="hold"/>
                                        <p:tgtEl>
                                          <p:spTgt spid="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7" dur="3000" fill="hold"/>
                                        <p:tgtEl>
                                          <p:spTgt spid="2">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6000"/>
                            </p:stCondLst>
                            <p:childTnLst>
                              <p:par>
                                <p:cTn id="19" presetID="15" presetClass="entr" presetSubtype="0" fill="hold"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3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3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3" dur="3000" fill="hold"/>
                                        <p:tgtEl>
                                          <p:spTgt spid="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3000" fill="hold"/>
                                        <p:tgtEl>
                                          <p:spTgt spid="2">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9000"/>
                            </p:stCondLst>
                            <p:childTnLst>
                              <p:par>
                                <p:cTn id="26" presetID="15" presetClass="entr" presetSubtype="0" fill="hold" nodeType="after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3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3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0" dur="3000" fill="hold"/>
                                        <p:tgtEl>
                                          <p:spTgt spid="2">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1" dur="3000" fill="hold"/>
                                        <p:tgtEl>
                                          <p:spTgt spid="2">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12000"/>
                            </p:stCondLst>
                            <p:childTnLst>
                              <p:par>
                                <p:cTn id="33" presetID="15" presetClass="entr" presetSubtype="0" fill="hold" nodeType="after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3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3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37" dur="3000" fill="hold"/>
                                        <p:tgtEl>
                                          <p:spTgt spid="2">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8" dur="3000" fill="hold"/>
                                        <p:tgtEl>
                                          <p:spTgt spid="2">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15000"/>
                            </p:stCondLst>
                            <p:childTnLst>
                              <p:par>
                                <p:cTn id="40" presetID="15" presetClass="entr" presetSubtype="0" fill="hold" nodeType="after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3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3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44" dur="3000" fill="hold"/>
                                        <p:tgtEl>
                                          <p:spTgt spid="2">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5" dur="3000" fill="hold"/>
                                        <p:tgtEl>
                                          <p:spTgt spid="2">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Origen insisted that the human spirit could ascend to the presence of God only if the turbulent desires of the body were brought into check.</a:t>
            </a:r>
          </a:p>
          <a:p>
            <a:r>
              <a:rPr lang="en-US" dirty="0" smtClean="0"/>
              <a:t>He saw the mind, body, and soul as so intimately related that spiritual progress could only take place if the body was disciplined and the mind was purified by study.</a:t>
            </a:r>
          </a:p>
          <a:p>
            <a:r>
              <a:rPr lang="en-US" dirty="0" smtClean="0"/>
              <a:t>His writings highly influenced that movement of ascetics that came to be called monasticism.</a:t>
            </a:r>
            <a:endParaRPr lang="en-US" dirty="0"/>
          </a:p>
        </p:txBody>
      </p:sp>
      <p:sp>
        <p:nvSpPr>
          <p:cNvPr id="3" name="Title 2"/>
          <p:cNvSpPr>
            <a:spLocks noGrp="1"/>
          </p:cNvSpPr>
          <p:nvPr>
            <p:ph type="title"/>
          </p:nvPr>
        </p:nvSpPr>
        <p:spPr/>
        <p:txBody>
          <a:bodyPr>
            <a:normAutofit fontScale="90000"/>
          </a:bodyPr>
          <a:lstStyle/>
          <a:p>
            <a:r>
              <a:rPr lang="en-US" dirty="0" smtClean="0"/>
              <a:t>Desert Saints impacted by the writings of Origen</a:t>
            </a:r>
            <a:endParaRPr lang="en-US"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movement had developed in the Syrian countryside and semi-desert lands around the Nile in Egypt.</a:t>
            </a:r>
          </a:p>
          <a:p>
            <a:r>
              <a:rPr lang="en-US" dirty="0" smtClean="0"/>
              <a:t>The quest for solitary asceticism led to the new name of “monk” (</a:t>
            </a:r>
            <a:r>
              <a:rPr lang="en-US" i="1" dirty="0" err="1" smtClean="0"/>
              <a:t>monachus</a:t>
            </a:r>
            <a:r>
              <a:rPr lang="en-US" dirty="0" smtClean="0"/>
              <a:t>) or “solitary person.”</a:t>
            </a:r>
            <a:endParaRPr lang="en-US" dirty="0"/>
          </a:p>
        </p:txBody>
      </p:sp>
      <p:sp>
        <p:nvSpPr>
          <p:cNvPr id="3" name="Title 2"/>
          <p:cNvSpPr>
            <a:spLocks noGrp="1"/>
          </p:cNvSpPr>
          <p:nvPr>
            <p:ph type="title"/>
          </p:nvPr>
        </p:nvSpPr>
        <p:spPr/>
        <p:txBody>
          <a:bodyPr/>
          <a:lstStyle/>
          <a:p>
            <a:r>
              <a:rPr lang="en-US" dirty="0" smtClean="0"/>
              <a:t>By the 4</a:t>
            </a:r>
            <a:r>
              <a:rPr lang="en-US" baseline="30000" dirty="0" smtClean="0"/>
              <a:t>th</a:t>
            </a:r>
            <a:r>
              <a:rPr lang="en-US" dirty="0" smtClean="0"/>
              <a:t> century</a:t>
            </a:r>
            <a:endParaRPr lang="en-US" dirty="0"/>
          </a:p>
        </p:txBody>
      </p:sp>
      <p:pic>
        <p:nvPicPr>
          <p:cNvPr id="1026" name="Picture 2" descr="C:\Users\Becky\AppData\Local\Microsoft\Windows\Temporary Internet Files\Content.IE5\Z2GRFN43\MP900382729[1].jpg"/>
          <p:cNvPicPr>
            <a:picLocks noChangeAspect="1" noChangeArrowheads="1"/>
          </p:cNvPicPr>
          <p:nvPr/>
        </p:nvPicPr>
        <p:blipFill>
          <a:blip r:embed="rId2" cstate="print"/>
          <a:srcRect/>
          <a:stretch>
            <a:fillRect/>
          </a:stretch>
        </p:blipFill>
        <p:spPr bwMode="auto">
          <a:xfrm>
            <a:off x="4602480" y="3733800"/>
            <a:ext cx="3931920" cy="28085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decel="50000" fill="hold">
                                          <p:stCondLst>
                                            <p:cond delay="0"/>
                                          </p:stCondLst>
                                        </p:cTn>
                                        <p:tgtEl>
                                          <p:spTgt spid="2">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p:cTn id="19" dur="500" decel="50000" fill="hold">
                                          <p:stCondLst>
                                            <p:cond delay="0"/>
                                          </p:stCondLst>
                                        </p:cTn>
                                        <p:tgtEl>
                                          <p:spTgt spid="2">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 person, who lived in complete seclusion, was sometimes approached for wise spiritual advice, generally committing himself or herself in extreme simplicity of life to dispossession, celibacy, and constant prayer;</a:t>
            </a:r>
          </a:p>
        </p:txBody>
      </p:sp>
      <p:sp>
        <p:nvSpPr>
          <p:cNvPr id="3" name="Title 2"/>
          <p:cNvSpPr>
            <a:spLocks noGrp="1"/>
          </p:cNvSpPr>
          <p:nvPr>
            <p:ph type="title"/>
          </p:nvPr>
        </p:nvSpPr>
        <p:spPr/>
        <p:txBody>
          <a:bodyPr/>
          <a:lstStyle/>
          <a:p>
            <a:r>
              <a:rPr lang="en-US" dirty="0" smtClean="0"/>
              <a:t>The quest led to 2 expressions</a:t>
            </a:r>
            <a:endParaRPr lang="en-US" dirty="0"/>
          </a:p>
        </p:txBody>
      </p:sp>
      <p:pic>
        <p:nvPicPr>
          <p:cNvPr id="2051" name="Picture 3" descr="C:\Users\Becky\AppData\Local\Microsoft\Windows\Temporary Internet Files\Content.IE5\HPOC82GN\MP900402765[1].jpg"/>
          <p:cNvPicPr>
            <a:picLocks noChangeAspect="1" noChangeArrowheads="1"/>
          </p:cNvPicPr>
          <p:nvPr/>
        </p:nvPicPr>
        <p:blipFill>
          <a:blip r:embed="rId2" cstate="print"/>
          <a:srcRect/>
          <a:stretch>
            <a:fillRect/>
          </a:stretch>
        </p:blipFill>
        <p:spPr bwMode="auto">
          <a:xfrm>
            <a:off x="4861560" y="3657600"/>
            <a:ext cx="3901440" cy="25999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group of monks, who gathered in a loose form of community around a famous teacher—the older teachers became known as the “old men” (</a:t>
            </a:r>
            <a:r>
              <a:rPr lang="en-US" dirty="0" err="1" smtClean="0"/>
              <a:t>Abbas</a:t>
            </a:r>
            <a:r>
              <a:rPr lang="en-US" dirty="0" smtClean="0"/>
              <a:t>) who emerged almost as a parallel authority structure to the bishops of urban communities.</a:t>
            </a:r>
          </a:p>
          <a:p>
            <a:endParaRPr lang="en-US" dirty="0"/>
          </a:p>
        </p:txBody>
      </p:sp>
      <p:sp>
        <p:nvSpPr>
          <p:cNvPr id="3" name="Title 2"/>
          <p:cNvSpPr>
            <a:spLocks noGrp="1"/>
          </p:cNvSpPr>
          <p:nvPr>
            <p:ph type="title"/>
          </p:nvPr>
        </p:nvSpPr>
        <p:spPr/>
        <p:txBody>
          <a:bodyPr/>
          <a:lstStyle/>
          <a:p>
            <a:endParaRPr lang="en-US"/>
          </a:p>
        </p:txBody>
      </p:sp>
      <p:pic>
        <p:nvPicPr>
          <p:cNvPr id="3077" name="Picture 5" descr="C:\Users\Becky\AppData\Local\Microsoft\Windows\Temporary Internet Files\Content.IE5\874E7D0Z\MC900238127[1].wmf"/>
          <p:cNvPicPr>
            <a:picLocks noChangeAspect="1" noChangeArrowheads="1"/>
          </p:cNvPicPr>
          <p:nvPr/>
        </p:nvPicPr>
        <p:blipFill>
          <a:blip r:embed="rId2" cstate="print"/>
          <a:srcRect/>
          <a:stretch>
            <a:fillRect/>
          </a:stretch>
        </p:blipFill>
        <p:spPr bwMode="auto">
          <a:xfrm>
            <a:off x="5897948" y="3962400"/>
            <a:ext cx="2788852" cy="2560320"/>
          </a:xfrm>
          <a:prstGeom prst="rect">
            <a:avLst/>
          </a:prstGeom>
          <a:noFill/>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Communes of Christian radicals—living a celibate lifestyle with an ascetical form of daily routine, especially manual labor, and the recitation of psalms.</a:t>
            </a:r>
          </a:p>
          <a:p>
            <a:r>
              <a:rPr lang="en-US" dirty="0" smtClean="0"/>
              <a:t>Antony is an example of the first two expressions;</a:t>
            </a:r>
          </a:p>
          <a:p>
            <a:r>
              <a:rPr lang="en-US" dirty="0" err="1" smtClean="0"/>
              <a:t>Pachomius</a:t>
            </a:r>
            <a:r>
              <a:rPr lang="en-US" dirty="0" smtClean="0"/>
              <a:t> is an example of the third expression.</a:t>
            </a:r>
            <a:endParaRPr lang="en-US" dirty="0"/>
          </a:p>
        </p:txBody>
      </p:sp>
      <p:sp>
        <p:nvSpPr>
          <p:cNvPr id="3" name="Title 2"/>
          <p:cNvSpPr>
            <a:spLocks noGrp="1"/>
          </p:cNvSpPr>
          <p:nvPr>
            <p:ph type="title"/>
          </p:nvPr>
        </p:nvSpPr>
        <p:spPr/>
        <p:txBody>
          <a:bodyPr>
            <a:normAutofit fontScale="90000"/>
          </a:bodyPr>
          <a:lstStyle/>
          <a:p>
            <a:r>
              <a:rPr lang="en-US" dirty="0" smtClean="0"/>
              <a:t>A 3</a:t>
            </a:r>
            <a:r>
              <a:rPr lang="en-US" baseline="30000" dirty="0" smtClean="0"/>
              <a:t>rd</a:t>
            </a:r>
            <a:r>
              <a:rPr lang="en-US" dirty="0" smtClean="0"/>
              <a:t> expression developed soon thereafter</a:t>
            </a:r>
            <a:endParaRPr lang="en-US"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500" fill="hold"/>
                                        <p:tgtEl>
                                          <p:spTgt spid="2">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2">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2">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39" presetClass="entr" presetSubtype="0" accel="100000" fill="hold" nodeType="after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 calcmode="lin" valueType="num">
                                      <p:cBhvr>
                                        <p:cTn id="22" dur="500" fill="hold"/>
                                        <p:tgtEl>
                                          <p:spTgt spid="2">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2">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2">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Becky\AppData\Local\Microsoft\Windows\Temporary Internet Files\Content.IE5\874E7D0Z\MP900439085[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Content Placeholder 1"/>
          <p:cNvSpPr>
            <a:spLocks noGrp="1"/>
          </p:cNvSpPr>
          <p:nvPr>
            <p:ph idx="1"/>
          </p:nvPr>
        </p:nvSpPr>
        <p:spPr/>
        <p:txBody>
          <a:bodyPr/>
          <a:lstStyle/>
          <a:p>
            <a:r>
              <a:rPr lang="en-US" dirty="0" smtClean="0"/>
              <a:t>Eremitic – living alone in seclusion</a:t>
            </a:r>
          </a:p>
          <a:p>
            <a:r>
              <a:rPr lang="en-US" dirty="0" err="1" smtClean="0"/>
              <a:t>Lavriotic</a:t>
            </a:r>
            <a:r>
              <a:rPr lang="en-US" dirty="0" smtClean="0"/>
              <a:t> – living in a small colony of hermits</a:t>
            </a:r>
          </a:p>
          <a:p>
            <a:r>
              <a:rPr lang="en-US" dirty="0" err="1" smtClean="0"/>
              <a:t>Cenobitic</a:t>
            </a:r>
            <a:r>
              <a:rPr lang="en-US" dirty="0" smtClean="0"/>
              <a:t> – living in a large household of </a:t>
            </a:r>
            <a:r>
              <a:rPr lang="en-US" dirty="0" err="1" smtClean="0"/>
              <a:t>monastics</a:t>
            </a:r>
            <a:r>
              <a:rPr lang="en-US" dirty="0" smtClean="0"/>
              <a:t> who shared common resources</a:t>
            </a:r>
            <a:endParaRPr lang="en-US" dirty="0"/>
          </a:p>
        </p:txBody>
      </p:sp>
      <p:sp>
        <p:nvSpPr>
          <p:cNvPr id="3" name="Title 2"/>
          <p:cNvSpPr>
            <a:spLocks noGrp="1"/>
          </p:cNvSpPr>
          <p:nvPr>
            <p:ph type="title"/>
          </p:nvPr>
        </p:nvSpPr>
        <p:spPr/>
        <p:txBody>
          <a:bodyPr/>
          <a:lstStyle/>
          <a:p>
            <a:r>
              <a:rPr lang="en-US" dirty="0" smtClean="0"/>
              <a:t>The threefold pattern</a:t>
            </a:r>
            <a:endParaRPr lang="en-US"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Renunciation of the world – the spirituality of renunciation or asceticism became a dominant aspect of Christianity from the 4</a:t>
            </a:r>
            <a:r>
              <a:rPr lang="en-US" baseline="30000" dirty="0" smtClean="0"/>
              <a:t>th</a:t>
            </a:r>
            <a:r>
              <a:rPr lang="en-US" dirty="0" smtClean="0"/>
              <a:t> century onward</a:t>
            </a:r>
            <a:endParaRPr lang="en-US" dirty="0"/>
          </a:p>
        </p:txBody>
      </p:sp>
      <p:sp>
        <p:nvSpPr>
          <p:cNvPr id="3" name="Title 2"/>
          <p:cNvSpPr>
            <a:spLocks noGrp="1"/>
          </p:cNvSpPr>
          <p:nvPr>
            <p:ph type="title"/>
          </p:nvPr>
        </p:nvSpPr>
        <p:spPr/>
        <p:txBody>
          <a:bodyPr/>
          <a:lstStyle/>
          <a:p>
            <a:r>
              <a:rPr lang="en-US" dirty="0" smtClean="0"/>
              <a:t>Central Principle</a:t>
            </a:r>
            <a:endParaRPr lang="en-US" dirty="0"/>
          </a:p>
        </p:txBody>
      </p:sp>
      <p:pic>
        <p:nvPicPr>
          <p:cNvPr id="5124" name="Picture 4" descr="C:\Users\Becky\AppData\Local\Microsoft\Windows\Temporary Internet Files\Content.IE5\HPOC82GN\MC900388878[1].wmf"/>
          <p:cNvPicPr>
            <a:picLocks noChangeAspect="1" noChangeArrowheads="1"/>
          </p:cNvPicPr>
          <p:nvPr/>
        </p:nvPicPr>
        <p:blipFill>
          <a:blip r:embed="rId2" cstate="print"/>
          <a:srcRect/>
          <a:stretch>
            <a:fillRect/>
          </a:stretch>
        </p:blipFill>
        <p:spPr bwMode="auto">
          <a:xfrm>
            <a:off x="6089232" y="3200400"/>
            <a:ext cx="2368968" cy="3017520"/>
          </a:xfrm>
          <a:prstGeom prst="rect">
            <a:avLst/>
          </a:prstGeom>
          <a:noFill/>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 desert saints believed that struggle is normal, necessary, and even healthy in the spiritual life</a:t>
            </a:r>
          </a:p>
          <a:p>
            <a:pPr lvl="1"/>
            <a:r>
              <a:rPr lang="en-US" dirty="0" smtClean="0"/>
              <a:t>The fallen world imposes it (sickness, anxiety, death)</a:t>
            </a:r>
          </a:p>
          <a:p>
            <a:pPr lvl="1"/>
            <a:r>
              <a:rPr lang="en-US" dirty="0" smtClean="0"/>
              <a:t>Discipleship requires it (self-sacrifice, self-denial)</a:t>
            </a:r>
          </a:p>
          <a:p>
            <a:pPr lvl="1"/>
            <a:r>
              <a:rPr lang="en-US" dirty="0" smtClean="0"/>
              <a:t>Believers must choose to face it</a:t>
            </a:r>
          </a:p>
          <a:p>
            <a:pPr lvl="2"/>
            <a:r>
              <a:rPr lang="en-US" dirty="0" smtClean="0"/>
              <a:t>Read </a:t>
            </a:r>
            <a:r>
              <a:rPr lang="en-US" dirty="0" err="1" smtClean="0"/>
              <a:t>Sittser</a:t>
            </a:r>
            <a:r>
              <a:rPr lang="en-US" dirty="0" smtClean="0"/>
              <a:t>, page 75</a:t>
            </a:r>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Desert Saints and Struggle</a:t>
            </a:r>
            <a:endParaRPr lang="en-US" dirty="0"/>
          </a:p>
        </p:txBody>
      </p:sp>
      <p:pic>
        <p:nvPicPr>
          <p:cNvPr id="6146" name="Picture 2" descr="C:\Users\Becky\AppData\Local\Microsoft\Windows\Temporary Internet Files\Content.IE5\QHBRGO27\MC900366454[1].wmf"/>
          <p:cNvPicPr>
            <a:picLocks noChangeAspect="1" noChangeArrowheads="1"/>
          </p:cNvPicPr>
          <p:nvPr/>
        </p:nvPicPr>
        <p:blipFill>
          <a:blip r:embed="rId2" cstate="print"/>
          <a:srcRect/>
          <a:stretch>
            <a:fillRect/>
          </a:stretch>
        </p:blipFill>
        <p:spPr bwMode="auto">
          <a:xfrm>
            <a:off x="5938434" y="4008120"/>
            <a:ext cx="2672166" cy="2468880"/>
          </a:xfrm>
          <a:prstGeom prst="rect">
            <a:avLst/>
          </a:prstGeom>
          <a:noFill/>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decel="50000" fill="hold">
                                          <p:stCondLst>
                                            <p:cond delay="0"/>
                                          </p:stCondLst>
                                        </p:cTn>
                                        <p:tgtEl>
                                          <p:spTgt spid="2">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xEl>
                                              <p:pRg st="0" end="0"/>
                                            </p:txEl>
                                          </p:spTgt>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p:cTn id="17" dur="500" decel="50000" fill="hold">
                                          <p:stCondLst>
                                            <p:cond delay="0"/>
                                          </p:stCondLst>
                                        </p:cTn>
                                        <p:tgtEl>
                                          <p:spTgt spid="2">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
                                            <p:txEl>
                                              <p:pRg st="1" end="1"/>
                                            </p:txEl>
                                          </p:spTgt>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p:cTn id="27" dur="500" decel="50000" fill="hold">
                                          <p:stCondLst>
                                            <p:cond delay="0"/>
                                          </p:stCondLst>
                                        </p:cTn>
                                        <p:tgtEl>
                                          <p:spTgt spid="2">
                                            <p:txEl>
                                              <p:pRg st="2" end="2"/>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2">
                                            <p:txEl>
                                              <p:pRg st="2" end="2"/>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2">
                                            <p:txEl>
                                              <p:pRg st="2" end="2"/>
                                            </p:txEl>
                                          </p:spTgt>
                                        </p:tgtEl>
                                        <p:attrNameLst>
                                          <p:attrName>ppt_w</p:attrName>
                                        </p:attrNameLst>
                                      </p:cBhvr>
                                      <p:tavLst>
                                        <p:tav tm="0">
                                          <p:val>
                                            <p:strVal val="#ppt_w*.05"/>
                                          </p:val>
                                        </p:tav>
                                        <p:tav tm="100000">
                                          <p:val>
                                            <p:strVal val="#ppt_w"/>
                                          </p:val>
                                        </p:tav>
                                      </p:tavLst>
                                    </p:anim>
                                    <p:anim calcmode="lin" valueType="num">
                                      <p:cBhvr>
                                        <p:cTn id="30" dur="1000" fill="hold"/>
                                        <p:tgtEl>
                                          <p:spTgt spid="2">
                                            <p:txEl>
                                              <p:pRg st="2" end="2"/>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2">
                                            <p:txEl>
                                              <p:pRg st="2" end="2"/>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2">
                                            <p:txEl>
                                              <p:pRg st="2" end="2"/>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2">
                                            <p:txEl>
                                              <p:pRg st="2" end="2"/>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2">
                                            <p:txEl>
                                              <p:pRg st="2" end="2"/>
                                            </p:txEl>
                                          </p:spTgt>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 calcmode="lin" valueType="num">
                                      <p:cBhvr>
                                        <p:cTn id="37" dur="500" decel="50000" fill="hold">
                                          <p:stCondLst>
                                            <p:cond delay="0"/>
                                          </p:stCondLst>
                                        </p:cTn>
                                        <p:tgtEl>
                                          <p:spTgt spid="2">
                                            <p:txEl>
                                              <p:pRg st="3" end="3"/>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2">
                                            <p:txEl>
                                              <p:pRg st="3" end="3"/>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2">
                                            <p:txEl>
                                              <p:pRg st="3" end="3"/>
                                            </p:txEl>
                                          </p:spTgt>
                                        </p:tgtEl>
                                        <p:attrNameLst>
                                          <p:attrName>ppt_w</p:attrName>
                                        </p:attrNameLst>
                                      </p:cBhvr>
                                      <p:tavLst>
                                        <p:tav tm="0">
                                          <p:val>
                                            <p:strVal val="#ppt_w*.05"/>
                                          </p:val>
                                        </p:tav>
                                        <p:tav tm="100000">
                                          <p:val>
                                            <p:strVal val="#ppt_w"/>
                                          </p:val>
                                        </p:tav>
                                      </p:tavLst>
                                    </p:anim>
                                    <p:anim calcmode="lin" valueType="num">
                                      <p:cBhvr>
                                        <p:cTn id="40" dur="1000" fill="hold"/>
                                        <p:tgtEl>
                                          <p:spTgt spid="2">
                                            <p:txEl>
                                              <p:pRg st="3" end="3"/>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2">
                                            <p:txEl>
                                              <p:pRg st="3" end="3"/>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2">
                                            <p:txEl>
                                              <p:pRg st="3" end="3"/>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2">
                                            <p:txEl>
                                              <p:pRg st="3" end="3"/>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2">
                                            <p:txEl>
                                              <p:pRg st="3" end="3"/>
                                            </p:txEl>
                                          </p:spTgt>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anim calcmode="lin" valueType="num">
                                      <p:cBhvr>
                                        <p:cTn id="47" dur="500" decel="50000" fill="hold">
                                          <p:stCondLst>
                                            <p:cond delay="0"/>
                                          </p:stCondLst>
                                        </p:cTn>
                                        <p:tgtEl>
                                          <p:spTgt spid="2">
                                            <p:txEl>
                                              <p:pRg st="4" end="4"/>
                                            </p:txEl>
                                          </p:spTgt>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2">
                                            <p:txEl>
                                              <p:pRg st="4" end="4"/>
                                            </p:txEl>
                                          </p:spTgt>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2">
                                            <p:txEl>
                                              <p:pRg st="4" end="4"/>
                                            </p:txEl>
                                          </p:spTgt>
                                        </p:tgtEl>
                                        <p:attrNameLst>
                                          <p:attrName>ppt_w</p:attrName>
                                        </p:attrNameLst>
                                      </p:cBhvr>
                                      <p:tavLst>
                                        <p:tav tm="0">
                                          <p:val>
                                            <p:strVal val="#ppt_w*.05"/>
                                          </p:val>
                                        </p:tav>
                                        <p:tav tm="100000">
                                          <p:val>
                                            <p:strVal val="#ppt_w"/>
                                          </p:val>
                                        </p:tav>
                                      </p:tavLst>
                                    </p:anim>
                                    <p:anim calcmode="lin" valueType="num">
                                      <p:cBhvr>
                                        <p:cTn id="50" dur="1000" fill="hold"/>
                                        <p:tgtEl>
                                          <p:spTgt spid="2">
                                            <p:txEl>
                                              <p:pRg st="4" end="4"/>
                                            </p:txEl>
                                          </p:spTgt>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2">
                                            <p:txEl>
                                              <p:pRg st="4" end="4"/>
                                            </p:txEl>
                                          </p:spTgt>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2">
                                            <p:txEl>
                                              <p:pRg st="4" end="4"/>
                                            </p:txEl>
                                          </p:spTgt>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2">
                                            <p:txEl>
                                              <p:pRg st="4" end="4"/>
                                            </p:txEl>
                                          </p:spTgt>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D8D0C8"/>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TotalTime>
  <Words>670</Words>
  <Application>Microsoft Office PowerPoint</Application>
  <PresentationFormat>On-screen Show (4:3)</PresentationFormat>
  <Paragraphs>46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Concourse</vt:lpstr>
      <vt:lpstr>Historical Background</vt:lpstr>
      <vt:lpstr>Desert Saints impacted by the writings of Origen</vt:lpstr>
      <vt:lpstr>By the 4th century</vt:lpstr>
      <vt:lpstr>The quest led to 2 expressions</vt:lpstr>
      <vt:lpstr>PowerPoint Presentation</vt:lpstr>
      <vt:lpstr>A 3rd expression developed soon thereafter</vt:lpstr>
      <vt:lpstr>The threefold pattern</vt:lpstr>
      <vt:lpstr>Central Principle</vt:lpstr>
      <vt:lpstr> Desert Saints and Struggle</vt:lpstr>
      <vt:lpstr>PowerPoint Presentation</vt:lpstr>
      <vt:lpstr>PowerPoint Presentation</vt:lpstr>
      <vt:lpstr>PowerPoint Presentation</vt:lpstr>
      <vt:lpstr>PowerPoint Presentation</vt:lpstr>
      <vt:lpstr>Additional practices to consider</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Historical Background</dc:title>
  <dc:creator>Becky</dc:creator>
  <cp:lastModifiedBy>Becky Towne</cp:lastModifiedBy>
  <cp:revision>9</cp:revision>
  <dcterms:created xsi:type="dcterms:W3CDTF">2012-08-28T02:21:07Z</dcterms:created>
  <dcterms:modified xsi:type="dcterms:W3CDTF">2013-05-17T16:39:41Z</dcterms:modified>
</cp:coreProperties>
</file>