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1F9E2-6C34-4F48-86AA-629205292EA1}" type="datetimeFigureOut">
              <a:rPr lang="en-US" smtClean="0"/>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C0DAA7-ABC3-49DF-B42A-3A71E12FB3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6C69DB-0BB8-43B3-8894-232D50C4FD4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C69DB-0BB8-43B3-8894-232D50C4FD4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C69DB-0BB8-43B3-8894-232D50C4FD4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C69DB-0BB8-43B3-8894-232D50C4FD4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6C69DB-0BB8-43B3-8894-232D50C4FD4C}"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6C69DB-0BB8-43B3-8894-232D50C4FD4C}"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6C69DB-0BB8-43B3-8894-232D50C4FD4C}" type="datetimeFigureOut">
              <a:rPr lang="en-US" smtClean="0"/>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6C69DB-0BB8-43B3-8894-232D50C4FD4C}"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C69DB-0BB8-43B3-8894-232D50C4FD4C}"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C69DB-0BB8-43B3-8894-232D50C4FD4C}"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C69DB-0BB8-43B3-8894-232D50C4FD4C}"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DBA3-CA52-4628-A59B-7DBDB6D501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C69DB-0BB8-43B3-8894-232D50C4FD4C}" type="datetimeFigureOut">
              <a:rPr lang="en-US" smtClean="0"/>
              <a:t>9/24/2012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BDBA3-CA52-4628-A59B-7DBDB6D501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0"/>
            <a:ext cx="7772400" cy="1470025"/>
          </a:xfrm>
        </p:spPr>
        <p:style>
          <a:lnRef idx="1">
            <a:schemeClr val="accent1"/>
          </a:lnRef>
          <a:fillRef idx="3">
            <a:schemeClr val="accent1"/>
          </a:fillRef>
          <a:effectRef idx="2">
            <a:schemeClr val="accent1"/>
          </a:effectRef>
          <a:fontRef idx="minor">
            <a:schemeClr val="lt1"/>
          </a:fontRef>
        </p:style>
        <p:txBody>
          <a:bodyPr/>
          <a:lstStyle/>
          <a:p>
            <a:r>
              <a:rPr lang="en-US" dirty="0" smtClean="0"/>
              <a:t>Introduction to Pastoral Care</a:t>
            </a:r>
            <a:endParaRPr lang="en-US" dirty="0"/>
          </a:p>
        </p:txBody>
      </p:sp>
      <p:sp>
        <p:nvSpPr>
          <p:cNvPr id="5" name="Subtitle 4"/>
          <p:cNvSpPr>
            <a:spLocks noGrp="1"/>
          </p:cNvSpPr>
          <p:nvPr>
            <p:ph type="subTitle" idx="1"/>
          </p:nvPr>
        </p:nvSpPr>
        <p:spPr>
          <a:xfrm>
            <a:off x="1371600" y="3886200"/>
            <a:ext cx="6400800" cy="762000"/>
          </a:xfrm>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solidFill>
                  <a:schemeClr val="tx1"/>
                </a:solidFill>
              </a:rPr>
              <a:t>September 24, 2012</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Empathic Listening</a:t>
            </a:r>
            <a:endParaRPr lang="en-US" dirty="0"/>
          </a:p>
        </p:txBody>
      </p:sp>
      <p:sp>
        <p:nvSpPr>
          <p:cNvPr id="4" name="Content Placeholder 3"/>
          <p:cNvSpPr>
            <a:spLocks noGrp="1"/>
          </p:cNvSpPr>
          <p:nvPr>
            <p:ph idx="1"/>
          </p:nvPr>
        </p:nvSpPr>
        <p:spPr>
          <a:xfrm>
            <a:off x="381000" y="1600200"/>
            <a:ext cx="8229600" cy="4572000"/>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dirty="0" smtClean="0"/>
              <a:t>“We’re all filled with our own rightness, our own autobiography. We want to be understood.”</a:t>
            </a:r>
          </a:p>
          <a:p>
            <a:pPr algn="ctr">
              <a:buNone/>
            </a:pPr>
            <a:endParaRPr lang="en-US" dirty="0" smtClean="0"/>
          </a:p>
          <a:p>
            <a:pPr algn="ctr">
              <a:buNone/>
            </a:pPr>
            <a:r>
              <a:rPr lang="en-US" dirty="0" smtClean="0"/>
              <a:t>“When another person speaks, we’re usually listening at one of four levels.”</a:t>
            </a:r>
            <a:endParaRPr lang="en-US" dirty="0"/>
          </a:p>
        </p:txBody>
      </p:sp>
      <p:sp>
        <p:nvSpPr>
          <p:cNvPr id="5" name="Footer Placeholder 4"/>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Empathic Listening</a:t>
            </a:r>
            <a:endParaRPr lang="en-US" dirty="0"/>
          </a:p>
        </p:txBody>
      </p:sp>
      <p:sp>
        <p:nvSpPr>
          <p:cNvPr id="4" name="Content Placeholder 3"/>
          <p:cNvSpPr>
            <a:spLocks noGrp="1"/>
          </p:cNvSpPr>
          <p:nvPr>
            <p:ph idx="1"/>
          </p:nvPr>
        </p:nvSpPr>
        <p:spPr>
          <a:xfrm>
            <a:off x="381000" y="1600200"/>
            <a:ext cx="8229600" cy="4572000"/>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buFont typeface="+mj-lt"/>
              <a:buAutoNum type="arabicPeriod"/>
            </a:pPr>
            <a:r>
              <a:rPr lang="en-US" dirty="0" smtClean="0"/>
              <a:t>Ignoring – we aren’t really listening at all.</a:t>
            </a:r>
          </a:p>
          <a:p>
            <a:pPr marL="514350" indent="-514350">
              <a:buFont typeface="+mj-lt"/>
              <a:buAutoNum type="arabicPeriod"/>
            </a:pPr>
            <a:r>
              <a:rPr lang="en-US" dirty="0" smtClean="0"/>
              <a:t>Pretending – Yeah. Uh-huh. Right.</a:t>
            </a:r>
          </a:p>
          <a:p>
            <a:pPr marL="514350" indent="-514350">
              <a:buFont typeface="+mj-lt"/>
              <a:buAutoNum type="arabicPeriod"/>
            </a:pPr>
            <a:r>
              <a:rPr lang="en-US" dirty="0" smtClean="0"/>
              <a:t>Selective listening – hearing only parts of a conversation.</a:t>
            </a:r>
          </a:p>
          <a:p>
            <a:pPr marL="514350" indent="-514350">
              <a:buFont typeface="+mj-lt"/>
              <a:buAutoNum type="arabicPeriod"/>
            </a:pPr>
            <a:r>
              <a:rPr lang="en-US" dirty="0" smtClean="0"/>
              <a:t>Attentive listening – we pay attention and focus on the words.</a:t>
            </a:r>
            <a:endParaRPr lang="en-US" dirty="0"/>
          </a:p>
        </p:txBody>
      </p:sp>
      <p:sp>
        <p:nvSpPr>
          <p:cNvPr id="5" name="Footer Placeholder 4"/>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dirty="0" smtClean="0"/>
              <a:t>Empathic Listening</a:t>
            </a:r>
            <a:endParaRPr lang="en-US" sz="4000" dirty="0"/>
          </a:p>
        </p:txBody>
      </p:sp>
      <p:sp>
        <p:nvSpPr>
          <p:cNvPr id="4" name="Content Placeholder 3"/>
          <p:cNvSpPr>
            <a:spLocks noGrp="1"/>
          </p:cNvSpPr>
          <p:nvPr>
            <p:ph idx="1"/>
          </p:nvPr>
        </p:nvSpPr>
        <p:spPr>
          <a:xfrm>
            <a:off x="381000" y="1219200"/>
            <a:ext cx="8229600" cy="4953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dirty="0" smtClean="0"/>
              <a:t>“Listening with intent to understand.”</a:t>
            </a:r>
          </a:p>
          <a:p>
            <a:r>
              <a:rPr lang="en-US" dirty="0" smtClean="0"/>
              <a:t>“Get inside another person’s frame of reference.” See the world like they see it.</a:t>
            </a:r>
          </a:p>
          <a:p>
            <a:r>
              <a:rPr lang="en-US" dirty="0" smtClean="0"/>
              <a:t>“Deeply understand that person, emotionally as well as intellectually.”</a:t>
            </a:r>
          </a:p>
          <a:p>
            <a:r>
              <a:rPr lang="en-US" dirty="0" smtClean="0"/>
              <a:t>“Listen with your ears, listen with your eyes and with your heart.” Listen for feeling &amp; meaning.</a:t>
            </a:r>
          </a:p>
          <a:p>
            <a:r>
              <a:rPr lang="en-US" dirty="0" smtClean="0"/>
              <a:t>“When you listen with empathy to another person, you give them psychological air.”</a:t>
            </a:r>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dirty="0" smtClean="0"/>
              <a:t>Empathic Listening</a:t>
            </a:r>
            <a:endParaRPr lang="en-US" sz="4000" dirty="0"/>
          </a:p>
        </p:txBody>
      </p:sp>
      <p:sp>
        <p:nvSpPr>
          <p:cNvPr id="4" name="Content Placeholder 3"/>
          <p:cNvSpPr>
            <a:spLocks noGrp="1"/>
          </p:cNvSpPr>
          <p:nvPr>
            <p:ph idx="1"/>
          </p:nvPr>
        </p:nvSpPr>
        <p:spPr>
          <a:xfrm>
            <a:off x="381000" y="2209800"/>
            <a:ext cx="8229600" cy="1447800"/>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dirty="0" smtClean="0"/>
              <a:t>“Seeking first to understand, diagnosing before you prescribe, is hard.”</a:t>
            </a:r>
          </a:p>
        </p:txBody>
      </p:sp>
      <p:sp>
        <p:nvSpPr>
          <p:cNvPr id="5" name="Footer Placeholder 4"/>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Four Autobiographical Responses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514350" indent="-514350">
              <a:buFont typeface="+mj-lt"/>
              <a:buAutoNum type="arabicPeriod"/>
            </a:pPr>
            <a:r>
              <a:rPr lang="en-US" dirty="0" smtClean="0"/>
              <a:t>We evaluate – we either agree or disagree.</a:t>
            </a:r>
          </a:p>
          <a:p>
            <a:pPr marL="514350" indent="-514350">
              <a:buFont typeface="+mj-lt"/>
              <a:buAutoNum type="arabicPeriod"/>
            </a:pPr>
            <a:r>
              <a:rPr lang="en-US" dirty="0" smtClean="0"/>
              <a:t>We probe – we ask questions from our own frame of reference.</a:t>
            </a:r>
          </a:p>
          <a:p>
            <a:pPr marL="514350" indent="-514350">
              <a:buFont typeface="+mj-lt"/>
              <a:buAutoNum type="arabicPeriod"/>
            </a:pPr>
            <a:r>
              <a:rPr lang="en-US" dirty="0" smtClean="0"/>
              <a:t>We advise – we give counsel based on our own experience.</a:t>
            </a:r>
          </a:p>
          <a:p>
            <a:pPr marL="514350" indent="-514350">
              <a:buFont typeface="+mj-lt"/>
              <a:buAutoNum type="arabicPeriod"/>
            </a:pPr>
            <a:r>
              <a:rPr lang="en-US" dirty="0" smtClean="0"/>
              <a:t>We interpret – we try to figure people out, to explain their motives, their behavior, based on our motives &amp; behavior.</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Four Stages of Empathic Listening</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514350" indent="-514350">
              <a:buFont typeface="+mj-lt"/>
              <a:buAutoNum type="arabicPeriod"/>
            </a:pPr>
            <a:r>
              <a:rPr lang="en-US" dirty="0" smtClean="0"/>
              <a:t>Mimic Content – active or reflective listening.</a:t>
            </a:r>
          </a:p>
          <a:p>
            <a:pPr marL="514350" indent="-514350">
              <a:buFont typeface="+mj-lt"/>
              <a:buAutoNum type="arabicPeriod"/>
            </a:pPr>
            <a:r>
              <a:rPr lang="en-US" dirty="0" smtClean="0"/>
              <a:t>Rephrase Content.</a:t>
            </a:r>
          </a:p>
          <a:p>
            <a:pPr marL="514350" indent="-514350">
              <a:buFont typeface="+mj-lt"/>
              <a:buAutoNum type="arabicPeriod"/>
            </a:pPr>
            <a:r>
              <a:rPr lang="en-US" dirty="0" smtClean="0"/>
              <a:t>Reflect Feeling.</a:t>
            </a:r>
          </a:p>
          <a:p>
            <a:pPr marL="514350" indent="-514350">
              <a:buFont typeface="+mj-lt"/>
              <a:buAutoNum type="arabicPeriod"/>
            </a:pPr>
            <a:r>
              <a:rPr lang="en-US" dirty="0" smtClean="0"/>
              <a:t>Rephrase Content &amp; Reflect Feeling.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906962"/>
          </a:xfrm>
        </p:spPr>
        <p:style>
          <a:lnRef idx="3">
            <a:schemeClr val="lt1"/>
          </a:lnRef>
          <a:fillRef idx="1">
            <a:schemeClr val="accent4"/>
          </a:fillRef>
          <a:effectRef idx="1">
            <a:schemeClr val="accent4"/>
          </a:effectRef>
          <a:fontRef idx="minor">
            <a:schemeClr val="lt1"/>
          </a:fontRef>
        </p:style>
        <p:txBody>
          <a:bodyPr>
            <a:normAutofit/>
          </a:bodyPr>
          <a:lstStyle/>
          <a:p>
            <a:r>
              <a:rPr lang="en-US" sz="3600" dirty="0" smtClean="0"/>
              <a:t>As we rephrase content &amp; reflect feeling, we give the other person psychological air.  We give them space to work through their thoughts &amp; feelings for themselves. We help them take responsibility for their own lives.</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2849562"/>
          </a:xfrm>
        </p:spPr>
        <p:style>
          <a:lnRef idx="0">
            <a:schemeClr val="accent4"/>
          </a:lnRef>
          <a:fillRef idx="3">
            <a:schemeClr val="accent4"/>
          </a:fillRef>
          <a:effectRef idx="3">
            <a:schemeClr val="accent4"/>
          </a:effectRef>
          <a:fontRef idx="minor">
            <a:schemeClr val="lt1"/>
          </a:fontRef>
        </p:style>
        <p:txBody>
          <a:bodyPr>
            <a:normAutofit/>
          </a:bodyPr>
          <a:lstStyle/>
          <a:p>
            <a:r>
              <a:rPr lang="en-US" sz="4000" dirty="0" smtClean="0"/>
              <a:t>Don’t push or rush – be patient &amp; respectful.</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4648200"/>
          </a:xfrm>
        </p:spPr>
        <p:style>
          <a:lnRef idx="0">
            <a:schemeClr val="accent4"/>
          </a:lnRef>
          <a:fillRef idx="3">
            <a:schemeClr val="accent4"/>
          </a:fillRef>
          <a:effectRef idx="3">
            <a:schemeClr val="accent4"/>
          </a:effectRef>
          <a:fontRef idx="minor">
            <a:schemeClr val="lt1"/>
          </a:fontRef>
        </p:style>
        <p:txBody>
          <a:bodyPr>
            <a:normAutofit/>
          </a:bodyPr>
          <a:lstStyle/>
          <a:p>
            <a:r>
              <a:rPr lang="en-US" sz="4000" dirty="0" smtClean="0"/>
              <a:t>“When people are really hurting &amp; you really listen with a pure desire to understand, you’ll be amazed how fast they will open up. They want to open up.”</a:t>
            </a:r>
            <a:br>
              <a:rPr lang="en-US" sz="4000" dirty="0" smtClean="0"/>
            </a:br>
            <a:r>
              <a:rPr lang="en-US" sz="4000" dirty="0"/>
              <a:t/>
            </a:r>
            <a:br>
              <a:rPr lang="en-US" sz="4000" dirty="0"/>
            </a:br>
            <a:endParaRPr lang="en-US" sz="4000" dirty="0"/>
          </a:p>
        </p:txBody>
      </p:sp>
      <p:sp>
        <p:nvSpPr>
          <p:cNvPr id="3" name="Footer Placeholder 2"/>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Empathic Listening</a:t>
            </a:r>
            <a:endParaRPr lang="en-US" dirty="0"/>
          </a:p>
        </p:txBody>
      </p:sp>
      <p:sp>
        <p:nvSpPr>
          <p:cNvPr id="4" name="Subtitle 3"/>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dirty="0">
                <a:solidFill>
                  <a:schemeClr val="tx1"/>
                </a:solidFill>
              </a:rPr>
              <a:t>Love </a:t>
            </a:r>
            <a:r>
              <a:rPr lang="en-US" dirty="0" smtClean="0">
                <a:solidFill>
                  <a:schemeClr val="tx1"/>
                </a:solidFill>
              </a:rPr>
              <a:t>unconditionally.</a:t>
            </a:r>
          </a:p>
          <a:p>
            <a:r>
              <a:rPr lang="en-US" dirty="0" smtClean="0">
                <a:solidFill>
                  <a:schemeClr val="tx1"/>
                </a:solidFill>
              </a:rPr>
              <a:t>Refuse </a:t>
            </a:r>
            <a:r>
              <a:rPr lang="en-US" dirty="0">
                <a:solidFill>
                  <a:schemeClr val="tx1"/>
                </a:solidFill>
              </a:rPr>
              <a:t>to judge or ridicule</a:t>
            </a:r>
            <a:r>
              <a:rPr lang="en-US" dirty="0" smtClean="0">
                <a:solidFill>
                  <a:schemeClr val="tx1"/>
                </a:solidFill>
              </a:rPr>
              <a:t>.</a:t>
            </a:r>
          </a:p>
          <a:p>
            <a:r>
              <a:rPr lang="en-US" dirty="0" smtClean="0">
                <a:solidFill>
                  <a:schemeClr val="tx1"/>
                </a:solidFill>
              </a:rPr>
              <a:t>“</a:t>
            </a:r>
            <a:r>
              <a:rPr lang="en-US" dirty="0">
                <a:solidFill>
                  <a:schemeClr val="tx1"/>
                </a:solidFill>
              </a:rPr>
              <a:t>The skills will not be effective unless they come from a sincere desire to understand.”</a:t>
            </a:r>
          </a:p>
        </p:txBody>
      </p:sp>
      <p:sp>
        <p:nvSpPr>
          <p:cNvPr id="3" name="Footer Placeholder 2"/>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0"/>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“In our role as pastoral care givers, the more dramatic the parishioner’s story (say it involves incredible acting out with wild drinking behavior, or homicidal or suicidal behavior, or physical abuse) the more we as helpers are likely to become anxious. The higher our anxiety level the more we feel the expectation to rescue particular individuals in difficulty”</a:t>
            </a:r>
            <a:endParaRPr lang="en-US" sz="3200" dirty="0"/>
          </a:p>
        </p:txBody>
      </p:sp>
      <p:sp>
        <p:nvSpPr>
          <p:cNvPr id="3" name="Footer Placeholder 2"/>
          <p:cNvSpPr>
            <a:spLocks noGrp="1"/>
          </p:cNvSpPr>
          <p:nvPr>
            <p:ph type="ftr" sz="quarter" idx="11"/>
          </p:nvPr>
        </p:nvSpPr>
        <p:spPr/>
        <p:txBody>
          <a:bodyPr/>
          <a:lstStyle/>
          <a:p>
            <a:r>
              <a:rPr lang="en-US" smtClean="0"/>
              <a:t>Couples in Conflict by Ronald W. Richardson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We, as caregivers, should attain a workable level of interested detachment.  Neutrality “is the best way we can help people with emotional conflicts &amp; difficulties.”</a:t>
            </a:r>
            <a:endParaRPr lang="en-US" sz="3200" dirty="0"/>
          </a:p>
        </p:txBody>
      </p:sp>
      <p:sp>
        <p:nvSpPr>
          <p:cNvPr id="3" name="Footer Placeholder 2"/>
          <p:cNvSpPr>
            <a:spLocks noGrp="1"/>
          </p:cNvSpPr>
          <p:nvPr>
            <p:ph type="ftr" sz="quarter" idx="11"/>
          </p:nvPr>
        </p:nvSpPr>
        <p:spPr>
          <a:xfrm>
            <a:off x="2819400" y="6356350"/>
            <a:ext cx="3200400" cy="365125"/>
          </a:xfrm>
        </p:spPr>
        <p:txBody>
          <a:bodyPr/>
          <a:lstStyle/>
          <a:p>
            <a:r>
              <a:rPr lang="en-US" dirty="0" smtClean="0"/>
              <a:t>Couples in Conflict by Ronald W. Richardson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2544762"/>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Learn to manage your own anxiety and need to rescue others.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2544762"/>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Learn to become a less-anxious presence and a calm observer.</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“We have such a tendency to rush in, to fix things up with good advice. But we often fail to take the time to diagnose, to really, deeply understand the problem first.”</a:t>
            </a:r>
            <a:endParaRPr lang="en-US" sz="3200" dirty="0"/>
          </a:p>
        </p:txBody>
      </p:sp>
      <p:sp>
        <p:nvSpPr>
          <p:cNvPr id="3" name="Footer Placeholder 2"/>
          <p:cNvSpPr>
            <a:spLocks noGrp="1"/>
          </p:cNvSpPr>
          <p:nvPr>
            <p:ph type="ftr" sz="quarter" idx="11"/>
          </p:nvPr>
        </p:nvSpPr>
        <p:spPr/>
        <p:txBody>
          <a:bodyPr/>
          <a:lstStyle/>
          <a:p>
            <a:r>
              <a:rPr lang="en-US" dirty="0" smtClean="0"/>
              <a:t>The 7 Habits of Highly Effective People </a:t>
            </a:r>
          </a:p>
          <a:p>
            <a:r>
              <a:rPr lang="en-US" dirty="0" smtClean="0"/>
              <a:t>by Stephen Covey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“If I were to summarize in one sentence the single most important principle I have learned in the field of interpersonal relations, it would be this; </a:t>
            </a:r>
            <a:r>
              <a:rPr lang="en-US" sz="3200" i="1" dirty="0" smtClean="0"/>
              <a:t>Seek first to understand then to be understood. </a:t>
            </a:r>
            <a:r>
              <a:rPr lang="en-US" sz="3200" dirty="0" smtClean="0"/>
              <a:t>This principle is the key to effective interpersonal communication”</a:t>
            </a:r>
            <a:endParaRPr lang="en-US" sz="3200" dirty="0"/>
          </a:p>
        </p:txBody>
      </p:sp>
      <p:sp>
        <p:nvSpPr>
          <p:cNvPr id="3" name="Footer Placeholder 2"/>
          <p:cNvSpPr>
            <a:spLocks noGrp="1"/>
          </p:cNvSpPr>
          <p:nvPr>
            <p:ph type="ftr" sz="quarter" idx="11"/>
          </p:nvPr>
        </p:nvSpPr>
        <p:spPr/>
        <p:txBody>
          <a:bodyPr/>
          <a:lstStyle/>
          <a:p>
            <a:r>
              <a:rPr lang="en-US" dirty="0" smtClean="0"/>
              <a:t>The 7 Habits of Highly Effective People </a:t>
            </a:r>
          </a:p>
          <a:p>
            <a:r>
              <a:rPr lang="en-US" dirty="0" smtClean="0"/>
              <a:t>by Stephen Covey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“Communication is the most important skill in life.”</a:t>
            </a:r>
            <a:endParaRPr lang="en-US" sz="3200" dirty="0"/>
          </a:p>
        </p:txBody>
      </p:sp>
      <p:sp>
        <p:nvSpPr>
          <p:cNvPr id="4" name="Content Placeholder 3"/>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US" dirty="0" smtClean="0"/>
              <a:t>Four Basic Types of Communication</a:t>
            </a:r>
          </a:p>
          <a:p>
            <a:r>
              <a:rPr lang="en-US" dirty="0" smtClean="0"/>
              <a:t>Reading</a:t>
            </a:r>
          </a:p>
          <a:p>
            <a:r>
              <a:rPr lang="en-US" dirty="0" smtClean="0"/>
              <a:t>Writing</a:t>
            </a:r>
          </a:p>
          <a:p>
            <a:r>
              <a:rPr lang="en-US" dirty="0" smtClean="0"/>
              <a:t>Speaking</a:t>
            </a:r>
          </a:p>
          <a:p>
            <a:r>
              <a:rPr lang="en-US" dirty="0" smtClean="0"/>
              <a:t>Listening</a:t>
            </a:r>
            <a:endParaRPr lang="en-US" dirty="0"/>
          </a:p>
        </p:txBody>
      </p:sp>
      <p:sp>
        <p:nvSpPr>
          <p:cNvPr id="3" name="Footer Placeholder 2"/>
          <p:cNvSpPr>
            <a:spLocks noGrp="1"/>
          </p:cNvSpPr>
          <p:nvPr>
            <p:ph type="ftr" sz="quarter" idx="11"/>
          </p:nvPr>
        </p:nvSpPr>
        <p:spPr/>
        <p:txBody>
          <a:bodyPr/>
          <a:lstStyle/>
          <a:p>
            <a:r>
              <a:rPr lang="en-US" dirty="0" smtClean="0"/>
              <a:t>The 7 Habits of Highly Effective People </a:t>
            </a:r>
          </a:p>
          <a:p>
            <a:r>
              <a:rPr lang="en-US" dirty="0" smtClean="0"/>
              <a:t>by Stephen Covey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Empathic Listening</a:t>
            </a:r>
            <a:endParaRPr lang="en-US" dirty="0"/>
          </a:p>
        </p:txBody>
      </p:sp>
      <p:sp>
        <p:nvSpPr>
          <p:cNvPr id="4" name="Content Placeholder 3"/>
          <p:cNvSpPr>
            <a:spLocks noGrp="1"/>
          </p:cNvSpPr>
          <p:nvPr>
            <p:ph idx="1"/>
          </p:nvPr>
        </p:nvSpPr>
        <p:spPr>
          <a:xfrm>
            <a:off x="381000" y="1600200"/>
            <a:ext cx="8229600" cy="4572000"/>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dirty="0" smtClean="0"/>
              <a:t>“Seek first to understand involves a very deep shift in paradigm. We typically seek first to be understood. Most people do not listen with the intent to understand; they listen with the intent to reply. They’re either speaking or preparing to speak. They’re filtering everything through their own paradigms, reading their autobiography into other people’s lives.”</a:t>
            </a:r>
            <a:endParaRPr lang="en-US" dirty="0"/>
          </a:p>
        </p:txBody>
      </p:sp>
      <p:sp>
        <p:nvSpPr>
          <p:cNvPr id="5" name="Footer Placeholder 4"/>
          <p:cNvSpPr>
            <a:spLocks noGrp="1"/>
          </p:cNvSpPr>
          <p:nvPr>
            <p:ph type="ftr" sz="quarter" idx="11"/>
          </p:nvPr>
        </p:nvSpPr>
        <p:spPr/>
        <p:txBody>
          <a:bodyPr/>
          <a:lstStyle/>
          <a:p>
            <a:r>
              <a:rPr lang="en-US" smtClean="0"/>
              <a:t>The 7 Habits of Highly Effective People  Stephen Covey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773</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Introduction to Pastoral Care</vt:lpstr>
      <vt:lpstr>“In our role as pastoral care givers, the more dramatic the parishioner’s story (say it involves incredible acting out with wild drinking behavior, or homicidal or suicidal behavior, or physical abuse) the more we as helpers are likely to become anxious. The higher our anxiety level the more we feel the expectation to rescue particular individuals in difficulty”</vt:lpstr>
      <vt:lpstr>We, as caregivers, should attain a workable level of interested detachment.  Neutrality “is the best way we can help people with emotional conflicts &amp; difficulties.”</vt:lpstr>
      <vt:lpstr>Learn to manage your own anxiety and need to rescue others.</vt:lpstr>
      <vt:lpstr>Learn to become a less-anxious presence and a calm observer.</vt:lpstr>
      <vt:lpstr>“We have such a tendency to rush in, to fix things up with good advice. But we often fail to take the time to diagnose, to really, deeply understand the problem first.”</vt:lpstr>
      <vt:lpstr>“If I were to summarize in one sentence the single most important principle I have learned in the field of interpersonal relations, it would be this; Seek first to understand then to be understood. This principle is the key to effective interpersonal communication”</vt:lpstr>
      <vt:lpstr>“Communication is the most important skill in life.”</vt:lpstr>
      <vt:lpstr>Empathic Listening</vt:lpstr>
      <vt:lpstr>Empathic Listening</vt:lpstr>
      <vt:lpstr>Empathic Listening</vt:lpstr>
      <vt:lpstr>Empathic Listening</vt:lpstr>
      <vt:lpstr>Empathic Listening</vt:lpstr>
      <vt:lpstr>Four Autobiographical Responses</vt:lpstr>
      <vt:lpstr>Four Stages of Empathic Listening</vt:lpstr>
      <vt:lpstr>As we rephrase content &amp; reflect feeling, we give the other person psychological air.  We give them space to work through their thoughts &amp; feelings for themselves. We help them take responsibility for their own lives.</vt:lpstr>
      <vt:lpstr>Don’t push or rush – be patient &amp; respectful.</vt:lpstr>
      <vt:lpstr>“When people are really hurting &amp; you really listen with a pure desire to understand, you’ll be amazed how fast they will open up. They want to open up.”  </vt:lpstr>
      <vt:lpstr>Empathic Listening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Pastoral Care</dc:title>
  <dc:creator>Ken</dc:creator>
  <cp:lastModifiedBy>Ken</cp:lastModifiedBy>
  <cp:revision>8</cp:revision>
  <dcterms:created xsi:type="dcterms:W3CDTF">2012-09-24T18:14:04Z</dcterms:created>
  <dcterms:modified xsi:type="dcterms:W3CDTF">2012-09-24T19:30:32Z</dcterms:modified>
</cp:coreProperties>
</file>