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4" r:id="rId21"/>
    <p:sldId id="275" r:id="rId22"/>
    <p:sldId id="276" r:id="rId23"/>
    <p:sldId id="277" r:id="rId24"/>
    <p:sldId id="278" r:id="rId25"/>
    <p:sldId id="279" r:id="rId26"/>
    <p:sldId id="280" r:id="rId27"/>
    <p:sldId id="285" r:id="rId28"/>
    <p:sldId id="281" r:id="rId29"/>
    <p:sldId id="282" r:id="rId30"/>
    <p:sldId id="286" r:id="rId31"/>
    <p:sldId id="287" r:id="rId32"/>
    <p:sldId id="283" r:id="rId33"/>
    <p:sldId id="288" r:id="rId34"/>
    <p:sldId id="298" r:id="rId35"/>
    <p:sldId id="289" r:id="rId36"/>
    <p:sldId id="290" r:id="rId37"/>
    <p:sldId id="292" r:id="rId38"/>
    <p:sldId id="293" r:id="rId39"/>
    <p:sldId id="294" r:id="rId40"/>
    <p:sldId id="295"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297" r:id="rId54"/>
    <p:sldId id="296" r:id="rId55"/>
    <p:sldId id="311" r:id="rId56"/>
    <p:sldId id="312" r:id="rId57"/>
    <p:sldId id="313" r:id="rId58"/>
    <p:sldId id="314" r:id="rId59"/>
    <p:sldId id="315" r:id="rId60"/>
    <p:sldId id="316" r:id="rId61"/>
    <p:sldId id="317" r:id="rId62"/>
    <p:sldId id="318" r:id="rId63"/>
    <p:sldId id="319" r:id="rId64"/>
    <p:sldId id="320" r:id="rId65"/>
    <p:sldId id="321" r:id="rId66"/>
    <p:sldId id="324" r:id="rId67"/>
    <p:sldId id="322" r:id="rId68"/>
    <p:sldId id="323" r:id="rId69"/>
    <p:sldId id="325" r:id="rId70"/>
    <p:sldId id="326" r:id="rId71"/>
    <p:sldId id="327" r:id="rId72"/>
    <p:sldId id="328" r:id="rId73"/>
    <p:sldId id="329" r:id="rId74"/>
    <p:sldId id="330" r:id="rId75"/>
    <p:sldId id="331" r:id="rId76"/>
    <p:sldId id="332" r:id="rId77"/>
    <p:sldId id="333" r:id="rId78"/>
    <p:sldId id="334"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02A58-A7B0-424E-8D84-C395D5AE080B}" type="datetimeFigureOut">
              <a:rPr lang="en-US" smtClean="0"/>
              <a:t>3/19/2012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150E80-2BFB-4CDD-8B03-965E406192F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9C736-C34A-4A6B-8659-50B0FE64C6CD}" type="datetimeFigureOut">
              <a:rPr lang="en-US" smtClean="0"/>
              <a:pPr/>
              <a:t>3/19/2012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F8C7A8-F35F-472D-9B72-978847BD570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9C736-C34A-4A6B-8659-50B0FE64C6CD}" type="datetimeFigureOut">
              <a:rPr lang="en-US" smtClean="0"/>
              <a:pPr/>
              <a:t>3/19/2012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8C7A8-F35F-472D-9B72-978847BD570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style>
          <a:lnRef idx="2">
            <a:schemeClr val="dk1"/>
          </a:lnRef>
          <a:fillRef idx="1">
            <a:schemeClr val="lt1"/>
          </a:fillRef>
          <a:effectRef idx="0">
            <a:schemeClr val="dk1"/>
          </a:effectRef>
          <a:fontRef idx="minor">
            <a:schemeClr val="dk1"/>
          </a:fontRef>
        </p:style>
        <p:txBody>
          <a:bodyPr/>
          <a:lstStyle/>
          <a:p>
            <a:r>
              <a:rPr lang="en-US" dirty="0" smtClean="0">
                <a:effectLst>
                  <a:outerShdw blurRad="38100" dist="38100" dir="2700000" algn="tl">
                    <a:srgbClr val="000000">
                      <a:alpha val="43137"/>
                    </a:srgbClr>
                  </a:outerShdw>
                </a:effectLst>
              </a:rPr>
              <a:t>Congregations as Emotional Systems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2133600"/>
            <a:ext cx="8686800" cy="4495800"/>
          </a:xfrm>
          <a:noFill/>
        </p:spPr>
        <p:style>
          <a:lnRef idx="0">
            <a:schemeClr val="dk1"/>
          </a:lnRef>
          <a:fillRef idx="3">
            <a:schemeClr val="dk1"/>
          </a:fillRef>
          <a:effectRef idx="3">
            <a:schemeClr val="dk1"/>
          </a:effectRef>
          <a:fontRef idx="minor">
            <a:schemeClr val="lt1"/>
          </a:fontRef>
        </p:style>
        <p:txBody>
          <a:bodyPr>
            <a:normAutofit/>
          </a:bodyPr>
          <a:lstStyle/>
          <a:p>
            <a:r>
              <a:rPr lang="en-US" dirty="0">
                <a:solidFill>
                  <a:schemeClr val="tx1"/>
                </a:solidFill>
              </a:rPr>
              <a:t>“By far most of the difficulties leaders experience is in relationships.”  “If they learn to ‘think systems’ leaders don’t need typical classes or books on how to be a good leader.  Family systems theory points the way, and if they take it seriously, applying it in their lives, they automatically become better and better leaders, on a continuing basis, the rest of their lives.”  Roberta Gilbert </a:t>
            </a:r>
            <a:r>
              <a:rPr lang="en-US" i="1" dirty="0">
                <a:solidFill>
                  <a:schemeClr val="tx1"/>
                </a:solidFill>
              </a:rPr>
              <a:t>Extraordinary Leadership </a:t>
            </a:r>
            <a:r>
              <a:rPr lang="en-US" dirty="0">
                <a:solidFill>
                  <a:schemeClr val="tx1"/>
                </a:solidFill>
              </a:rPr>
              <a:t>page 5</a:t>
            </a:r>
          </a:p>
          <a:p>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3923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1" dirty="0"/>
              <a:t>What does it mean to say the congregation/family is an emotional unit?</a:t>
            </a:r>
            <a:r>
              <a:rPr lang="en-US" dirty="0"/>
              <a:t/>
            </a:r>
            <a:br>
              <a:rPr lang="en-US" dirty="0"/>
            </a:br>
            <a:endParaRPr lang="en-US" dirty="0"/>
          </a:p>
        </p:txBody>
      </p:sp>
      <p:sp>
        <p:nvSpPr>
          <p:cNvPr id="4" name="Content Placeholder 3"/>
          <p:cNvSpPr>
            <a:spLocks noGrp="1"/>
          </p:cNvSpPr>
          <p:nvPr>
            <p:ph idx="1"/>
          </p:nvPr>
        </p:nvSpPr>
        <p:spPr>
          <a:xfrm>
            <a:off x="228600" y="3200400"/>
            <a:ext cx="8610600" cy="3429000"/>
          </a:xfrm>
          <a:noFill/>
        </p:spPr>
        <p:style>
          <a:lnRef idx="1">
            <a:schemeClr val="accent1"/>
          </a:lnRef>
          <a:fillRef idx="3">
            <a:schemeClr val="accent1"/>
          </a:fillRef>
          <a:effectRef idx="2">
            <a:schemeClr val="accent1"/>
          </a:effectRef>
          <a:fontRef idx="minor">
            <a:schemeClr val="lt1"/>
          </a:fontRef>
        </p:style>
        <p:txBody>
          <a:bodyPr>
            <a:normAutofit/>
          </a:bodyPr>
          <a:lstStyle/>
          <a:p>
            <a:pPr lvl="0"/>
            <a:r>
              <a:rPr lang="en-US" dirty="0">
                <a:solidFill>
                  <a:schemeClr val="tx1"/>
                </a:solidFill>
              </a:rPr>
              <a:t>Whatever affects one affects each one in the systems.  That is, anxiety moves easily form person to person in a group.</a:t>
            </a:r>
          </a:p>
          <a:p>
            <a:pPr lvl="0"/>
            <a:r>
              <a:rPr lang="en-US" dirty="0">
                <a:solidFill>
                  <a:schemeClr val="tx1"/>
                </a:solidFill>
              </a:rPr>
              <a:t>Family members trade “self” into the family relationship togetherness in a family “fusion” of selves.  (</a:t>
            </a:r>
            <a:r>
              <a:rPr lang="en-US" i="1" dirty="0">
                <a:solidFill>
                  <a:schemeClr val="tx1"/>
                </a:solidFill>
              </a:rPr>
              <a:t>The Eight Concepts </a:t>
            </a:r>
            <a:r>
              <a:rPr lang="en-US" dirty="0">
                <a:solidFill>
                  <a:schemeClr val="tx1"/>
                </a:solidFill>
              </a:rPr>
              <a:t>– Gilbert – page 6)</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44962"/>
          </a:xfrm>
        </p:spPr>
        <p:txBody>
          <a:bodyPr/>
          <a:lstStyle/>
          <a:p>
            <a:r>
              <a:rPr lang="en-US" dirty="0"/>
              <a:t>Most leadership difficulties come about as a result of the way the leader interacts with others.”  (Gilbert p. 174)</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r>
              <a:rPr lang="en-US" dirty="0"/>
              <a:t>“Pastors have been ill prepared for their encounter with the emotional side of the congregation.”  (Gilbert p. 178)</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583362"/>
          </a:xfrm>
        </p:spPr>
        <p:txBody>
          <a:bodyPr>
            <a:noAutofit/>
          </a:bodyPr>
          <a:lstStyle/>
          <a:p>
            <a:r>
              <a:rPr lang="en-US" sz="3200" dirty="0"/>
              <a:t>There will always be times of imbalance in the church’s emotional system, times when there are conflicts and problems in the church that challenge the leadership.</a:t>
            </a:r>
            <a:br>
              <a:rPr lang="en-US" sz="3200" dirty="0"/>
            </a:br>
            <a:r>
              <a:rPr lang="en-US" sz="3200" dirty="0"/>
              <a:t>When the emotional system becomes unbalanced, the response of leaders is crucial to how things turn out in the end.  If the leaders think in individualistic terms rather than in systems terms, they are likely to respond to attacks as though they personally were being attacked, rather than seeing the attack as part of an imbalance in the system.</a:t>
            </a:r>
            <a:br>
              <a:rPr lang="en-US" sz="3200" dirty="0"/>
            </a:b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2838"/>
            <a:ext cx="8229600" cy="4983162"/>
          </a:xfrm>
        </p:spPr>
        <p:txBody>
          <a:bodyPr>
            <a:normAutofit fontScale="90000"/>
          </a:bodyPr>
          <a:lstStyle/>
          <a:p>
            <a:pPr lvl="0"/>
            <a:r>
              <a:rPr lang="en-US" sz="4000" dirty="0" smtClean="0"/>
              <a:t>1. Take responsibility for yourself.</a:t>
            </a:r>
            <a:br>
              <a:rPr lang="en-US" sz="4000" dirty="0" smtClean="0"/>
            </a:br>
            <a:r>
              <a:rPr lang="en-US" sz="4000" dirty="0"/>
              <a:t/>
            </a:r>
            <a:br>
              <a:rPr lang="en-US" sz="4000" dirty="0"/>
            </a:br>
            <a:r>
              <a:rPr lang="en-US" sz="4000" dirty="0" smtClean="0"/>
              <a:t>2. Be </a:t>
            </a:r>
            <a:r>
              <a:rPr lang="en-US" sz="4000" dirty="0"/>
              <a:t>thoughtful and rational in the midst of anxiety.  Think rather than react emotionally.  When our anxiety rises we quit thinking and then make poor decisions.</a:t>
            </a:r>
            <a:br>
              <a:rPr lang="en-US" sz="4000" dirty="0"/>
            </a:br>
            <a:r>
              <a:rPr lang="en-US" sz="4000" dirty="0"/>
              <a:t> </a:t>
            </a:r>
            <a:r>
              <a:rPr lang="en-US" dirty="0"/>
              <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553200"/>
          </a:xfrm>
        </p:spPr>
        <p:txBody>
          <a:bodyPr>
            <a:noAutofit/>
          </a:bodyPr>
          <a:lstStyle/>
          <a:p>
            <a:pPr lvl="0"/>
            <a:r>
              <a:rPr lang="en-US" sz="3200" dirty="0" smtClean="0"/>
              <a:t>3. Become </a:t>
            </a:r>
            <a:r>
              <a:rPr lang="en-US" sz="3200" dirty="0"/>
              <a:t>a calm observer of the system and what is actually going on.  “Observation requires stepping outside of our own subjective responses to what we ‘feel’ is happening, and learning to watch what is actually going on: who is doing what, when, where, and how.  Many of us spend a good deal of our time living in a kind of fantasy about what is going on around us.  We observe a few things that happen ‘out there’, fail to see or even ignore other things, and </a:t>
            </a:r>
            <a:r>
              <a:rPr lang="en-US" sz="3200" i="1" dirty="0"/>
              <a:t>create a story for ourselves explaining what it is all about.</a:t>
            </a:r>
            <a:r>
              <a:rPr lang="en-US" sz="3200" dirty="0"/>
              <a:t/>
            </a:r>
            <a:br>
              <a:rPr lang="en-US" sz="3200" dirty="0"/>
            </a:br>
            <a:r>
              <a:rPr lang="en-US" sz="3200" dirty="0"/>
              <a:t> </a:t>
            </a:r>
            <a:br>
              <a:rPr lang="en-US" sz="3200" dirty="0"/>
            </a:b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r>
              <a:rPr lang="en-US" sz="3600" dirty="0"/>
              <a:t>The individual model of human behavior leads us to speculate about other people’s motives.</a:t>
            </a:r>
            <a:br>
              <a:rPr lang="en-US" sz="3600" dirty="0"/>
            </a:br>
            <a:r>
              <a:rPr lang="en-US" sz="3600" i="1" dirty="0"/>
              <a:t>We are focused on how things impact us and whether we feel good or bad</a:t>
            </a:r>
            <a:r>
              <a:rPr lang="en-US" sz="3600" dirty="0"/>
              <a:t>.  Then we react to what we imagine they are doing to us and then they react to us in the same way.  </a:t>
            </a:r>
            <a:br>
              <a:rPr lang="en-US" sz="3600" dirty="0"/>
            </a:b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3600" dirty="0"/>
              <a:t>We tend to personalize other people’s behaviors.  We think the behavior is about us.  We get stuck in believing that it’s always about us. </a:t>
            </a:r>
            <a:br>
              <a:rPr lang="en-US" sz="3600" dirty="0"/>
            </a:br>
            <a:r>
              <a:rPr lang="en-US" sz="3600" dirty="0"/>
              <a:t>We must also learn to become good observers of ourselves.  What is going on in me and how am I behaving?</a:t>
            </a:r>
            <a:br>
              <a:rPr lang="en-US" sz="3600" dirty="0"/>
            </a:b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lvl="0"/>
            <a:r>
              <a:rPr lang="en-US" sz="3600" dirty="0" smtClean="0"/>
              <a:t>4. Learn </a:t>
            </a:r>
            <a:r>
              <a:rPr lang="en-US" sz="3600" dirty="0"/>
              <a:t>to manage yourself.  Become </a:t>
            </a:r>
            <a:r>
              <a:rPr lang="en-US" sz="3600" dirty="0" smtClean="0"/>
              <a:t/>
            </a:r>
            <a:br>
              <a:rPr lang="en-US" sz="3600" dirty="0" smtClean="0"/>
            </a:br>
            <a:r>
              <a:rPr lang="en-US" sz="3600" dirty="0" smtClean="0"/>
              <a:t>self-regulated.  Manage your own anxiety and reactivity.</a:t>
            </a:r>
            <a:br>
              <a:rPr lang="en-US" sz="3600" dirty="0" smtClean="0"/>
            </a:br>
            <a:r>
              <a:rPr lang="en-US" sz="3600" dirty="0"/>
              <a:t/>
            </a:r>
            <a:br>
              <a:rPr lang="en-US" sz="3600" dirty="0"/>
            </a:br>
            <a:r>
              <a:rPr lang="en-US" sz="3600" dirty="0" smtClean="0"/>
              <a:t>5. One </a:t>
            </a:r>
            <a:r>
              <a:rPr lang="en-US" sz="3600" dirty="0"/>
              <a:t>way to become healthier is to go back to </a:t>
            </a:r>
            <a:r>
              <a:rPr lang="en-US" sz="3600" dirty="0" smtClean="0"/>
              <a:t>your </a:t>
            </a:r>
            <a:r>
              <a:rPr lang="en-US" sz="3600" dirty="0"/>
              <a:t>family of origin.</a:t>
            </a:r>
            <a:br>
              <a:rPr lang="en-US" sz="3600" dirty="0"/>
            </a:b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1 2"/>
          <p:cNvSpPr/>
          <p:nvPr/>
        </p:nvSpPr>
        <p:spPr>
          <a:xfrm>
            <a:off x="838200" y="838200"/>
            <a:ext cx="7620000" cy="50292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3048000" y="2743200"/>
            <a:ext cx="3126621" cy="923330"/>
          </a:xfrm>
          <a:prstGeom prst="rect">
            <a:avLst/>
          </a:prstGeom>
          <a:noFill/>
        </p:spPr>
        <p:txBody>
          <a:bodyPr wrap="square" lIns="91440" tIns="45720" rIns="91440" bIns="45720">
            <a:spAutoFit/>
          </a:bodyPr>
          <a:lstStyle/>
          <a:p>
            <a:pPr algn="ctr"/>
            <a:r>
              <a:rPr lang="en-US" sz="5400" b="1" dirty="0" smtClean="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rPr>
              <a:t>Anxiety!</a:t>
            </a:r>
            <a:endParaRPr lang="en-US" sz="5400" b="1" cap="none" spc="0" dirty="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4724399"/>
          </a:xfrm>
          <a:noFill/>
        </p:spPr>
        <p:style>
          <a:lnRef idx="3">
            <a:schemeClr val="lt1"/>
          </a:lnRef>
          <a:fillRef idx="1">
            <a:schemeClr val="dk1"/>
          </a:fillRef>
          <a:effectRef idx="1">
            <a:schemeClr val="dk1"/>
          </a:effectRef>
          <a:fontRef idx="minor">
            <a:schemeClr val="lt1"/>
          </a:fontRef>
        </p:style>
        <p:txBody>
          <a:bodyPr/>
          <a:lstStyle/>
          <a:p>
            <a:pPr algn="ctr">
              <a:buNone/>
            </a:pPr>
            <a:r>
              <a:rPr lang="en-US" dirty="0">
                <a:solidFill>
                  <a:schemeClr val="tx1"/>
                </a:solidFill>
              </a:rPr>
              <a:t>“This is not saying that applying the ideas is easy.  The human changes only slowly and with much kicking and screaming.  That is why it takes time, effort, teaching, reading, &amp; coaching.”  “Learn theory, learn theory, learn theory – if you learn theory you can use it.  If you don’t you can’t.”  (Gilbert page 5)</a:t>
            </a:r>
          </a:p>
          <a:p>
            <a:pPr algn="ctr">
              <a:buNone/>
            </a:pPr>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1524000"/>
          </a:xfrm>
        </p:spPr>
        <p:txBody>
          <a:bodyPr/>
          <a:lstStyle/>
          <a:p>
            <a:r>
              <a:rPr lang="en-US" dirty="0" smtClean="0"/>
              <a:t>Anxiety is what unbalances the system.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3200" dirty="0"/>
              <a:t>Chronic anxiety</a:t>
            </a:r>
            <a:r>
              <a:rPr lang="en-US" sz="3200" b="1" dirty="0"/>
              <a:t> </a:t>
            </a:r>
            <a:r>
              <a:rPr lang="en-US" sz="3200" dirty="0"/>
              <a:t>is any sense of threat we have that is perceived, imagined or interpreted.  Our anxiety is below the surface and so normally we are unaware of it. Over time we develop a heightened sensitivity to potential threat.  We are threatened by the behavior and actions of others.  There is a threat to the loss of self - of who we are – our individuality. There is the threat of being dominated – being taken advantage of – of being hurt, or rejected, or overlooked – not appreciated or not included.</a:t>
            </a:r>
            <a:br>
              <a:rPr lang="en-US" sz="3200" dirty="0"/>
            </a:br>
            <a:endParaRPr lang="en-US"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3600" dirty="0"/>
              <a:t>We become more concerned with how other people are behaving toward us than we do with how we are behaving toward them.  We question motives – we blame – we criticize.  We get consumed with anger and resentment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p:spPr>
        <p:txBody>
          <a:bodyPr>
            <a:normAutofit/>
          </a:bodyPr>
          <a:lstStyle/>
          <a:p>
            <a:r>
              <a:rPr lang="en-US" sz="3200" dirty="0"/>
              <a:t>We develop typical ways of dealing with our anxiety and we use our preferred methods consistently.  As a result, we repeat the same mistakes over and over again.  Though we feel “safer” in the short term, long term we develop less than ideal relationships, we lose intimacy, and we lose opportunities for leadership and advancement.  Ultimately our patterns of chronic anxiety set our default future.  Unless something changes we will end our lives with the same issues that we have now.</a:t>
            </a:r>
            <a:br>
              <a:rPr lang="en-US" sz="3200" dirty="0"/>
            </a:b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r>
              <a:rPr lang="en-US" sz="3600" dirty="0" smtClean="0"/>
              <a:t>“The job of effective church leaders is to help keep down the level of anxiety in the emotional system of the congregation.”</a:t>
            </a:r>
            <a:br>
              <a:rPr lang="en-US" sz="3600" dirty="0" smtClean="0"/>
            </a:br>
            <a:r>
              <a:rPr lang="en-US" sz="3600" i="1" dirty="0" smtClean="0"/>
              <a:t>Creating a Healthier Church – (</a:t>
            </a:r>
            <a:r>
              <a:rPr lang="en-US" sz="3600" dirty="0" smtClean="0"/>
              <a:t>page 51)</a:t>
            </a:r>
            <a:r>
              <a:rPr lang="en-US" sz="3600" i="1" dirty="0" smtClean="0"/>
              <a:t/>
            </a:r>
            <a:br>
              <a:rPr lang="en-US" sz="3600" i="1" dirty="0" smtClean="0"/>
            </a:br>
            <a:r>
              <a:rPr lang="en-US" sz="3600" dirty="0" smtClean="0"/>
              <a:t>Ronald Richardson</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sz="3600" dirty="0" smtClean="0"/>
              <a:t>1. Manage your own anxiety.  Bring your own calmness to the situation.</a:t>
            </a:r>
            <a:br>
              <a:rPr lang="en-US" sz="3600" dirty="0" smtClean="0"/>
            </a:br>
            <a:r>
              <a:rPr lang="en-US" sz="3600" dirty="0" smtClean="0"/>
              <a:t/>
            </a:r>
            <a:br>
              <a:rPr lang="en-US" sz="3600" dirty="0" smtClean="0"/>
            </a:br>
            <a:r>
              <a:rPr lang="en-US" sz="3600" dirty="0" smtClean="0"/>
              <a:t>2. Stay in meaningful contact with other key people involved in the situation.</a:t>
            </a:r>
            <a:br>
              <a:rPr lang="en-US" sz="3600" dirty="0" smtClean="0"/>
            </a:br>
            <a:r>
              <a:rPr lang="en-US" sz="3600" dirty="0"/>
              <a:t/>
            </a:r>
            <a:br>
              <a:rPr lang="en-US" sz="3600" dirty="0"/>
            </a:br>
            <a:r>
              <a:rPr lang="en-US" sz="3600" i="1" dirty="0" smtClean="0"/>
              <a:t>Stay calm &amp; stay connected.</a:t>
            </a:r>
            <a:endParaRPr lang="en-US"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447800"/>
            <a:ext cx="6781800" cy="2514600"/>
          </a:xfrm>
        </p:spPr>
        <p:style>
          <a:lnRef idx="3">
            <a:schemeClr val="lt1"/>
          </a:lnRef>
          <a:fillRef idx="1">
            <a:schemeClr val="dk1"/>
          </a:fillRef>
          <a:effectRef idx="1">
            <a:schemeClr val="dk1"/>
          </a:effectRef>
          <a:fontRef idx="minor">
            <a:schemeClr val="lt1"/>
          </a:fontRef>
        </p:style>
        <p:txBody>
          <a:bodyPr>
            <a:normAutofit/>
          </a:bodyPr>
          <a:lstStyle/>
          <a:p>
            <a:r>
              <a:rPr lang="en-US" sz="3600" dirty="0" smtClean="0"/>
              <a:t/>
            </a:r>
            <a:br>
              <a:rPr lang="en-US" sz="3600" dirty="0" smtClean="0"/>
            </a:br>
            <a:r>
              <a:rPr lang="en-US" sz="3600" dirty="0" smtClean="0"/>
              <a:t>Typical </a:t>
            </a:r>
            <a:r>
              <a:rPr lang="en-US" sz="3600" dirty="0"/>
              <a:t>Ways People Deal With </a:t>
            </a:r>
            <a:r>
              <a:rPr lang="en-US" sz="3600" dirty="0" smtClean="0"/>
              <a:t/>
            </a:r>
            <a:br>
              <a:rPr lang="en-US" sz="3600" dirty="0" smtClean="0"/>
            </a:br>
            <a:r>
              <a:rPr lang="en-US" sz="3600" b="1" i="1" dirty="0" smtClean="0"/>
              <a:t>Anxiety</a:t>
            </a:r>
            <a:r>
              <a:rPr lang="en-US" sz="3600" i="1" dirty="0" smtClean="0"/>
              <a:t/>
            </a:r>
            <a:br>
              <a:rPr lang="en-US" sz="3600" i="1" dirty="0" smtClean="0"/>
            </a:br>
            <a:endParaRPr lang="en-US" sz="3600"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229600" cy="1143000"/>
          </a:xfrm>
        </p:spPr>
        <p:style>
          <a:lnRef idx="0">
            <a:schemeClr val="accent1"/>
          </a:lnRef>
          <a:fillRef idx="3">
            <a:schemeClr val="accent1"/>
          </a:fillRef>
          <a:effectRef idx="3">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Self-Differentiation</a:t>
            </a:r>
            <a:endParaRPr lang="en-US" dirty="0">
              <a:effectLst>
                <a:outerShdw blurRad="38100" dist="38100" dir="2700000" algn="tl">
                  <a:srgbClr val="000000">
                    <a:alpha val="43137"/>
                  </a:srgbClr>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lvl="1" algn="ctr" rtl="0">
              <a:spcBef>
                <a:spcPct val="0"/>
              </a:spcBef>
            </a:pPr>
            <a:r>
              <a:rPr lang="en-US" sz="3200" dirty="0"/>
              <a:t>Self-Differentiation deals with the effort to define oneself, to control oneself, to become a more responsible person, and to permit others to be themselves as well.  Differentiation is the ability to remain connected in relationship to significant people in our lives and yet not have our reactions and behavior determined by them.  We are connected but emotionally separate.</a:t>
            </a:r>
            <a:br>
              <a:rPr lang="en-US" sz="3200" dirty="0"/>
            </a:br>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lvl="1" algn="ctr" rtl="0">
              <a:spcBef>
                <a:spcPct val="0"/>
              </a:spcBef>
            </a:pPr>
            <a:r>
              <a:rPr lang="en-US" sz="3200" dirty="0"/>
              <a:t>There is a difference between telling people what I think and telling them what they should think.  Defining self means that we consistently and calmly tell others what we think, believe, and value without demanding that they think, believe, or value the same things.</a:t>
            </a:r>
            <a:r>
              <a:rPr lang="en-US" sz="3200" i="1" dirty="0"/>
              <a:t> </a:t>
            </a:r>
            <a:r>
              <a:rPr lang="en-US" sz="3200" dirty="0"/>
              <a:t/>
            </a:r>
            <a:br>
              <a:rPr lang="en-US" sz="3200" dirty="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57400"/>
            <a:ext cx="8305800" cy="1447800"/>
          </a:xfrm>
        </p:spPr>
        <p:style>
          <a:lnRef idx="1">
            <a:schemeClr val="accent1"/>
          </a:lnRef>
          <a:fillRef idx="3">
            <a:schemeClr val="accent1"/>
          </a:fillRef>
          <a:effectRef idx="2">
            <a:schemeClr val="accent1"/>
          </a:effectRef>
          <a:fontRef idx="minor">
            <a:schemeClr val="lt1"/>
          </a:fontRef>
        </p:style>
        <p:txBody>
          <a:bodyPr>
            <a:normAutofit fontScale="90000"/>
          </a:bodyPr>
          <a:lstStyle/>
          <a:p>
            <a:pPr lvl="0"/>
            <a:r>
              <a:rPr lang="en-US" b="1" dirty="0" smtClean="0"/>
              <a:t/>
            </a:r>
            <a:br>
              <a:rPr lang="en-US" b="1" dirty="0" smtClean="0"/>
            </a:br>
            <a:r>
              <a:rPr lang="en-US" b="1" dirty="0" smtClean="0">
                <a:effectLst>
                  <a:outerShdw blurRad="38100" dist="38100" dir="2700000" algn="tl">
                    <a:srgbClr val="000000">
                      <a:alpha val="43137"/>
                    </a:srgbClr>
                  </a:outerShdw>
                </a:effectLst>
              </a:rPr>
              <a:t>Individual </a:t>
            </a:r>
            <a:r>
              <a:rPr lang="en-US" b="1" dirty="0">
                <a:effectLst>
                  <a:outerShdw blurRad="38100" dist="38100" dir="2700000" algn="tl">
                    <a:srgbClr val="000000">
                      <a:alpha val="43137"/>
                    </a:srgbClr>
                  </a:outerShdw>
                </a:effectLst>
              </a:rPr>
              <a:t>Model/Thinking: </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sz="3200" dirty="0" smtClean="0"/>
              <a:t> “One simple way of defining differentiation is as an ability to be closely connected with just about anyone we choose and still be a self, still maintain a sense of one’s own functional autonomy within the close relationship.  It is the ability to be close to an emotionally important other while neither being dependent on gaining the other’s acceptance and approval nor fearing the other’s disapproval, rejection, or criticism of how we are. </a:t>
            </a:r>
            <a:endParaRPr lang="en-US"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r>
              <a:rPr lang="en-US" sz="3200" dirty="0" smtClean="0"/>
              <a:t>It is also being comfortable with the differences in the other person, particularly in times of higher anxiety, and not letting those differences cause emotional distance on our part.  It means not needing to change the other to meet our expectations, or change ourselves to meet the other’s, in order to be close.”  Ronald Richardson </a:t>
            </a:r>
            <a:r>
              <a:rPr lang="en-US" sz="3200" i="1" dirty="0" smtClean="0"/>
              <a:t>Becoming a Healthier Pastor </a:t>
            </a:r>
            <a:r>
              <a:rPr lang="en-US" sz="3200" dirty="0" smtClean="0"/>
              <a:t>page 56</a:t>
            </a: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a:bodyPr>
          <a:lstStyle/>
          <a:p>
            <a:pPr marL="342900" lvl="1" indent="-342900">
              <a:buFont typeface="Arial" pitchFamily="34" charset="0"/>
              <a:buChar char="•"/>
            </a:pPr>
            <a:r>
              <a:rPr lang="en-US" sz="3200" dirty="0" smtClean="0"/>
              <a:t>Most people remain at the level of differentiation attained by the time they left home. </a:t>
            </a:r>
          </a:p>
          <a:p>
            <a:pPr marL="342900" lvl="1" indent="-342900">
              <a:buFont typeface="Arial" pitchFamily="34" charset="0"/>
              <a:buChar char="•"/>
            </a:pPr>
            <a:r>
              <a:rPr lang="en-US" sz="3200" dirty="0" smtClean="0"/>
              <a:t>We are likely to marry a person whose degree of emotional maturity matches our own.</a:t>
            </a:r>
          </a:p>
          <a:p>
            <a:r>
              <a:rPr lang="en-US" dirty="0" smtClean="0"/>
              <a:t>Take responsibility for yourself.  The only person you can change is you</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Two Basic Life Forces</a:t>
            </a:r>
            <a:endParaRPr lang="en-US" dirty="0"/>
          </a:p>
        </p:txBody>
      </p:sp>
      <p:sp>
        <p:nvSpPr>
          <p:cNvPr id="3" name="Content Placeholder 2"/>
          <p:cNvSpPr>
            <a:spLocks noGrp="1"/>
          </p:cNvSpPr>
          <p:nvPr>
            <p:ph idx="1"/>
          </p:nvPr>
        </p:nvSpPr>
        <p:spPr>
          <a:xfrm>
            <a:off x="0" y="1600200"/>
            <a:ext cx="9144000" cy="4525963"/>
          </a:xfrm>
        </p:spPr>
        <p:txBody>
          <a:bodyPr/>
          <a:lstStyle/>
          <a:p>
            <a:pPr>
              <a:buNone/>
            </a:pPr>
            <a:endParaRPr lang="en-US" dirty="0"/>
          </a:p>
        </p:txBody>
      </p:sp>
      <p:sp>
        <p:nvSpPr>
          <p:cNvPr id="4" name="Rounded Rectangle 3"/>
          <p:cNvSpPr/>
          <p:nvPr/>
        </p:nvSpPr>
        <p:spPr>
          <a:xfrm>
            <a:off x="4114800" y="3657600"/>
            <a:ext cx="4953000" cy="914400"/>
          </a:xfrm>
          <a:prstGeom prst="round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000" dirty="0" smtClean="0">
                <a:solidFill>
                  <a:schemeClr val="tx1"/>
                </a:solidFill>
                <a:effectLst>
                  <a:outerShdw blurRad="38100" dist="38100" dir="2700000" algn="tl">
                    <a:srgbClr val="000000">
                      <a:alpha val="43137"/>
                    </a:srgbClr>
                  </a:outerShdw>
                </a:effectLst>
              </a:rPr>
              <a:t>Togetherness</a:t>
            </a:r>
            <a:endParaRPr lang="en-US" sz="4000" dirty="0">
              <a:solidFill>
                <a:schemeClr val="tx1"/>
              </a:solidFill>
              <a:effectLst>
                <a:outerShdw blurRad="38100" dist="38100" dir="2700000" algn="tl">
                  <a:srgbClr val="000000">
                    <a:alpha val="43137"/>
                  </a:srgbClr>
                </a:outerShdw>
              </a:effectLst>
            </a:endParaRPr>
          </a:p>
        </p:txBody>
      </p:sp>
      <p:sp>
        <p:nvSpPr>
          <p:cNvPr id="5" name="Rounded Rectangle 4"/>
          <p:cNvSpPr/>
          <p:nvPr/>
        </p:nvSpPr>
        <p:spPr>
          <a:xfrm>
            <a:off x="76200" y="2667000"/>
            <a:ext cx="4800600" cy="914400"/>
          </a:xfrm>
          <a:prstGeom prst="roundRect">
            <a:avLst/>
          </a:prstGeom>
          <a:scene3d>
            <a:camera prst="orthographicFront"/>
            <a:lightRig rig="threePt" dir="t"/>
          </a:scene3d>
          <a:sp3d>
            <a:bevelT/>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000" dirty="0" smtClean="0">
                <a:solidFill>
                  <a:schemeClr val="tx1"/>
                </a:solidFill>
                <a:effectLst>
                  <a:outerShdw blurRad="38100" dist="38100" dir="2700000" algn="tl">
                    <a:srgbClr val="000000">
                      <a:alpha val="43137"/>
                    </a:srgbClr>
                  </a:outerShdw>
                </a:effectLst>
              </a:rPr>
              <a:t>Individuality</a:t>
            </a:r>
            <a:endParaRPr lang="en-US" sz="4000"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678362"/>
          </a:xfrm>
        </p:spPr>
        <p:txBody>
          <a:bodyPr>
            <a:normAutofit/>
          </a:bodyPr>
          <a:lstStyle/>
          <a:p>
            <a:r>
              <a:rPr lang="en-US" sz="3600" dirty="0" smtClean="0"/>
              <a:t>“An essential part of connectedness, is individuality.” </a:t>
            </a:r>
            <a:br>
              <a:rPr lang="en-US" sz="3600" dirty="0" smtClean="0"/>
            </a:br>
            <a:r>
              <a:rPr lang="en-US" sz="3600" dirty="0" smtClean="0"/>
              <a:t>Richardson page 61</a:t>
            </a:r>
            <a:br>
              <a:rPr lang="en-US" sz="3600" dirty="0" smtClean="0"/>
            </a:br>
            <a:r>
              <a:rPr lang="en-US" sz="3600" dirty="0" smtClean="0"/>
              <a:t/>
            </a:r>
            <a:br>
              <a:rPr lang="en-US" sz="3600" dirty="0" smtClean="0"/>
            </a:br>
            <a:r>
              <a:rPr lang="en-US" sz="3600" dirty="0" smtClean="0"/>
              <a:t>Jesus – Luke 2:41-51</a:t>
            </a:r>
            <a:endParaRPr lang="en-US"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44962"/>
          </a:xfrm>
        </p:spPr>
        <p:txBody>
          <a:bodyPr>
            <a:normAutofit/>
          </a:bodyPr>
          <a:lstStyle/>
          <a:p>
            <a:r>
              <a:rPr lang="en-US" sz="4000" dirty="0" smtClean="0"/>
              <a:t>As anxiety rises in our lives there is greater pressure for togetherness.</a:t>
            </a:r>
            <a:br>
              <a:rPr lang="en-US" sz="4000" dirty="0" smtClean="0"/>
            </a:br>
            <a:r>
              <a:rPr lang="en-US" sz="4000" dirty="0" smtClean="0"/>
              <a:t>We are pressured to fit in and be the same as everyone else in the group.</a:t>
            </a:r>
            <a:endParaRPr lang="en-US" sz="4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373562"/>
          </a:xfrm>
        </p:spPr>
        <p:txBody>
          <a:bodyPr>
            <a:normAutofit/>
          </a:bodyPr>
          <a:lstStyle/>
          <a:p>
            <a:r>
              <a:rPr lang="en-US" sz="3600" dirty="0" smtClean="0"/>
              <a:t>“During times of higher anxiety, the less mature people in the church seek to promote sameness and conformity as the way to achieve unity and togetherness in the community.”</a:t>
            </a:r>
            <a:br>
              <a:rPr lang="en-US" sz="3600" dirty="0" smtClean="0"/>
            </a:br>
            <a:r>
              <a:rPr lang="en-US" sz="3600" i="1" dirty="0" smtClean="0"/>
              <a:t>Creating a Healthier Church</a:t>
            </a:r>
            <a:br>
              <a:rPr lang="en-US" sz="3600" i="1" dirty="0" smtClean="0"/>
            </a:br>
            <a:r>
              <a:rPr lang="en-US" sz="3600" i="1" dirty="0" smtClean="0"/>
              <a:t> </a:t>
            </a:r>
            <a:r>
              <a:rPr lang="en-US" sz="3600" dirty="0" smtClean="0"/>
              <a:t>Ronald Richardson page 63</a:t>
            </a:r>
            <a:endParaRPr lang="en-US"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fontScale="90000"/>
          </a:bodyPr>
          <a:lstStyle/>
          <a:p>
            <a:r>
              <a:rPr lang="en-US" sz="3600" dirty="0" smtClean="0"/>
              <a:t>“More mature individuals who have a stronger sense of their own self or their individuality, experience mature togetherness as attraction to, interest in, and curiosity about others, especially about getting to know others’ differences.  In this form of unity, there is greater comfort with diversity, variety, and uniqueness.”</a:t>
            </a:r>
            <a:br>
              <a:rPr lang="en-US" sz="3600" dirty="0" smtClean="0"/>
            </a:br>
            <a:r>
              <a:rPr lang="en-US" sz="3600" i="1" dirty="0" smtClean="0"/>
              <a:t>Creating a Healthier Church</a:t>
            </a:r>
            <a:br>
              <a:rPr lang="en-US" sz="3600" i="1" dirty="0" smtClean="0"/>
            </a:br>
            <a:r>
              <a:rPr lang="en-US" sz="3600" dirty="0" smtClean="0"/>
              <a:t>Ronald Richardson page 63</a:t>
            </a:r>
            <a:endParaRPr lang="en-US"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Two Extremes in Behavior </a:t>
            </a:r>
            <a:endParaRPr lang="en-US" dirty="0"/>
          </a:p>
        </p:txBody>
      </p:sp>
      <p:sp>
        <p:nvSpPr>
          <p:cNvPr id="4" name="Content Placeholder 3"/>
          <p:cNvSpPr>
            <a:spLocks noGrp="1"/>
          </p:cNvSpPr>
          <p:nvPr>
            <p:ph idx="1"/>
          </p:nvPr>
        </p:nvSpPr>
        <p:spPr/>
        <p:txBody>
          <a:bodyPr/>
          <a:lstStyle/>
          <a:p>
            <a:pPr>
              <a:buNone/>
            </a:pPr>
            <a:r>
              <a:rPr lang="en-US" dirty="0" smtClean="0"/>
              <a:t>One Extreme:  </a:t>
            </a:r>
          </a:p>
          <a:p>
            <a:pPr>
              <a:buNone/>
            </a:pPr>
            <a:r>
              <a:rPr lang="en-US" dirty="0" smtClean="0"/>
              <a:t>	Pressure to </a:t>
            </a:r>
            <a:r>
              <a:rPr lang="en-US" i="1" dirty="0" smtClean="0"/>
              <a:t>conform </a:t>
            </a:r>
            <a:r>
              <a:rPr lang="en-US" dirty="0" smtClean="0"/>
              <a:t>in order to stay together</a:t>
            </a:r>
            <a:r>
              <a:rPr lang="en-US" i="1" dirty="0" smtClean="0"/>
              <a:t>:  </a:t>
            </a:r>
            <a:r>
              <a:rPr lang="en-US" dirty="0" smtClean="0"/>
              <a:t>I give up some of myself in order to keep the peace.  I discount my own feelings and beliefs, I give in too easily, &amp; I give up leadership and ultimately choose peace over progress.  I’m emotionally needy and demanding</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516562"/>
          </a:xfrm>
        </p:spPr>
        <p:txBody>
          <a:bodyPr>
            <a:normAutofit/>
          </a:bodyPr>
          <a:lstStyle/>
          <a:p>
            <a:pPr lvl="2" algn="l" rtl="0">
              <a:spcBef>
                <a:spcPct val="0"/>
              </a:spcBef>
            </a:pPr>
            <a:r>
              <a:rPr lang="en-US" sz="3200" dirty="0" smtClean="0"/>
              <a:t>A Second Extreme:  </a:t>
            </a:r>
            <a:br>
              <a:rPr lang="en-US" sz="3200" dirty="0" smtClean="0"/>
            </a:br>
            <a:r>
              <a:rPr lang="en-US" sz="3200" dirty="0" smtClean="0"/>
              <a:t>In </a:t>
            </a:r>
            <a:r>
              <a:rPr lang="en-US" sz="3200" dirty="0"/>
              <a:t>order to feel secure and maintain my individuality – I demand </a:t>
            </a:r>
            <a:r>
              <a:rPr lang="en-US" sz="3200" i="1" dirty="0"/>
              <a:t>compliance</a:t>
            </a:r>
            <a:r>
              <a:rPr lang="en-US" sz="3200" dirty="0"/>
              <a:t>, I bully.  I’m willing to give up community in order to get my way.  Disagreement is seen as disloyalty.  I end up arguing and debating.</a:t>
            </a:r>
            <a:br>
              <a:rPr lang="en-US" sz="3200" dirty="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noFill/>
        </p:spPr>
        <p:style>
          <a:lnRef idx="1">
            <a:schemeClr val="accent1"/>
          </a:lnRef>
          <a:fillRef idx="3">
            <a:schemeClr val="accent1"/>
          </a:fillRef>
          <a:effectRef idx="2">
            <a:schemeClr val="accent1"/>
          </a:effectRef>
          <a:fontRef idx="minor">
            <a:schemeClr val="lt1"/>
          </a:fontRef>
        </p:style>
        <p:txBody>
          <a:bodyPr>
            <a:normAutofit/>
          </a:bodyPr>
          <a:lstStyle/>
          <a:p>
            <a:pPr lvl="1">
              <a:buFont typeface="Arial" pitchFamily="34" charset="0"/>
              <a:buChar char="•"/>
            </a:pPr>
            <a:r>
              <a:rPr lang="en-US" sz="3500" dirty="0" smtClean="0">
                <a:solidFill>
                  <a:schemeClr val="tx1"/>
                </a:solidFill>
              </a:rPr>
              <a:t>There is little sense of people’s interconnectedness or of how one’s own behavior can affect that of others.  People are seen as acting on their own as if they were in vacuum.  </a:t>
            </a:r>
          </a:p>
          <a:p>
            <a:pPr lvl="1">
              <a:buFont typeface="Arial" pitchFamily="34" charset="0"/>
              <a:buChar char="•"/>
            </a:pPr>
            <a:r>
              <a:rPr lang="en-US" sz="3500" dirty="0" smtClean="0">
                <a:solidFill>
                  <a:schemeClr val="tx1"/>
                </a:solidFill>
              </a:rPr>
              <a:t>We see particular individuals as “the problem.”</a:t>
            </a:r>
          </a:p>
          <a:p>
            <a:pPr lvl="1">
              <a:buFont typeface="Arial" pitchFamily="34" charset="0"/>
              <a:buChar char="•"/>
            </a:pPr>
            <a:r>
              <a:rPr lang="en-US" sz="3500" dirty="0" smtClean="0">
                <a:solidFill>
                  <a:schemeClr val="tx1"/>
                </a:solidFill>
              </a:rPr>
              <a:t>We never include ourselves when thinking of “the problem.”</a:t>
            </a:r>
          </a:p>
          <a:p>
            <a:pPr lvl="1">
              <a:buFont typeface="Arial" pitchFamily="34" charset="0"/>
              <a:buChar char="•"/>
            </a:pPr>
            <a:r>
              <a:rPr lang="en-US" sz="3500" dirty="0" smtClean="0">
                <a:solidFill>
                  <a:schemeClr val="tx1"/>
                </a:solidFill>
              </a:rPr>
              <a:t>The problem is out there not in here.</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style>
          <a:lnRef idx="2">
            <a:schemeClr val="accent2"/>
          </a:lnRef>
          <a:fillRef idx="1">
            <a:schemeClr val="lt1"/>
          </a:fillRef>
          <a:effectRef idx="0">
            <a:schemeClr val="accent2"/>
          </a:effectRef>
          <a:fontRef idx="minor">
            <a:schemeClr val="dk1"/>
          </a:fontRef>
        </p:style>
        <p:txBody>
          <a:bodyPr/>
          <a:lstStyle/>
          <a:p>
            <a:r>
              <a:rPr lang="en-US" dirty="0" smtClean="0"/>
              <a:t>Fusion</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style>
          <a:lnRef idx="3">
            <a:schemeClr val="lt1"/>
          </a:lnRef>
          <a:fillRef idx="1">
            <a:schemeClr val="accent1"/>
          </a:fillRef>
          <a:effectRef idx="1">
            <a:schemeClr val="accent1"/>
          </a:effectRef>
          <a:fontRef idx="minor">
            <a:schemeClr val="lt1"/>
          </a:fontRef>
        </p:style>
        <p:txBody>
          <a:bodyPr/>
          <a:lstStyle/>
          <a:p>
            <a:r>
              <a:rPr lang="en-US" dirty="0" smtClean="0"/>
              <a:t>Individuality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smtClean="0"/>
              <a:t>Self-Defined</a:t>
            </a:r>
            <a:endParaRPr lang="en-US" dirty="0"/>
          </a:p>
        </p:txBody>
      </p:sp>
      <p:sp>
        <p:nvSpPr>
          <p:cNvPr id="4" name="Content Placeholder 3"/>
          <p:cNvSpPr>
            <a:spLocks noGrp="1"/>
          </p:cNvSpPr>
          <p:nvPr>
            <p:ph idx="1"/>
          </p:nvPr>
        </p:nvSpPr>
        <p:spPr>
          <a:xfrm>
            <a:off x="457200" y="990600"/>
            <a:ext cx="8229600" cy="5486400"/>
          </a:xfrm>
        </p:spPr>
        <p:txBody>
          <a:bodyPr/>
          <a:lstStyle/>
          <a:p>
            <a:pPr lvl="2"/>
            <a:r>
              <a:rPr lang="en-US" sz="2800" b="1" dirty="0" smtClean="0"/>
              <a:t>Clear self-boundaries</a:t>
            </a:r>
            <a:r>
              <a:rPr lang="en-US" sz="2800" dirty="0" smtClean="0"/>
              <a:t>. – This is who I am – this is where I stand – this is what I will do and this is what I won’t do.  I take responsibility for my own ideas and decisions.  I can say no and set limits.  I don’t demand that others conform to my way of thinking.  Don’t take responsibility for the feelings or decisions of others.  Don’t try to control others.</a:t>
            </a:r>
          </a:p>
          <a:p>
            <a:pPr lvl="2">
              <a:buNone/>
            </a:pPr>
            <a:endParaRPr lang="en-US" dirty="0" smtClean="0"/>
          </a:p>
          <a:p>
            <a:pPr lvl="2"/>
            <a:r>
              <a:rPr lang="en-US" sz="2800" b="1" dirty="0" smtClean="0"/>
              <a:t>Clear thinking, inner guidance system</a:t>
            </a:r>
            <a:r>
              <a:rPr lang="en-US" sz="2800" dirty="0" smtClean="0"/>
              <a:t>.  Beliefs, values, life goals, purpose &amp; priorities.  Well thought through principles.</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Self-Regulated</a:t>
            </a:r>
            <a:endParaRPr lang="en-US" dirty="0"/>
          </a:p>
        </p:txBody>
      </p:sp>
      <p:sp>
        <p:nvSpPr>
          <p:cNvPr id="3" name="Content Placeholder 2"/>
          <p:cNvSpPr>
            <a:spLocks noGrp="1"/>
          </p:cNvSpPr>
          <p:nvPr>
            <p:ph idx="1"/>
          </p:nvPr>
        </p:nvSpPr>
        <p:spPr>
          <a:xfrm>
            <a:off x="0" y="1371600"/>
            <a:ext cx="9144000" cy="5257800"/>
          </a:xfrm>
        </p:spPr>
        <p:txBody>
          <a:bodyPr>
            <a:normAutofit lnSpcReduction="10000"/>
          </a:bodyPr>
          <a:lstStyle/>
          <a:p>
            <a:pPr lvl="2"/>
            <a:r>
              <a:rPr lang="en-US" sz="2800" dirty="0" smtClean="0"/>
              <a:t>I take responsibility for myself – I don’t blame and I don’t take on a victim mentality.  The only person I can change is me – and I can change me.</a:t>
            </a:r>
          </a:p>
          <a:p>
            <a:pPr lvl="2"/>
            <a:r>
              <a:rPr lang="en-US" sz="2800" dirty="0" smtClean="0"/>
              <a:t>I become less emotionally reactive.  I face myself.  I am self aware.  I know what my buttons are and why they are my buttons.  I am a calm &amp; less anxious presence.  I learn calming practices.  When emotions/anxiety rises we quit thinking &amp; listening.</a:t>
            </a:r>
          </a:p>
          <a:p>
            <a:pPr lvl="2"/>
            <a:r>
              <a:rPr lang="en-US" sz="2800" dirty="0" smtClean="0"/>
              <a:t>Learn to think systems and watch process.  The observing, thinking, leader becomes curious, engaged, and open to new learning.  What counts is the leader’s presence and being.</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Self-Expressed</a:t>
            </a:r>
            <a:endParaRPr lang="en-US" dirty="0"/>
          </a:p>
        </p:txBody>
      </p:sp>
      <p:sp>
        <p:nvSpPr>
          <p:cNvPr id="3" name="Content Placeholder 2"/>
          <p:cNvSpPr>
            <a:spLocks noGrp="1"/>
          </p:cNvSpPr>
          <p:nvPr>
            <p:ph idx="1"/>
          </p:nvPr>
        </p:nvSpPr>
        <p:spPr/>
        <p:txBody>
          <a:bodyPr/>
          <a:lstStyle/>
          <a:p>
            <a:pPr lvl="2"/>
            <a:r>
              <a:rPr lang="en-US" sz="3200" dirty="0" smtClean="0"/>
              <a:t>I give myself permission to be me.  I am comfortable in my own skin.</a:t>
            </a:r>
          </a:p>
          <a:p>
            <a:pPr lvl="2">
              <a:buNone/>
            </a:pPr>
            <a:endParaRPr lang="en-US" sz="3200" dirty="0" smtClean="0"/>
          </a:p>
          <a:p>
            <a:pPr lvl="2"/>
            <a:r>
              <a:rPr lang="en-US" sz="3200" dirty="0" smtClean="0"/>
              <a:t>I learn to say what “is so” for me.  Speak the truth – calmly – and in love.</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Self-Confident</a:t>
            </a:r>
            <a:endParaRPr lang="en-US" dirty="0"/>
          </a:p>
        </p:txBody>
      </p:sp>
      <p:sp>
        <p:nvSpPr>
          <p:cNvPr id="3" name="Content Placeholder 2"/>
          <p:cNvSpPr>
            <a:spLocks noGrp="1"/>
          </p:cNvSpPr>
          <p:nvPr>
            <p:ph idx="1"/>
          </p:nvPr>
        </p:nvSpPr>
        <p:spPr/>
        <p:txBody>
          <a:bodyPr/>
          <a:lstStyle/>
          <a:p>
            <a:pPr lvl="2"/>
            <a:r>
              <a:rPr lang="en-US" sz="3200" dirty="0" smtClean="0"/>
              <a:t>I like who I am</a:t>
            </a:r>
          </a:p>
          <a:p>
            <a:pPr lvl="2"/>
            <a:r>
              <a:rPr lang="en-US" sz="3200" dirty="0" smtClean="0"/>
              <a:t>I care less &amp; less about what others think of me.</a:t>
            </a:r>
          </a:p>
          <a:p>
            <a:pPr lvl="2"/>
            <a:r>
              <a:rPr lang="en-US" sz="3200" dirty="0" smtClean="0"/>
              <a:t>I’m able to take a stand at the risk of displeasing.</a:t>
            </a:r>
          </a:p>
          <a:p>
            <a:pPr lvl="2"/>
            <a:r>
              <a:rPr lang="en-US" sz="3200" dirty="0" smtClean="0"/>
              <a:t>I denounce the lies I’ve believed about myself</a:t>
            </a:r>
            <a:endParaRPr lang="en-US" sz="3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0"/>
            <a:ext cx="8229600" cy="1143000"/>
          </a:xfrm>
        </p:spPr>
        <p:style>
          <a:lnRef idx="1">
            <a:schemeClr val="accent1"/>
          </a:lnRef>
          <a:fillRef idx="2">
            <a:schemeClr val="accent1"/>
          </a:fillRef>
          <a:effectRef idx="1">
            <a:schemeClr val="accent1"/>
          </a:effectRef>
          <a:fontRef idx="minor">
            <a:schemeClr val="dk1"/>
          </a:fontRef>
        </p:style>
        <p:txBody>
          <a:bodyPr/>
          <a:lstStyle/>
          <a:p>
            <a:r>
              <a:rPr lang="en-US" dirty="0" smtClean="0"/>
              <a:t>Keys In Coaching</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1. Calm Anxiety</a:t>
            </a:r>
            <a:endParaRPr lang="en-US" dirty="0"/>
          </a:p>
        </p:txBody>
      </p:sp>
      <p:sp>
        <p:nvSpPr>
          <p:cNvPr id="4" name="Content Placeholder 3"/>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The coach must be calm.  Become an observer and develop a strong curiosity.</a:t>
            </a:r>
          </a:p>
          <a:p>
            <a:r>
              <a:rPr lang="en-US" dirty="0" smtClean="0"/>
              <a:t>Ask individuals to speak only to the coach.</a:t>
            </a:r>
          </a:p>
          <a:p>
            <a:r>
              <a:rPr lang="en-US" dirty="0" smtClean="0"/>
              <a:t>Guide the process so that individuals think and manage themselves.  Bring logic and theory to the conversation.</a:t>
            </a:r>
          </a:p>
          <a:p>
            <a:r>
              <a:rPr lang="en-US" dirty="0" smtClean="0"/>
              <a:t>The more a person thinks, the more he or she is able to think.</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t>2. Connecting with the emotional system</a:t>
            </a:r>
            <a:endParaRPr lang="en-US" dirty="0"/>
          </a:p>
        </p:txBody>
      </p:sp>
      <p:sp>
        <p:nvSpPr>
          <p:cNvPr id="3" name="Content Placeholder 2"/>
          <p:cNvSpPr>
            <a:spLocks noGrp="1"/>
          </p:cNvSpPr>
          <p:nvPr>
            <p:ph idx="1"/>
          </p:nvPr>
        </p:nvSpPr>
        <p:spPr>
          <a:xfrm>
            <a:off x="457200" y="1752600"/>
            <a:ext cx="8229600" cy="48006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dirty="0" smtClean="0"/>
              <a:t>Remain emotionally neutral.</a:t>
            </a:r>
          </a:p>
          <a:p>
            <a:r>
              <a:rPr lang="en-US" dirty="0" smtClean="0"/>
              <a:t>Don’t imply blame.</a:t>
            </a:r>
          </a:p>
          <a:p>
            <a:r>
              <a:rPr lang="en-US" dirty="0" smtClean="0"/>
              <a:t>Don’t take sides.</a:t>
            </a:r>
          </a:p>
          <a:p>
            <a:r>
              <a:rPr lang="en-US" dirty="0" smtClean="0"/>
              <a:t>Ask questions so that the person is able to clarify his or her thinking.</a:t>
            </a:r>
          </a:p>
          <a:p>
            <a:r>
              <a:rPr lang="en-US" dirty="0" smtClean="0"/>
              <a:t>Give up having to have the answers.</a:t>
            </a:r>
          </a:p>
          <a:p>
            <a:r>
              <a:rPr lang="en-US" dirty="0" smtClean="0"/>
              <a:t>Have confidence that people have the ability to figure things out and work toward resolution on their own.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3. Observe the systems.</a:t>
            </a:r>
            <a:endParaRPr lang="en-US" dirty="0"/>
          </a:p>
        </p:txBody>
      </p:sp>
      <p:sp>
        <p:nvSpPr>
          <p:cNvPr id="3" name="Content Placeholder 2"/>
          <p:cNvSpPr>
            <a:spLocks noGrp="1"/>
          </p:cNvSpPr>
          <p:nvPr>
            <p:ph idx="1"/>
          </p:nvPr>
        </p:nvSpPr>
        <p:spPr>
          <a:xfrm>
            <a:off x="381000" y="1981200"/>
            <a:ext cx="8229600" cy="3505200"/>
          </a:xfrm>
        </p:spPr>
        <p:style>
          <a:lnRef idx="1">
            <a:schemeClr val="accent1"/>
          </a:lnRef>
          <a:fillRef idx="2">
            <a:schemeClr val="accent1"/>
          </a:fillRef>
          <a:effectRef idx="1">
            <a:schemeClr val="accent1"/>
          </a:effectRef>
          <a:fontRef idx="minor">
            <a:schemeClr val="dk1"/>
          </a:fontRef>
        </p:style>
        <p:txBody>
          <a:bodyPr/>
          <a:lstStyle/>
          <a:p>
            <a:r>
              <a:rPr lang="en-US" dirty="0" smtClean="0"/>
              <a:t>Just watch.</a:t>
            </a:r>
          </a:p>
          <a:p>
            <a:r>
              <a:rPr lang="en-US" dirty="0" smtClean="0"/>
              <a:t>“Observing, with its wonderful ability to calm the emotional centers of the brain, actually produces relaxation, objectivity, and a quick way to get to constructive thinking.”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4419600"/>
          </a:xfrm>
          <a:noFill/>
        </p:spPr>
        <p:style>
          <a:lnRef idx="1">
            <a:schemeClr val="accent1"/>
          </a:lnRef>
          <a:fillRef idx="3">
            <a:schemeClr val="accent1"/>
          </a:fillRef>
          <a:effectRef idx="2">
            <a:schemeClr val="accent1"/>
          </a:effectRef>
          <a:fontRef idx="minor">
            <a:schemeClr val="lt1"/>
          </a:fontRef>
        </p:style>
        <p:txBody>
          <a:bodyPr/>
          <a:lstStyle/>
          <a:p>
            <a:pPr lvl="1">
              <a:buFont typeface="Arial" pitchFamily="34" charset="0"/>
              <a:buChar char="•"/>
            </a:pPr>
            <a:r>
              <a:rPr lang="en-US" sz="3500" dirty="0" smtClean="0">
                <a:solidFill>
                  <a:schemeClr val="tx1"/>
                </a:solidFill>
              </a:rPr>
              <a:t>We blame others, diagnose, and question motives and intentions.</a:t>
            </a:r>
          </a:p>
          <a:p>
            <a:pPr lvl="1">
              <a:buFont typeface="Arial" pitchFamily="34" charset="0"/>
              <a:buChar char="•"/>
            </a:pPr>
            <a:r>
              <a:rPr lang="en-US" sz="3500" dirty="0" smtClean="0">
                <a:solidFill>
                  <a:schemeClr val="tx1"/>
                </a:solidFill>
              </a:rPr>
              <a:t>We personalize everything – we take things personally and we make things personal.</a:t>
            </a:r>
          </a:p>
          <a:p>
            <a:pPr lvl="1">
              <a:buFont typeface="Arial" pitchFamily="34" charset="0"/>
              <a:buChar char="•"/>
            </a:pPr>
            <a:r>
              <a:rPr lang="en-US" sz="3500" dirty="0" smtClean="0">
                <a:solidFill>
                  <a:schemeClr val="tx1"/>
                </a:solidFill>
              </a:rPr>
              <a:t>It’s this focus on others as problem people that is the real problem</a:t>
            </a:r>
          </a:p>
          <a:p>
            <a:pPr>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4. The coach manages self.</a:t>
            </a:r>
            <a:endParaRPr lang="en-US" dirty="0"/>
          </a:p>
        </p:txBody>
      </p:sp>
      <p:sp>
        <p:nvSpPr>
          <p:cNvPr id="3" name="Content Placeholder 2"/>
          <p:cNvSpPr>
            <a:spLocks noGrp="1"/>
          </p:cNvSpPr>
          <p:nvPr>
            <p:ph idx="1"/>
          </p:nvPr>
        </p:nvSpPr>
        <p:spPr>
          <a:xfrm>
            <a:off x="457200" y="1600200"/>
            <a:ext cx="8229600" cy="4800600"/>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“It is paradoxical that people who need help, get more assistance from someone who can refrain from helping, staying out of their emotional field, emotionally, yet connect with it intellectually.</a:t>
            </a:r>
          </a:p>
          <a:p>
            <a:r>
              <a:rPr lang="en-US" dirty="0" smtClean="0"/>
              <a:t>Observing is part of managing self.</a:t>
            </a:r>
          </a:p>
          <a:p>
            <a:r>
              <a:rPr lang="en-US" dirty="0" smtClean="0"/>
              <a:t>Continue to think.</a:t>
            </a:r>
          </a:p>
          <a:p>
            <a:r>
              <a:rPr lang="en-US" dirty="0" smtClean="0"/>
              <a:t>Calm is catching, as is anxiety, though it happens slower.</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t>5. Define yourself through the lens of theory.</a:t>
            </a:r>
            <a:endParaRPr lang="en-US" dirty="0"/>
          </a:p>
        </p:txBody>
      </p:sp>
      <p:sp>
        <p:nvSpPr>
          <p:cNvPr id="3" name="Content Placeholder 2"/>
          <p:cNvSpPr>
            <a:spLocks noGrp="1"/>
          </p:cNvSpPr>
          <p:nvPr>
            <p:ph idx="1"/>
          </p:nvPr>
        </p:nvSpPr>
        <p:spPr>
          <a:xfrm>
            <a:off x="533400" y="2057400"/>
            <a:ext cx="8229600" cy="3429000"/>
          </a:xfrm>
        </p:spPr>
        <p:style>
          <a:lnRef idx="1">
            <a:schemeClr val="accent1"/>
          </a:lnRef>
          <a:fillRef idx="2">
            <a:schemeClr val="accent1"/>
          </a:fillRef>
          <a:effectRef idx="1">
            <a:schemeClr val="accent1"/>
          </a:effectRef>
          <a:fontRef idx="minor">
            <a:schemeClr val="dk1"/>
          </a:fontRef>
        </p:style>
        <p:txBody>
          <a:bodyPr/>
          <a:lstStyle/>
          <a:p>
            <a:r>
              <a:rPr lang="en-US" dirty="0" smtClean="0"/>
              <a:t>Define through the lens of theory how you see the situation.</a:t>
            </a:r>
          </a:p>
          <a:p>
            <a:r>
              <a:rPr lang="en-US" dirty="0" smtClean="0"/>
              <a:t>Use teaching moments to present the theory.</a:t>
            </a:r>
          </a:p>
          <a:p>
            <a:r>
              <a:rPr lang="en-US" dirty="0" smtClean="0"/>
              <a:t>The faster people learn theory, the more they can use it.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534400" cy="2011362"/>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t>The longer a person works with and thinks systems the better he or she becomes at it.</a:t>
            </a:r>
            <a:endParaRPr lang="en-US" dirty="0"/>
          </a:p>
        </p:txBody>
      </p:sp>
      <p:sp>
        <p:nvSpPr>
          <p:cNvPr id="6" name="Content Placeholder 5"/>
          <p:cNvSpPr>
            <a:spLocks noGrp="1"/>
          </p:cNvSpPr>
          <p:nvPr>
            <p:ph idx="1"/>
          </p:nvPr>
        </p:nvSpPr>
        <p:spPr>
          <a:xfrm>
            <a:off x="457200" y="2590800"/>
            <a:ext cx="8229600" cy="3535363"/>
          </a:xfrm>
        </p:spPr>
        <p:style>
          <a:lnRef idx="1">
            <a:schemeClr val="accent1"/>
          </a:lnRef>
          <a:fillRef idx="2">
            <a:schemeClr val="accent1"/>
          </a:fillRef>
          <a:effectRef idx="1">
            <a:schemeClr val="accent1"/>
          </a:effectRef>
          <a:fontRef idx="minor">
            <a:schemeClr val="dk1"/>
          </a:fontRef>
        </p:style>
        <p:txBody>
          <a:bodyPr/>
          <a:lstStyle/>
          <a:p>
            <a:r>
              <a:rPr lang="en-US" dirty="0" smtClean="0"/>
              <a:t>Continue to get training and exposure to these principles.</a:t>
            </a:r>
          </a:p>
          <a:p>
            <a:r>
              <a:rPr lang="en-US" dirty="0" smtClean="0"/>
              <a:t>Continue to practice the principles in your own life.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style>
          <a:lnRef idx="2">
            <a:schemeClr val="accent2"/>
          </a:lnRef>
          <a:fillRef idx="1">
            <a:schemeClr val="lt1"/>
          </a:fillRef>
          <a:effectRef idx="0">
            <a:schemeClr val="accent2"/>
          </a:effectRef>
          <a:fontRef idx="minor">
            <a:schemeClr val="dk1"/>
          </a:fontRef>
        </p:style>
        <p:txBody>
          <a:bodyPr/>
          <a:lstStyle/>
          <a:p>
            <a:r>
              <a:rPr lang="en-US" dirty="0" smtClean="0"/>
              <a:t>Blessed are the Peacemakers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143000"/>
          </a:xfrm>
        </p:spPr>
        <p:style>
          <a:lnRef idx="2">
            <a:schemeClr val="accent2"/>
          </a:lnRef>
          <a:fillRef idx="1">
            <a:schemeClr val="lt1"/>
          </a:fillRef>
          <a:effectRef idx="0">
            <a:schemeClr val="accent2"/>
          </a:effectRef>
          <a:fontRef idx="minor">
            <a:schemeClr val="dk1"/>
          </a:fontRef>
        </p:style>
        <p:txBody>
          <a:bodyPr/>
          <a:lstStyle/>
          <a:p>
            <a:r>
              <a:rPr lang="en-US" dirty="0" smtClean="0"/>
              <a:t>Basic Self &amp; Pseudo-Self</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style>
          <a:lnRef idx="0">
            <a:schemeClr val="accent1"/>
          </a:lnRef>
          <a:fillRef idx="3">
            <a:schemeClr val="accent1"/>
          </a:fillRef>
          <a:effectRef idx="3">
            <a:schemeClr val="accent1"/>
          </a:effectRef>
          <a:fontRef idx="minor">
            <a:schemeClr val="lt1"/>
          </a:fontRef>
        </p:style>
        <p:txBody>
          <a:bodyPr>
            <a:normAutofit/>
          </a:bodyPr>
          <a:lstStyle/>
          <a:p>
            <a:r>
              <a:rPr lang="en-US" dirty="0" smtClean="0">
                <a:effectLst>
                  <a:outerShdw blurRad="38100" dist="38100" dir="2700000" algn="tl">
                    <a:srgbClr val="000000">
                      <a:alpha val="43137"/>
                    </a:srgbClr>
                  </a:outerShdw>
                </a:effectLst>
              </a:rPr>
              <a:t>The Eight Concepts of Bowen Theory</a:t>
            </a:r>
            <a:endParaRPr lang="en-US" dirty="0">
              <a:effectLst>
                <a:outerShdw blurRad="38100" dist="38100" dir="2700000" algn="tl">
                  <a:srgbClr val="000000">
                    <a:alpha val="43137"/>
                  </a:srgbClr>
                </a:outerShdw>
              </a:effectLs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t>1. </a:t>
            </a:r>
            <a:r>
              <a:rPr lang="en-US" dirty="0" smtClean="0">
                <a:effectLst>
                  <a:outerShdw blurRad="38100" dist="38100" dir="2700000" algn="tl">
                    <a:srgbClr val="000000">
                      <a:alpha val="43137"/>
                    </a:srgbClr>
                  </a:outerShdw>
                </a:effectLst>
              </a:rPr>
              <a:t>The Nuclear Family Emotional System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068763"/>
          </a:xfrm>
        </p:spPr>
        <p:style>
          <a:lnRef idx="1">
            <a:schemeClr val="accent1"/>
          </a:lnRef>
          <a:fillRef idx="2">
            <a:schemeClr val="accent1"/>
          </a:fillRef>
          <a:effectRef idx="1">
            <a:schemeClr val="accent1"/>
          </a:effectRef>
          <a:fontRef idx="minor">
            <a:schemeClr val="dk1"/>
          </a:fontRef>
        </p:style>
        <p:txBody>
          <a:bodyPr/>
          <a:lstStyle/>
          <a:p>
            <a:r>
              <a:rPr lang="en-US" dirty="0" smtClean="0"/>
              <a:t>The family is an emotional unit.</a:t>
            </a:r>
          </a:p>
          <a:p>
            <a:r>
              <a:rPr lang="en-US" dirty="0" smtClean="0"/>
              <a:t>Whatever affects one affects each one in the system.  That is, anxiety moves easily from person to person in the group.</a:t>
            </a:r>
          </a:p>
          <a:p>
            <a:r>
              <a:rPr lang="en-US" dirty="0" smtClean="0"/>
              <a:t>Family members trade “self” into the family relationship togetherness in a family “fusion” of selves.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2. The Differentiation of Self Scale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The goal is to differentiate self from one’s emotional system.</a:t>
            </a:r>
          </a:p>
          <a:p>
            <a:r>
              <a:rPr lang="en-US" dirty="0" smtClean="0"/>
              <a:t>The degree of individuality each has depends on how fused we were/are in our family relationships.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3. Triangles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When two people become anxious, they triangle in a third.</a:t>
            </a:r>
          </a:p>
          <a:p>
            <a:r>
              <a:rPr lang="en-US" dirty="0" smtClean="0"/>
              <a:t>In an emotionally intense situation it is useful to ask “where is the triangle?”</a:t>
            </a:r>
          </a:p>
          <a:p>
            <a:r>
              <a:rPr lang="en-US" dirty="0" smtClean="0"/>
              <a:t>Stay calm, stay thoughtful, stay connected, and stay neutral.</a:t>
            </a:r>
          </a:p>
          <a:p>
            <a:r>
              <a:rPr lang="en-US" dirty="0" smtClean="0"/>
              <a:t>Say what is “so” for you directly to the other person involved.</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4. Cutoff</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768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dirty="0" smtClean="0"/>
              <a:t>Cutoff is a “process of separation, isolation, withdrawal, running away, or deny the importance of the parental family.”</a:t>
            </a:r>
          </a:p>
          <a:p>
            <a:r>
              <a:rPr lang="en-US" dirty="0" smtClean="0"/>
              <a:t>“Cutoff is one of the ways people attempt to resolve the relationship tension that results from that unresolved attachment (fusion or </a:t>
            </a:r>
            <a:r>
              <a:rPr lang="en-US" dirty="0" err="1" smtClean="0"/>
              <a:t>undifferentiation</a:t>
            </a:r>
            <a:r>
              <a:rPr lang="en-US" dirty="0" smtClean="0"/>
              <a:t>) and the anxiety it engenders.  Fusions do not feel comfortable, so people have a tendency to want to get away from them, to cut off.”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style>
          <a:lnRef idx="0">
            <a:schemeClr val="accent1"/>
          </a:lnRef>
          <a:fillRef idx="3">
            <a:schemeClr val="accent1"/>
          </a:fillRef>
          <a:effectRef idx="3">
            <a:schemeClr val="accent1"/>
          </a:effectRef>
          <a:fontRef idx="minor">
            <a:schemeClr val="lt1"/>
          </a:fontRef>
        </p:style>
        <p:txBody>
          <a:bodyPr>
            <a:normAutofit fontScale="90000"/>
          </a:bodyPr>
          <a:lstStyle/>
          <a:p>
            <a:pPr lvl="0"/>
            <a:r>
              <a:rPr lang="en-US" b="1" dirty="0" smtClean="0"/>
              <a:t/>
            </a:r>
            <a:br>
              <a:rPr lang="en-US" b="1" dirty="0" smtClean="0"/>
            </a:br>
            <a:r>
              <a:rPr lang="en-US" b="1" dirty="0" smtClean="0">
                <a:effectLst>
                  <a:outerShdw blurRad="38100" dist="38100" dir="2700000" algn="tl">
                    <a:srgbClr val="000000">
                      <a:alpha val="43137"/>
                    </a:srgbClr>
                  </a:outerShdw>
                </a:effectLst>
              </a:rPr>
              <a:t>Systems </a:t>
            </a:r>
            <a:r>
              <a:rPr lang="en-US" b="1" dirty="0">
                <a:effectLst>
                  <a:outerShdw blurRad="38100" dist="38100" dir="2700000" algn="tl">
                    <a:srgbClr val="000000">
                      <a:alpha val="43137"/>
                    </a:srgbClr>
                  </a:outerShdw>
                </a:effectLst>
              </a:rPr>
              <a:t>Model/Thinking:</a:t>
            </a:r>
            <a:r>
              <a:rPr lang="en-US" dirty="0"/>
              <a:t/>
            </a:r>
            <a:br>
              <a:rPr lang="en-US" dirty="0"/>
            </a:b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5. Family Projection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006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dirty="0" smtClean="0"/>
              <a:t>“If one worries excessively about one’s child (or reacts to an overload of anxiety by neglect, or over-focuses in an over-positive manner) one transmits – or projects – that anxiety directly onto the child.”</a:t>
            </a:r>
          </a:p>
          <a:p>
            <a:r>
              <a:rPr lang="en-US" dirty="0" smtClean="0"/>
              <a:t>“The more a child is on the receiving end of a worried, over- positive focus (or around a parent so anxious as to be neglectful) the greater the anxiety transmitted, and thus the fusion of selves with the parent(s).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effectLst>
                  <a:outerShdw blurRad="38100" dist="38100" dir="2700000" algn="tl">
                    <a:srgbClr val="000000">
                      <a:alpha val="43137"/>
                    </a:srgbClr>
                  </a:outerShdw>
                </a:effectLst>
              </a:rPr>
              <a:t>6. Multigenerational Transmission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05000"/>
            <a:ext cx="8229600" cy="4221163"/>
          </a:xfrm>
        </p:spPr>
        <p:style>
          <a:lnRef idx="1">
            <a:schemeClr val="accent1"/>
          </a:lnRef>
          <a:fillRef idx="2">
            <a:schemeClr val="accent1"/>
          </a:fillRef>
          <a:effectRef idx="1">
            <a:schemeClr val="accent1"/>
          </a:effectRef>
          <a:fontRef idx="minor">
            <a:schemeClr val="dk1"/>
          </a:fontRef>
        </p:style>
        <p:txBody>
          <a:bodyPr/>
          <a:lstStyle/>
          <a:p>
            <a:r>
              <a:rPr lang="en-US" dirty="0" smtClean="0"/>
              <a:t>“If we follow the most impaired child through successive generations, we will see one line of descent producing lower and lower levels of differentiation.”</a:t>
            </a:r>
          </a:p>
          <a:p>
            <a:r>
              <a:rPr lang="en-US" dirty="0" smtClean="0"/>
              <a:t>“The effort to understand one’s heritage as fully as possible is one of the most beneficial efforts it is possible to make for self.”</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7. Sibling Position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52578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US" dirty="0" smtClean="0"/>
              <a:t>“All things being equal, people show certain characteristics, depending on where they landed in the their family constellations, according to the mix of rank and genders there.”</a:t>
            </a:r>
          </a:p>
          <a:p>
            <a:r>
              <a:rPr lang="en-US" dirty="0" smtClean="0"/>
              <a:t>“The different positions make it quite clear that no two children experience the family in the same way.”</a:t>
            </a:r>
          </a:p>
          <a:p>
            <a:r>
              <a:rPr lang="en-US" dirty="0" smtClean="0"/>
              <a:t>Each position is so different from any other that it is as if no two children have the same family.</a:t>
            </a:r>
          </a:p>
          <a:p>
            <a:r>
              <a:rPr lang="en-US" dirty="0" smtClean="0"/>
              <a:t>More fused families will be more affected by sibling position characteristics.  Less fused families, less so.</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8. Emotional Process in Society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dirty="0" smtClean="0"/>
              <a:t>Regressive society or societal regression.</a:t>
            </a:r>
          </a:p>
          <a:p>
            <a:r>
              <a:rPr lang="en-US" dirty="0" smtClean="0"/>
              <a:t>Regressions to a lower level of functioning.</a:t>
            </a:r>
          </a:p>
          <a:p>
            <a:r>
              <a:rPr lang="en-US" dirty="0" smtClean="0"/>
              <a:t>“Society is more or less anxious, orderly and organized at different times in history. In these times of societal regression, there is more anxiety in all people, firing chaos and irresponsible behavior.”</a:t>
            </a:r>
          </a:p>
          <a:p>
            <a:r>
              <a:rPr lang="en-US" dirty="0" smtClean="0"/>
              <a:t>Less emotional maturity and less ability to relate well with others.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31838"/>
            <a:ext cx="8229600" cy="1630362"/>
          </a:xfrm>
        </p:spPr>
        <p:style>
          <a:lnRef idx="3">
            <a:schemeClr val="lt1"/>
          </a:lnRef>
          <a:fillRef idx="1">
            <a:schemeClr val="dk1"/>
          </a:fillRef>
          <a:effectRef idx="1">
            <a:schemeClr val="dk1"/>
          </a:effectRef>
          <a:fontRef idx="minor">
            <a:schemeClr val="lt1"/>
          </a:fontRef>
        </p:style>
        <p:txBody>
          <a:bodyPr>
            <a:normAutofit/>
          </a:bodyPr>
          <a:lstStyle/>
          <a:p>
            <a:r>
              <a:rPr lang="en-US" dirty="0" smtClean="0">
                <a:effectLst>
                  <a:outerShdw blurRad="38100" dist="38100" dir="2700000" algn="tl">
                    <a:srgbClr val="000000">
                      <a:alpha val="43137"/>
                    </a:srgbClr>
                  </a:outerShdw>
                </a:effectLst>
              </a:rPr>
              <a:t>Five Characteristics of a Regressive Society.</a:t>
            </a:r>
            <a:endParaRPr lang="en-US" dirty="0">
              <a:effectLst>
                <a:outerShdw blurRad="38100" dist="38100" dir="2700000" algn="tl">
                  <a:srgbClr val="000000">
                    <a:alpha val="43137"/>
                  </a:srgbClr>
                </a:outerShdw>
              </a:effectLs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1935162"/>
          </a:xfrm>
        </p:spPr>
        <p:style>
          <a:lnRef idx="3">
            <a:schemeClr val="lt1"/>
          </a:lnRef>
          <a:fillRef idx="1">
            <a:schemeClr val="dk1"/>
          </a:fillRef>
          <a:effectRef idx="1">
            <a:schemeClr val="dk1"/>
          </a:effectRef>
          <a:fontRef idx="minor">
            <a:schemeClr val="lt1"/>
          </a:fontRef>
        </p:style>
        <p:txBody>
          <a:bodyPr>
            <a:normAutofit fontScale="90000"/>
          </a:bodyPr>
          <a:lstStyle/>
          <a:p>
            <a:pPr lvl="0"/>
            <a:r>
              <a:rPr lang="en-US" dirty="0" smtClean="0"/>
              <a:t/>
            </a:r>
            <a:br>
              <a:rPr lang="en-US" dirty="0" smtClean="0"/>
            </a:br>
            <a:r>
              <a:rPr lang="en-US" dirty="0" smtClean="0">
                <a:effectLst>
                  <a:outerShdw blurRad="38100" dist="38100" dir="2700000" algn="tl">
                    <a:srgbClr val="000000">
                      <a:alpha val="43137"/>
                    </a:srgbClr>
                  </a:outerShdw>
                </a:effectLst>
              </a:rPr>
              <a:t>1. </a:t>
            </a:r>
            <a:r>
              <a:rPr lang="en-US" dirty="0" smtClean="0">
                <a:effectLst>
                  <a:outerShdw blurRad="38100" dist="38100" dir="2700000" algn="tl">
                    <a:srgbClr val="000000">
                      <a:alpha val="43137"/>
                    </a:srgbClr>
                  </a:outerShdw>
                </a:effectLst>
                <a:latin typeface="Comic Sans MS" pitchFamily="66" charset="0"/>
              </a:rPr>
              <a:t>Reactivity: intense reactions to events and to each other</a:t>
            </a:r>
            <a:r>
              <a:rPr lang="en-US" dirty="0" smtClean="0"/>
              <a:t/>
            </a:r>
            <a:br>
              <a:rPr lang="en-US" dirty="0" smtClean="0"/>
            </a:b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en-US" dirty="0" smtClean="0">
                <a:effectLst>
                  <a:outerShdw blurRad="38100" dist="38100" dir="2700000" algn="tl">
                    <a:srgbClr val="000000">
                      <a:alpha val="43137"/>
                    </a:srgbClr>
                  </a:outerShdw>
                </a:effectLst>
                <a:latin typeface="Comic Sans MS" pitchFamily="66" charset="0"/>
              </a:rPr>
              <a:t>Reactivity</a:t>
            </a:r>
            <a:endParaRPr lang="en-US" dirty="0">
              <a:effectLst>
                <a:outerShdw blurRad="38100" dist="38100" dir="2700000" algn="tl">
                  <a:srgbClr val="000000">
                    <a:alpha val="43137"/>
                  </a:srgbClr>
                </a:outerShdw>
              </a:effectLst>
              <a:latin typeface="Comic Sans MS" pitchFamily="66"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lvl="1"/>
            <a:r>
              <a:rPr lang="en-US" dirty="0" smtClean="0">
                <a:latin typeface="Comic Sans MS" pitchFamily="66" charset="0"/>
              </a:rPr>
              <a:t>We diagnose and label</a:t>
            </a:r>
          </a:p>
          <a:p>
            <a:pPr lvl="1"/>
            <a:r>
              <a:rPr lang="en-US" dirty="0" smtClean="0">
                <a:latin typeface="Comic Sans MS" pitchFamily="66" charset="0"/>
              </a:rPr>
              <a:t>We take things personally</a:t>
            </a:r>
          </a:p>
          <a:p>
            <a:pPr lvl="1"/>
            <a:r>
              <a:rPr lang="en-US" dirty="0" smtClean="0">
                <a:latin typeface="Comic Sans MS" pitchFamily="66" charset="0"/>
              </a:rPr>
              <a:t>We take ourselves too seriously and lose our playfulness</a:t>
            </a:r>
          </a:p>
          <a:p>
            <a:pPr lvl="1"/>
            <a:r>
              <a:rPr lang="en-US" dirty="0" smtClean="0">
                <a:latin typeface="Comic Sans MS" pitchFamily="66" charset="0"/>
              </a:rPr>
              <a:t>Reasonable dialogue becomes a waste of time</a:t>
            </a:r>
          </a:p>
          <a:p>
            <a:pPr lvl="1"/>
            <a:r>
              <a:rPr lang="en-US" dirty="0" smtClean="0">
                <a:latin typeface="Comic Sans MS" pitchFamily="66" charset="0"/>
              </a:rPr>
              <a:t>We go from crisis to crisis just putting out fires.  We lose imagination &amp; vision.</a:t>
            </a:r>
          </a:p>
          <a:p>
            <a:pPr>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10689"/>
            <a:ext cx="8229600" cy="2554545"/>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kumimoji="0" lang="en-US" sz="4000" b="0"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2. </a:t>
            </a:r>
            <a:r>
              <a:rPr kumimoji="0" lang="en-US" sz="4000" b="0" i="0" u="none" strike="noStrike" cap="none" normalizeH="0" baseline="0" dirty="0" smtClean="0">
                <a:ln>
                  <a:noFill/>
                </a:ln>
                <a:solidFill>
                  <a:schemeClr val="bg1"/>
                </a:solidFill>
                <a:latin typeface="Comic Sans MS" pitchFamily="66" charset="0"/>
                <a:ea typeface="Calibri" pitchFamily="34" charset="0"/>
                <a:cs typeface="Times New Roman" pitchFamily="18" charset="0"/>
              </a:rPr>
              <a:t>Herding</a:t>
            </a:r>
            <a:r>
              <a:rPr kumimoji="0" lang="en-US" sz="4000" b="0"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a:t>
            </a:r>
            <a:r>
              <a:rPr kumimoji="0" lang="en-US" sz="4000" b="0" i="0" u="none" strike="noStrike" cap="none" normalizeH="0" baseline="0" dirty="0" smtClean="0">
                <a:ln>
                  <a:noFill/>
                </a:ln>
                <a:solidFill>
                  <a:schemeClr val="bg1"/>
                </a:solidFill>
                <a:effectLst>
                  <a:outerShdw blurRad="38100" dist="38100" dir="2700000" algn="tl">
                    <a:srgbClr val="000000">
                      <a:alpha val="43137"/>
                    </a:srgbClr>
                  </a:outerShdw>
                </a:effectLst>
                <a:latin typeface="Comic Sans MS" pitchFamily="66" charset="0"/>
                <a:ea typeface="Calibri" pitchFamily="34" charset="0"/>
                <a:cs typeface="Times New Roman" pitchFamily="18" charset="0"/>
              </a:rPr>
              <a:t>Forces for togetherness overpower forces for individuality and we adapt to the least mature members.</a:t>
            </a:r>
            <a:endParaRPr kumimoji="0" lang="en-US" sz="4000" b="0" i="0" u="none" strike="noStrike" cap="none" normalizeH="0" baseline="0" dirty="0" smtClean="0">
              <a:ln>
                <a:noFill/>
              </a:ln>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en-US" dirty="0" smtClean="0">
                <a:effectLst>
                  <a:outerShdw blurRad="38100" dist="38100" dir="2700000" algn="tl">
                    <a:srgbClr val="000000">
                      <a:alpha val="43137"/>
                    </a:srgbClr>
                  </a:outerShdw>
                </a:effectLst>
                <a:latin typeface="Comic Sans MS" pitchFamily="66" charset="0"/>
              </a:rPr>
              <a:t>Herding</a:t>
            </a:r>
            <a:endParaRPr lang="en-US" dirty="0">
              <a:effectLst>
                <a:outerShdw blurRad="38100" dist="38100" dir="2700000" algn="tl">
                  <a:srgbClr val="000000">
                    <a:alpha val="43137"/>
                  </a:srgbClr>
                </a:outerShdw>
              </a:effectLst>
              <a:latin typeface="Comic Sans MS" pitchFamily="66" charset="0"/>
            </a:endParaRPr>
          </a:p>
        </p:txBody>
      </p:sp>
      <p:sp>
        <p:nvSpPr>
          <p:cNvPr id="4" name="Content Placeholder 3"/>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lvl="1"/>
            <a:r>
              <a:rPr lang="en-US" sz="3200" dirty="0" smtClean="0">
                <a:latin typeface="Comic Sans MS" pitchFamily="66" charset="0"/>
              </a:rPr>
              <a:t>Feelings are more important than ideas. We choose peace over progress</a:t>
            </a:r>
          </a:p>
          <a:p>
            <a:pPr lvl="1"/>
            <a:r>
              <a:rPr lang="en-US" sz="3200" dirty="0" smtClean="0">
                <a:latin typeface="Comic Sans MS" pitchFamily="66" charset="0"/>
              </a:rPr>
              <a:t>Dissent is discouraged </a:t>
            </a:r>
          </a:p>
          <a:p>
            <a:pPr lvl="1"/>
            <a:r>
              <a:rPr lang="en-US" sz="3200" dirty="0" smtClean="0">
                <a:latin typeface="Comic Sans MS" pitchFamily="66" charset="0"/>
              </a:rPr>
              <a:t>Comfort is preferred over adventure</a:t>
            </a:r>
          </a:p>
          <a:p>
            <a:pPr lvl="1"/>
            <a:r>
              <a:rPr lang="en-US" sz="3200" dirty="0" smtClean="0">
                <a:latin typeface="Comic Sans MS" pitchFamily="66" charset="0"/>
              </a:rPr>
              <a:t>Either/or – black/white – all or nothing thinking takes over</a:t>
            </a:r>
          </a:p>
          <a:p>
            <a:pPr lvl="1"/>
            <a:r>
              <a:rPr lang="en-US" sz="3200" dirty="0" smtClean="0">
                <a:latin typeface="Comic Sans MS" pitchFamily="66" charset="0"/>
              </a:rPr>
              <a:t>Leaders become indecisive</a:t>
            </a:r>
          </a:p>
          <a:p>
            <a:pPr>
              <a:buNone/>
            </a:pPr>
            <a:endParaRPr lang="en-US" dirty="0">
              <a:latin typeface="Comic Sans MS" pitchFamily="66"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31838"/>
            <a:ext cx="8229600" cy="3382962"/>
          </a:xfrm>
        </p:spPr>
        <p:style>
          <a:lnRef idx="3">
            <a:schemeClr val="lt1"/>
          </a:lnRef>
          <a:fillRef idx="1">
            <a:schemeClr val="dk1"/>
          </a:fillRef>
          <a:effectRef idx="1">
            <a:schemeClr val="dk1"/>
          </a:effectRef>
          <a:fontRef idx="minor">
            <a:schemeClr val="lt1"/>
          </a:fontRef>
        </p:style>
        <p:txBody>
          <a:bodyPr/>
          <a:lstStyle/>
          <a:p>
            <a:pPr lvl="0"/>
            <a:r>
              <a:rPr lang="en-US" dirty="0" smtClean="0">
                <a:effectLst>
                  <a:outerShdw blurRad="38100" dist="38100" dir="2700000" algn="tl">
                    <a:srgbClr val="000000">
                      <a:alpha val="43137"/>
                    </a:srgbClr>
                  </a:outerShdw>
                </a:effectLst>
              </a:rPr>
              <a:t>3. </a:t>
            </a:r>
            <a:r>
              <a:rPr lang="en-US" dirty="0" smtClean="0">
                <a:latin typeface="Comic Sans MS" pitchFamily="66" charset="0"/>
              </a:rPr>
              <a:t>Blaming: We take a victim mentality rather than taking responsibility for self.</a:t>
            </a:r>
            <a:br>
              <a:rPr lang="en-US" dirty="0" smtClean="0">
                <a:latin typeface="Comic Sans MS" pitchFamily="66" charset="0"/>
              </a:rPr>
            </a:br>
            <a:endParaRPr lang="en-US"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a:noFill/>
        </p:spPr>
        <p:style>
          <a:lnRef idx="1">
            <a:schemeClr val="accent1"/>
          </a:lnRef>
          <a:fillRef idx="3">
            <a:schemeClr val="accent1"/>
          </a:fillRef>
          <a:effectRef idx="2">
            <a:schemeClr val="accent1"/>
          </a:effectRef>
          <a:fontRef idx="minor">
            <a:schemeClr val="lt1"/>
          </a:fontRef>
        </p:style>
        <p:txBody>
          <a:bodyPr/>
          <a:lstStyle/>
          <a:p>
            <a:pPr lvl="1">
              <a:buFont typeface="Arial" pitchFamily="34" charset="0"/>
              <a:buChar char="•"/>
            </a:pPr>
            <a:r>
              <a:rPr lang="en-US" sz="3200" dirty="0">
                <a:solidFill>
                  <a:schemeClr val="tx1"/>
                </a:solidFill>
              </a:rPr>
              <a:t>We recognize the connections between people.</a:t>
            </a:r>
          </a:p>
          <a:p>
            <a:pPr lvl="1">
              <a:buFont typeface="Arial" pitchFamily="34" charset="0"/>
              <a:buChar char="•"/>
            </a:pPr>
            <a:r>
              <a:rPr lang="en-US" sz="3200" dirty="0">
                <a:solidFill>
                  <a:schemeClr val="tx1"/>
                </a:solidFill>
              </a:rPr>
              <a:t>No one lives or acts in isolation.</a:t>
            </a:r>
          </a:p>
          <a:p>
            <a:pPr lvl="1">
              <a:buFont typeface="Arial" pitchFamily="34" charset="0"/>
              <a:buChar char="•"/>
            </a:pPr>
            <a:r>
              <a:rPr lang="en-US" sz="3200" dirty="0">
                <a:solidFill>
                  <a:schemeClr val="tx1"/>
                </a:solidFill>
              </a:rPr>
              <a:t>We are all affected by each other’s behavior.  It is an emotional system.</a:t>
            </a:r>
          </a:p>
          <a:p>
            <a:pPr lvl="1">
              <a:buFont typeface="Arial" pitchFamily="34" charset="0"/>
              <a:buChar char="•"/>
            </a:pPr>
            <a:r>
              <a:rPr lang="en-US" sz="3200" dirty="0">
                <a:solidFill>
                  <a:schemeClr val="tx1"/>
                </a:solidFill>
              </a:rPr>
              <a:t>Each person both influences and is influenced by everyone else. </a:t>
            </a:r>
          </a:p>
          <a:p>
            <a:pPr lvl="1">
              <a:buFont typeface="Arial" pitchFamily="34" charset="0"/>
              <a:buChar char="•"/>
            </a:pPr>
            <a:r>
              <a:rPr lang="en-US" sz="3200" dirty="0">
                <a:solidFill>
                  <a:schemeClr val="tx1"/>
                </a:solidFill>
              </a:rPr>
              <a:t> “Every change – changes everything.”</a:t>
            </a:r>
          </a:p>
          <a:p>
            <a:pPr>
              <a:buNone/>
            </a:pPr>
            <a:endParaRPr lang="en-US" dirty="0">
              <a:solidFill>
                <a:schemeClr val="tx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en-US" dirty="0" smtClean="0">
                <a:effectLst>
                  <a:outerShdw blurRad="38100" dist="38100" dir="2700000" algn="tl">
                    <a:srgbClr val="000000">
                      <a:alpha val="43137"/>
                    </a:srgbClr>
                  </a:outerShdw>
                </a:effectLst>
                <a:latin typeface="Comic Sans MS" pitchFamily="66" charset="0"/>
              </a:rPr>
              <a:t>Blaming</a:t>
            </a:r>
            <a:endParaRPr lang="en-US" dirty="0">
              <a:effectLst>
                <a:outerShdw blurRad="38100" dist="38100" dir="2700000" algn="tl">
                  <a:srgbClr val="000000">
                    <a:alpha val="43137"/>
                  </a:srgbClr>
                </a:outerShdw>
              </a:effectLst>
              <a:latin typeface="Comic Sans MS" pitchFamily="66"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pPr lvl="1"/>
            <a:r>
              <a:rPr lang="en-US" sz="3200" dirty="0" smtClean="0">
                <a:latin typeface="Comic Sans MS" pitchFamily="66" charset="0"/>
              </a:rPr>
              <a:t>We find fault with others</a:t>
            </a:r>
          </a:p>
          <a:p>
            <a:pPr lvl="1"/>
            <a:r>
              <a:rPr lang="en-US" sz="3200" dirty="0" smtClean="0">
                <a:latin typeface="Comic Sans MS" pitchFamily="66" charset="0"/>
              </a:rPr>
              <a:t>We focus on weaknesses rather than strengths</a:t>
            </a:r>
          </a:p>
          <a:p>
            <a:pPr lvl="1"/>
            <a:r>
              <a:rPr lang="en-US" sz="3200" dirty="0" smtClean="0">
                <a:latin typeface="Comic Sans MS" pitchFamily="66" charset="0"/>
              </a:rPr>
              <a:t>We have an obsession with “Monday morning quarterbacking” criticizing and second guessing</a:t>
            </a:r>
          </a:p>
          <a:p>
            <a:pPr lvl="1"/>
            <a:r>
              <a:rPr lang="en-US" sz="3200" dirty="0" smtClean="0">
                <a:latin typeface="Comic Sans MS" pitchFamily="66" charset="0"/>
              </a:rPr>
              <a:t>Litigiousness</a:t>
            </a:r>
          </a:p>
          <a:p>
            <a:pPr lvl="1"/>
            <a:r>
              <a:rPr lang="en-US" sz="3200" dirty="0" smtClean="0">
                <a:latin typeface="Comic Sans MS" pitchFamily="66" charset="0"/>
              </a:rPr>
              <a:t>We change leaders or change our leadership location frequently</a:t>
            </a:r>
          </a:p>
          <a:p>
            <a:pPr>
              <a:buNone/>
            </a:pPr>
            <a:endParaRPr lang="en-US" dirty="0" smtClean="0">
              <a:latin typeface="Comic Sans MS" pitchFamily="66" charset="0"/>
            </a:endParaRPr>
          </a:p>
          <a:p>
            <a:pPr>
              <a:buNone/>
            </a:pPr>
            <a:endParaRPr lang="en-US" dirty="0">
              <a:latin typeface="Comic Sans MS" pitchFamily="66"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925762"/>
          </a:xfrm>
        </p:spPr>
        <p:style>
          <a:lnRef idx="3">
            <a:schemeClr val="lt1"/>
          </a:lnRef>
          <a:fillRef idx="1">
            <a:schemeClr val="dk1"/>
          </a:fillRef>
          <a:effectRef idx="1">
            <a:schemeClr val="dk1"/>
          </a:effectRef>
          <a:fontRef idx="minor">
            <a:schemeClr val="lt1"/>
          </a:fontRef>
        </p:style>
        <p:txBody>
          <a:bodyPr>
            <a:normAutofit/>
          </a:bodyPr>
          <a:lstStyle/>
          <a:p>
            <a:pPr lvl="0"/>
            <a:r>
              <a:rPr lang="en-US" dirty="0" smtClean="0">
                <a:latin typeface="Comic Sans MS" pitchFamily="66" charset="0"/>
              </a:rPr>
              <a:t>4. A Quick Fix Mentality: we seek symptom relief rather than substantive change.</a:t>
            </a:r>
            <a:r>
              <a:rPr lang="en-US" dirty="0" smtClean="0"/>
              <a:t/>
            </a:r>
            <a:br>
              <a:rPr lang="en-US" dirty="0" smtClean="0"/>
            </a:br>
            <a:endParaRPr lang="en-US" dirty="0">
              <a:latin typeface="Comic Sans MS" pitchFamily="66"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en-US" dirty="0" smtClean="0">
                <a:effectLst>
                  <a:outerShdw blurRad="38100" dist="38100" dir="2700000" algn="tl">
                    <a:srgbClr val="000000">
                      <a:alpha val="43137"/>
                    </a:srgbClr>
                  </a:outerShdw>
                </a:effectLst>
                <a:latin typeface="Comic Sans MS" pitchFamily="66" charset="0"/>
              </a:rPr>
              <a:t>A Quick Fix</a:t>
            </a:r>
            <a:endParaRPr lang="en-US" dirty="0">
              <a:effectLst>
                <a:outerShdw blurRad="38100" dist="38100" dir="2700000" algn="tl">
                  <a:srgbClr val="000000">
                    <a:alpha val="43137"/>
                  </a:srgbClr>
                </a:outerShdw>
              </a:effectLst>
              <a:latin typeface="Comic Sans MS" pitchFamily="66" charset="0"/>
            </a:endParaRPr>
          </a:p>
        </p:txBody>
      </p:sp>
      <p:sp>
        <p:nvSpPr>
          <p:cNvPr id="4" name="Content Placeholder 3"/>
          <p:cNvSpPr>
            <a:spLocks noGrp="1"/>
          </p:cNvSpPr>
          <p:nvPr>
            <p:ph idx="1"/>
          </p:nvPr>
        </p:nvSpPr>
        <p:spPr>
          <a:xfrm>
            <a:off x="457200" y="1600200"/>
            <a:ext cx="8229600" cy="5029200"/>
          </a:xfrm>
        </p:spPr>
        <p:style>
          <a:lnRef idx="1">
            <a:schemeClr val="dk1"/>
          </a:lnRef>
          <a:fillRef idx="2">
            <a:schemeClr val="dk1"/>
          </a:fillRef>
          <a:effectRef idx="1">
            <a:schemeClr val="dk1"/>
          </a:effectRef>
          <a:fontRef idx="minor">
            <a:schemeClr val="dk1"/>
          </a:fontRef>
        </p:style>
        <p:txBody>
          <a:bodyPr>
            <a:normAutofit/>
          </a:bodyPr>
          <a:lstStyle/>
          <a:p>
            <a:pPr lvl="1"/>
            <a:r>
              <a:rPr lang="en-US" sz="3200" dirty="0" smtClean="0">
                <a:latin typeface="Comic Sans MS" pitchFamily="66" charset="0"/>
              </a:rPr>
              <a:t>We are impatient</a:t>
            </a:r>
          </a:p>
          <a:p>
            <a:pPr lvl="1"/>
            <a:r>
              <a:rPr lang="en-US" sz="3200" dirty="0" smtClean="0">
                <a:latin typeface="Comic Sans MS" pitchFamily="66" charset="0"/>
              </a:rPr>
              <a:t>We have a low threshold for pain</a:t>
            </a:r>
          </a:p>
          <a:p>
            <a:pPr lvl="1"/>
            <a:r>
              <a:rPr lang="en-US" sz="3200" dirty="0" smtClean="0">
                <a:latin typeface="Comic Sans MS" pitchFamily="66" charset="0"/>
              </a:rPr>
              <a:t>We want easy answers and certainty</a:t>
            </a:r>
          </a:p>
          <a:p>
            <a:pPr lvl="1"/>
            <a:r>
              <a:rPr lang="en-US" sz="3200" dirty="0" smtClean="0">
                <a:latin typeface="Comic Sans MS" pitchFamily="66" charset="0"/>
              </a:rPr>
              <a:t>We give in easily to the demands of others including our children</a:t>
            </a:r>
          </a:p>
          <a:p>
            <a:pPr lvl="1"/>
            <a:r>
              <a:rPr lang="en-US" sz="3200" dirty="0" smtClean="0">
                <a:latin typeface="Comic Sans MS" pitchFamily="66" charset="0"/>
              </a:rPr>
              <a:t>We avoid struggle of any kind and aren’t challenged to grow</a:t>
            </a:r>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229600" cy="3611562"/>
          </a:xfrm>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latin typeface="Comic Sans MS" pitchFamily="66" charset="0"/>
              </a:rPr>
              <a:t>“Raising our own threshold for the pain another is experiencing can often motivate the other to take responsibility for his or her life.”</a:t>
            </a:r>
            <a:br>
              <a:rPr lang="en-US" dirty="0" smtClean="0">
                <a:latin typeface="Comic Sans MS" pitchFamily="66" charset="0"/>
              </a:rPr>
            </a:b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style>
          <a:lnRef idx="3">
            <a:schemeClr val="lt1"/>
          </a:lnRef>
          <a:fillRef idx="1">
            <a:schemeClr val="dk1"/>
          </a:fillRef>
          <a:effectRef idx="1">
            <a:schemeClr val="dk1"/>
          </a:effectRef>
          <a:fontRef idx="minor">
            <a:schemeClr val="lt1"/>
          </a:fontRef>
        </p:style>
        <p:txBody>
          <a:bodyPr>
            <a:normAutofit/>
          </a:bodyPr>
          <a:lstStyle/>
          <a:p>
            <a:pPr lvl="0"/>
            <a:r>
              <a:rPr lang="en-US" dirty="0" smtClean="0"/>
              <a:t>5</a:t>
            </a:r>
            <a:r>
              <a:rPr lang="en-US" dirty="0" smtClean="0">
                <a:latin typeface="Comic Sans MS" pitchFamily="66" charset="0"/>
              </a:rPr>
              <a:t>. A Lack of Well-Differentiated Leadership: Leaders have a failure of nerve</a:t>
            </a:r>
            <a:br>
              <a:rPr lang="en-US" dirty="0" smtClean="0">
                <a:latin typeface="Comic Sans MS" pitchFamily="66" charset="0"/>
              </a:rPr>
            </a:br>
            <a:endParaRPr lang="en-US" dirty="0">
              <a:latin typeface="Comic Sans MS" pitchFamily="66"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630362"/>
          </a:xfrm>
        </p:spPr>
        <p:style>
          <a:lnRef idx="3">
            <a:schemeClr val="lt1"/>
          </a:lnRef>
          <a:fillRef idx="1">
            <a:schemeClr val="dk1"/>
          </a:fillRef>
          <a:effectRef idx="1">
            <a:schemeClr val="dk1"/>
          </a:effectRef>
          <a:fontRef idx="minor">
            <a:schemeClr val="lt1"/>
          </a:fontRef>
        </p:style>
        <p:txBody>
          <a:bodyPr/>
          <a:lstStyle/>
          <a:p>
            <a:r>
              <a:rPr lang="en-US" dirty="0" smtClean="0">
                <a:effectLst>
                  <a:outerShdw blurRad="38100" dist="38100" dir="2700000" algn="tl">
                    <a:srgbClr val="000000">
                      <a:alpha val="43137"/>
                    </a:srgbClr>
                  </a:outerShdw>
                </a:effectLst>
                <a:latin typeface="Comic Sans MS" pitchFamily="66" charset="0"/>
              </a:rPr>
              <a:t>A Lack of Well-Differentiated Leadership </a:t>
            </a:r>
            <a:endParaRPr lang="en-US" dirty="0">
              <a:effectLst>
                <a:outerShdw blurRad="38100" dist="38100" dir="2700000" algn="tl">
                  <a:srgbClr val="000000">
                    <a:alpha val="43137"/>
                  </a:srgbClr>
                </a:outerShdw>
              </a:effectLst>
              <a:latin typeface="Comic Sans MS" pitchFamily="66" charset="0"/>
            </a:endParaRPr>
          </a:p>
        </p:txBody>
      </p:sp>
      <p:sp>
        <p:nvSpPr>
          <p:cNvPr id="4" name="Content Placeholder 3"/>
          <p:cNvSpPr>
            <a:spLocks noGrp="1"/>
          </p:cNvSpPr>
          <p:nvPr>
            <p:ph idx="1"/>
          </p:nvPr>
        </p:nvSpPr>
        <p:spPr>
          <a:xfrm>
            <a:off x="457200" y="2133600"/>
            <a:ext cx="8229600" cy="4495800"/>
          </a:xfrm>
        </p:spPr>
        <p:style>
          <a:lnRef idx="1">
            <a:schemeClr val="dk1"/>
          </a:lnRef>
          <a:fillRef idx="2">
            <a:schemeClr val="dk1"/>
          </a:fillRef>
          <a:effectRef idx="1">
            <a:schemeClr val="dk1"/>
          </a:effectRef>
          <a:fontRef idx="minor">
            <a:schemeClr val="dk1"/>
          </a:fontRef>
        </p:style>
        <p:txBody>
          <a:bodyPr>
            <a:normAutofit/>
          </a:bodyPr>
          <a:lstStyle/>
          <a:p>
            <a:pPr lvl="1">
              <a:buFont typeface="Arial" pitchFamily="34" charset="0"/>
              <a:buChar char="•"/>
            </a:pPr>
            <a:r>
              <a:rPr lang="en-US" sz="3200" dirty="0" smtClean="0">
                <a:latin typeface="Comic Sans MS" pitchFamily="66" charset="0"/>
              </a:rPr>
              <a:t>We are anxious and feeling driven</a:t>
            </a:r>
          </a:p>
          <a:p>
            <a:pPr lvl="1">
              <a:buFont typeface="Arial" pitchFamily="34" charset="0"/>
              <a:buChar char="•"/>
            </a:pPr>
            <a:r>
              <a:rPr lang="en-US" sz="3200" dirty="0" smtClean="0">
                <a:latin typeface="Comic Sans MS" pitchFamily="66" charset="0"/>
              </a:rPr>
              <a:t>We become peacekeepers</a:t>
            </a:r>
          </a:p>
          <a:p>
            <a:pPr lvl="1">
              <a:buFont typeface="Arial" pitchFamily="34" charset="0"/>
              <a:buChar char="•"/>
            </a:pPr>
            <a:r>
              <a:rPr lang="en-US" sz="3200" dirty="0" smtClean="0">
                <a:latin typeface="Comic Sans MS" pitchFamily="66" charset="0"/>
              </a:rPr>
              <a:t>We’re reluctant to take a stand</a:t>
            </a:r>
          </a:p>
          <a:p>
            <a:pPr lvl="1">
              <a:buFont typeface="Arial" pitchFamily="34" charset="0"/>
              <a:buChar char="•"/>
            </a:pPr>
            <a:r>
              <a:rPr lang="en-US" sz="3200" dirty="0" smtClean="0">
                <a:latin typeface="Comic Sans MS" pitchFamily="66" charset="0"/>
              </a:rPr>
              <a:t>We </a:t>
            </a:r>
            <a:r>
              <a:rPr lang="en-US" sz="3200" i="1" dirty="0" smtClean="0">
                <a:latin typeface="Comic Sans MS" pitchFamily="66" charset="0"/>
              </a:rPr>
              <a:t>need </a:t>
            </a:r>
            <a:r>
              <a:rPr lang="en-US" sz="3200" dirty="0" smtClean="0">
                <a:latin typeface="Comic Sans MS" pitchFamily="66" charset="0"/>
              </a:rPr>
              <a:t>the approval of others. </a:t>
            </a:r>
          </a:p>
          <a:p>
            <a:pPr lvl="1">
              <a:buFont typeface="Arial" pitchFamily="34" charset="0"/>
              <a:buChar char="•"/>
            </a:pPr>
            <a:r>
              <a:rPr lang="en-US" sz="3200" dirty="0" smtClean="0">
                <a:latin typeface="Comic Sans MS" pitchFamily="66" charset="0"/>
              </a:rPr>
              <a:t>We lack any ability to adequately face and deal with sabotage</a:t>
            </a:r>
            <a:endParaRPr lang="en-US" sz="3200" dirty="0">
              <a:latin typeface="Comic Sans MS" pitchFamily="66"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en-US" dirty="0" smtClean="0">
                <a:latin typeface="Comic Sans MS" pitchFamily="66" charset="0"/>
              </a:rPr>
              <a:t>The Helping Professions Role</a:t>
            </a:r>
            <a:endParaRPr lang="en-US" dirty="0">
              <a:latin typeface="Comic Sans MS" pitchFamily="66"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n-US" dirty="0" smtClean="0">
                <a:latin typeface="Comic Sans MS" pitchFamily="66" charset="0"/>
              </a:rPr>
              <a:t>Permissiveness in childrearing</a:t>
            </a:r>
          </a:p>
          <a:p>
            <a:r>
              <a:rPr lang="en-US" dirty="0" smtClean="0">
                <a:latin typeface="Comic Sans MS" pitchFamily="66" charset="0"/>
              </a:rPr>
              <a:t>The pleasure principle</a:t>
            </a:r>
          </a:p>
          <a:p>
            <a:r>
              <a:rPr lang="en-US" dirty="0" smtClean="0">
                <a:latin typeface="Comic Sans MS" pitchFamily="66" charset="0"/>
              </a:rPr>
              <a:t>The sexual revolution</a:t>
            </a:r>
          </a:p>
          <a:p>
            <a:r>
              <a:rPr lang="en-US" dirty="0" smtClean="0">
                <a:latin typeface="Comic Sans MS" pitchFamily="66" charset="0"/>
              </a:rPr>
              <a:t>Blaming parents</a:t>
            </a:r>
            <a:endParaRPr lang="en-US" dirty="0">
              <a:latin typeface="Comic Sans MS" pitchFamily="66" charset="0"/>
            </a:endParaRPr>
          </a:p>
        </p:txBody>
      </p:sp>
      <p:sp>
        <p:nvSpPr>
          <p:cNvPr id="4" name="Footer Placeholder 3"/>
          <p:cNvSpPr>
            <a:spLocks noGrp="1"/>
          </p:cNvSpPr>
          <p:nvPr>
            <p:ph type="ftr" sz="quarter" idx="11"/>
          </p:nvPr>
        </p:nvSpPr>
        <p:spPr/>
        <p:txBody>
          <a:bodyPr/>
          <a:lstStyle/>
          <a:p>
            <a:r>
              <a:rPr lang="en-US" smtClean="0"/>
              <a:t>The Eight Concepts by Roberta Gilbert</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latin typeface="Comic Sans MS" pitchFamily="66" charset="0"/>
              </a:rPr>
              <a:t>Stop the Regression</a:t>
            </a:r>
            <a:endParaRPr lang="en-US" dirty="0">
              <a:latin typeface="Comic Sans MS" pitchFamily="66" charset="0"/>
            </a:endParaRPr>
          </a:p>
        </p:txBody>
      </p:sp>
      <p:sp>
        <p:nvSpPr>
          <p:cNvPr id="3" name="Content Placeholder 2"/>
          <p:cNvSpPr>
            <a:spLocks noGrp="1"/>
          </p:cNvSpPr>
          <p:nvPr>
            <p:ph idx="1"/>
          </p:nvPr>
        </p:nvSpPr>
        <p:spPr>
          <a:xfrm>
            <a:off x="457200" y="1524000"/>
            <a:ext cx="8229600" cy="4876800"/>
          </a:xfrm>
        </p:spPr>
        <p:style>
          <a:lnRef idx="1">
            <a:schemeClr val="accent2"/>
          </a:lnRef>
          <a:fillRef idx="2">
            <a:schemeClr val="accent2"/>
          </a:fillRef>
          <a:effectRef idx="1">
            <a:schemeClr val="accent2"/>
          </a:effectRef>
          <a:fontRef idx="minor">
            <a:schemeClr val="dk1"/>
          </a:fontRef>
        </p:style>
        <p:txBody>
          <a:bodyPr/>
          <a:lstStyle/>
          <a:p>
            <a:r>
              <a:rPr lang="en-US" dirty="0" smtClean="0">
                <a:latin typeface="Comic Sans MS" pitchFamily="66" charset="0"/>
              </a:rPr>
              <a:t>Connect with your generations, eradicating any personal cutoffs.</a:t>
            </a:r>
          </a:p>
          <a:p>
            <a:r>
              <a:rPr lang="en-US" dirty="0" smtClean="0">
                <a:latin typeface="Comic Sans MS" pitchFamily="66" charset="0"/>
              </a:rPr>
              <a:t>Educate yourself about the facts in societal regression.</a:t>
            </a:r>
          </a:p>
          <a:p>
            <a:r>
              <a:rPr lang="en-US" dirty="0" smtClean="0">
                <a:latin typeface="Comic Sans MS" pitchFamily="66" charset="0"/>
              </a:rPr>
              <a:t>Become clear about your guiding principles, being guided by them instead of political correctness or groupthink.</a:t>
            </a:r>
          </a:p>
          <a:p>
            <a:r>
              <a:rPr lang="en-US" dirty="0" smtClean="0">
                <a:latin typeface="Comic Sans MS" pitchFamily="66" charset="0"/>
              </a:rPr>
              <a:t>Take a stand , after careful consideration.</a:t>
            </a:r>
            <a:endParaRPr lang="en-US" dirty="0">
              <a:latin typeface="Comic Sans MS" pitchFamily="66" charset="0"/>
            </a:endParaRPr>
          </a:p>
        </p:txBody>
      </p:sp>
      <p:sp>
        <p:nvSpPr>
          <p:cNvPr id="4" name="Footer Placeholder 3"/>
          <p:cNvSpPr>
            <a:spLocks noGrp="1"/>
          </p:cNvSpPr>
          <p:nvPr>
            <p:ph type="ftr" sz="quarter" idx="11"/>
          </p:nvPr>
        </p:nvSpPr>
        <p:spPr/>
        <p:txBody>
          <a:bodyPr/>
          <a:lstStyle/>
          <a:p>
            <a:r>
              <a:rPr lang="en-US" smtClean="0"/>
              <a:t>The Eight Concepts by Roberta Gilbert</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latin typeface="Comic Sans MS" pitchFamily="66" charset="0"/>
              </a:rPr>
              <a:t>Stop the Regression</a:t>
            </a:r>
            <a:endParaRPr lang="en-US" dirty="0">
              <a:latin typeface="Comic Sans MS" pitchFamily="66" charset="0"/>
            </a:endParaRPr>
          </a:p>
        </p:txBody>
      </p:sp>
      <p:sp>
        <p:nvSpPr>
          <p:cNvPr id="3" name="Content Placeholder 2"/>
          <p:cNvSpPr>
            <a:spLocks noGrp="1"/>
          </p:cNvSpPr>
          <p:nvPr>
            <p:ph idx="1"/>
          </p:nvPr>
        </p:nvSpPr>
        <p:spPr>
          <a:xfrm>
            <a:off x="457200" y="1828800"/>
            <a:ext cx="8229600" cy="3124200"/>
          </a:xfrm>
        </p:spPr>
        <p:style>
          <a:lnRef idx="1">
            <a:schemeClr val="accent2"/>
          </a:lnRef>
          <a:fillRef idx="2">
            <a:schemeClr val="accent2"/>
          </a:fillRef>
          <a:effectRef idx="1">
            <a:schemeClr val="accent2"/>
          </a:effectRef>
          <a:fontRef idx="minor">
            <a:schemeClr val="dk1"/>
          </a:fontRef>
        </p:style>
        <p:txBody>
          <a:bodyPr/>
          <a:lstStyle/>
          <a:p>
            <a:r>
              <a:rPr lang="en-US" dirty="0" smtClean="0">
                <a:latin typeface="Comic Sans MS" pitchFamily="66" charset="0"/>
              </a:rPr>
              <a:t>Clearly define a self in your family.  This is who I am and this is what I think &amp; believe.</a:t>
            </a:r>
          </a:p>
          <a:p>
            <a:r>
              <a:rPr lang="en-US" dirty="0" smtClean="0">
                <a:latin typeface="Comic Sans MS" pitchFamily="66" charset="0"/>
              </a:rPr>
              <a:t>Become a principle-guided parent, rather than projecting a worried focus.</a:t>
            </a:r>
          </a:p>
        </p:txBody>
      </p:sp>
      <p:sp>
        <p:nvSpPr>
          <p:cNvPr id="4" name="Footer Placeholder 3"/>
          <p:cNvSpPr>
            <a:spLocks noGrp="1"/>
          </p:cNvSpPr>
          <p:nvPr>
            <p:ph type="ftr" sz="quarter" idx="11"/>
          </p:nvPr>
        </p:nvSpPr>
        <p:spPr/>
        <p:txBody>
          <a:bodyPr/>
          <a:lstStyle/>
          <a:p>
            <a:r>
              <a:rPr lang="en-US" smtClean="0"/>
              <a:t>The Eight Concepts by Roberta Gilbert</a:t>
            </a:r>
            <a:endParaRPr lang="en-US" dirty="0"/>
          </a:p>
        </p:txBody>
      </p:sp>
      <p:sp>
        <p:nvSpPr>
          <p:cNvPr id="6" name="TextBox 5"/>
          <p:cNvSpPr txBox="1"/>
          <p:nvPr/>
        </p:nvSpPr>
        <p:spPr>
          <a:xfrm>
            <a:off x="990600" y="5496580"/>
            <a:ext cx="71628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2800" dirty="0" smtClean="0">
                <a:latin typeface="Comic Sans MS" pitchFamily="66" charset="0"/>
              </a:rPr>
              <a:t>One person can make a huge difference!</a:t>
            </a:r>
            <a:endParaRPr lang="en-US" sz="28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2286000"/>
          </a:xfrm>
          <a:noFill/>
        </p:spPr>
        <p:style>
          <a:lnRef idx="1">
            <a:schemeClr val="accent1"/>
          </a:lnRef>
          <a:fillRef idx="3">
            <a:schemeClr val="accent1"/>
          </a:fillRef>
          <a:effectRef idx="2">
            <a:schemeClr val="accent1"/>
          </a:effectRef>
          <a:fontRef idx="minor">
            <a:schemeClr val="lt1"/>
          </a:fontRef>
        </p:style>
        <p:txBody>
          <a:bodyPr/>
          <a:lstStyle/>
          <a:p>
            <a:pPr lvl="1">
              <a:buFont typeface="Arial" pitchFamily="34" charset="0"/>
              <a:buChar char="•"/>
            </a:pPr>
            <a:r>
              <a:rPr lang="en-US" sz="3200" dirty="0">
                <a:solidFill>
                  <a:schemeClr val="tx1"/>
                </a:solidFill>
              </a:rPr>
              <a:t>“The past is always present.”</a:t>
            </a:r>
          </a:p>
          <a:p>
            <a:pPr lvl="1">
              <a:buFont typeface="Arial" pitchFamily="34" charset="0"/>
              <a:buChar char="•"/>
            </a:pPr>
            <a:r>
              <a:rPr lang="en-US" sz="3200" dirty="0">
                <a:solidFill>
                  <a:schemeClr val="tx1"/>
                </a:solidFill>
              </a:rPr>
              <a:t>Each of us lives in multiple systems. (family, work, church, community, denomination, etc.)</a:t>
            </a:r>
          </a:p>
          <a:p>
            <a:pPr>
              <a:buNone/>
            </a:pPr>
            <a:endParaRPr lang="en-US" dirty="0"/>
          </a:p>
        </p:txBody>
      </p:sp>
      <p:sp>
        <p:nvSpPr>
          <p:cNvPr id="1025" name="Rectangle 1"/>
          <p:cNvSpPr>
            <a:spLocks noChangeArrowheads="1"/>
          </p:cNvSpPr>
          <p:nvPr/>
        </p:nvSpPr>
        <p:spPr bwMode="auto">
          <a:xfrm>
            <a:off x="152400" y="3713611"/>
            <a:ext cx="8839200" cy="207758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ea typeface="Calibri" pitchFamily="34" charset="0"/>
                <a:cs typeface="Times New Roman" pitchFamily="18" charset="0"/>
              </a:rPr>
              <a:t>The emotional system is one of the most powerful forces in any church or in any group of human beings.  The health of the emotional system determines how well the other systems work.</a:t>
            </a:r>
            <a:endParaRPr kumimoji="0" lang="en-US" sz="32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745162"/>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dirty="0"/>
              <a:t>It is essential that leaders in a church be aware of how the emotional system operates in their own congregation.  They need to be aware of the part they play in the emotional system and how they can become a more constructive force for improving the emotional life of the church.</a:t>
            </a:r>
            <a:br>
              <a:rPr lang="en-US" sz="3600" dirty="0"/>
            </a:b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3046</Words>
  <Application>Microsoft Office PowerPoint</Application>
  <PresentationFormat>On-screen Show (4:3)</PresentationFormat>
  <Paragraphs>194</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Office Theme</vt:lpstr>
      <vt:lpstr>Congregations as Emotional Systems</vt:lpstr>
      <vt:lpstr>Slide 2</vt:lpstr>
      <vt:lpstr> Individual Model/Thinking:  </vt:lpstr>
      <vt:lpstr>Slide 4</vt:lpstr>
      <vt:lpstr>Slide 5</vt:lpstr>
      <vt:lpstr> Systems Model/Thinking: </vt:lpstr>
      <vt:lpstr>Slide 7</vt:lpstr>
      <vt:lpstr>Slide 8</vt:lpstr>
      <vt:lpstr>It is essential that leaders in a church be aware of how the emotional system operates in their own congregation.  They need to be aware of the part they play in the emotional system and how they can become a more constructive force for improving the emotional life of the church. </vt:lpstr>
      <vt:lpstr>What does it mean to say the congregation/family is an emotional unit? </vt:lpstr>
      <vt:lpstr>Most leadership difficulties come about as a result of the way the leader interacts with others.”  (Gilbert p. 174) </vt:lpstr>
      <vt:lpstr>“Pastors have been ill prepared for their encounter with the emotional side of the congregation.”  (Gilbert p. 178) </vt:lpstr>
      <vt:lpstr>There will always be times of imbalance in the church’s emotional system, times when there are conflicts and problems in the church that challenge the leadership. When the emotional system becomes unbalanced, the response of leaders is crucial to how things turn out in the end.  If the leaders think in individualistic terms rather than in systems terms, they are likely to respond to attacks as though they personally were being attacked, rather than seeing the attack as part of an imbalance in the system. </vt:lpstr>
      <vt:lpstr>1. Take responsibility for yourself.  2. Be thoughtful and rational in the midst of anxiety.  Think rather than react emotionally.  When our anxiety rises we quit thinking and then make poor decisions.   </vt:lpstr>
      <vt:lpstr>3. Become a calm observer of the system and what is actually going on.  “Observation requires stepping outside of our own subjective responses to what we ‘feel’ is happening, and learning to watch what is actually going on: who is doing what, when, where, and how.  Many of us spend a good deal of our time living in a kind of fantasy about what is going on around us.  We observe a few things that happen ‘out there’, fail to see or even ignore other things, and create a story for ourselves explaining what it is all about.   </vt:lpstr>
      <vt:lpstr>The individual model of human behavior leads us to speculate about other people’s motives. We are focused on how things impact us and whether we feel good or bad.  Then we react to what we imagine they are doing to us and then they react to us in the same way.   </vt:lpstr>
      <vt:lpstr>We tend to personalize other people’s behaviors.  We think the behavior is about us.  We get stuck in believing that it’s always about us.  We must also learn to become good observers of ourselves.  What is going on in me and how am I behaving? </vt:lpstr>
      <vt:lpstr>4. Learn to manage yourself.  Become  self-regulated.  Manage your own anxiety and reactivity.  5. One way to become healthier is to go back to your family of origin. </vt:lpstr>
      <vt:lpstr>Slide 19</vt:lpstr>
      <vt:lpstr>Anxiety is what unbalances the system.</vt:lpstr>
      <vt:lpstr>Chronic anxiety is any sense of threat we have that is perceived, imagined or interpreted.  Our anxiety is below the surface and so normally we are unaware of it. Over time we develop a heightened sensitivity to potential threat.  We are threatened by the behavior and actions of others.  There is a threat to the loss of self - of who we are – our individuality. There is the threat of being dominated – being taken advantage of – of being hurt, or rejected, or overlooked – not appreciated or not included. </vt:lpstr>
      <vt:lpstr>We become more concerned with how other people are behaving toward us than we do with how we are behaving toward them.  We question motives – we blame – we criticize.  We get consumed with anger and resentment</vt:lpstr>
      <vt:lpstr>We develop typical ways of dealing with our anxiety and we use our preferred methods consistently.  As a result, we repeat the same mistakes over and over again.  Though we feel “safer” in the short term, long term we develop less than ideal relationships, we lose intimacy, and we lose opportunities for leadership and advancement.  Ultimately our patterns of chronic anxiety set our default future.  Unless something changes we will end our lives with the same issues that we have now. </vt:lpstr>
      <vt:lpstr>“The job of effective church leaders is to help keep down the level of anxiety in the emotional system of the congregation.” Creating a Healthier Church – (page 51) Ronald Richardson</vt:lpstr>
      <vt:lpstr>1. Manage your own anxiety.  Bring your own calmness to the situation.  2. Stay in meaningful contact with other key people involved in the situation.  Stay calm &amp; stay connected.</vt:lpstr>
      <vt:lpstr> Typical Ways People Deal With  Anxiety </vt:lpstr>
      <vt:lpstr>Self-Differentiation</vt:lpstr>
      <vt:lpstr>Self-Differentiation deals with the effort to define oneself, to control oneself, to become a more responsible person, and to permit others to be themselves as well.  Differentiation is the ability to remain connected in relationship to significant people in our lives and yet not have our reactions and behavior determined by them.  We are connected but emotionally separate. </vt:lpstr>
      <vt:lpstr>There is a difference between telling people what I think and telling them what they should think.  Defining self means that we consistently and calmly tell others what we think, believe, and value without demanding that they think, believe, or value the same things.  </vt:lpstr>
      <vt:lpstr> “One simple way of defining differentiation is as an ability to be closely connected with just about anyone we choose and still be a self, still maintain a sense of one’s own functional autonomy within the close relationship.  It is the ability to be close to an emotionally important other while neither being dependent on gaining the other’s acceptance and approval nor fearing the other’s disapproval, rejection, or criticism of how we are. </vt:lpstr>
      <vt:lpstr>It is also being comfortable with the differences in the other person, particularly in times of higher anxiety, and not letting those differences cause emotional distance on our part.  It means not needing to change the other to meet our expectations, or change ourselves to meet the other’s, in order to be close.”  Ronald Richardson Becoming a Healthier Pastor page 56</vt:lpstr>
      <vt:lpstr>Slide 32</vt:lpstr>
      <vt:lpstr>Two Basic Life Forces</vt:lpstr>
      <vt:lpstr>“An essential part of connectedness, is individuality.”  Richardson page 61  Jesus – Luke 2:41-51</vt:lpstr>
      <vt:lpstr>As anxiety rises in our lives there is greater pressure for togetherness. We are pressured to fit in and be the same as everyone else in the group.</vt:lpstr>
      <vt:lpstr>“During times of higher anxiety, the less mature people in the church seek to promote sameness and conformity as the way to achieve unity and togetherness in the community.” Creating a Healthier Church  Ronald Richardson page 63</vt:lpstr>
      <vt:lpstr>“More mature individuals who have a stronger sense of their own self or their individuality, experience mature togetherness as attraction to, interest in, and curiosity about others, especially about getting to know others’ differences.  In this form of unity, there is greater comfort with diversity, variety, and uniqueness.” Creating a Healthier Church Ronald Richardson page 63</vt:lpstr>
      <vt:lpstr>Two Extremes in Behavior </vt:lpstr>
      <vt:lpstr>A Second Extreme:   In order to feel secure and maintain my individuality – I demand compliance, I bully.  I’m willing to give up community in order to get my way.  Disagreement is seen as disloyalty.  I end up arguing and debating. </vt:lpstr>
      <vt:lpstr>Fusion</vt:lpstr>
      <vt:lpstr>Individuality</vt:lpstr>
      <vt:lpstr>Self-Defined</vt:lpstr>
      <vt:lpstr>Self-Regulated</vt:lpstr>
      <vt:lpstr>Self-Expressed</vt:lpstr>
      <vt:lpstr>Self-Confident</vt:lpstr>
      <vt:lpstr>Keys In Coaching</vt:lpstr>
      <vt:lpstr>1. Calm Anxiety</vt:lpstr>
      <vt:lpstr>2. Connecting with the emotional system</vt:lpstr>
      <vt:lpstr>3. Observe the systems.</vt:lpstr>
      <vt:lpstr>4. The coach manages self.</vt:lpstr>
      <vt:lpstr>5. Define yourself through the lens of theory.</vt:lpstr>
      <vt:lpstr>The longer a person works with and thinks systems the better he or she becomes at it.</vt:lpstr>
      <vt:lpstr>Blessed are the Peacemakers</vt:lpstr>
      <vt:lpstr>Basic Self &amp; Pseudo-Self</vt:lpstr>
      <vt:lpstr>The Eight Concepts of Bowen Theory</vt:lpstr>
      <vt:lpstr>1. The Nuclear Family Emotional System</vt:lpstr>
      <vt:lpstr>2. The Differentiation of Self Scale</vt:lpstr>
      <vt:lpstr>3. Triangles</vt:lpstr>
      <vt:lpstr>4. Cutoff</vt:lpstr>
      <vt:lpstr>5. Family Projection Process</vt:lpstr>
      <vt:lpstr>6. Multigenerational Transmission Process</vt:lpstr>
      <vt:lpstr>7. Sibling Position</vt:lpstr>
      <vt:lpstr>8. Emotional Process in Society</vt:lpstr>
      <vt:lpstr>Five Characteristics of a Regressive Society.</vt:lpstr>
      <vt:lpstr> 1. Reactivity: intense reactions to events and to each other </vt:lpstr>
      <vt:lpstr>Reactivity</vt:lpstr>
      <vt:lpstr>2. Herding: Forces for togetherness overpower forces for individuality and we adapt to the least mature members.</vt:lpstr>
      <vt:lpstr>Herding</vt:lpstr>
      <vt:lpstr>3. Blaming: We take a victim mentality rather than taking responsibility for self. </vt:lpstr>
      <vt:lpstr>Blaming</vt:lpstr>
      <vt:lpstr>4. A Quick Fix Mentality: we seek symptom relief rather than substantive change. </vt:lpstr>
      <vt:lpstr>A Quick Fix</vt:lpstr>
      <vt:lpstr>“Raising our own threshold for the pain another is experiencing can often motivate the other to take responsibility for his or her life.” </vt:lpstr>
      <vt:lpstr>5. A Lack of Well-Differentiated Leadership: Leaders have a failure of nerve </vt:lpstr>
      <vt:lpstr>A Lack of Well-Differentiated Leadership </vt:lpstr>
      <vt:lpstr>The Helping Professions Role</vt:lpstr>
      <vt:lpstr>Stop the Regression</vt:lpstr>
      <vt:lpstr>Stop the Regression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Congregations as Emotional Systems</dc:title>
  <dc:creator>Ken</dc:creator>
  <cp:lastModifiedBy>Ken</cp:lastModifiedBy>
  <cp:revision>87</cp:revision>
  <dcterms:created xsi:type="dcterms:W3CDTF">2012-01-31T16:25:04Z</dcterms:created>
  <dcterms:modified xsi:type="dcterms:W3CDTF">2012-03-19T14:37:00Z</dcterms:modified>
</cp:coreProperties>
</file>