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257" r:id="rId2"/>
    <p:sldId id="256" r:id="rId3"/>
    <p:sldId id="258" r:id="rId4"/>
    <p:sldId id="306" r:id="rId5"/>
    <p:sldId id="259" r:id="rId6"/>
    <p:sldId id="260" r:id="rId7"/>
    <p:sldId id="307" r:id="rId8"/>
    <p:sldId id="308" r:id="rId9"/>
    <p:sldId id="309" r:id="rId10"/>
    <p:sldId id="262" r:id="rId11"/>
    <p:sldId id="261"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3" r:id="rId32"/>
    <p:sldId id="282"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BA52CE-748F-4EE7-AA83-5FBA1D13B902}" type="datetimeFigureOut">
              <a:rPr lang="en-US" smtClean="0"/>
              <a:t>7/29/2013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D12508-AA71-4367-BEA0-F31B348E3A6F}" type="slidenum">
              <a:rPr lang="en-US" smtClean="0"/>
              <a:t>‹#›</a:t>
            </a:fld>
            <a:endParaRPr lang="en-US" dirty="0"/>
          </a:p>
        </p:txBody>
      </p:sp>
    </p:spTree>
    <p:extLst>
      <p:ext uri="{BB962C8B-B14F-4D97-AF65-F5344CB8AC3E}">
        <p14:creationId xmlns:p14="http://schemas.microsoft.com/office/powerpoint/2010/main" val="1338682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72907F-F0CE-4F37-8181-521D666B6DD0}" type="datetime1">
              <a:rPr lang="en-US" smtClean="0"/>
              <a:t>7/29/2013</a:t>
            </a:fld>
            <a:endParaRPr lang="en-US" dirty="0"/>
          </a:p>
        </p:txBody>
      </p:sp>
      <p:sp>
        <p:nvSpPr>
          <p:cNvPr id="5" name="Footer Placeholder 4"/>
          <p:cNvSpPr>
            <a:spLocks noGrp="1"/>
          </p:cNvSpPr>
          <p:nvPr>
            <p:ph type="ftr" sz="quarter" idx="11"/>
          </p:nvPr>
        </p:nvSpPr>
        <p:spPr/>
        <p:txBody>
          <a:bodyPr/>
          <a:lstStyle/>
          <a:p>
            <a:r>
              <a:rPr lang="en-US" dirty="0" smtClean="0"/>
              <a:t>The Art of Systems Thinking by Joseph O'Connor &amp; Ian McDermott</a:t>
            </a:r>
            <a:endParaRPr lang="en-US" dirty="0"/>
          </a:p>
        </p:txBody>
      </p:sp>
      <p:sp>
        <p:nvSpPr>
          <p:cNvPr id="6" name="Slide Number Placeholder 5"/>
          <p:cNvSpPr>
            <a:spLocks noGrp="1"/>
          </p:cNvSpPr>
          <p:nvPr>
            <p:ph type="sldNum" sz="quarter" idx="12"/>
          </p:nvPr>
        </p:nvSpPr>
        <p:spPr/>
        <p:txBody>
          <a:bodyPr/>
          <a:lstStyle/>
          <a:p>
            <a:fld id="{8528AC79-12E6-4377-AF28-7DE97CFC33D4}" type="slidenum">
              <a:rPr lang="en-US" smtClean="0"/>
              <a:t>‹#›</a:t>
            </a:fld>
            <a:endParaRPr lang="en-US" dirty="0"/>
          </a:p>
        </p:txBody>
      </p:sp>
    </p:spTree>
    <p:extLst>
      <p:ext uri="{BB962C8B-B14F-4D97-AF65-F5344CB8AC3E}">
        <p14:creationId xmlns:p14="http://schemas.microsoft.com/office/powerpoint/2010/main" val="2916124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0D79ED-854A-4477-ABBE-724F332745C9}" type="datetime1">
              <a:rPr lang="en-US" smtClean="0"/>
              <a:t>7/29/2013</a:t>
            </a:fld>
            <a:endParaRPr lang="en-US" dirty="0"/>
          </a:p>
        </p:txBody>
      </p:sp>
      <p:sp>
        <p:nvSpPr>
          <p:cNvPr id="5" name="Footer Placeholder 4"/>
          <p:cNvSpPr>
            <a:spLocks noGrp="1"/>
          </p:cNvSpPr>
          <p:nvPr>
            <p:ph type="ftr" sz="quarter" idx="11"/>
          </p:nvPr>
        </p:nvSpPr>
        <p:spPr/>
        <p:txBody>
          <a:bodyPr/>
          <a:lstStyle/>
          <a:p>
            <a:r>
              <a:rPr lang="en-US" dirty="0" smtClean="0"/>
              <a:t>The Art of Systems Thinking by Joseph O'Connor &amp; Ian McDermott</a:t>
            </a:r>
            <a:endParaRPr lang="en-US" dirty="0"/>
          </a:p>
        </p:txBody>
      </p:sp>
      <p:sp>
        <p:nvSpPr>
          <p:cNvPr id="6" name="Slide Number Placeholder 5"/>
          <p:cNvSpPr>
            <a:spLocks noGrp="1"/>
          </p:cNvSpPr>
          <p:nvPr>
            <p:ph type="sldNum" sz="quarter" idx="12"/>
          </p:nvPr>
        </p:nvSpPr>
        <p:spPr/>
        <p:txBody>
          <a:bodyPr/>
          <a:lstStyle/>
          <a:p>
            <a:fld id="{8528AC79-12E6-4377-AF28-7DE97CFC33D4}" type="slidenum">
              <a:rPr lang="en-US" smtClean="0"/>
              <a:t>‹#›</a:t>
            </a:fld>
            <a:endParaRPr lang="en-US" dirty="0"/>
          </a:p>
        </p:txBody>
      </p:sp>
    </p:spTree>
    <p:extLst>
      <p:ext uri="{BB962C8B-B14F-4D97-AF65-F5344CB8AC3E}">
        <p14:creationId xmlns:p14="http://schemas.microsoft.com/office/powerpoint/2010/main" val="1132729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2E8D7-6997-4CB8-A845-9C9252E291CC}" type="datetime1">
              <a:rPr lang="en-US" smtClean="0"/>
              <a:t>7/29/2013</a:t>
            </a:fld>
            <a:endParaRPr lang="en-US" dirty="0"/>
          </a:p>
        </p:txBody>
      </p:sp>
      <p:sp>
        <p:nvSpPr>
          <p:cNvPr id="5" name="Footer Placeholder 4"/>
          <p:cNvSpPr>
            <a:spLocks noGrp="1"/>
          </p:cNvSpPr>
          <p:nvPr>
            <p:ph type="ftr" sz="quarter" idx="11"/>
          </p:nvPr>
        </p:nvSpPr>
        <p:spPr/>
        <p:txBody>
          <a:bodyPr/>
          <a:lstStyle/>
          <a:p>
            <a:r>
              <a:rPr lang="en-US" dirty="0" smtClean="0"/>
              <a:t>The Art of Systems Thinking by Joseph O'Connor &amp; Ian McDermott</a:t>
            </a:r>
            <a:endParaRPr lang="en-US" dirty="0"/>
          </a:p>
        </p:txBody>
      </p:sp>
      <p:sp>
        <p:nvSpPr>
          <p:cNvPr id="6" name="Slide Number Placeholder 5"/>
          <p:cNvSpPr>
            <a:spLocks noGrp="1"/>
          </p:cNvSpPr>
          <p:nvPr>
            <p:ph type="sldNum" sz="quarter" idx="12"/>
          </p:nvPr>
        </p:nvSpPr>
        <p:spPr/>
        <p:txBody>
          <a:bodyPr/>
          <a:lstStyle/>
          <a:p>
            <a:fld id="{8528AC79-12E6-4377-AF28-7DE97CFC33D4}" type="slidenum">
              <a:rPr lang="en-US" smtClean="0"/>
              <a:t>‹#›</a:t>
            </a:fld>
            <a:endParaRPr lang="en-US" dirty="0"/>
          </a:p>
        </p:txBody>
      </p:sp>
    </p:spTree>
    <p:extLst>
      <p:ext uri="{BB962C8B-B14F-4D97-AF65-F5344CB8AC3E}">
        <p14:creationId xmlns:p14="http://schemas.microsoft.com/office/powerpoint/2010/main" val="3590674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AD6553-19EB-40E7-9FD1-2761725D3D8A}" type="datetime1">
              <a:rPr lang="en-US" smtClean="0"/>
              <a:t>7/29/2013</a:t>
            </a:fld>
            <a:endParaRPr lang="en-US" dirty="0"/>
          </a:p>
        </p:txBody>
      </p:sp>
      <p:sp>
        <p:nvSpPr>
          <p:cNvPr id="5" name="Footer Placeholder 4"/>
          <p:cNvSpPr>
            <a:spLocks noGrp="1"/>
          </p:cNvSpPr>
          <p:nvPr>
            <p:ph type="ftr" sz="quarter" idx="11"/>
          </p:nvPr>
        </p:nvSpPr>
        <p:spPr/>
        <p:txBody>
          <a:bodyPr/>
          <a:lstStyle/>
          <a:p>
            <a:r>
              <a:rPr lang="en-US" dirty="0" smtClean="0"/>
              <a:t>The Art of Systems Thinking by Joseph O'Connor &amp; Ian McDermott</a:t>
            </a:r>
            <a:endParaRPr lang="en-US" dirty="0"/>
          </a:p>
        </p:txBody>
      </p:sp>
      <p:sp>
        <p:nvSpPr>
          <p:cNvPr id="6" name="Slide Number Placeholder 5"/>
          <p:cNvSpPr>
            <a:spLocks noGrp="1"/>
          </p:cNvSpPr>
          <p:nvPr>
            <p:ph type="sldNum" sz="quarter" idx="12"/>
          </p:nvPr>
        </p:nvSpPr>
        <p:spPr/>
        <p:txBody>
          <a:bodyPr/>
          <a:lstStyle/>
          <a:p>
            <a:fld id="{8528AC79-12E6-4377-AF28-7DE97CFC33D4}" type="slidenum">
              <a:rPr lang="en-US" smtClean="0"/>
              <a:t>‹#›</a:t>
            </a:fld>
            <a:endParaRPr lang="en-US" dirty="0"/>
          </a:p>
        </p:txBody>
      </p:sp>
    </p:spTree>
    <p:extLst>
      <p:ext uri="{BB962C8B-B14F-4D97-AF65-F5344CB8AC3E}">
        <p14:creationId xmlns:p14="http://schemas.microsoft.com/office/powerpoint/2010/main" val="1107339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86468E-A5E0-451A-9FE5-76DEE4229CCE}" type="datetime1">
              <a:rPr lang="en-US" smtClean="0"/>
              <a:t>7/29/2013</a:t>
            </a:fld>
            <a:endParaRPr lang="en-US" dirty="0"/>
          </a:p>
        </p:txBody>
      </p:sp>
      <p:sp>
        <p:nvSpPr>
          <p:cNvPr id="5" name="Footer Placeholder 4"/>
          <p:cNvSpPr>
            <a:spLocks noGrp="1"/>
          </p:cNvSpPr>
          <p:nvPr>
            <p:ph type="ftr" sz="quarter" idx="11"/>
          </p:nvPr>
        </p:nvSpPr>
        <p:spPr/>
        <p:txBody>
          <a:bodyPr/>
          <a:lstStyle/>
          <a:p>
            <a:r>
              <a:rPr lang="en-US" dirty="0" smtClean="0"/>
              <a:t>The Art of Systems Thinking by Joseph O'Connor &amp; Ian McDermott</a:t>
            </a:r>
            <a:endParaRPr lang="en-US" dirty="0"/>
          </a:p>
        </p:txBody>
      </p:sp>
      <p:sp>
        <p:nvSpPr>
          <p:cNvPr id="6" name="Slide Number Placeholder 5"/>
          <p:cNvSpPr>
            <a:spLocks noGrp="1"/>
          </p:cNvSpPr>
          <p:nvPr>
            <p:ph type="sldNum" sz="quarter" idx="12"/>
          </p:nvPr>
        </p:nvSpPr>
        <p:spPr/>
        <p:txBody>
          <a:bodyPr/>
          <a:lstStyle/>
          <a:p>
            <a:fld id="{8528AC79-12E6-4377-AF28-7DE97CFC33D4}" type="slidenum">
              <a:rPr lang="en-US" smtClean="0"/>
              <a:t>‹#›</a:t>
            </a:fld>
            <a:endParaRPr lang="en-US" dirty="0"/>
          </a:p>
        </p:txBody>
      </p:sp>
    </p:spTree>
    <p:extLst>
      <p:ext uri="{BB962C8B-B14F-4D97-AF65-F5344CB8AC3E}">
        <p14:creationId xmlns:p14="http://schemas.microsoft.com/office/powerpoint/2010/main" val="1889065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E7510E-1223-4446-84FF-2CBDA81041CF}" type="datetime1">
              <a:rPr lang="en-US" smtClean="0"/>
              <a:t>7/29/2013</a:t>
            </a:fld>
            <a:endParaRPr lang="en-US" dirty="0"/>
          </a:p>
        </p:txBody>
      </p:sp>
      <p:sp>
        <p:nvSpPr>
          <p:cNvPr id="6" name="Footer Placeholder 5"/>
          <p:cNvSpPr>
            <a:spLocks noGrp="1"/>
          </p:cNvSpPr>
          <p:nvPr>
            <p:ph type="ftr" sz="quarter" idx="11"/>
          </p:nvPr>
        </p:nvSpPr>
        <p:spPr/>
        <p:txBody>
          <a:bodyPr/>
          <a:lstStyle/>
          <a:p>
            <a:r>
              <a:rPr lang="en-US" dirty="0" smtClean="0"/>
              <a:t>The Art of Systems Thinking by Joseph O'Connor &amp; Ian McDermott</a:t>
            </a:r>
            <a:endParaRPr lang="en-US" dirty="0"/>
          </a:p>
        </p:txBody>
      </p:sp>
      <p:sp>
        <p:nvSpPr>
          <p:cNvPr id="7" name="Slide Number Placeholder 6"/>
          <p:cNvSpPr>
            <a:spLocks noGrp="1"/>
          </p:cNvSpPr>
          <p:nvPr>
            <p:ph type="sldNum" sz="quarter" idx="12"/>
          </p:nvPr>
        </p:nvSpPr>
        <p:spPr/>
        <p:txBody>
          <a:bodyPr/>
          <a:lstStyle/>
          <a:p>
            <a:fld id="{8528AC79-12E6-4377-AF28-7DE97CFC33D4}" type="slidenum">
              <a:rPr lang="en-US" smtClean="0"/>
              <a:t>‹#›</a:t>
            </a:fld>
            <a:endParaRPr lang="en-US" dirty="0"/>
          </a:p>
        </p:txBody>
      </p:sp>
    </p:spTree>
    <p:extLst>
      <p:ext uri="{BB962C8B-B14F-4D97-AF65-F5344CB8AC3E}">
        <p14:creationId xmlns:p14="http://schemas.microsoft.com/office/powerpoint/2010/main" val="529136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82D4DA-D74A-4A0E-B9D4-A95764E1F9B9}" type="datetime1">
              <a:rPr lang="en-US" smtClean="0"/>
              <a:t>7/29/2013</a:t>
            </a:fld>
            <a:endParaRPr lang="en-US" dirty="0"/>
          </a:p>
        </p:txBody>
      </p:sp>
      <p:sp>
        <p:nvSpPr>
          <p:cNvPr id="8" name="Footer Placeholder 7"/>
          <p:cNvSpPr>
            <a:spLocks noGrp="1"/>
          </p:cNvSpPr>
          <p:nvPr>
            <p:ph type="ftr" sz="quarter" idx="11"/>
          </p:nvPr>
        </p:nvSpPr>
        <p:spPr/>
        <p:txBody>
          <a:bodyPr/>
          <a:lstStyle/>
          <a:p>
            <a:r>
              <a:rPr lang="en-US" dirty="0" smtClean="0"/>
              <a:t>The Art of Systems Thinking by Joseph O'Connor &amp; Ian McDermott</a:t>
            </a:r>
            <a:endParaRPr lang="en-US" dirty="0"/>
          </a:p>
        </p:txBody>
      </p:sp>
      <p:sp>
        <p:nvSpPr>
          <p:cNvPr id="9" name="Slide Number Placeholder 8"/>
          <p:cNvSpPr>
            <a:spLocks noGrp="1"/>
          </p:cNvSpPr>
          <p:nvPr>
            <p:ph type="sldNum" sz="quarter" idx="12"/>
          </p:nvPr>
        </p:nvSpPr>
        <p:spPr/>
        <p:txBody>
          <a:bodyPr/>
          <a:lstStyle/>
          <a:p>
            <a:fld id="{8528AC79-12E6-4377-AF28-7DE97CFC33D4}" type="slidenum">
              <a:rPr lang="en-US" smtClean="0"/>
              <a:t>‹#›</a:t>
            </a:fld>
            <a:endParaRPr lang="en-US" dirty="0"/>
          </a:p>
        </p:txBody>
      </p:sp>
    </p:spTree>
    <p:extLst>
      <p:ext uri="{BB962C8B-B14F-4D97-AF65-F5344CB8AC3E}">
        <p14:creationId xmlns:p14="http://schemas.microsoft.com/office/powerpoint/2010/main" val="2658073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76FE1C-5B74-43E6-8664-A4519B9CA704}" type="datetime1">
              <a:rPr lang="en-US" smtClean="0"/>
              <a:t>7/29/2013</a:t>
            </a:fld>
            <a:endParaRPr lang="en-US" dirty="0"/>
          </a:p>
        </p:txBody>
      </p:sp>
      <p:sp>
        <p:nvSpPr>
          <p:cNvPr id="4" name="Footer Placeholder 3"/>
          <p:cNvSpPr>
            <a:spLocks noGrp="1"/>
          </p:cNvSpPr>
          <p:nvPr>
            <p:ph type="ftr" sz="quarter" idx="11"/>
          </p:nvPr>
        </p:nvSpPr>
        <p:spPr/>
        <p:txBody>
          <a:bodyPr/>
          <a:lstStyle/>
          <a:p>
            <a:r>
              <a:rPr lang="en-US" dirty="0" smtClean="0"/>
              <a:t>The Art of Systems Thinking by Joseph O'Connor &amp; Ian McDermott</a:t>
            </a:r>
            <a:endParaRPr lang="en-US" dirty="0"/>
          </a:p>
        </p:txBody>
      </p:sp>
      <p:sp>
        <p:nvSpPr>
          <p:cNvPr id="5" name="Slide Number Placeholder 4"/>
          <p:cNvSpPr>
            <a:spLocks noGrp="1"/>
          </p:cNvSpPr>
          <p:nvPr>
            <p:ph type="sldNum" sz="quarter" idx="12"/>
          </p:nvPr>
        </p:nvSpPr>
        <p:spPr/>
        <p:txBody>
          <a:bodyPr/>
          <a:lstStyle/>
          <a:p>
            <a:fld id="{8528AC79-12E6-4377-AF28-7DE97CFC33D4}" type="slidenum">
              <a:rPr lang="en-US" smtClean="0"/>
              <a:t>‹#›</a:t>
            </a:fld>
            <a:endParaRPr lang="en-US" dirty="0"/>
          </a:p>
        </p:txBody>
      </p:sp>
    </p:spTree>
    <p:extLst>
      <p:ext uri="{BB962C8B-B14F-4D97-AF65-F5344CB8AC3E}">
        <p14:creationId xmlns:p14="http://schemas.microsoft.com/office/powerpoint/2010/main" val="920574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FF79F6-98A1-40CB-A617-8D99E8FAE363}" type="datetime1">
              <a:rPr lang="en-US" smtClean="0"/>
              <a:t>7/29/2013</a:t>
            </a:fld>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
        <p:nvSpPr>
          <p:cNvPr id="4" name="Slide Number Placeholder 3"/>
          <p:cNvSpPr>
            <a:spLocks noGrp="1"/>
          </p:cNvSpPr>
          <p:nvPr>
            <p:ph type="sldNum" sz="quarter" idx="12"/>
          </p:nvPr>
        </p:nvSpPr>
        <p:spPr/>
        <p:txBody>
          <a:bodyPr/>
          <a:lstStyle/>
          <a:p>
            <a:fld id="{8528AC79-12E6-4377-AF28-7DE97CFC33D4}" type="slidenum">
              <a:rPr lang="en-US" smtClean="0"/>
              <a:t>‹#›</a:t>
            </a:fld>
            <a:endParaRPr lang="en-US" dirty="0"/>
          </a:p>
        </p:txBody>
      </p:sp>
    </p:spTree>
    <p:extLst>
      <p:ext uri="{BB962C8B-B14F-4D97-AF65-F5344CB8AC3E}">
        <p14:creationId xmlns:p14="http://schemas.microsoft.com/office/powerpoint/2010/main" val="1993725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29E5D9-D64E-4D37-BF98-A221375623C6}" type="datetime1">
              <a:rPr lang="en-US" smtClean="0"/>
              <a:t>7/29/2013</a:t>
            </a:fld>
            <a:endParaRPr lang="en-US" dirty="0"/>
          </a:p>
        </p:txBody>
      </p:sp>
      <p:sp>
        <p:nvSpPr>
          <p:cNvPr id="6" name="Footer Placeholder 5"/>
          <p:cNvSpPr>
            <a:spLocks noGrp="1"/>
          </p:cNvSpPr>
          <p:nvPr>
            <p:ph type="ftr" sz="quarter" idx="11"/>
          </p:nvPr>
        </p:nvSpPr>
        <p:spPr/>
        <p:txBody>
          <a:bodyPr/>
          <a:lstStyle/>
          <a:p>
            <a:r>
              <a:rPr lang="en-US" dirty="0" smtClean="0"/>
              <a:t>The Art of Systems Thinking by Joseph O'Connor &amp; Ian McDermott</a:t>
            </a:r>
            <a:endParaRPr lang="en-US" dirty="0"/>
          </a:p>
        </p:txBody>
      </p:sp>
      <p:sp>
        <p:nvSpPr>
          <p:cNvPr id="7" name="Slide Number Placeholder 6"/>
          <p:cNvSpPr>
            <a:spLocks noGrp="1"/>
          </p:cNvSpPr>
          <p:nvPr>
            <p:ph type="sldNum" sz="quarter" idx="12"/>
          </p:nvPr>
        </p:nvSpPr>
        <p:spPr/>
        <p:txBody>
          <a:bodyPr/>
          <a:lstStyle/>
          <a:p>
            <a:fld id="{8528AC79-12E6-4377-AF28-7DE97CFC33D4}" type="slidenum">
              <a:rPr lang="en-US" smtClean="0"/>
              <a:t>‹#›</a:t>
            </a:fld>
            <a:endParaRPr lang="en-US" dirty="0"/>
          </a:p>
        </p:txBody>
      </p:sp>
    </p:spTree>
    <p:extLst>
      <p:ext uri="{BB962C8B-B14F-4D97-AF65-F5344CB8AC3E}">
        <p14:creationId xmlns:p14="http://schemas.microsoft.com/office/powerpoint/2010/main" val="1764393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801F06-E506-4A56-AC45-3F8D298619CF}" type="datetime1">
              <a:rPr lang="en-US" smtClean="0"/>
              <a:t>7/29/2013</a:t>
            </a:fld>
            <a:endParaRPr lang="en-US" dirty="0"/>
          </a:p>
        </p:txBody>
      </p:sp>
      <p:sp>
        <p:nvSpPr>
          <p:cNvPr id="6" name="Footer Placeholder 5"/>
          <p:cNvSpPr>
            <a:spLocks noGrp="1"/>
          </p:cNvSpPr>
          <p:nvPr>
            <p:ph type="ftr" sz="quarter" idx="11"/>
          </p:nvPr>
        </p:nvSpPr>
        <p:spPr/>
        <p:txBody>
          <a:bodyPr/>
          <a:lstStyle/>
          <a:p>
            <a:r>
              <a:rPr lang="en-US" dirty="0" smtClean="0"/>
              <a:t>The Art of Systems Thinking by Joseph O'Connor &amp; Ian McDermott</a:t>
            </a:r>
            <a:endParaRPr lang="en-US" dirty="0"/>
          </a:p>
        </p:txBody>
      </p:sp>
      <p:sp>
        <p:nvSpPr>
          <p:cNvPr id="7" name="Slide Number Placeholder 6"/>
          <p:cNvSpPr>
            <a:spLocks noGrp="1"/>
          </p:cNvSpPr>
          <p:nvPr>
            <p:ph type="sldNum" sz="quarter" idx="12"/>
          </p:nvPr>
        </p:nvSpPr>
        <p:spPr/>
        <p:txBody>
          <a:bodyPr/>
          <a:lstStyle/>
          <a:p>
            <a:fld id="{8528AC79-12E6-4377-AF28-7DE97CFC33D4}" type="slidenum">
              <a:rPr lang="en-US" smtClean="0"/>
              <a:t>‹#›</a:t>
            </a:fld>
            <a:endParaRPr lang="en-US" dirty="0"/>
          </a:p>
        </p:txBody>
      </p:sp>
    </p:spTree>
    <p:extLst>
      <p:ext uri="{BB962C8B-B14F-4D97-AF65-F5344CB8AC3E}">
        <p14:creationId xmlns:p14="http://schemas.microsoft.com/office/powerpoint/2010/main" val="336429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9DA583-07DC-4F7B-A3E8-1E13BBEAE08B}" type="datetime1">
              <a:rPr lang="en-US" smtClean="0"/>
              <a:t>7/29/2013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The Art of Systems Thinking by Joseph O'Connor &amp; Ian McDermott</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28AC79-12E6-4377-AF28-7DE97CFC33D4}" type="slidenum">
              <a:rPr lang="en-US" smtClean="0"/>
              <a:t>‹#›</a:t>
            </a:fld>
            <a:endParaRPr lang="en-US" dirty="0"/>
          </a:p>
        </p:txBody>
      </p:sp>
    </p:spTree>
    <p:extLst>
      <p:ext uri="{BB962C8B-B14F-4D97-AF65-F5344CB8AC3E}">
        <p14:creationId xmlns:p14="http://schemas.microsoft.com/office/powerpoint/2010/main" val="350329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457200" y="609600"/>
            <a:ext cx="8229600" cy="1143000"/>
          </a:xfrm>
        </p:spPr>
        <p:style>
          <a:lnRef idx="1">
            <a:schemeClr val="accent1"/>
          </a:lnRef>
          <a:fillRef idx="3">
            <a:schemeClr val="accent1"/>
          </a:fillRef>
          <a:effectRef idx="2">
            <a:schemeClr val="accent1"/>
          </a:effectRef>
          <a:fontRef idx="minor">
            <a:schemeClr val="lt1"/>
          </a:fontRef>
        </p:style>
        <p:txBody>
          <a:bodyPr/>
          <a:lstStyle/>
          <a:p>
            <a:r>
              <a:rPr lang="en-US" dirty="0" smtClean="0">
                <a:effectLst>
                  <a:outerShdw blurRad="38100" dist="38100" dir="2700000" algn="tl">
                    <a:srgbClr val="000000">
                      <a:alpha val="43137"/>
                    </a:srgbClr>
                  </a:outerShdw>
                </a:effectLst>
              </a:rPr>
              <a:t>Congregations As Systems</a:t>
            </a:r>
            <a:endParaRPr lang="en-US" dirty="0">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en-US" dirty="0" smtClean="0"/>
              <a:t>The Art of Systems Thinking </a:t>
            </a:r>
          </a:p>
          <a:p>
            <a:r>
              <a:rPr lang="en-US" dirty="0" smtClean="0"/>
              <a:t>by Joseph O'Connor &amp; Ian McDermott</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6413" y="2257425"/>
            <a:ext cx="6531174" cy="3686175"/>
          </a:xfrm>
          <a:prstGeom prst="rect">
            <a:avLst/>
          </a:prstGeom>
        </p:spPr>
      </p:pic>
    </p:spTree>
    <p:extLst>
      <p:ext uri="{BB962C8B-B14F-4D97-AF65-F5344CB8AC3E}">
        <p14:creationId xmlns:p14="http://schemas.microsoft.com/office/powerpoint/2010/main" val="11710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059362"/>
          </a:xfrm>
        </p:spPr>
        <p:style>
          <a:lnRef idx="1">
            <a:schemeClr val="accent1"/>
          </a:lnRef>
          <a:fillRef idx="3">
            <a:schemeClr val="accent1"/>
          </a:fillRef>
          <a:effectRef idx="2">
            <a:schemeClr val="accent1"/>
          </a:effectRef>
          <a:fontRef idx="minor">
            <a:schemeClr val="lt1"/>
          </a:fontRef>
        </p:style>
        <p:txBody>
          <a:bodyPr/>
          <a:lstStyle/>
          <a:p>
            <a:r>
              <a:rPr lang="en-US" dirty="0" smtClean="0"/>
              <a:t>Every system has an optimum size and if it is made much larger or smaller than this without other changes, it will not function.</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3219777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5486400"/>
          </a:xfrm>
        </p:spPr>
        <p:style>
          <a:lnRef idx="1">
            <a:schemeClr val="accent1"/>
          </a:lnRef>
          <a:fillRef idx="3">
            <a:schemeClr val="accent1"/>
          </a:fillRef>
          <a:effectRef idx="2">
            <a:schemeClr val="accent1"/>
          </a:effectRef>
          <a:fontRef idx="minor">
            <a:schemeClr val="lt1"/>
          </a:fontRef>
        </p:style>
        <p:txBody>
          <a:bodyPr>
            <a:normAutofit/>
          </a:bodyPr>
          <a:lstStyle/>
          <a:p>
            <a:r>
              <a:rPr lang="en-US" dirty="0" smtClean="0"/>
              <a:t>There is a limit to how big a man-made system can grow. Everything else being equal, at a certain point it will become unwieldy, hard to manage and more prone to breakdown.</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3713581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4602162"/>
          </a:xfrm>
        </p:spPr>
        <p:style>
          <a:lnRef idx="1">
            <a:schemeClr val="accent1"/>
          </a:lnRef>
          <a:fillRef idx="3">
            <a:schemeClr val="accent1"/>
          </a:fillRef>
          <a:effectRef idx="2">
            <a:schemeClr val="accent1"/>
          </a:effectRef>
          <a:fontRef idx="minor">
            <a:schemeClr val="lt1"/>
          </a:fontRef>
        </p:style>
        <p:txBody>
          <a:bodyPr/>
          <a:lstStyle/>
          <a:p>
            <a:r>
              <a:rPr lang="en-US" dirty="0" smtClean="0"/>
              <a:t>As systems grow bigger, it makes sense to divide them into smaller systems and establish different levels of control.</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222747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40362"/>
          </a:xfrm>
        </p:spPr>
        <p:style>
          <a:lnRef idx="1">
            <a:schemeClr val="accent1"/>
          </a:lnRef>
          <a:fillRef idx="3">
            <a:schemeClr val="accent1"/>
          </a:fillRef>
          <a:effectRef idx="2">
            <a:schemeClr val="accent1"/>
          </a:effectRef>
          <a:fontRef idx="minor">
            <a:schemeClr val="lt1"/>
          </a:fontRef>
        </p:style>
        <p:txBody>
          <a:bodyPr/>
          <a:lstStyle/>
          <a:p>
            <a:r>
              <a:rPr lang="en-US" dirty="0" smtClean="0"/>
              <a:t>Systems have </a:t>
            </a:r>
            <a:r>
              <a:rPr lang="en-US" i="1" dirty="0" smtClean="0"/>
              <a:t>emergent properties </a:t>
            </a:r>
            <a:r>
              <a:rPr lang="en-US" dirty="0" smtClean="0"/>
              <a:t>that are not found in their parts. You cannot predict the properties of a complete system by taking it to pieces and analyzing its parts.</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847003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2544762"/>
          </a:xfrm>
        </p:spPr>
        <p:style>
          <a:lnRef idx="1">
            <a:schemeClr val="accent1"/>
          </a:lnRef>
          <a:fillRef idx="3">
            <a:schemeClr val="accent1"/>
          </a:fillRef>
          <a:effectRef idx="2">
            <a:schemeClr val="accent1"/>
          </a:effectRef>
          <a:fontRef idx="minor">
            <a:schemeClr val="lt1"/>
          </a:fontRef>
        </p:style>
        <p:txBody>
          <a:bodyPr/>
          <a:lstStyle/>
          <a:p>
            <a:r>
              <a:rPr lang="en-US" i="1" dirty="0" smtClean="0"/>
              <a:t>Emergent properties </a:t>
            </a:r>
            <a:r>
              <a:rPr lang="en-US" dirty="0"/>
              <a:t/>
            </a:r>
            <a:br>
              <a:rPr lang="en-US" dirty="0"/>
            </a:br>
            <a:r>
              <a:rPr lang="en-US" dirty="0" smtClean="0"/>
              <a:t>emerge from the system when it is working.</a:t>
            </a:r>
            <a:endParaRPr lang="en-US" i="1"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pic>
        <p:nvPicPr>
          <p:cNvPr id="2050" name="Picture 2" descr="http://upload.wikimedia.org/wikipedia/en/thumb/c/c8/Walt_Disney_Animation_Studios_logo.svg/250px-Walt_Disney_Animation_Studios_logo.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501" y="3657600"/>
            <a:ext cx="3192735"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7460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763962"/>
          </a:xfrm>
        </p:spPr>
        <p:style>
          <a:lnRef idx="1">
            <a:schemeClr val="accent1"/>
          </a:lnRef>
          <a:fillRef idx="3">
            <a:schemeClr val="accent1"/>
          </a:fillRef>
          <a:effectRef idx="2">
            <a:schemeClr val="accent1"/>
          </a:effectRef>
          <a:fontRef idx="minor">
            <a:schemeClr val="lt1"/>
          </a:fontRef>
        </p:style>
        <p:txBody>
          <a:bodyPr/>
          <a:lstStyle/>
          <a:p>
            <a:r>
              <a:rPr lang="en-US" dirty="0" smtClean="0"/>
              <a:t>The first lesson of systems thinking is to know whether you are dealing with detail or dynamic complexity – a jigsaw or a chess game.</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
        <p:nvSpPr>
          <p:cNvPr id="4" name="AutoShape 2" descr="data:image/jpeg;base64,/9j/4AAQSkZJRgABAQAAAQABAAD/2wCEAAkGBxQTEhUUExQWFhUXGCAaGRgYGBwcHBwfHBseHxsfHCEgHCghHSIlHB8fITEiJSosLi4uHB8zODMsNygtLisBCgoKDg0OGxAQGzQmICQ0LCwsOC8sLCwsLywsLCwsLCwsLCwsLCwsLCwsLCwsLCwsLCwsLCwsLCwsLCwsLCwsLP/AABEIAMIBAwMBIgACEQEDEQH/xAAbAAADAQEBAQEAAAAAAAAAAAAEBQYDAAIBB//EAD4QAAEDAgUCBAQFAwMDAwUAAAECAxEAIQQFEjFBUWEGInGBEzKRoUKxwdHwFOHxI1JyM2LCFSSCB0NzorL/xAAZAQACAwEAAAAAAAAAAAAAAAADBAECBQD/xAAwEQACAgEEAQMCBQMFAQAAAAABAgADEQQSITETIkFRMmEUM3GBkUJS8CNiobHBNP/aAAwDAQACEQMRAD8AaJzgakIU26jWYSVJgTG29MopK4+EgFZMBUpEE3A4Apwl5OkKPlBAPm8sT1mh6fUeVNxGJ11PjbGcz3prZpHmEbASfew/I/as0idqGZzVpTpaS4NQ34B9CdwO1MHkQPUZiuNeWVyJFxNj1FaqFBhBFfiF9aGipAJIE2qOy3MlqR/0VKWBPm+U/W/0+tOvFmLWlxpJ/wCksEW/3cA+16FwmMLR1QFHbRt8xgRwbn5j3pO5xvCsOI5UuELKeYmyfMHsS4tEIS4i4Sdo6bEz/LUV4gyx1SVJ1qCoJQEqICVWjy3ieDOxFzFFP+H0IdViluKZ4IRfcxuBTLC5M0438RlSryNSpkwSDIMcg9D0NObML6BzFMlmAY8SVyTNyUpStCi7sBquSB5iZG8/TrVHlWGdehQhCDuU+ZX1VMGg8OVEqCGlKcTuAARKTBFyDY068J4dbTKy4hSSb6TvIEGBbp0oFaA5JTENa7jADR08VAHTdUWnrUvg8e4takuoWhxETq2v/tIt9K1w+eKxAlB0zYJ5BvIJ7cxFcMQ2lRbCwpQ38wJPXmlNTaHGADxGKKypBJHMZvZmSIAAPXf7RQpxikELUu5tClQD7bD1EUP8Se1a4ctKlLraVDgkAxS6XMzDc2BDNSFU7Vm+KzhtWtsAqEQqIgEjbepvAYYtpSiZgR+X+KKw+WJbecLSiltRnQEiRO+kzaaBwiChx5vUVpSrUlRNylY1C+3X6Ue7daDg5wZSrbWRkYzGqBNlAEHg/wB6HxWWA3R5T0kwb/bjt6Vs24nqDG9xIoguJT8yhO4G59TGwpJS6HiHtrrsHMBObYgBLeoIIAHyjUQI3mftE1V4ZSilJUIMQfXY0oawOGxAGsS4m/KVR9pE9LU8Q0EpCUiANq2aMlQxMynXaSonwikGaZg3h3gEtIDjoJK4iYt6ztVDFJ/EmT/1DaQkhLiFakE7dwexH6UVgSCBOQgMCYgzD/VeD2nSoI02O95vb+TXlTJjanLeTvRCnEJH/amT9TH5Uu8R5RDSgjEOfF3SmQAfUcDvSD6V29TtNBNWielFggwxVe0Dk/3r3lj6GnUn4iLnSRO+q1veN/rWWBxLZACvMoW+GpJknoRx71Vu5ekIUGkNpVFjpFjxVtNT7mRqdT/SuJlmK0LSpkrKSoaZTumZANIHW8RhlsI+Klxk2UnQElIAsRFYsZl8FQaxiC2o2S4LoXPQ9fWmLzU2E+vYdIP8jvWmAo95kkn4nYrCpLmopBUn5TFwCBMdL701wbUJHcT+tLkNkAiZn2jt/OtZ5pnysOUj4S9CzpDiiNIJFiRuPeJoK43M0Kc4AjvTXVPBKRu4J3N+t6+Ur+K/2xr8N/ujBL0XSSD2G31EVninlLUJOw/Xp1/v1qXy7M3xiSy4NaCJSsCNhN42vaqREms5msqHjzwfvHkRLDvxyIThHVJkBUJvPQdabjCNPpQXGk2+WRsNgRyJHHekeHeTIBkpBk6YMxsN4qmZeCkgjrF9wehp7REbcFv2+InrV9Wdv7zaLQNhtFYZjjA02pw7JFecdjENJKlbVPt+Ii4FJW0FIVbSJBAO28hXNxAO4sRTb2BO4tVS1n0wbEYpT7YU6U6AdW0AEbARc+l6GweKS4kFtRibERYj+/FPsiyNlqHEqWpJ+UKuEk2+23ap/MMOMNi3EgEId86YBN9lQBvxbvStunbG4HJhkuAO0jA95TYXNEKTpWgm0QLhR6X6nrbvQmcZticOAtTLYakDyqMomwKuD7R7UKhhw2SydpJWpKQB3glQ2603wz7amCha23LGUzaDx5jJjvTFdlgGH4gnVScpzF+TOoSPiFaQqSVEmCSqSdI5Bkm1r1RhQIB4MEe9QGVwFuBtOhIXAvvtBkyY+29VOBx/kgAqvZRGkEQNh0mrpZvO0dj+J1qlVDt7wV7w0Uvl1lYQFfOgiRfcjof51kTxfljOkLZKE4hsgp0xqIG4I5EddqYZiwtYKtSlQJKeIBuQABsJN5JgRHMxjx8Nadf/AEnVEG+y7WncJUPp02i1lZClh+8HXYC4VuvaM8G6ZKV3KkhSSI9xI35NuB3mvYXJG0A3vE22TY32JMWHeveBwmoaUJ1qTICjZCQbXiylf8frvS7Kz8PFuNPrbSAbcJULKTM8SPqO5BQTT7mDMOI894AIXuO2MI458iUoQTOpSYBmBZM3FvxTud6mcM8sOuocIWtLhBUpIkjdN+wPHFV4z1KnFNtHXpAJXpUU3mANidt9uKTP5clT63SYC7xEAabbkCZPQj5eadtoLLhYpReitmzkQDMsV5UFLZJQvzBMTBSQdM73I/grNOOKnkqCVJRoOuYkqBEQCehP07U0bwSVOhJJAJiwiD+AzcEGRNtXmE7zQaWjsbHn+Hp+lJW1GseoRit1sJ2mNchdSXQQIMEXF4if0qkqGYWQQRKFDkm4n7ccTRWCzHW+IdKlggReDfzCNoI5tFG07YG2L243HErQa+Kr6oVM5lmahivguAoSYLauFdfcG0U1iDJjfNFufDUWQFLB2mPWO8UmyUh/WlJUhaFedDgOoE+5nm807kNp1EkE8dYHeLx3pIbuKUhMqWRKiL2Fo6RQdR4wPXzDUByfRGisEGwdTumd9KfN7HcUDhsQhDgQ2l0mRKtJIPWT8o/eh1lV9UE87i3N5kWpTmGeOtqaTZLbqosAIsdo4NLJYG6GAP5jD1MvvyYd4qx4DgbfbBw6gDriRqmwV0ivb764R/TpacSTBOuIHUQCIAr6oqUnzEkc9PfitsA2hs2ASOwt9qKupVmAxxAtp2CkzxiMVCgjRpVFieY/2kb3rLHZk3pDWJhwL2QR5lEXH+aW548+cYAhOvD6QSSRCTeY5n25piGZEwKHYSlmFPEJUA1fqHMJwuYYdKQA0UgcaAY966k7+ExBUSl8JSTZJbkjtPNdVxY3yJbx1f2mKsPnKm3VJdQptQJ+bYiTHtFVzuEU80Q2dCSPm5Ji8dh96NznKlz8dKW4QCCFncH2tehMHmTkqS4hCUpjSUE6SIPUCIplNIm7diJPq327cxNkGQYtkEakwolUqnUP8714YxYBCVE/EKoAVIOonjpeqlOYJ31D6g/rSXOcxQ6PwkAnSZvIHnPUQCBI2Ku01NunQjJ4/T3la73yAP0H2nYnEF9UuEltG8WB4ERcqUdo471s8C80rSQh1SdOqJKIJIF7gdu/WaHdUMMW06gARqcgEgEiwji0SbzPFoKZUlcKBF/lWk2P7cW5tveEdW7JgD9TG6EV/f7CFIzF1OHKEtIbWLQlQKI3KpNxzvegsI+98y1nSACdZ1G423kGOO42kCi0rIMKG9pA/MfznajsvwbajJWAAryJ1QZEeYnffb63Jq2nu8zZc9dYnWL4UIAzn95PZtmjyXEtrShppd/mUpW3y3683NY4bEtrUUIWCUwSBwP22o/M9D6iFoC9KiNZ5v2iOlrkbRvWScuT8X4gSAdOkR3M8d/pQtZYjHvkRjR1ui4xweZr/TzIPv8Az2ogFQKQlRFjvfb1n19Jr1iGXFNlLJAWQfMRMDsP1pP4X/qDrD60aUKKVlU6gRB8vBkdevNdo67Mh1PEjV3V8qwlrAIKTMEQY37xStWFwbaNQSFpWBAkrnkWJgUZhsehwkJJMdiJ9KRYFgKUpI+VHlJtuLcdo+1bW3Pcxt+BxKnCYhC0AosBaOn8FeX8G2uFLbSojYqSDS7LmyhYAEg2UZAAHHcmenemrz6UC5tQXG0wyNkcySLjZzFKlEIKERBIAN/L9AT9aPzYh8qKFDbQkzwk/qZ6yItalecZYxitbmmDslUkFUdh139N4oTwhlbjCFpXN1SB0Gw+sTSl9+1MoeYxXXlvUIRlilpVoJAJP4xZJ4JI6/c3rHxC6627CXULWfMpsJgBKjczJ5BPX602xUlekGFFMaoHO09Rvbv1qbXhiXNaiSoDTeLdRbv+vuPzjxANyfvHK9P5biw4H24h6XZUALmNu/vv6VcICSAoACQDte4morLkAqAVYEgTbn9at2WdKUpEkJECTJ9z1q2lzgwWtqFb4BzmfTUj4ixjWIWcMoXQoGZhQO40+351XVOeKckaWC+dSFoHzo3gdRzFODuJHqL8wzRtBSwpRBJmDYC23vNx1HuTsO2hY0qcKB0TKSr1V+lS4zRp/Q24vXYwCL9yTG/f6UdhCtLfw/ihQk+f8RTwJn7jftWfaxNm4A8fImjVWBVtLDn7z5lzDrD62pDrZVKFKWLTwo9rj3FDeLshU68yn44SsSrTskD/ALU7npNZ/wBYsYgsqSUp+ZBTsR1PQzx6UdnaEO4c6lKD7MlLmk2G4vtvI0zxNO1Ucb2HcRuu52KeptisDiv6YkPpCm0zZIAMdSTNYZNjVPNIctJHQ/vSrIXDimCHCXCbLm8xcT6GCKdYbBfDACUgAbACKR1DKfSq4xHdPU4G5mzmGaVROkH6j968O5e2+kha1N6bgpVf2HJngiss3wDgw6n04lSChJVBjTb8JG/begcmfcdaQtUAkSelTsakh+DmRlbtyDIxGzOXgJAW6CoCCVqhVtpAsDFdWbDJI/DuR83QkdK6reV/7BKeFP75buYfW2EOdiYsJH6TWCME02UzBJsNREnbb3j6ipHHrKtZS6s3mUuqi4G0GOCYAjal+UZo4hakrUpzUlSU/EWVaSb8meOv5VqgEjiZRIB5ld4mQpJQW/hgqBBCyRttEbetSKMD8RxTiR8F9CoWIBSTYieoNjIpqlTzqyXXSu2wSABE9Okn61m9jfhqJU04G4EL0Eg9SYmP2FcR8yyPk8QlnG/AQpeKWkiZ1REkn5Y6nj0NeMrwiBrLY8riyqB8okDbiOfUmvWIcZfCGzKgudMdYlSjyABafWssn8I/AUSnEOlJBGi0QR737iKT1NTXAKp4jFTis5Igmf5i41HwkFYKwkExczEST12O9di86UGVANOpWYBJTdIJ8xHU7xFUGaf068MpCo0g6EkSJIAIKOTB5FrTtepPLcydcPwnQToSClwxCknY2Fja9UGkrJCjsSxvcDceRPTWdMJHm1J7lBA+sRTnCOhwBSDqB2IvS7NAP6d2QSAmTG9rmLbwLV6ybHYZSA22rSNMBIBm/FKarReMgLk5jum1nkB3YGI2S4B+K/rWGOwTriQGQCoq1KBMSBbfrPXpWGJ8ETdDjiT6g/mK8LwTuEYX8V1aweE+WRwCqZA5gETf0o1Gk8bht3EDdqvIhXHMWjGOfHcaVpBbAkoVqAJJgEj8Q6d6Z5ZiwjUCQNR1T3gAz0sBek+WPslMNwLzAEX9qLzF0NoB0KUTeEgG3W9bBIC5YzJCkthRHONx6m0WQFKJFlfhHJoDOsxWtlKUKSpxRjYpA+u8DkUoy/M0uDyKUItpuIP/AB2+1EljVc397fTahtWXIIPEMjqgIYHM3azlLSUhxBhM3R5gJPIgKTYWtyaNOcIWwtbLyNUC8gkCRNjzE0IykASbxx1PHtRORZc2HJLTatZuSkWsSSLQABvSGp0tSuOeY3RZY6k44EQOOvIWHUO/GOoBTaoKiDaRGx9ad5wU/HXp6JKh0UUgn8wfekebNxilOYaEEeX5RpVE/wCJFYpxr/xCtxorClEqKBO8yNrf2q9lA2GX0+pKWA/z+kZZhikMIClEzI+Xi9jPFaLxBdQklZcBVKQVEg/hvNp832PavSUBYBjyqGxF4URZQgRAERWeEwiEJ8iQNja19/1ApIhV6j73s+cjiNcrxLySAlRUJ0gKvzHNxa9uhqkzHFpbT5vp1pX4dw0+Yj5Rb1P9u3JpX40wOISpOIaOpKB5m/zI6+lNVbtmR3M+zbvweotz1jVre0BKgiAQBbckT1iDXzLcWw1hkKU4ANIFrnjeP1o3Ls9aLfn8igJUhQuSYuP9wJ5Atba1Z4l5/wCGWv6Zlxl1J/6YCFIJ5VPzeu9OVAoOe/eL37XPHUIaZSvzIhQtt9bnYdb0Q/hJSpBJ0q3E2nn/ADWmW4YtNISTMJCT7Df9Pp3Nau3P8/hq7MT3BKoEQM+GUoBDDi2yQTAMievU/XmhMRgsUyQpxxxbP4lNjzJ7kGZHpVSHSm9uknYSdzF+Jih8x8Qow7Y0BTqlKiTKQSeTawgWEfvSZQ+QkjiNqSVCgnMnc/xqHEnBjWsAaipZgzO6hFzyBaBHO3rB+GVgBCH3Y0kwD/IoHNwpzFh5KSkLSNUnY8359Y4qrwbyihK0GCEwf4bbjn1odrkMD7Rlahswfq5kJjc2LK1NqW/KTB/1VV1VOIw2tRUtTGo3M77cwa6mxiIEQHwzgHxiHPJpb0+dQSdBMiI/7x0HFfcxwSlOoS15is+UpMgztcfXV71+gMaVMpcS4n4RSCCvaCOs3tHfqSaV5XnOE/qw2lz4jygQmEwkAAkhN52694gWoofBgSmeI9ynKAzEKKiEwSRBO1zxx23NDeJce2ltSAtJcWkjSCCRbcjgVj4zedDSFJ1fDmFhEySflnSJKd5j19IdzDS+0jDkqJQouFyUo3HyyCSR2G1BtbjA7hEB7xxGxKEuIUzYhGlRMneLCT2O1Fv45KoSEaCoTq1XPUA77Xv7TeEmMQ+062VJHw1L0qiDpMHTcGb33AonEslQTydvcxB2tEe16TW6xLAp94R0BQk9zcrC9IJCounncRMDncV9U+BvzAvIngfoKFzJ5wHQgpQeTubkme1+PWhMnW55w5CilUa7yoED6WsY96brudrdnA/7lH05Wnyc4jsJnvPH2igA4yy5oGlJ32gfX1n6UY0Yg2p83lyH9DjiUj4aQgE9ASST6zzTdjbeYrWu7iGM48BpKyZkb9YJE++/vSd3MhiRfT8P6/WjM4xjK2y2k6rR5dh77fSpPKcsDGqCVSZM/YCsbVXDGFb+Js6TTsT6l4+8zzPwo15XGXPhKUJ0i/2G1BY9sAtoJeK0GSpRSARBgJA3E3k96oE7SRWgAVZQCh0IBH3of4xuiOIwdAo9QPMmMqLTii4D5yAFA2Ig7EDninrTM2G/ralGeZciZSgpUdlpOkjffr9+K0yxTqFQvzIKbk7ja1hsbitOnVpsHGJlX6Szyd5JnrF5khLyWgFebZREAx0p3hm1fDcAcQlegQVmAJO3uL0O9hGcRAU3cEFOkwqeAOlv1ms2Hw28WXmCmPkuVah6x5jf7bVTzb1zjmX8Pjbbk4hTOeLQUoxGpo8HylCrbg6YpuvK/joOl0hO/lAmTJN42ubd6Zs4VKmgHECL+UgQBJgHjahGcUw0ChpMCb/DSInb3+9c7Lj1Sqo2fTI/F4Z9h9LS4WlydK9uLzYwf3plhsPpIK7AHfcep6AfoOlxMarEpUVuoLqDJStF7HYRx+XejcjxzbpgK+W6wRBCRf8AMAe9QdNWy5Ekah1bBEEdzJPxyyoKQSAQV21A8ihs4zgBYZJIaABSozCyZ2PIBHHWmmZupxKwVJEJ+UkX9Z6HiP8AHvNUh9j4CkzNtVrAbHaxFK1+OqzMNc73V7ZJeIGQporQJUi6SN+h+01R5RnmHUhKfiCY2P33rFGWaRANgIuPr26xbeg/FXhlgMqfEkiPODfpcbe1OrqEY8GIJS6jDSmCwrYgivJaI5JB4i49Ov8AN6lvAODgLPxCrzQEn8IHaTE83o/NHcch1RQlCkA2HbvtJ96LkEZk4wYT4gccDRDS0IUBPmvMEWA6/lS5vLn8bh0+X4SkqBJUPm/4/nVD4fytRSpzEJQpxRkKF7R3A0nsOlOkICbDahsYVc9z8y8U4bEYVbRKwpC/LYReNj7c0ywCJEzfeBMdvX9KfeMMnViWQlEakrCr2tz9qVs5Xi0AQhu3c/zaRQnXPUMl7KwzyJ7Df8v+1faSYzOn21qQrDEqG5BTHtauoHif4j/4mv5m+CyhRbSyVqKEyEiflFyftb3FY5TlzmGx3xW20qhBB1GPmgTPW30mnTTqkjhM7Xv/AA8x2vas1YVWsq+ItOoDUNz2uqY9qUXU2KO5D6ZGOcRjjMbiHY1qSAm4SnaYN7gyfUUtewalLbWfmbnSbA+axm0G369q1yNCk/E1KKk6yEEm8QJ9YVNNFAdKFZe+7JMIlSqMASczxha2kBJgJ0kEzuI3O/FqEwqnzGlbZkRdQJt0Ed9/TpVcnDg2iQf5G/rtU/4hYWkIcb0GFaFC2pYm6h2B2947s6e5i2fiLaiqvb1yZhjVKC2gpYI0m4sNxaZvvzevDWHIUSHtIUZINwOsU1y3M2SIxKC6It5ZjvCoIEdzTBOaYX/7eHR2KtIk8RY0xjL+QNgyou21eJkyBzB8N4fdWAS6qDcQOK++Km1YbDQgKIN1Sonpf+21VuEfCkBQEAgGOnapbP8AE/Fe0gjQlOx2k0a20qmTzF6ag9gA4i/A4suICkwZE9vTvvRPwFJBUTqNheI3i/YTP12rHANtsf6QUJ+a+4k8++3qaZtInfY1jNlTwOJs5DDuZs4Yg3JVO87f22rMf3r3mQWQdDmhA/ELrO436yLDnmpnw9i3FvOIUpRSgiNYhXO/sKM+ncV+QmBq1Kmzx4MosQ1qSoCJIsenWP50oN3KsU0j5fiCSTp+b7iT96YrUlN1kdki6j2A3n9qqcK5qQlRSUkgGFCCPUcUxpVypBEDrH2uCp5k94ScS5KgDKCQoHhRFh9JqlUgG8CaxdxLaVaStCSbwVAE19fWoIUU3IEjvTiptGIlY5c7jPS0ggjqKgFYR7DP/DK9bZSTr5T/AMh13PsdqKy3NnMQiVqVquFJB0gEGCIG8d69rYEAEDeY3255APff0pSy9WypEdo07DDAxjhs5KG0o+EJA/3WkmelecLigpcLSgBzyKhN4O0neJPbmgSr/HH8+tcV8f4+370IWv8AMa/DV/ECzbKnMEdTR1tHZsnzp66b+YdvTpR2T4sPp/0oKuh4Mc/Q0Pi1oSoKdXJPW/5f5qkyzLmhpd+GA4R80QYO09Tp5N6Yx5TnGJn21CpRg5Mm8ViXWHkpxISltzypcTOkGQYPS0iSCL0XmyW0rASTpsYUb8g8wTPN4gRBmh/E2boXqw6wULS4kpJEiBBC7d/sDXYZluwC9UxHm+m0ccUR9iDGIr6mPBn1rJmlOFRltZ/GlWmeyuCe/NUGGw6WgEEzqNioyomPvYcUvKNN/wCe1HZc83aVS4QBKt9ogcfTeoovyNrSXrIORFP/AKwXXFtoVoSg6bWJP86UxZx4QghapINhuoiB+tJ/F2TNFKlt+TEK2KSRJ/7gLH1r3gmjpGoyYp5QGEWYlWzNEuLcVqUSBuEgwB096a4V8mEr34V19e9B1tgGklRUSSsHYmwB5A9K5wAvUhGJaJs18LrddW4l9SQo/LG1gK6jsR4oYQopJXKTBhMiuoXMPkRQw2v4+pzSEAQhKbwTc6j6DpFzTYlCpJUmwudQt6nipzC4ZUag4qSZk3STJvpPE2GkitBm6kFKX0QVWStPmSoi9uQf23rGuqLHKjgfE1arQRgnn7yhQ3AEbRXtVLG8cggmZ7m3pc/oaKwzgVEK9bggWub9BBt1pc1H7w+72zDNZCF6PmKYH5elTbmBWlJUUkDbcTfr+/t2rzmWdvoeSrQn4AMGJ1f8jY7URmucJW0EoFtyeD2uBsP192K63U49oB2U8xehAWNpHf8AWvOMYW35oKk7HSLJ7T+56XodGJAUOxn+QOtfpOUY1k4ZCipISlI13HlUB5grpenakHvFbmxjEx8Jv/Ew4uSASJPcAnfuTU1mWSPDFam1JIN4J29ulVmT52w+VIZJ8l/lKQRO6Z70ArFBL+JUqPKExJjgn+f4pkKG4i2SvMkvEmTutvfHB1FCC4oXA8vmUBY/gCjfoL0fh8c0oBQIMibCT9h0rXH52hJWNQXrPn2CCSAOOwAN7gAKKtjrlOOAB+RIiYTYQI2kSLdJB7Eia26atyNxxOp1joCVGf1nppZUUqCNBSZOvyyARAAud4vQWKy1r46nA4tMgEiQkbwJO2/M9a2ViwuUobcVIgkiB8oTuSNwkfboK+OJWkiWjoG6klMRvAMgdqKldKjbn/mCsu1DNu2n+MQPMsSGnAnDmCAFLXHmvsCTcHrTTCeL1ps8gLETrHlI3+bjjt++rvhhpbC3XApC1hS9MiEG8aY7Ryd6nMsbPwwFbxehXXrWoGJoaXT+YkZ6mqAVuqWr8atUbmOAPyp9keauJW4yUBGgiEqJJEj1tPSkoYgWsOkGPbke1r1jhklbnxUFSVgaZ1SCBsCCLj+CqW6lXr9JwYUaOxXwRkRt/RBta1GElxWoibAmNtrHe/WvZcHG/b+fpQGf4ZKmkYhsKDzawFebUVg/MOPpxXzDgkySqOB0/vSVq7fVnOY1p2zlMYxDCCR2rORtPbem+X5eh4FLhNtkgxI697/T3qXx2DGHxq20qOgpSpIJuJkED6UUV+jcJw1I8vjxLHIHUnWggEiFAkegP0t9acTUnlDul1JTKjIB0iRBsZO21/amOaZ6GiUD5oMHeI3MdhTNOduDM7VhRZkTbxDkbWJRC/KofKsbj+3apXB4Z0LUhwJJSbOJI0q23EyO9utO05k68hQU2Em4Cgdj0I3PqOaT+GcI63r+KoKlRV5TIvfpzvHpU28CArAYw7xDkTimUusuKW63ConyrH4gBtMbV4yjEqeRAaUHYjzAhI7k2j6TNUuX6tJUoAA3A6COaGxWeMpJTqJI30pJj1ioNasATOyQeJFMZksPFGJ8roN523tHY8U5xWNWhOtLKlIB8yk3sO25pvm2TM4tCSreJQ4mxE9+h6GuwYbwzQbU4VaQSSd+t4pnygCA8WTFWXZmh5IUg70UGZuLdxSfJ8EkOuutmEOq1ADYSB+Zv709SwhflWTEbTEnn/FFzxmB284EAGFaH+36j3r7S/FeBiVkt4hxCCZCd49zeuqvkEv4z8zTNWQIuQI4tboItta3U95SMIU89B3TtyUpESQDzExzJHerHLmUFQU6sHhExeAJNhpnsnb6mgcwyJo4iQIJTqJSojm23WgMoYbRGRYQc4/z5gmPyZxaAGFgaIvAMkibkcgED2obw3hXXNaHIToOkkGbiDt3kferDBuhtGhKAAP5eh8OwEuLWBBWQT0sIH25qwqHWOILJJ3HuT+e4NTLiFfE1hR0rTAESCUEbxsaAxaU9p7fmOtVOd4H4yUpTAOrWVG8n+23tSY+FnFSC8gWv5CbD/5QeaXs0535UcR2q9dnrPMm3DG8yNhH2rZjJVLgueUd9/pH9rzfameSYf4chSRrSSCRaRx6W4/OmbeCSXwCpakqbKik+UA6gLQfXk1RdzMUU4MJYVRBYwyIw8LthCkhNgLesg3+sV3iHEMJxCQ6hN0TrKZmOJivqcnaSdaEwsXSqSYPG5qKYdUpSviElwEhU7yDBo4RqFyeYjZeuoPAxKXHZoytlxDTKlkpgAISAZ6SdW1xbip1eaJZQFIWnyi7awocCALSDb0/RjhiUEKTYz5dt572/l6ZYjFNuAfFGubg6UwRa8TMHe42NCezKncP4nV1hWBz1Ccne+M0h0JKdSQb8T09q7PWTpQqTpBuOJ4Jry1mk2SCB7fvRuCcKiACCDWSVZTmbVdqnHOcRdhw68zAWdGyU9QOnMdP2oDRFvtTTHeIsMy+GNZCh85CSR6JgbzA1RF7dQtxTwKisTpJNz9eTP3NMeJ8ZaFo1CsxAEKw2GUuQEyT7Dbn+dKj314jCuoZMKlQA3IInnYwNzf3qowWPUhQLcKUREHY9Z6D+1Mjgw4dTglSrW/Dbjp1miCypFwRzA6gWtZ6TxAEIkC236VqUDSo72MevH3gdq9LaUOAYHXuRtHX8+Nq+pFgQZnb0Pbkx+fF5imsu2YWy4KuBG2S5e6FJU4UhKJ0pFyZEeY+nSt83ZwpIW+EFSbD/d1i16WYnNXNER5osoHf1oDCtajKrq3Kh1PNaGMDiZQqZid0rsGpGg/DASBaIAj6dq/P8apxzEqKEhSR5SSY2IJjr096fP4ooSpOqAmyoO9rAz8ppVlAWtWoQE9CNwnc2uPMSL28vINQCx6gG2r3BsozR0uvMupCdIBSobQqbyewJHpVIymO3+I+wt7UFhMtIdUtStRVv0AEGABwJiP+5VHZljAwiQhS1cBPbk1S1ieDCUqqjInsLUSUhRSnYj/O3+aksepzCKSdKiytUBZIJk7zF99v8VvlXigOKUhTZQ4QYB5PNNMWwt2ErslEQkbCBuepjrQVJBO6Fs2sAF7heU4tamUpFgCQDzA46cxPQCifh6RA9VHc7T9T+XqKFy5sJUEAWII9NMkE/wD7e5ol1BIOlRAN5SI+iuT0v+lTWN9g39e0pblK8L3Jh3BPYZSl4cFbW6mrEpncoixE8ccWIpnleZNvokbjdPO9OsDgUNal61K1C5Wq0b26f2rxhsvw/wAUvoSkruCode469zWh5Ij4vnub4PDEIEkg9Oknauouuqm4wm0SDyXNS9pTJLm2kjY9ZP8AP1eOtqaf0aFqGhIQQJBjcE7J63oHOMtaCFOwA4ogJ0pAn1A+be9N8izUqaBUlViQCreAYEg360DTkHJSEsXHcwYxivirbcQUFICheQUnmY7GaOSbc1g+NTpc7aR6C9bJ4p1c45giJt8NRTCI1mYJ2A5Nt+LetBZep+S062dRtrSPIQdzPFuDzR7GM03ibVqnNUhBWoHSOUgq/SqNuzxOAi7EeF9TilIcKQoyREie1xFfXPDq0OJcaXqOnSoOEwRIIiBaK9o8ToUbIc9YT+WqaNQ+4sghYR0QoEE9NxPtQwm05xzLuSV2t1FLj7zTyWnQkhwEpUmbEbg+3NJ80yFz4/xWQkhfzJJi/XcU7zXEziEJWLpQVDTeZgW/KiUpIEuSPKTFuOLbn0t67kjMNuHi+xt2UinF+H0ONkOK0qCTdJICYHA5HrM1O5Zg8QUJU8haVK21QCYtcEyLEbiZNfHs3fd+IEuFC0qIAAECNgZ6x1m9OcBmKn0JW4jQqCCOJm5HYmlNVaoX0jqM6agsfV7zmMCYJtabDm33n9YOxFG4J4gAqVAniZIvsB6cX/XBl0pUSBNrgxBHT+/c0HleU/BnSsqSSSnVuE8J9qQ8mBuaaa1j6Vn3xBh0/EDwSQFAJJIgAjpB8t5EGIgWvZrk2XMvJUlcL8oiDtc9DYm1e9FwFhBbX5lago7WgAD36TenuAbaSk/BAA5gR6TzTtS78WfMXtuKL4vifnmdZA9hHPiMlS0D6gdCPxD7+tO8lzNx9spS24lZHzlB0jqZI36Cq7EpBSbTavy9/NVKUs/EUkaoASoiIJ4B/lqJ+GS1smLHUugi97G4nC4oNuLK0rMAn6CPQmaqEvyBpHbtseeYHT96QZbnOt7TiSC5fSsgCb2gi1xvteqn4aQn4ijCQInuYI//AJI9xQ87bNgXEdq/K37s/wDk8Iuf33+1BZljFt+RoeY21HjqQPX77UHneOebeZSluEOGASZM9CBz2ozFYVKkFah/qfKm4sdre8SOw9zO2OPeczK6kg9dwN1lSGVAeeSNQJCSoTeSRaRO/P0onw/nzBOmS2swAk2Mx5v+0kmtsiS4txLbqAU3JUB5SAOed+L0mznw4h3FpDZDYMkxAJAj5eJv/mo2MAQ0S3qxyvMt2xuZmT04/wAyZ79qzzFkkpgSYMzaL/W/714xGttj/T06xbzTb1G8/vU+34gfZWf6hklPK27gADkcAb+9LPuxGkxnEIzTIFvABAh1PnQrbRawJ6Haj8nwy32ShwOMLTYwIvuIMQRubU2yjNWV2SrzLMiQRIi0SOlb55i1MsrdSnUUiYotaZUFoKx8MdvUicI66zivgOkKMpKVQPMkmJE7EX9x6VYNoG/PU3P3v7VOYPEpxC0vG6vKAQPlGobe/WqY7dOJ6Upa2T6eBDooA55MWZnhFKlOuEKvpsAOo2kyZPQ9qJwKQ38v/wAo5HYdu/1oDxdkaDhnFp1BxKdSVySZF967I8cksoJUCogQBck+lGta1QuDA1rWxJIiTPXsaH1/CCiiRpI2ggV1VicO+bjSkHgySPpXUcWv/bB7E+Zl8YpGqASgGJHBiY9YFL9BLZLKjudQO9yZAg2UJBG/FjascVj5skW4J5twOnqaHTiPhEKVtB8qjAPTg7GQD0KqVqrtWvIPXtGiinJYQ1GaoQEhRXc6dRBIJJ8sq2m4+29NiqElRmB6kkk2AFLsc+kgKQnUypYUogSArSLx0kCY5micJmSNkedW4AE36k8dZrUrfcuZnMu04i7Mc40LQlTTxSVeYBBmPaqPJc7ZxaXEImE+RaVJIiQRF/cUuzY6sQ2tKkp0ghRPcWgDczxWuX4hnDo0tAqMypSrFRgAlRIkmI4qQc9yjQ3LfDzbJ1AqUeNUW+gH1orMsxQ22s+VSgPlJhM/9x4jekeMzNazBVA6Jt7dbzU9nzhhPCNcHpfYnpeLVb3lSSeYpzTMsT/WMO+RaEhQAR8oSrdMkzuJAm3paq1rxK0tI1BxCrG6UrSNrTqBn270tcwv+lKQCoyR0AG5PvSnLVfFTOkg7FO2kgwQfy9qk1Vsce8qLHC59pRf1SHCdCUpJ3JAClDY7D7ibHcV6LUDp+n0ilyMNHmPA1GN/wCcyKQ+IszxAAULCPQ9tqQ1GjJbIMe0+rG3BErW1SSJBPr+kz7dt685s0s/DShfw0xqMQDqnoZselLvB+KW6whThEmTtwDAJ/OmuMxbaoQlQUscC9o67dN6TpT/AFNpHEatf/TznEWZRmr6nQl1I0IEBYEaj1F/1PFWeAxCBqKlQTAA4gf3NScaNAgaidIBA3t+XP8ABVA7hlJRa/WP5+taqoAuB1M17MtkxqMxb1aQqTzF49ek1L+OcOwpqEtjWojzJTB7yfTrTDKMGU6lL+ZZk/oPp+tfPErwQz8shRgnp/Db3oi1iCa0yCxGWpUkJUJIFjsoenejMqCgWm1rKwhYgH/lP1tFfcVjEIdaSsD4a7EzBknSI6id/WqvD5K2keQbkHzX2MxfvvVmUE5xzIVioxniJs6aDo0uCRvvBB6g9YoLA4cIO5No81z232pzjcEUWMGeRvSfNUlLLhE6gggAG5kR9j/OgMcwwIIj/LsU2VDXZKL2BMngAAE+vHe9TviTKy498drWpPQWWnklHUEXjtasvB2bamUhZum0+m094j+RNQ1iEpUF7BJncCZBB/P6jrIpZr7Gb1R1NLUqZX3kYPEruoIW+4UAiJCQQdiFKudp2j7VX4VtPw7wSUmTvZQIt17dSNqnPFeWtYhYUnyGbkCfuLUbgVhCUoSDCeTuYA35H29tqh13EES1Z2KQY28M4d1YQVIKUJIUSqQTp+WOvBqrcEjr2pGnxM0lEEHULBKRM9ItHT0ojI84+OCFI0LiYnUCJiQYGx3EcijKMCLtknMk85yxWBeDzYnDqPmG+gn8hIBnggWNU+DxjZQF6hB629vXtTXENJUClQBBEEHml+EyxjDp8qQANiSTHpO1DspDyUsK8QnCHUk2OkmwIi3p03pR8RtsqbYQlBHzFIHWjVZmTOkehP7VL+NcuW2RisOoh2wKRcKniOb0VV2gCCZtxMcnEKN9R+tfaxHe1fKLAZMDda0qIMaT5gegtb22A9Kd4DBNrSVKvBHTaLfrQLuF1mSbbjtb6X6+3essSxpEalAG3kkb7SACDO35Des6rU8Be5quoZcZlFl2JaVKWyCEmCOKA8SYwsoJFhWPh1JSoJkFMHSQLEEAi89p5n7U4zLBJdQUqEg02rBhkROxNrbZOZe8HACm4O8ke/N/tekmP8QfDe0LQpCFHyrJ477dqOOSOYYLUhagkSYgH13pW7hFYxOk+cx6ael+KYUluoIV9x8mIncH79T+taqYLqSlKQdW8/KPU7e2/HoxyfKAhtCVnWUgCTsSB0pwrSkXsPoK7kynUnf/AEhvDYda1K2jzFRgCdgDNonuegqS8P41C3HzBQgr1J1QDBAAJ6TvHerfxXhC6zG6Y0x0UogA/p7+tKMDhUBJ1MkvJEKATaQLnUbQaoNofOeZf1FMY4gr+YNINlEiOB+8UvzX4bjfmRCTZKZ/Xub07QhGIwwfCNJQpSFJURIgwf0PpSXP8EpxohBAUDI/MUVmJEGqgGesF4cjD6kKXEHyq6k6REG0G/NNMmy0NtpQSdSQJVyY5nuQLgzEXpZic3xX9MUwlJCbnk/taifDOYKebQpweaCSZiCDBHY2/Ol9MrgHfC6sqSCnUMx+BUr4akrKVpVqTqgpskyOu1pO1en81xTbrSFpbLa1aSUzIsSN46dKLfWlvQpaxCZud40kbc7C9LcHnrD78BQAbP4rSo2tPQW96P0cCBHK5MrEG1fC1IgifWubWDseKReKfETmHWG2mgs6dRuR9KszADJlERnO1RmHnI2dQUW0Sm6fKLT06Ue2mpzwz4tTiiRpKXE/Mk/n3qlBKq4HPUggg4MQ5ziAXVAmOL9Ik1JDMVPLWGx5BbzCCrvB2mfyq2x+XtOOGbq2N+OlTjngx5vEKWxCmrE6iZB/EOsbc80KxW9oxU65wYpYy0NKUbAKVOkE6ZiLbSY6/vTBtrmw3vzP6WpJ4xD7D6NSvIbWEAelUeXjUkGJsAL3PPccdaXY4jaeofpPKGpiZ7+m1em2YO/8962caWqUtx3UomPaPz70gaxb6MSpl0XAkEbKBgVQP8Qvj4zHjjBiGxKom5iNv3/LemfhrDLbCnnSgaQRCZkSQTM24ERQAfCSgk7mPY7/ALz2pgtAV5d1G0D7g9Peqmxg0sK1ZOTiHYXPg5fQoI/3TPvEbe59Kx8VYd5TOrDka03g3B5r7/6S7ACShCedyfQbDt+tFYjGoZ0NDeAkD0H7CjJv/qi1pr/ok3kWbJxCSflcTZaD+E/3pk6om5vFCM5Y2h5x5MhTliOLdv1rRt9KxKFJUNpSQb9KOImcZ4nvVXV9Br5XSIgZzVTTvw3EnSbhJAtzKeN5Mb35IvWIwnxx5VAI5ULqPJHYbfQe6fxS1/qNuBEpI+YDa/PTamHhdayqEghG6idjYiPrBpZaV3bxHmY7eY2wGUoaMiSb3J67xTICl2b5gGQCYlRgSYH1oFGc/jUsNpEgI+ZSiLnVBgCIM8T3BomRnEFgnmN8azrbUjqCK/OcvxTmAxEPA/DcABO4BHPvP8mr3GZwy3dTiewBkn0AqR8S5iMQAPhw3MFSt542sB77VBtCe8ulTPwJV4jOWmWwskKKvkSN1T34HepXOMM7jkklXn0ykCdIg7DpaO5g+3nDeF1uGULKREAKSQLG+me577imeVqQwpSVOKcUkwUpACQb7ybwFH60Q3Js3E4lRSc7QMmaZY/iHGEsrQUrGkFZVbykGYFybCqNlsIRpHA++5PuaDwOYJUYCCJMTbevue41bTJWhOqN4vA5PtQw4b1DmS1bIdp4k9l2IQGHElSU6nVKgkCfNA37j+RQfx0FWkLB6wZ+1aZchtwhYjzX1Addj9f1r54gDSsQ2QAlSEgz1Ctp6i1RRqRZwB1LX6Y1AEnuZZrZokgQYETvO+31m1B+EcyQ2gocgAz7eYm45BnpVblSUqgQDKSL72IP6/lQXiDLkp+FYALcCSqOOfrTBYhosV3LiK86fZewxAJ1hOoCNtMkAmNh3obxVlDSg0swhThAKoggxMgjmARB3t0vXZhlSQwdFk/jBuCN+s+o5HesGsCjEAF0BSRsnoRx+RndVjYQDDc+nEhfSNwPEmcLgnGifg4hUASEq8w2mIN+evFb4xxxSi44UrUBAVsLSb8RE3n+zHH+HGkGUhQKrogmdxqAi9pkHpI4pbmjpQNLiFICvKCR5eg2O/bjuaUtL8rNHT+PhujNPB6MMSXkKHxHN+DA2EcVYKchCiCLCvzpOQoUZQdM8gxf++/1ptlWBfRrDjyi3oNiJJH4hMgjymxHSiV6leFxA36J8l85+YEcudaf/qMOrXq+dCjueIq28L5onEYfWAQSTqm0KBgj0ERSrwjlbTjYeQ64UGYQT8p25vMHnrVLhcMltOlAAA4H3otSuBhjmBvatmygxFOd+HG8V/1bwDpA6xY94qCyBx1pag6VFKSUabz5bWTtuLG1ia/QswzwNuBtIClethelufZg/oBZLbZ5JRqn67Vd6gRBJdtbElsXnDb6w20VfECvNFgE8g9STaOBzTZjKkuFMEoUBAVuBsQInb0vSHKMJClun5lmSYid5txJi1U+FVq06TpUDc8xB/n9qAEVQeIdrGbHMwHhx1SgXXEgA/gBn2No+hqgRhgE6Ygb/wB5673oDOMyGGaK41aRYcn/ADR+DSVoBWAQRJSLf59KUVHtPp6hmsWsDd3NsHjkrOjUCobEQZHtz1Hv6J/FmUOuLbeZIDjZnSZhQ2P1FqDxeUKZxgeYbJbcSJ0QNKgbGOPXtVW2k/MuNURA2A7fvTyscYbsRYjnK9GJssZU5HxEaOomR7f3pB4iytWEd/qmAS2bOtjkdR3FXaazdQFAg3B3BrszgoEm8NiW3EJWhQKVCQZrqbowbCRpCUCOPLXVOTKbJtlwlF73/Sj0CvldS9H0CMXfmGDZq2FIIUAR0ImvyzD2dcAsA4oQPQV1dXW9S1H1Q5jcf8j9haqDBtiFGBIJgxcf6aTbpcn6mvldWe31TQ/ph3hgypJO5FzyfKd+tKFj/wBziP8A8n/iK6uo1/5EHT/9H7R/kHzp/wDl+VN8f8i/SurqPpfyhA6382RuSJASgAQLbVt4jbHwWVQNUATF/rXyuoOi+pv1hdd+Wv8AntG3g5sfDWYE2vF9q28ZJH9G4Y2gjsZFxXV1aJ7mYOpM5o6pWGVqJVDMiTMHqOh7008Kq8oHHwx9lwPoLV1dVj9YkL+W3+e8f5Ldbs8GB6ea32H0pP8A/UUf+ydPIFq6uoXuYRfaKGRCYFobEfRJ/Mk+5p9gB5vf/wAVV8rqRH1CazfQ37xX/wDT+y8YkWSHLAbDfirJzYV1dWuvUwTPzzEH/wB876Cn+HEgzfyzeurqMvUTf8yLs1SApECJ37+XmvmS/wDUb9P/ABrq6lj9cdX6IwxmHQXroSb8gHg0xZ39q6uoie8CfaFs/KPStK6upYRyZis8R8p9K6uqROkTh7gk3OpW/wDyNfK6uokFP//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AutoShape 4" descr="data:image/jpeg;base64,/9j/4AAQSkZJRgABAQAAAQABAAD/2wCEAAkGBxQTEhUUExQWFhUXGCAaGRgYGBwcHBwfHBseHxsfHCEgHCghHSIlHB8fITEiJSosLi4uHB8zODMsNygtLisBCgoKDg0OGxAQGzQmICQ0LCwsOC8sLCwsLywsLCwsLCwsLCwsLCwsLCwsLCwsLCwsLCwsLCwsLCwsLCwsLCwsLP/AABEIAMIBAwMBIgACEQEDEQH/xAAbAAADAQEBAQEAAAAAAAAAAAAEBQYDAAIBB//EAD4QAAEDAgUCBAQFAwMDAwUAAAECAxEAIQQFEjFBUWEGInGBEzKRoUKxwdHwFOHxI1JyM2LCFSSCB0NzorL/xAAZAQACAwEAAAAAAAAAAAAAAAADBAECBQD/xAAwEQACAgEEAQMCBQMFAQAAAAABAgADEQQSITETIkFRMmEUM3GBkUJS8CNiobHBNP/aAAwDAQACEQMRAD8AaJzgakIU26jWYSVJgTG29MopK4+EgFZMBUpEE3A4Apwl5OkKPlBAPm8sT1mh6fUeVNxGJ11PjbGcz3prZpHmEbASfew/I/as0idqGZzVpTpaS4NQ34B9CdwO1MHkQPUZiuNeWVyJFxNj1FaqFBhBFfiF9aGipAJIE2qOy3MlqR/0VKWBPm+U/W/0+tOvFmLWlxpJ/wCksEW/3cA+16FwmMLR1QFHbRt8xgRwbn5j3pO5xvCsOI5UuELKeYmyfMHsS4tEIS4i4Sdo6bEz/LUV4gyx1SVJ1qCoJQEqICVWjy3ieDOxFzFFP+H0IdViluKZ4IRfcxuBTLC5M0438RlSryNSpkwSDIMcg9D0NObML6BzFMlmAY8SVyTNyUpStCi7sBquSB5iZG8/TrVHlWGdehQhCDuU+ZX1VMGg8OVEqCGlKcTuAARKTBFyDY068J4dbTKy4hSSb6TvIEGBbp0oFaA5JTENa7jADR08VAHTdUWnrUvg8e4takuoWhxETq2v/tIt9K1w+eKxAlB0zYJ5BvIJ7cxFcMQ2lRbCwpQ38wJPXmlNTaHGADxGKKypBJHMZvZmSIAAPXf7RQpxikELUu5tClQD7bD1EUP8Se1a4ctKlLraVDgkAxS6XMzDc2BDNSFU7Vm+KzhtWtsAqEQqIgEjbepvAYYtpSiZgR+X+KKw+WJbecLSiltRnQEiRO+kzaaBwiChx5vUVpSrUlRNylY1C+3X6Ue7daDg5wZSrbWRkYzGqBNlAEHg/wB6HxWWA3R5T0kwb/bjt6Vs24nqDG9xIoguJT8yhO4G59TGwpJS6HiHtrrsHMBObYgBLeoIIAHyjUQI3mftE1V4ZSilJUIMQfXY0oawOGxAGsS4m/KVR9pE9LU8Q0EpCUiANq2aMlQxMynXaSonwikGaZg3h3gEtIDjoJK4iYt6ztVDFJ/EmT/1DaQkhLiFakE7dwexH6UVgSCBOQgMCYgzD/VeD2nSoI02O95vb+TXlTJjanLeTvRCnEJH/amT9TH5Uu8R5RDSgjEOfF3SmQAfUcDvSD6V29TtNBNWielFggwxVe0Dk/3r3lj6GnUn4iLnSRO+q1veN/rWWBxLZACvMoW+GpJknoRx71Vu5ekIUGkNpVFjpFjxVtNT7mRqdT/SuJlmK0LSpkrKSoaZTumZANIHW8RhlsI+Klxk2UnQElIAsRFYsZl8FQaxiC2o2S4LoXPQ9fWmLzU2E+vYdIP8jvWmAo95kkn4nYrCpLmopBUn5TFwCBMdL701wbUJHcT+tLkNkAiZn2jt/OtZ5pnysOUj4S9CzpDiiNIJFiRuPeJoK43M0Kc4AjvTXVPBKRu4J3N+t6+Ur+K/2xr8N/ujBL0XSSD2G31EVninlLUJOw/Xp1/v1qXy7M3xiSy4NaCJSsCNhN42vaqREms5msqHjzwfvHkRLDvxyIThHVJkBUJvPQdabjCNPpQXGk2+WRsNgRyJHHekeHeTIBkpBk6YMxsN4qmZeCkgjrF9wehp7REbcFv2+InrV9Wdv7zaLQNhtFYZjjA02pw7JFecdjENJKlbVPt+Ii4FJW0FIVbSJBAO28hXNxAO4sRTb2BO4tVS1n0wbEYpT7YU6U6AdW0AEbARc+l6GweKS4kFtRibERYj+/FPsiyNlqHEqWpJ+UKuEk2+23ap/MMOMNi3EgEId86YBN9lQBvxbvStunbG4HJhkuAO0jA95TYXNEKTpWgm0QLhR6X6nrbvQmcZticOAtTLYakDyqMomwKuD7R7UKhhw2SydpJWpKQB3glQ2603wz7amCha23LGUzaDx5jJjvTFdlgGH4gnVScpzF+TOoSPiFaQqSVEmCSqSdI5Bkm1r1RhQIB4MEe9QGVwFuBtOhIXAvvtBkyY+29VOBx/kgAqvZRGkEQNh0mrpZvO0dj+J1qlVDt7wV7w0Uvl1lYQFfOgiRfcjof51kTxfljOkLZKE4hsgp0xqIG4I5EddqYZiwtYKtSlQJKeIBuQABsJN5JgRHMxjx8Nadf/AEnVEG+y7WncJUPp02i1lZClh+8HXYC4VuvaM8G6ZKV3KkhSSI9xI35NuB3mvYXJG0A3vE22TY32JMWHeveBwmoaUJ1qTICjZCQbXiylf8frvS7Kz8PFuNPrbSAbcJULKTM8SPqO5BQTT7mDMOI894AIXuO2MI458iUoQTOpSYBmBZM3FvxTud6mcM8sOuocIWtLhBUpIkjdN+wPHFV4z1KnFNtHXpAJXpUU3mANidt9uKTP5clT63SYC7xEAabbkCZPQj5eadtoLLhYpReitmzkQDMsV5UFLZJQvzBMTBSQdM73I/grNOOKnkqCVJRoOuYkqBEQCehP07U0bwSVOhJJAJiwiD+AzcEGRNtXmE7zQaWjsbHn+Hp+lJW1GseoRit1sJ2mNchdSXQQIMEXF4if0qkqGYWQQRKFDkm4n7ccTRWCzHW+IdKlggReDfzCNoI5tFG07YG2L243HErQa+Kr6oVM5lmahivguAoSYLauFdfcG0U1iDJjfNFufDUWQFLB2mPWO8UmyUh/WlJUhaFedDgOoE+5nm807kNp1EkE8dYHeLx3pIbuKUhMqWRKiL2Fo6RQdR4wPXzDUByfRGisEGwdTumd9KfN7HcUDhsQhDgQ2l0mRKtJIPWT8o/eh1lV9UE87i3N5kWpTmGeOtqaTZLbqosAIsdo4NLJYG6GAP5jD1MvvyYd4qx4DgbfbBw6gDriRqmwV0ivb764R/TpacSTBOuIHUQCIAr6oqUnzEkc9PfitsA2hs2ASOwt9qKupVmAxxAtp2CkzxiMVCgjRpVFieY/2kb3rLHZk3pDWJhwL2QR5lEXH+aW548+cYAhOvD6QSSRCTeY5n25piGZEwKHYSlmFPEJUA1fqHMJwuYYdKQA0UgcaAY966k7+ExBUSl8JSTZJbkjtPNdVxY3yJbx1f2mKsPnKm3VJdQptQJ+bYiTHtFVzuEU80Q2dCSPm5Ji8dh96NznKlz8dKW4QCCFncH2tehMHmTkqS4hCUpjSUE6SIPUCIplNIm7diJPq327cxNkGQYtkEakwolUqnUP8714YxYBCVE/EKoAVIOonjpeqlOYJ31D6g/rSXOcxQ6PwkAnSZvIHnPUQCBI2Ku01NunQjJ4/T3la73yAP0H2nYnEF9UuEltG8WB4ERcqUdo471s8C80rSQh1SdOqJKIJIF7gdu/WaHdUMMW06gARqcgEgEiwji0SbzPFoKZUlcKBF/lWk2P7cW5tveEdW7JgD9TG6EV/f7CFIzF1OHKEtIbWLQlQKI3KpNxzvegsI+98y1nSACdZ1G423kGOO42kCi0rIMKG9pA/MfznajsvwbajJWAAryJ1QZEeYnffb63Jq2nu8zZc9dYnWL4UIAzn95PZtmjyXEtrShppd/mUpW3y3683NY4bEtrUUIWCUwSBwP22o/M9D6iFoC9KiNZ5v2iOlrkbRvWScuT8X4gSAdOkR3M8d/pQtZYjHvkRjR1ui4xweZr/TzIPv8Az2ogFQKQlRFjvfb1n19Jr1iGXFNlLJAWQfMRMDsP1pP4X/qDrD60aUKKVlU6gRB8vBkdevNdo67Mh1PEjV3V8qwlrAIKTMEQY37xStWFwbaNQSFpWBAkrnkWJgUZhsehwkJJMdiJ9KRYFgKUpI+VHlJtuLcdo+1bW3Pcxt+BxKnCYhC0AosBaOn8FeX8G2uFLbSojYqSDS7LmyhYAEg2UZAAHHcmenemrz6UC5tQXG0wyNkcySLjZzFKlEIKERBIAN/L9AT9aPzYh8qKFDbQkzwk/qZ6yItalecZYxitbmmDslUkFUdh139N4oTwhlbjCFpXN1SB0Gw+sTSl9+1MoeYxXXlvUIRlilpVoJAJP4xZJ4JI6/c3rHxC6627CXULWfMpsJgBKjczJ5BPX602xUlekGFFMaoHO09Rvbv1qbXhiXNaiSoDTeLdRbv+vuPzjxANyfvHK9P5biw4H24h6XZUALmNu/vv6VcICSAoACQDte4morLkAqAVYEgTbn9at2WdKUpEkJECTJ9z1q2lzgwWtqFb4BzmfTUj4ixjWIWcMoXQoGZhQO40+351XVOeKckaWC+dSFoHzo3gdRzFODuJHqL8wzRtBSwpRBJmDYC23vNx1HuTsO2hY0qcKB0TKSr1V+lS4zRp/Q24vXYwCL9yTG/f6UdhCtLfw/ihQk+f8RTwJn7jftWfaxNm4A8fImjVWBVtLDn7z5lzDrD62pDrZVKFKWLTwo9rj3FDeLshU68yn44SsSrTskD/ALU7npNZ/wBYsYgsqSUp+ZBTsR1PQzx6UdnaEO4c6lKD7MlLmk2G4vtvI0zxNO1Ucb2HcRuu52KeptisDiv6YkPpCm0zZIAMdSTNYZNjVPNIctJHQ/vSrIXDimCHCXCbLm8xcT6GCKdYbBfDACUgAbACKR1DKfSq4xHdPU4G5mzmGaVROkH6j968O5e2+kha1N6bgpVf2HJngiss3wDgw6n04lSChJVBjTb8JG/begcmfcdaQtUAkSelTsakh+DmRlbtyDIxGzOXgJAW6CoCCVqhVtpAsDFdWbDJI/DuR83QkdK6reV/7BKeFP75buYfW2EOdiYsJH6TWCME02UzBJsNREnbb3j6ipHHrKtZS6s3mUuqi4G0GOCYAjal+UZo4hakrUpzUlSU/EWVaSb8meOv5VqgEjiZRIB5ld4mQpJQW/hgqBBCyRttEbetSKMD8RxTiR8F9CoWIBSTYieoNjIpqlTzqyXXSu2wSABE9Okn61m9jfhqJU04G4EL0Eg9SYmP2FcR8yyPk8QlnG/AQpeKWkiZ1REkn5Y6nj0NeMrwiBrLY8riyqB8okDbiOfUmvWIcZfCGzKgudMdYlSjyABafWssn8I/AUSnEOlJBGi0QR737iKT1NTXAKp4jFTis5Igmf5i41HwkFYKwkExczEST12O9di86UGVANOpWYBJTdIJ8xHU7xFUGaf068MpCo0g6EkSJIAIKOTB5FrTtepPLcydcPwnQToSClwxCknY2Fja9UGkrJCjsSxvcDceRPTWdMJHm1J7lBA+sRTnCOhwBSDqB2IvS7NAP6d2QSAmTG9rmLbwLV6ybHYZSA22rSNMBIBm/FKarReMgLk5jum1nkB3YGI2S4B+K/rWGOwTriQGQCoq1KBMSBbfrPXpWGJ8ETdDjiT6g/mK8LwTuEYX8V1aweE+WRwCqZA5gETf0o1Gk8bht3EDdqvIhXHMWjGOfHcaVpBbAkoVqAJJgEj8Q6d6Z5ZiwjUCQNR1T3gAz0sBek+WPslMNwLzAEX9qLzF0NoB0KUTeEgG3W9bBIC5YzJCkthRHONx6m0WQFKJFlfhHJoDOsxWtlKUKSpxRjYpA+u8DkUoy/M0uDyKUItpuIP/AB2+1EljVc397fTahtWXIIPEMjqgIYHM3azlLSUhxBhM3R5gJPIgKTYWtyaNOcIWwtbLyNUC8gkCRNjzE0IykASbxx1PHtRORZc2HJLTatZuSkWsSSLQABvSGp0tSuOeY3RZY6k44EQOOvIWHUO/GOoBTaoKiDaRGx9ad5wU/HXp6JKh0UUgn8wfekebNxilOYaEEeX5RpVE/wCJFYpxr/xCtxorClEqKBO8yNrf2q9lA2GX0+pKWA/z+kZZhikMIClEzI+Xi9jPFaLxBdQklZcBVKQVEg/hvNp832PavSUBYBjyqGxF4URZQgRAERWeEwiEJ8iQNja19/1ApIhV6j73s+cjiNcrxLySAlRUJ0gKvzHNxa9uhqkzHFpbT5vp1pX4dw0+Yj5Rb1P9u3JpX40wOISpOIaOpKB5m/zI6+lNVbtmR3M+zbvweotz1jVre0BKgiAQBbckT1iDXzLcWw1hkKU4ANIFrnjeP1o3Ls9aLfn8igJUhQuSYuP9wJ5Atba1Z4l5/wCGWv6Zlxl1J/6YCFIJ5VPzeu9OVAoOe/eL37XPHUIaZSvzIhQtt9bnYdb0Q/hJSpBJ0q3E2nn/ADWmW4YtNISTMJCT7Df9Pp3Nau3P8/hq7MT3BKoEQM+GUoBDDi2yQTAMievU/XmhMRgsUyQpxxxbP4lNjzJ7kGZHpVSHSm9uknYSdzF+Jih8x8Qow7Y0BTqlKiTKQSeTawgWEfvSZQ+QkjiNqSVCgnMnc/xqHEnBjWsAaipZgzO6hFzyBaBHO3rB+GVgBCH3Y0kwD/IoHNwpzFh5KSkLSNUnY8359Y4qrwbyihK0GCEwf4bbjn1odrkMD7Rlahswfq5kJjc2LK1NqW/KTB/1VV1VOIw2tRUtTGo3M77cwa6mxiIEQHwzgHxiHPJpb0+dQSdBMiI/7x0HFfcxwSlOoS15is+UpMgztcfXV71+gMaVMpcS4n4RSCCvaCOs3tHfqSaV5XnOE/qw2lz4jygQmEwkAAkhN52694gWoofBgSmeI9ynKAzEKKiEwSRBO1zxx23NDeJce2ltSAtJcWkjSCCRbcjgVj4zedDSFJ1fDmFhEySflnSJKd5j19IdzDS+0jDkqJQouFyUo3HyyCSR2G1BtbjA7hEB7xxGxKEuIUzYhGlRMneLCT2O1Fv45KoSEaCoTq1XPUA77Xv7TeEmMQ+062VJHw1L0qiDpMHTcGb33AonEslQTydvcxB2tEe16TW6xLAp94R0BQk9zcrC9IJCounncRMDncV9U+BvzAvIngfoKFzJ5wHQgpQeTubkme1+PWhMnW55w5CilUa7yoED6WsY96brudrdnA/7lH05Wnyc4jsJnvPH2igA4yy5oGlJ32gfX1n6UY0Yg2p83lyH9DjiUj4aQgE9ASST6zzTdjbeYrWu7iGM48BpKyZkb9YJE++/vSd3MhiRfT8P6/WjM4xjK2y2k6rR5dh77fSpPKcsDGqCVSZM/YCsbVXDGFb+Js6TTsT6l4+8zzPwo15XGXPhKUJ0i/2G1BY9sAtoJeK0GSpRSARBgJA3E3k96oE7SRWgAVZQCh0IBH3of4xuiOIwdAo9QPMmMqLTii4D5yAFA2Ig7EDninrTM2G/ralGeZciZSgpUdlpOkjffr9+K0yxTqFQvzIKbk7ja1hsbitOnVpsHGJlX6Szyd5JnrF5khLyWgFebZREAx0p3hm1fDcAcQlegQVmAJO3uL0O9hGcRAU3cEFOkwqeAOlv1ms2Hw28WXmCmPkuVah6x5jf7bVTzb1zjmX8Pjbbk4hTOeLQUoxGpo8HylCrbg6YpuvK/joOl0hO/lAmTJN42ubd6Zs4VKmgHECL+UgQBJgHjahGcUw0ChpMCb/DSInb3+9c7Lj1Sqo2fTI/F4Z9h9LS4WlydK9uLzYwf3plhsPpIK7AHfcep6AfoOlxMarEpUVuoLqDJStF7HYRx+XejcjxzbpgK+W6wRBCRf8AMAe9QdNWy5Ekah1bBEEdzJPxyyoKQSAQV21A8ihs4zgBYZJIaABSozCyZ2PIBHHWmmZupxKwVJEJ+UkX9Z6HiP8AHvNUh9j4CkzNtVrAbHaxFK1+OqzMNc73V7ZJeIGQporQJUi6SN+h+01R5RnmHUhKfiCY2P33rFGWaRANgIuPr26xbeg/FXhlgMqfEkiPODfpcbe1OrqEY8GIJS6jDSmCwrYgivJaI5JB4i49Ov8AN6lvAODgLPxCrzQEn8IHaTE83o/NHcch1RQlCkA2HbvtJ96LkEZk4wYT4gccDRDS0IUBPmvMEWA6/lS5vLn8bh0+X4SkqBJUPm/4/nVD4fytRSpzEJQpxRkKF7R3A0nsOlOkICbDahsYVc9z8y8U4bEYVbRKwpC/LYReNj7c0ywCJEzfeBMdvX9KfeMMnViWQlEakrCr2tz9qVs5Xi0AQhu3c/zaRQnXPUMl7KwzyJ7Df8v+1faSYzOn21qQrDEqG5BTHtauoHif4j/4mv5m+CyhRbSyVqKEyEiflFyftb3FY5TlzmGx3xW20qhBB1GPmgTPW30mnTTqkjhM7Xv/AA8x2vas1YVWsq+ItOoDUNz2uqY9qUXU2KO5D6ZGOcRjjMbiHY1qSAm4SnaYN7gyfUUtewalLbWfmbnSbA+axm0G369q1yNCk/E1KKk6yEEm8QJ9YVNNFAdKFZe+7JMIlSqMASczxha2kBJgJ0kEzuI3O/FqEwqnzGlbZkRdQJt0Ed9/TpVcnDg2iQf5G/rtU/4hYWkIcb0GFaFC2pYm6h2B2947s6e5i2fiLaiqvb1yZhjVKC2gpYI0m4sNxaZvvzevDWHIUSHtIUZINwOsU1y3M2SIxKC6It5ZjvCoIEdzTBOaYX/7eHR2KtIk8RY0xjL+QNgyou21eJkyBzB8N4fdWAS6qDcQOK++Km1YbDQgKIN1Sonpf+21VuEfCkBQEAgGOnapbP8AE/Fe0gjQlOx2k0a20qmTzF6ag9gA4i/A4suICkwZE9vTvvRPwFJBUTqNheI3i/YTP12rHANtsf6QUJ+a+4k8++3qaZtInfY1jNlTwOJs5DDuZs4Yg3JVO87f22rMf3r3mQWQdDmhA/ELrO436yLDnmpnw9i3FvOIUpRSgiNYhXO/sKM+ncV+QmBq1Kmzx4MosQ1qSoCJIsenWP50oN3KsU0j5fiCSTp+b7iT96YrUlN1kdki6j2A3n9qqcK5qQlRSUkgGFCCPUcUxpVypBEDrH2uCp5k94ScS5KgDKCQoHhRFh9JqlUgG8CaxdxLaVaStCSbwVAE19fWoIUU3IEjvTiptGIlY5c7jPS0ggjqKgFYR7DP/DK9bZSTr5T/AMh13PsdqKy3NnMQiVqVquFJB0gEGCIG8d69rYEAEDeY3255APff0pSy9WypEdo07DDAxjhs5KG0o+EJA/3WkmelecLigpcLSgBzyKhN4O0neJPbmgSr/HH8+tcV8f4+370IWv8AMa/DV/ECzbKnMEdTR1tHZsnzp66b+YdvTpR2T4sPp/0oKuh4Mc/Q0Pi1oSoKdXJPW/5f5qkyzLmhpd+GA4R80QYO09Tp5N6Yx5TnGJn21CpRg5Mm8ViXWHkpxISltzypcTOkGQYPS0iSCL0XmyW0rASTpsYUb8g8wTPN4gRBmh/E2boXqw6wULS4kpJEiBBC7d/sDXYZluwC9UxHm+m0ccUR9iDGIr6mPBn1rJmlOFRltZ/GlWmeyuCe/NUGGw6WgEEzqNioyomPvYcUvKNN/wCe1HZc83aVS4QBKt9ogcfTeoovyNrSXrIORFP/AKwXXFtoVoSg6bWJP86UxZx4QghapINhuoiB+tJ/F2TNFKlt+TEK2KSRJ/7gLH1r3gmjpGoyYp5QGEWYlWzNEuLcVqUSBuEgwB096a4V8mEr34V19e9B1tgGklRUSSsHYmwB5A9K5wAvUhGJaJs18LrddW4l9SQo/LG1gK6jsR4oYQopJXKTBhMiuoXMPkRQw2v4+pzSEAQhKbwTc6j6DpFzTYlCpJUmwudQt6nipzC4ZUag4qSZk3STJvpPE2GkitBm6kFKX0QVWStPmSoi9uQf23rGuqLHKjgfE1arQRgnn7yhQ3AEbRXtVLG8cggmZ7m3pc/oaKwzgVEK9bggWub9BBt1pc1H7w+72zDNZCF6PmKYH5elTbmBWlJUUkDbcTfr+/t2rzmWdvoeSrQn4AMGJ1f8jY7URmucJW0EoFtyeD2uBsP192K63U49oB2U8xehAWNpHf8AWvOMYW35oKk7HSLJ7T+56XodGJAUOxn+QOtfpOUY1k4ZCipISlI13HlUB5grpenakHvFbmxjEx8Jv/Ew4uSASJPcAnfuTU1mWSPDFam1JIN4J29ulVmT52w+VIZJ8l/lKQRO6Z70ArFBL+JUqPKExJjgn+f4pkKG4i2SvMkvEmTutvfHB1FCC4oXA8vmUBY/gCjfoL0fh8c0oBQIMibCT9h0rXH52hJWNQXrPn2CCSAOOwAN7gAKKtjrlOOAB+RIiYTYQI2kSLdJB7Eia26atyNxxOp1joCVGf1nppZUUqCNBSZOvyyARAAud4vQWKy1r46nA4tMgEiQkbwJO2/M9a2ViwuUobcVIgkiB8oTuSNwkfboK+OJWkiWjoG6klMRvAMgdqKldKjbn/mCsu1DNu2n+MQPMsSGnAnDmCAFLXHmvsCTcHrTTCeL1ps8gLETrHlI3+bjjt++rvhhpbC3XApC1hS9MiEG8aY7Ryd6nMsbPwwFbxehXXrWoGJoaXT+YkZ6mqAVuqWr8atUbmOAPyp9keauJW4yUBGgiEqJJEj1tPSkoYgWsOkGPbke1r1jhklbnxUFSVgaZ1SCBsCCLj+CqW6lXr9JwYUaOxXwRkRt/RBta1GElxWoibAmNtrHe/WvZcHG/b+fpQGf4ZKmkYhsKDzawFebUVg/MOPpxXzDgkySqOB0/vSVq7fVnOY1p2zlMYxDCCR2rORtPbem+X5eh4FLhNtkgxI697/T3qXx2DGHxq20qOgpSpIJuJkED6UUV+jcJw1I8vjxLHIHUnWggEiFAkegP0t9acTUnlDul1JTKjIB0iRBsZO21/amOaZ6GiUD5oMHeI3MdhTNOduDM7VhRZkTbxDkbWJRC/KofKsbj+3apXB4Z0LUhwJJSbOJI0q23EyO9utO05k68hQU2Em4Cgdj0I3PqOaT+GcI63r+KoKlRV5TIvfpzvHpU28CArAYw7xDkTimUusuKW63ConyrH4gBtMbV4yjEqeRAaUHYjzAhI7k2j6TNUuX6tJUoAA3A6COaGxWeMpJTqJI30pJj1ioNasATOyQeJFMZksPFGJ8roN523tHY8U5xWNWhOtLKlIB8yk3sO25pvm2TM4tCSreJQ4mxE9+h6GuwYbwzQbU4VaQSSd+t4pnygCA8WTFWXZmh5IUg70UGZuLdxSfJ8EkOuutmEOq1ADYSB+Zv709SwhflWTEbTEnn/FFzxmB284EAGFaH+36j3r7S/FeBiVkt4hxCCZCd49zeuqvkEv4z8zTNWQIuQI4tboItta3U95SMIU89B3TtyUpESQDzExzJHerHLmUFQU6sHhExeAJNhpnsnb6mgcwyJo4iQIJTqJSojm23WgMoYbRGRYQc4/z5gmPyZxaAGFgaIvAMkibkcgED2obw3hXXNaHIToOkkGbiDt3kferDBuhtGhKAAP5eh8OwEuLWBBWQT0sIH25qwqHWOILJJ3HuT+e4NTLiFfE1hR0rTAESCUEbxsaAxaU9p7fmOtVOd4H4yUpTAOrWVG8n+23tSY+FnFSC8gWv5CbD/5QeaXs0535UcR2q9dnrPMm3DG8yNhH2rZjJVLgueUd9/pH9rzfameSYf4chSRrSSCRaRx6W4/OmbeCSXwCpakqbKik+UA6gLQfXk1RdzMUU4MJYVRBYwyIw8LthCkhNgLesg3+sV3iHEMJxCQ6hN0TrKZmOJivqcnaSdaEwsXSqSYPG5qKYdUpSviElwEhU7yDBo4RqFyeYjZeuoPAxKXHZoytlxDTKlkpgAISAZ6SdW1xbip1eaJZQFIWnyi7awocCALSDb0/RjhiUEKTYz5dt572/l6ZYjFNuAfFGubg6UwRa8TMHe42NCezKncP4nV1hWBz1Ccne+M0h0JKdSQb8T09q7PWTpQqTpBuOJ4Jry1mk2SCB7fvRuCcKiACCDWSVZTmbVdqnHOcRdhw68zAWdGyU9QOnMdP2oDRFvtTTHeIsMy+GNZCh85CSR6JgbzA1RF7dQtxTwKisTpJNz9eTP3NMeJ8ZaFo1CsxAEKw2GUuQEyT7Dbn+dKj314jCuoZMKlQA3IInnYwNzf3qowWPUhQLcKUREHY9Z6D+1Mjgw4dTglSrW/Dbjp1miCypFwRzA6gWtZ6TxAEIkC236VqUDSo72MevH3gdq9LaUOAYHXuRtHX8+Nq+pFgQZnb0Pbkx+fF5imsu2YWy4KuBG2S5e6FJU4UhKJ0pFyZEeY+nSt83ZwpIW+EFSbD/d1i16WYnNXNER5osoHf1oDCtajKrq3Kh1PNaGMDiZQqZid0rsGpGg/DASBaIAj6dq/P8apxzEqKEhSR5SSY2IJjr096fP4ooSpOqAmyoO9rAz8ppVlAWtWoQE9CNwnc2uPMSL28vINQCx6gG2r3BsozR0uvMupCdIBSobQqbyewJHpVIymO3+I+wt7UFhMtIdUtStRVv0AEGABwJiP+5VHZljAwiQhS1cBPbk1S1ieDCUqqjInsLUSUhRSnYj/O3+aksepzCKSdKiytUBZIJk7zF99v8VvlXigOKUhTZQ4QYB5PNNMWwt2ErslEQkbCBuepjrQVJBO6Fs2sAF7heU4tamUpFgCQDzA46cxPQCifh6RA9VHc7T9T+XqKFy5sJUEAWII9NMkE/wD7e5ol1BIOlRAN5SI+iuT0v+lTWN9g39e0pblK8L3Jh3BPYZSl4cFbW6mrEpncoixE8ccWIpnleZNvokbjdPO9OsDgUNal61K1C5Wq0b26f2rxhsvw/wAUvoSkruCode469zWh5Ij4vnub4PDEIEkg9Oknauouuqm4wm0SDyXNS9pTJLm2kjY9ZP8AP1eOtqaf0aFqGhIQQJBjcE7J63oHOMtaCFOwA4ogJ0pAn1A+be9N8izUqaBUlViQCreAYEg360DTkHJSEsXHcwYxivirbcQUFICheQUnmY7GaOSbc1g+NTpc7aR6C9bJ4p1c45giJt8NRTCI1mYJ2A5Nt+LetBZep+S062dRtrSPIQdzPFuDzR7GM03ibVqnNUhBWoHSOUgq/SqNuzxOAi7EeF9TilIcKQoyREie1xFfXPDq0OJcaXqOnSoOEwRIIiBaK9o8ToUbIc9YT+WqaNQ+4sghYR0QoEE9NxPtQwm05xzLuSV2t1FLj7zTyWnQkhwEpUmbEbg+3NJ80yFz4/xWQkhfzJJi/XcU7zXEziEJWLpQVDTeZgW/KiUpIEuSPKTFuOLbn0t67kjMNuHi+xt2UinF+H0ONkOK0qCTdJICYHA5HrM1O5Zg8QUJU8haVK21QCYtcEyLEbiZNfHs3fd+IEuFC0qIAAECNgZ6x1m9OcBmKn0JW4jQqCCOJm5HYmlNVaoX0jqM6agsfV7zmMCYJtabDm33n9YOxFG4J4gAqVAniZIvsB6cX/XBl0pUSBNrgxBHT+/c0HleU/BnSsqSSSnVuE8J9qQ8mBuaaa1j6Vn3xBh0/EDwSQFAJJIgAjpB8t5EGIgWvZrk2XMvJUlcL8oiDtc9DYm1e9FwFhBbX5lago7WgAD36TenuAbaSk/BAA5gR6TzTtS78WfMXtuKL4vifnmdZA9hHPiMlS0D6gdCPxD7+tO8lzNx9spS24lZHzlB0jqZI36Cq7EpBSbTavy9/NVKUs/EUkaoASoiIJ4B/lqJ+GS1smLHUugi97G4nC4oNuLK0rMAn6CPQmaqEvyBpHbtseeYHT96QZbnOt7TiSC5fSsgCb2gi1xvteqn4aQn4ijCQInuYI//AJI9xQ87bNgXEdq/K37s/wDk8Iuf33+1BZljFt+RoeY21HjqQPX77UHneOebeZSluEOGASZM9CBz2ozFYVKkFah/qfKm4sdre8SOw9zO2OPeczK6kg9dwN1lSGVAeeSNQJCSoTeSRaRO/P0onw/nzBOmS2swAk2Mx5v+0kmtsiS4txLbqAU3JUB5SAOed+L0mznw4h3FpDZDYMkxAJAj5eJv/mo2MAQ0S3qxyvMt2xuZmT04/wAyZ79qzzFkkpgSYMzaL/W/714xGttj/T06xbzTb1G8/vU+34gfZWf6hklPK27gADkcAb+9LPuxGkxnEIzTIFvABAh1PnQrbRawJ6Haj8nwy32ShwOMLTYwIvuIMQRubU2yjNWV2SrzLMiQRIi0SOlb55i1MsrdSnUUiYotaZUFoKx8MdvUicI66zivgOkKMpKVQPMkmJE7EX9x6VYNoG/PU3P3v7VOYPEpxC0vG6vKAQPlGobe/WqY7dOJ6Upa2T6eBDooA55MWZnhFKlOuEKvpsAOo2kyZPQ9qJwKQ38v/wAo5HYdu/1oDxdkaDhnFp1BxKdSVySZF967I8cksoJUCogQBck+lGta1QuDA1rWxJIiTPXsaH1/CCiiRpI2ggV1VicO+bjSkHgySPpXUcWv/bB7E+Zl8YpGqASgGJHBiY9YFL9BLZLKjudQO9yZAg2UJBG/FjascVj5skW4J5twOnqaHTiPhEKVtB8qjAPTg7GQD0KqVqrtWvIPXtGiinJYQ1GaoQEhRXc6dRBIJJ8sq2m4+29NiqElRmB6kkk2AFLsc+kgKQnUypYUogSArSLx0kCY5micJmSNkedW4AE36k8dZrUrfcuZnMu04i7Mc40LQlTTxSVeYBBmPaqPJc7ZxaXEImE+RaVJIiQRF/cUuzY6sQ2tKkp0ghRPcWgDczxWuX4hnDo0tAqMypSrFRgAlRIkmI4qQc9yjQ3LfDzbJ1AqUeNUW+gH1orMsxQ22s+VSgPlJhM/9x4jekeMzNazBVA6Jt7dbzU9nzhhPCNcHpfYnpeLVb3lSSeYpzTMsT/WMO+RaEhQAR8oSrdMkzuJAm3paq1rxK0tI1BxCrG6UrSNrTqBn270tcwv+lKQCoyR0AG5PvSnLVfFTOkg7FO2kgwQfy9qk1Vsce8qLHC59pRf1SHCdCUpJ3JAClDY7D7ibHcV6LUDp+n0ilyMNHmPA1GN/wCcyKQ+IszxAAULCPQ9tqQ1GjJbIMe0+rG3BErW1SSJBPr+kz7dt685s0s/DShfw0xqMQDqnoZselLvB+KW6whThEmTtwDAJ/OmuMxbaoQlQUscC9o67dN6TpT/AFNpHEatf/TznEWZRmr6nQl1I0IEBYEaj1F/1PFWeAxCBqKlQTAA4gf3NScaNAgaidIBA3t+XP8ABVA7hlJRa/WP5+taqoAuB1M17MtkxqMxb1aQqTzF49ek1L+OcOwpqEtjWojzJTB7yfTrTDKMGU6lL+ZZk/oPp+tfPErwQz8shRgnp/Db3oi1iCa0yCxGWpUkJUJIFjsoenejMqCgWm1rKwhYgH/lP1tFfcVjEIdaSsD4a7EzBknSI6id/WqvD5K2keQbkHzX2MxfvvVmUE5xzIVioxniJs6aDo0uCRvvBB6g9YoLA4cIO5No81z232pzjcEUWMGeRvSfNUlLLhE6gggAG5kR9j/OgMcwwIIj/LsU2VDXZKL2BMngAAE+vHe9TviTKy498drWpPQWWnklHUEXjtasvB2bamUhZum0+m094j+RNQ1iEpUF7BJncCZBB/P6jrIpZr7Gb1R1NLUqZX3kYPEruoIW+4UAiJCQQdiFKudp2j7VX4VtPw7wSUmTvZQIt17dSNqnPFeWtYhYUnyGbkCfuLUbgVhCUoSDCeTuYA35H29tqh13EES1Z2KQY28M4d1YQVIKUJIUSqQTp+WOvBqrcEjr2pGnxM0lEEHULBKRM9ItHT0ojI84+OCFI0LiYnUCJiQYGx3EcijKMCLtknMk85yxWBeDzYnDqPmG+gn8hIBnggWNU+DxjZQF6hB629vXtTXENJUClQBBEEHml+EyxjDp8qQANiSTHpO1DspDyUsK8QnCHUk2OkmwIi3p03pR8RtsqbYQlBHzFIHWjVZmTOkehP7VL+NcuW2RisOoh2wKRcKniOb0VV2gCCZtxMcnEKN9R+tfaxHe1fKLAZMDda0qIMaT5gegtb22A9Kd4DBNrSVKvBHTaLfrQLuF1mSbbjtb6X6+3essSxpEalAG3kkb7SACDO35Des6rU8Be5quoZcZlFl2JaVKWyCEmCOKA8SYwsoJFhWPh1JSoJkFMHSQLEEAi89p5n7U4zLBJdQUqEg02rBhkROxNrbZOZe8HACm4O8ke/N/tekmP8QfDe0LQpCFHyrJ477dqOOSOYYLUhagkSYgH13pW7hFYxOk+cx6ael+KYUluoIV9x8mIncH79T+taqYLqSlKQdW8/KPU7e2/HoxyfKAhtCVnWUgCTsSB0pwrSkXsPoK7kynUnf/AEhvDYda1K2jzFRgCdgDNonuegqS8P41C3HzBQgr1J1QDBAAJ6TvHerfxXhC6zG6Y0x0UogA/p7+tKMDhUBJ1MkvJEKATaQLnUbQaoNofOeZf1FMY4gr+YNINlEiOB+8UvzX4bjfmRCTZKZ/Xub07QhGIwwfCNJQpSFJURIgwf0PpSXP8EpxohBAUDI/MUVmJEGqgGesF4cjD6kKXEHyq6k6REG0G/NNMmy0NtpQSdSQJVyY5nuQLgzEXpZic3xX9MUwlJCbnk/taifDOYKebQpweaCSZiCDBHY2/Ol9MrgHfC6sqSCnUMx+BUr4akrKVpVqTqgpskyOu1pO1en81xTbrSFpbLa1aSUzIsSN46dKLfWlvQpaxCZud40kbc7C9LcHnrD78BQAbP4rSo2tPQW96P0cCBHK5MrEG1fC1IgifWubWDseKReKfETmHWG2mgs6dRuR9KszADJlERnO1RmHnI2dQUW0Sm6fKLT06Ue2mpzwz4tTiiRpKXE/Mk/n3qlBKq4HPUggg4MQ5ziAXVAmOL9Ik1JDMVPLWGx5BbzCCrvB2mfyq2x+XtOOGbq2N+OlTjngx5vEKWxCmrE6iZB/EOsbc80KxW9oxU65wYpYy0NKUbAKVOkE6ZiLbSY6/vTBtrmw3vzP6WpJ4xD7D6NSvIbWEAelUeXjUkGJsAL3PPccdaXY4jaeofpPKGpiZ7+m1em2YO/8962caWqUtx3UomPaPz70gaxb6MSpl0XAkEbKBgVQP8Qvj4zHjjBiGxKom5iNv3/LemfhrDLbCnnSgaQRCZkSQTM24ERQAfCSgk7mPY7/ALz2pgtAV5d1G0D7g9Peqmxg0sK1ZOTiHYXPg5fQoI/3TPvEbe59Kx8VYd5TOrDka03g3B5r7/6S7ACShCedyfQbDt+tFYjGoZ0NDeAkD0H7CjJv/qi1pr/ok3kWbJxCSflcTZaD+E/3pk6om5vFCM5Y2h5x5MhTliOLdv1rRt9KxKFJUNpSQb9KOImcZ4nvVXV9Br5XSIgZzVTTvw3EnSbhJAtzKeN5Mb35IvWIwnxx5VAI5ULqPJHYbfQe6fxS1/qNuBEpI+YDa/PTamHhdayqEghG6idjYiPrBpZaV3bxHmY7eY2wGUoaMiSb3J67xTICl2b5gGQCYlRgSYH1oFGc/jUsNpEgI+ZSiLnVBgCIM8T3BomRnEFgnmN8azrbUjqCK/OcvxTmAxEPA/DcABO4BHPvP8mr3GZwy3dTiewBkn0AqR8S5iMQAPhw3MFSt542sB77VBtCe8ulTPwJV4jOWmWwskKKvkSN1T34HepXOMM7jkklXn0ykCdIg7DpaO5g+3nDeF1uGULKREAKSQLG+me577imeVqQwpSVOKcUkwUpACQb7ybwFH60Q3Js3E4lRSc7QMmaZY/iHGEsrQUrGkFZVbykGYFybCqNlsIRpHA++5PuaDwOYJUYCCJMTbevue41bTJWhOqN4vA5PtQw4b1DmS1bIdp4k9l2IQGHElSU6nVKgkCfNA37j+RQfx0FWkLB6wZ+1aZchtwhYjzX1Addj9f1r54gDSsQ2QAlSEgz1Ctp6i1RRqRZwB1LX6Y1AEnuZZrZokgQYETvO+31m1B+EcyQ2gocgAz7eYm45BnpVblSUqgQDKSL72IP6/lQXiDLkp+FYALcCSqOOfrTBYhosV3LiK86fZewxAJ1hOoCNtMkAmNh3obxVlDSg0swhThAKoggxMgjmARB3t0vXZhlSQwdFk/jBuCN+s+o5HesGsCjEAF0BSRsnoRx+RndVjYQDDc+nEhfSNwPEmcLgnGifg4hUASEq8w2mIN+evFb4xxxSi44UrUBAVsLSb8RE3n+zHH+HGkGUhQKrogmdxqAi9pkHpI4pbmjpQNLiFICvKCR5eg2O/bjuaUtL8rNHT+PhujNPB6MMSXkKHxHN+DA2EcVYKchCiCLCvzpOQoUZQdM8gxf++/1ptlWBfRrDjyi3oNiJJH4hMgjymxHSiV6leFxA36J8l85+YEcudaf/qMOrXq+dCjueIq28L5onEYfWAQSTqm0KBgj0ERSrwjlbTjYeQ64UGYQT8p25vMHnrVLhcMltOlAAA4H3otSuBhjmBvatmygxFOd+HG8V/1bwDpA6xY94qCyBx1pag6VFKSUabz5bWTtuLG1ia/QswzwNuBtIClethelufZg/oBZLbZ5JRqn67Vd6gRBJdtbElsXnDb6w20VfECvNFgE8g9STaOBzTZjKkuFMEoUBAVuBsQInb0vSHKMJClun5lmSYid5txJi1U+FVq06TpUDc8xB/n9qAEVQeIdrGbHMwHhx1SgXXEgA/gBn2No+hqgRhgE6Ygb/wB5673oDOMyGGaK41aRYcn/ADR+DSVoBWAQRJSLf59KUVHtPp6hmsWsDd3NsHjkrOjUCobEQZHtz1Hv6J/FmUOuLbeZIDjZnSZhQ2P1FqDxeUKZxgeYbJbcSJ0QNKgbGOPXtVW2k/MuNURA2A7fvTyscYbsRYjnK9GJssZU5HxEaOomR7f3pB4iytWEd/qmAS2bOtjkdR3FXaazdQFAg3B3BrszgoEm8NiW3EJWhQKVCQZrqbowbCRpCUCOPLXVOTKbJtlwlF73/Sj0CvldS9H0CMXfmGDZq2FIIUAR0ImvyzD2dcAsA4oQPQV1dXW9S1H1Q5jcf8j9haqDBtiFGBIJgxcf6aTbpcn6mvldWe31TQ/ph3hgypJO5FzyfKd+tKFj/wBziP8A8n/iK6uo1/5EHT/9H7R/kHzp/wDl+VN8f8i/SurqPpfyhA6382RuSJASgAQLbVt4jbHwWVQNUATF/rXyuoOi+pv1hdd+Wv8AntG3g5sfDWYE2vF9q28ZJH9G4Y2gjsZFxXV1aJ7mYOpM5o6pWGVqJVDMiTMHqOh7008Kq8oHHwx9lwPoLV1dVj9YkL+W3+e8f5Ldbs8GB6ea32H0pP8A/UUf+ydPIFq6uoXuYRfaKGRCYFobEfRJ/Mk+5p9gB5vf/wAVV8rqRH1CazfQ37xX/wDT+y8YkWSHLAbDfirJzYV1dWuvUwTPzzEH/wB876Cn+HEgzfyzeurqMvUTf8yLs1SApECJ37+XmvmS/wDUb9P/ABrq6lj9cdX6IwxmHQXroSb8gHg0xZ39q6uoie8CfaFs/KPStK6upYRyZis8R8p9K6uqROkTh7gk3OpW/wDyNfK6uokFP//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AutoShape 6" descr="data:image/jpeg;base64,/9j/4AAQSkZJRgABAQAAAQABAAD/2wCEAAkGBxQTEhUUExQWFhUXGCAaGRgYGBwcHBwfHBseHxsfHCEgHCghHSIlHB8fITEiJSosLi4uHB8zODMsNygtLisBCgoKDg0OGxAQGzQmICQ0LCwsOC8sLCwsLywsLCwsLCwsLCwsLCwsLCwsLCwsLCwsLCwsLCwsLCwsLCwsLCwsLP/AABEIAMIBAwMBIgACEQEDEQH/xAAbAAADAQEBAQEAAAAAAAAAAAAEBQYDAAIBB//EAD4QAAEDAgUCBAQFAwMDAwUAAAECAxEAIQQFEjFBUWEGInGBEzKRoUKxwdHwFOHxI1JyM2LCFSSCB0NzorL/xAAZAQACAwEAAAAAAAAAAAAAAAADBAECBQD/xAAwEQACAgEEAQMCBQMFAQAAAAABAgADEQQSITETIkFRMmEUM3GBkUJS8CNiobHBNP/aAAwDAQACEQMRAD8AaJzgakIU26jWYSVJgTG29MopK4+EgFZMBUpEE3A4Apwl5OkKPlBAPm8sT1mh6fUeVNxGJ11PjbGcz3prZpHmEbASfew/I/as0idqGZzVpTpaS4NQ34B9CdwO1MHkQPUZiuNeWVyJFxNj1FaqFBhBFfiF9aGipAJIE2qOy3MlqR/0VKWBPm+U/W/0+tOvFmLWlxpJ/wCksEW/3cA+16FwmMLR1QFHbRt8xgRwbn5j3pO5xvCsOI5UuELKeYmyfMHsS4tEIS4i4Sdo6bEz/LUV4gyx1SVJ1qCoJQEqICVWjy3ieDOxFzFFP+H0IdViluKZ4IRfcxuBTLC5M0438RlSryNSpkwSDIMcg9D0NObML6BzFMlmAY8SVyTNyUpStCi7sBquSB5iZG8/TrVHlWGdehQhCDuU+ZX1VMGg8OVEqCGlKcTuAARKTBFyDY068J4dbTKy4hSSb6TvIEGBbp0oFaA5JTENa7jADR08VAHTdUWnrUvg8e4takuoWhxETq2v/tIt9K1w+eKxAlB0zYJ5BvIJ7cxFcMQ2lRbCwpQ38wJPXmlNTaHGADxGKKypBJHMZvZmSIAAPXf7RQpxikELUu5tClQD7bD1EUP8Se1a4ctKlLraVDgkAxS6XMzDc2BDNSFU7Vm+KzhtWtsAqEQqIgEjbepvAYYtpSiZgR+X+KKw+WJbecLSiltRnQEiRO+kzaaBwiChx5vUVpSrUlRNylY1C+3X6Ue7daDg5wZSrbWRkYzGqBNlAEHg/wB6HxWWA3R5T0kwb/bjt6Vs24nqDG9xIoguJT8yhO4G59TGwpJS6HiHtrrsHMBObYgBLeoIIAHyjUQI3mftE1V4ZSilJUIMQfXY0oawOGxAGsS4m/KVR9pE9LU8Q0EpCUiANq2aMlQxMynXaSonwikGaZg3h3gEtIDjoJK4iYt6ztVDFJ/EmT/1DaQkhLiFakE7dwexH6UVgSCBOQgMCYgzD/VeD2nSoI02O95vb+TXlTJjanLeTvRCnEJH/amT9TH5Uu8R5RDSgjEOfF3SmQAfUcDvSD6V29TtNBNWielFggwxVe0Dk/3r3lj6GnUn4iLnSRO+q1veN/rWWBxLZACvMoW+GpJknoRx71Vu5ekIUGkNpVFjpFjxVtNT7mRqdT/SuJlmK0LSpkrKSoaZTumZANIHW8RhlsI+Klxk2UnQElIAsRFYsZl8FQaxiC2o2S4LoXPQ9fWmLzU2E+vYdIP8jvWmAo95kkn4nYrCpLmopBUn5TFwCBMdL701wbUJHcT+tLkNkAiZn2jt/OtZ5pnysOUj4S9CzpDiiNIJFiRuPeJoK43M0Kc4AjvTXVPBKRu4J3N+t6+Ur+K/2xr8N/ujBL0XSSD2G31EVninlLUJOw/Xp1/v1qXy7M3xiSy4NaCJSsCNhN42vaqREms5msqHjzwfvHkRLDvxyIThHVJkBUJvPQdabjCNPpQXGk2+WRsNgRyJHHekeHeTIBkpBk6YMxsN4qmZeCkgjrF9wehp7REbcFv2+InrV9Wdv7zaLQNhtFYZjjA02pw7JFecdjENJKlbVPt+Ii4FJW0FIVbSJBAO28hXNxAO4sRTb2BO4tVS1n0wbEYpT7YU6U6AdW0AEbARc+l6GweKS4kFtRibERYj+/FPsiyNlqHEqWpJ+UKuEk2+23ap/MMOMNi3EgEId86YBN9lQBvxbvStunbG4HJhkuAO0jA95TYXNEKTpWgm0QLhR6X6nrbvQmcZticOAtTLYakDyqMomwKuD7R7UKhhw2SydpJWpKQB3glQ2603wz7amCha23LGUzaDx5jJjvTFdlgGH4gnVScpzF+TOoSPiFaQqSVEmCSqSdI5Bkm1r1RhQIB4MEe9QGVwFuBtOhIXAvvtBkyY+29VOBx/kgAqvZRGkEQNh0mrpZvO0dj+J1qlVDt7wV7w0Uvl1lYQFfOgiRfcjof51kTxfljOkLZKE4hsgp0xqIG4I5EddqYZiwtYKtSlQJKeIBuQABsJN5JgRHMxjx8Nadf/AEnVEG+y7WncJUPp02i1lZClh+8HXYC4VuvaM8G6ZKV3KkhSSI9xI35NuB3mvYXJG0A3vE22TY32JMWHeveBwmoaUJ1qTICjZCQbXiylf8frvS7Kz8PFuNPrbSAbcJULKTM8SPqO5BQTT7mDMOI894AIXuO2MI458iUoQTOpSYBmBZM3FvxTud6mcM8sOuocIWtLhBUpIkjdN+wPHFV4z1KnFNtHXpAJXpUU3mANidt9uKTP5clT63SYC7xEAabbkCZPQj5eadtoLLhYpReitmzkQDMsV5UFLZJQvzBMTBSQdM73I/grNOOKnkqCVJRoOuYkqBEQCehP07U0bwSVOhJJAJiwiD+AzcEGRNtXmE7zQaWjsbHn+Hp+lJW1GseoRit1sJ2mNchdSXQQIMEXF4if0qkqGYWQQRKFDkm4n7ccTRWCzHW+IdKlggReDfzCNoI5tFG07YG2L243HErQa+Kr6oVM5lmahivguAoSYLauFdfcG0U1iDJjfNFufDUWQFLB2mPWO8UmyUh/WlJUhaFedDgOoE+5nm807kNp1EkE8dYHeLx3pIbuKUhMqWRKiL2Fo6RQdR4wPXzDUByfRGisEGwdTumd9KfN7HcUDhsQhDgQ2l0mRKtJIPWT8o/eh1lV9UE87i3N5kWpTmGeOtqaTZLbqosAIsdo4NLJYG6GAP5jD1MvvyYd4qx4DgbfbBw6gDriRqmwV0ivb764R/TpacSTBOuIHUQCIAr6oqUnzEkc9PfitsA2hs2ASOwt9qKupVmAxxAtp2CkzxiMVCgjRpVFieY/2kb3rLHZk3pDWJhwL2QR5lEXH+aW548+cYAhOvD6QSSRCTeY5n25piGZEwKHYSlmFPEJUA1fqHMJwuYYdKQA0UgcaAY966k7+ExBUSl8JSTZJbkjtPNdVxY3yJbx1f2mKsPnKm3VJdQptQJ+bYiTHtFVzuEU80Q2dCSPm5Ji8dh96NznKlz8dKW4QCCFncH2tehMHmTkqS4hCUpjSUE6SIPUCIplNIm7diJPq327cxNkGQYtkEakwolUqnUP8714YxYBCVE/EKoAVIOonjpeqlOYJ31D6g/rSXOcxQ6PwkAnSZvIHnPUQCBI2Ku01NunQjJ4/T3la73yAP0H2nYnEF9UuEltG8WB4ERcqUdo471s8C80rSQh1SdOqJKIJIF7gdu/WaHdUMMW06gARqcgEgEiwji0SbzPFoKZUlcKBF/lWk2P7cW5tveEdW7JgD9TG6EV/f7CFIzF1OHKEtIbWLQlQKI3KpNxzvegsI+98y1nSACdZ1G423kGOO42kCi0rIMKG9pA/MfznajsvwbajJWAAryJ1QZEeYnffb63Jq2nu8zZc9dYnWL4UIAzn95PZtmjyXEtrShppd/mUpW3y3683NY4bEtrUUIWCUwSBwP22o/M9D6iFoC9KiNZ5v2iOlrkbRvWScuT8X4gSAdOkR3M8d/pQtZYjHvkRjR1ui4xweZr/TzIPv8Az2ogFQKQlRFjvfb1n19Jr1iGXFNlLJAWQfMRMDsP1pP4X/qDrD60aUKKVlU6gRB8vBkdevNdo67Mh1PEjV3V8qwlrAIKTMEQY37xStWFwbaNQSFpWBAkrnkWJgUZhsehwkJJMdiJ9KRYFgKUpI+VHlJtuLcdo+1bW3Pcxt+BxKnCYhC0AosBaOn8FeX8G2uFLbSojYqSDS7LmyhYAEg2UZAAHHcmenemrz6UC5tQXG0wyNkcySLjZzFKlEIKERBIAN/L9AT9aPzYh8qKFDbQkzwk/qZ6yItalecZYxitbmmDslUkFUdh139N4oTwhlbjCFpXN1SB0Gw+sTSl9+1MoeYxXXlvUIRlilpVoJAJP4xZJ4JI6/c3rHxC6627CXULWfMpsJgBKjczJ5BPX602xUlekGFFMaoHO09Rvbv1qbXhiXNaiSoDTeLdRbv+vuPzjxANyfvHK9P5biw4H24h6XZUALmNu/vv6VcICSAoACQDte4morLkAqAVYEgTbn9at2WdKUpEkJECTJ9z1q2lzgwWtqFb4BzmfTUj4ixjWIWcMoXQoGZhQO40+351XVOeKckaWC+dSFoHzo3gdRzFODuJHqL8wzRtBSwpRBJmDYC23vNx1HuTsO2hY0qcKB0TKSr1V+lS4zRp/Q24vXYwCL9yTG/f6UdhCtLfw/ihQk+f8RTwJn7jftWfaxNm4A8fImjVWBVtLDn7z5lzDrD62pDrZVKFKWLTwo9rj3FDeLshU68yn44SsSrTskD/ALU7npNZ/wBYsYgsqSUp+ZBTsR1PQzx6UdnaEO4c6lKD7MlLmk2G4vtvI0zxNO1Ucb2HcRuu52KeptisDiv6YkPpCm0zZIAMdSTNYZNjVPNIctJHQ/vSrIXDimCHCXCbLm8xcT6GCKdYbBfDACUgAbACKR1DKfSq4xHdPU4G5mzmGaVROkH6j968O5e2+kha1N6bgpVf2HJngiss3wDgw6n04lSChJVBjTb8JG/begcmfcdaQtUAkSelTsakh+DmRlbtyDIxGzOXgJAW6CoCCVqhVtpAsDFdWbDJI/DuR83QkdK6reV/7BKeFP75buYfW2EOdiYsJH6TWCME02UzBJsNREnbb3j6ipHHrKtZS6s3mUuqi4G0GOCYAjal+UZo4hakrUpzUlSU/EWVaSb8meOv5VqgEjiZRIB5ld4mQpJQW/hgqBBCyRttEbetSKMD8RxTiR8F9CoWIBSTYieoNjIpqlTzqyXXSu2wSABE9Okn61m9jfhqJU04G4EL0Eg9SYmP2FcR8yyPk8QlnG/AQpeKWkiZ1REkn5Y6nj0NeMrwiBrLY8riyqB8okDbiOfUmvWIcZfCGzKgudMdYlSjyABafWssn8I/AUSnEOlJBGi0QR737iKT1NTXAKp4jFTis5Igmf5i41HwkFYKwkExczEST12O9di86UGVANOpWYBJTdIJ8xHU7xFUGaf068MpCo0g6EkSJIAIKOTB5FrTtepPLcydcPwnQToSClwxCknY2Fja9UGkrJCjsSxvcDceRPTWdMJHm1J7lBA+sRTnCOhwBSDqB2IvS7NAP6d2QSAmTG9rmLbwLV6ybHYZSA22rSNMBIBm/FKarReMgLk5jum1nkB3YGI2S4B+K/rWGOwTriQGQCoq1KBMSBbfrPXpWGJ8ETdDjiT6g/mK8LwTuEYX8V1aweE+WRwCqZA5gETf0o1Gk8bht3EDdqvIhXHMWjGOfHcaVpBbAkoVqAJJgEj8Q6d6Z5ZiwjUCQNR1T3gAz0sBek+WPslMNwLzAEX9qLzF0NoB0KUTeEgG3W9bBIC5YzJCkthRHONx6m0WQFKJFlfhHJoDOsxWtlKUKSpxRjYpA+u8DkUoy/M0uDyKUItpuIP/AB2+1EljVc397fTahtWXIIPEMjqgIYHM3azlLSUhxBhM3R5gJPIgKTYWtyaNOcIWwtbLyNUC8gkCRNjzE0IykASbxx1PHtRORZc2HJLTatZuSkWsSSLQABvSGp0tSuOeY3RZY6k44EQOOvIWHUO/GOoBTaoKiDaRGx9ad5wU/HXp6JKh0UUgn8wfekebNxilOYaEEeX5RpVE/wCJFYpxr/xCtxorClEqKBO8yNrf2q9lA2GX0+pKWA/z+kZZhikMIClEzI+Xi9jPFaLxBdQklZcBVKQVEg/hvNp832PavSUBYBjyqGxF4URZQgRAERWeEwiEJ8iQNja19/1ApIhV6j73s+cjiNcrxLySAlRUJ0gKvzHNxa9uhqkzHFpbT5vp1pX4dw0+Yj5Rb1P9u3JpX40wOISpOIaOpKB5m/zI6+lNVbtmR3M+zbvweotz1jVre0BKgiAQBbckT1iDXzLcWw1hkKU4ANIFrnjeP1o3Ls9aLfn8igJUhQuSYuP9wJ5Atba1Z4l5/wCGWv6Zlxl1J/6YCFIJ5VPzeu9OVAoOe/eL37XPHUIaZSvzIhQtt9bnYdb0Q/hJSpBJ0q3E2nn/ADWmW4YtNISTMJCT7Df9Pp3Nau3P8/hq7MT3BKoEQM+GUoBDDi2yQTAMievU/XmhMRgsUyQpxxxbP4lNjzJ7kGZHpVSHSm9uknYSdzF+Jih8x8Qow7Y0BTqlKiTKQSeTawgWEfvSZQ+QkjiNqSVCgnMnc/xqHEnBjWsAaipZgzO6hFzyBaBHO3rB+GVgBCH3Y0kwD/IoHNwpzFh5KSkLSNUnY8359Y4qrwbyihK0GCEwf4bbjn1odrkMD7Rlahswfq5kJjc2LK1NqW/KTB/1VV1VOIw2tRUtTGo3M77cwa6mxiIEQHwzgHxiHPJpb0+dQSdBMiI/7x0HFfcxwSlOoS15is+UpMgztcfXV71+gMaVMpcS4n4RSCCvaCOs3tHfqSaV5XnOE/qw2lz4jygQmEwkAAkhN52694gWoofBgSmeI9ynKAzEKKiEwSRBO1zxx23NDeJce2ltSAtJcWkjSCCRbcjgVj4zedDSFJ1fDmFhEySflnSJKd5j19IdzDS+0jDkqJQouFyUo3HyyCSR2G1BtbjA7hEB7xxGxKEuIUzYhGlRMneLCT2O1Fv45KoSEaCoTq1XPUA77Xv7TeEmMQ+062VJHw1L0qiDpMHTcGb33AonEslQTydvcxB2tEe16TW6xLAp94R0BQk9zcrC9IJCounncRMDncV9U+BvzAvIngfoKFzJ5wHQgpQeTubkme1+PWhMnW55w5CilUa7yoED6WsY96brudrdnA/7lH05Wnyc4jsJnvPH2igA4yy5oGlJ32gfX1n6UY0Yg2p83lyH9DjiUj4aQgE9ASST6zzTdjbeYrWu7iGM48BpKyZkb9YJE++/vSd3MhiRfT8P6/WjM4xjK2y2k6rR5dh77fSpPKcsDGqCVSZM/YCsbVXDGFb+Js6TTsT6l4+8zzPwo15XGXPhKUJ0i/2G1BY9sAtoJeK0GSpRSARBgJA3E3k96oE7SRWgAVZQCh0IBH3of4xuiOIwdAo9QPMmMqLTii4D5yAFA2Ig7EDninrTM2G/ralGeZciZSgpUdlpOkjffr9+K0yxTqFQvzIKbk7ja1hsbitOnVpsHGJlX6Szyd5JnrF5khLyWgFebZREAx0p3hm1fDcAcQlegQVmAJO3uL0O9hGcRAU3cEFOkwqeAOlv1ms2Hw28WXmCmPkuVah6x5jf7bVTzb1zjmX8Pjbbk4hTOeLQUoxGpo8HylCrbg6YpuvK/joOl0hO/lAmTJN42ubd6Zs4VKmgHECL+UgQBJgHjahGcUw0ChpMCb/DSInb3+9c7Lj1Sqo2fTI/F4Z9h9LS4WlydK9uLzYwf3plhsPpIK7AHfcep6AfoOlxMarEpUVuoLqDJStF7HYRx+XejcjxzbpgK+W6wRBCRf8AMAe9QdNWy5Ekah1bBEEdzJPxyyoKQSAQV21A8ihs4zgBYZJIaABSozCyZ2PIBHHWmmZupxKwVJEJ+UkX9Z6HiP8AHvNUh9j4CkzNtVrAbHaxFK1+OqzMNc73V7ZJeIGQporQJUi6SN+h+01R5RnmHUhKfiCY2P33rFGWaRANgIuPr26xbeg/FXhlgMqfEkiPODfpcbe1OrqEY8GIJS6jDSmCwrYgivJaI5JB4i49Ov8AN6lvAODgLPxCrzQEn8IHaTE83o/NHcch1RQlCkA2HbvtJ96LkEZk4wYT4gccDRDS0IUBPmvMEWA6/lS5vLn8bh0+X4SkqBJUPm/4/nVD4fytRSpzEJQpxRkKF7R3A0nsOlOkICbDahsYVc9z8y8U4bEYVbRKwpC/LYReNj7c0ywCJEzfeBMdvX9KfeMMnViWQlEakrCr2tz9qVs5Xi0AQhu3c/zaRQnXPUMl7KwzyJ7Df8v+1faSYzOn21qQrDEqG5BTHtauoHif4j/4mv5m+CyhRbSyVqKEyEiflFyftb3FY5TlzmGx3xW20qhBB1GPmgTPW30mnTTqkjhM7Xv/AA8x2vas1YVWsq+ItOoDUNz2uqY9qUXU2KO5D6ZGOcRjjMbiHY1qSAm4SnaYN7gyfUUtewalLbWfmbnSbA+axm0G369q1yNCk/E1KKk6yEEm8QJ9YVNNFAdKFZe+7JMIlSqMASczxha2kBJgJ0kEzuI3O/FqEwqnzGlbZkRdQJt0Ed9/TpVcnDg2iQf5G/rtU/4hYWkIcb0GFaFC2pYm6h2B2947s6e5i2fiLaiqvb1yZhjVKC2gpYI0m4sNxaZvvzevDWHIUSHtIUZINwOsU1y3M2SIxKC6It5ZjvCoIEdzTBOaYX/7eHR2KtIk8RY0xjL+QNgyou21eJkyBzB8N4fdWAS6qDcQOK++Km1YbDQgKIN1Sonpf+21VuEfCkBQEAgGOnapbP8AE/Fe0gjQlOx2k0a20qmTzF6ag9gA4i/A4suICkwZE9vTvvRPwFJBUTqNheI3i/YTP12rHANtsf6QUJ+a+4k8++3qaZtInfY1jNlTwOJs5DDuZs4Yg3JVO87f22rMf3r3mQWQdDmhA/ELrO436yLDnmpnw9i3FvOIUpRSgiNYhXO/sKM+ncV+QmBq1Kmzx4MosQ1qSoCJIsenWP50oN3KsU0j5fiCSTp+b7iT96YrUlN1kdki6j2A3n9qqcK5qQlRSUkgGFCCPUcUxpVypBEDrH2uCp5k94ScS5KgDKCQoHhRFh9JqlUgG8CaxdxLaVaStCSbwVAE19fWoIUU3IEjvTiptGIlY5c7jPS0ggjqKgFYR7DP/DK9bZSTr5T/AMh13PsdqKy3NnMQiVqVquFJB0gEGCIG8d69rYEAEDeY3255APff0pSy9WypEdo07DDAxjhs5KG0o+EJA/3WkmelecLigpcLSgBzyKhN4O0neJPbmgSr/HH8+tcV8f4+370IWv8AMa/DV/ECzbKnMEdTR1tHZsnzp66b+YdvTpR2T4sPp/0oKuh4Mc/Q0Pi1oSoKdXJPW/5f5qkyzLmhpd+GA4R80QYO09Tp5N6Yx5TnGJn21CpRg5Mm8ViXWHkpxISltzypcTOkGQYPS0iSCL0XmyW0rASTpsYUb8g8wTPN4gRBmh/E2boXqw6wULS4kpJEiBBC7d/sDXYZluwC9UxHm+m0ccUR9iDGIr6mPBn1rJmlOFRltZ/GlWmeyuCe/NUGGw6WgEEzqNioyomPvYcUvKNN/wCe1HZc83aVS4QBKt9ogcfTeoovyNrSXrIORFP/AKwXXFtoVoSg6bWJP86UxZx4QghapINhuoiB+tJ/F2TNFKlt+TEK2KSRJ/7gLH1r3gmjpGoyYp5QGEWYlWzNEuLcVqUSBuEgwB096a4V8mEr34V19e9B1tgGklRUSSsHYmwB5A9K5wAvUhGJaJs18LrddW4l9SQo/LG1gK6jsR4oYQopJXKTBhMiuoXMPkRQw2v4+pzSEAQhKbwTc6j6DpFzTYlCpJUmwudQt6nipzC4ZUag4qSZk3STJvpPE2GkitBm6kFKX0QVWStPmSoi9uQf23rGuqLHKjgfE1arQRgnn7yhQ3AEbRXtVLG8cggmZ7m3pc/oaKwzgVEK9bggWub9BBt1pc1H7w+72zDNZCF6PmKYH5elTbmBWlJUUkDbcTfr+/t2rzmWdvoeSrQn4AMGJ1f8jY7URmucJW0EoFtyeD2uBsP192K63U49oB2U8xehAWNpHf8AWvOMYW35oKk7HSLJ7T+56XodGJAUOxn+QOtfpOUY1k4ZCipISlI13HlUB5grpenakHvFbmxjEx8Jv/Ew4uSASJPcAnfuTU1mWSPDFam1JIN4J29ulVmT52w+VIZJ8l/lKQRO6Z70ArFBL+JUqPKExJjgn+f4pkKG4i2SvMkvEmTutvfHB1FCC4oXA8vmUBY/gCjfoL0fh8c0oBQIMibCT9h0rXH52hJWNQXrPn2CCSAOOwAN7gAKKtjrlOOAB+RIiYTYQI2kSLdJB7Eia26atyNxxOp1joCVGf1nppZUUqCNBSZOvyyARAAud4vQWKy1r46nA4tMgEiQkbwJO2/M9a2ViwuUobcVIgkiB8oTuSNwkfboK+OJWkiWjoG6klMRvAMgdqKldKjbn/mCsu1DNu2n+MQPMsSGnAnDmCAFLXHmvsCTcHrTTCeL1ps8gLETrHlI3+bjjt++rvhhpbC3XApC1hS9MiEG8aY7Ryd6nMsbPwwFbxehXXrWoGJoaXT+YkZ6mqAVuqWr8atUbmOAPyp9keauJW4yUBGgiEqJJEj1tPSkoYgWsOkGPbke1r1jhklbnxUFSVgaZ1SCBsCCLj+CqW6lXr9JwYUaOxXwRkRt/RBta1GElxWoibAmNtrHe/WvZcHG/b+fpQGf4ZKmkYhsKDzawFebUVg/MOPpxXzDgkySqOB0/vSVq7fVnOY1p2zlMYxDCCR2rORtPbem+X5eh4FLhNtkgxI697/T3qXx2DGHxq20qOgpSpIJuJkED6UUV+jcJw1I8vjxLHIHUnWggEiFAkegP0t9acTUnlDul1JTKjIB0iRBsZO21/amOaZ6GiUD5oMHeI3MdhTNOduDM7VhRZkTbxDkbWJRC/KofKsbj+3apXB4Z0LUhwJJSbOJI0q23EyO9utO05k68hQU2Em4Cgdj0I3PqOaT+GcI63r+KoKlRV5TIvfpzvHpU28CArAYw7xDkTimUusuKW63ConyrH4gBtMbV4yjEqeRAaUHYjzAhI7k2j6TNUuX6tJUoAA3A6COaGxWeMpJTqJI30pJj1ioNasATOyQeJFMZksPFGJ8roN523tHY8U5xWNWhOtLKlIB8yk3sO25pvm2TM4tCSreJQ4mxE9+h6GuwYbwzQbU4VaQSSd+t4pnygCA8WTFWXZmh5IUg70UGZuLdxSfJ8EkOuutmEOq1ADYSB+Zv709SwhflWTEbTEnn/FFzxmB284EAGFaH+36j3r7S/FeBiVkt4hxCCZCd49zeuqvkEv4z8zTNWQIuQI4tboItta3U95SMIU89B3TtyUpESQDzExzJHerHLmUFQU6sHhExeAJNhpnsnb6mgcwyJo4iQIJTqJSojm23WgMoYbRGRYQc4/z5gmPyZxaAGFgaIvAMkibkcgED2obw3hXXNaHIToOkkGbiDt3kferDBuhtGhKAAP5eh8OwEuLWBBWQT0sIH25qwqHWOILJJ3HuT+e4NTLiFfE1hR0rTAESCUEbxsaAxaU9p7fmOtVOd4H4yUpTAOrWVG8n+23tSY+FnFSC8gWv5CbD/5QeaXs0535UcR2q9dnrPMm3DG8yNhH2rZjJVLgueUd9/pH9rzfameSYf4chSRrSSCRaRx6W4/OmbeCSXwCpakqbKik+UA6gLQfXk1RdzMUU4MJYVRBYwyIw8LthCkhNgLesg3+sV3iHEMJxCQ6hN0TrKZmOJivqcnaSdaEwsXSqSYPG5qKYdUpSviElwEhU7yDBo4RqFyeYjZeuoPAxKXHZoytlxDTKlkpgAISAZ6SdW1xbip1eaJZQFIWnyi7awocCALSDb0/RjhiUEKTYz5dt572/l6ZYjFNuAfFGubg6UwRa8TMHe42NCezKncP4nV1hWBz1Ccne+M0h0JKdSQb8T09q7PWTpQqTpBuOJ4Jry1mk2SCB7fvRuCcKiACCDWSVZTmbVdqnHOcRdhw68zAWdGyU9QOnMdP2oDRFvtTTHeIsMy+GNZCh85CSR6JgbzA1RF7dQtxTwKisTpJNz9eTP3NMeJ8ZaFo1CsxAEKw2GUuQEyT7Dbn+dKj314jCuoZMKlQA3IInnYwNzf3qowWPUhQLcKUREHY9Z6D+1Mjgw4dTglSrW/Dbjp1miCypFwRzA6gWtZ6TxAEIkC236VqUDSo72MevH3gdq9LaUOAYHXuRtHX8+Nq+pFgQZnb0Pbkx+fF5imsu2YWy4KuBG2S5e6FJU4UhKJ0pFyZEeY+nSt83ZwpIW+EFSbD/d1i16WYnNXNER5osoHf1oDCtajKrq3Kh1PNaGMDiZQqZid0rsGpGg/DASBaIAj6dq/P8apxzEqKEhSR5SSY2IJjr096fP4ooSpOqAmyoO9rAz8ppVlAWtWoQE9CNwnc2uPMSL28vINQCx6gG2r3BsozR0uvMupCdIBSobQqbyewJHpVIymO3+I+wt7UFhMtIdUtStRVv0AEGABwJiP+5VHZljAwiQhS1cBPbk1S1ieDCUqqjInsLUSUhRSnYj/O3+aksepzCKSdKiytUBZIJk7zF99v8VvlXigOKUhTZQ4QYB5PNNMWwt2ErslEQkbCBuepjrQVJBO6Fs2sAF7heU4tamUpFgCQDzA46cxPQCifh6RA9VHc7T9T+XqKFy5sJUEAWII9NMkE/wD7e5ol1BIOlRAN5SI+iuT0v+lTWN9g39e0pblK8L3Jh3BPYZSl4cFbW6mrEpncoixE8ccWIpnleZNvokbjdPO9OsDgUNal61K1C5Wq0b26f2rxhsvw/wAUvoSkruCode469zWh5Ij4vnub4PDEIEkg9Oknauouuqm4wm0SDyXNS9pTJLm2kjY9ZP8AP1eOtqaf0aFqGhIQQJBjcE7J63oHOMtaCFOwA4ogJ0pAn1A+be9N8izUqaBUlViQCreAYEg360DTkHJSEsXHcwYxivirbcQUFICheQUnmY7GaOSbc1g+NTpc7aR6C9bJ4p1c45giJt8NRTCI1mYJ2A5Nt+LetBZep+S062dRtrSPIQdzPFuDzR7GM03ibVqnNUhBWoHSOUgq/SqNuzxOAi7EeF9TilIcKQoyREie1xFfXPDq0OJcaXqOnSoOEwRIIiBaK9o8ToUbIc9YT+WqaNQ+4sghYR0QoEE9NxPtQwm05xzLuSV2t1FLj7zTyWnQkhwEpUmbEbg+3NJ80yFz4/xWQkhfzJJi/XcU7zXEziEJWLpQVDTeZgW/KiUpIEuSPKTFuOLbn0t67kjMNuHi+xt2UinF+H0ONkOK0qCTdJICYHA5HrM1O5Zg8QUJU8haVK21QCYtcEyLEbiZNfHs3fd+IEuFC0qIAAECNgZ6x1m9OcBmKn0JW4jQqCCOJm5HYmlNVaoX0jqM6agsfV7zmMCYJtabDm33n9YOxFG4J4gAqVAniZIvsB6cX/XBl0pUSBNrgxBHT+/c0HleU/BnSsqSSSnVuE8J9qQ8mBuaaa1j6Vn3xBh0/EDwSQFAJJIgAjpB8t5EGIgWvZrk2XMvJUlcL8oiDtc9DYm1e9FwFhBbX5lago7WgAD36TenuAbaSk/BAA5gR6TzTtS78WfMXtuKL4vifnmdZA9hHPiMlS0D6gdCPxD7+tO8lzNx9spS24lZHzlB0jqZI36Cq7EpBSbTavy9/NVKUs/EUkaoASoiIJ4B/lqJ+GS1smLHUugi97G4nC4oNuLK0rMAn6CPQmaqEvyBpHbtseeYHT96QZbnOt7TiSC5fSsgCb2gi1xvteqn4aQn4ijCQInuYI//AJI9xQ87bNgXEdq/K37s/wDk8Iuf33+1BZljFt+RoeY21HjqQPX77UHneOebeZSluEOGASZM9CBz2ozFYVKkFah/qfKm4sdre8SOw9zO2OPeczK6kg9dwN1lSGVAeeSNQJCSoTeSRaRO/P0onw/nzBOmS2swAk2Mx5v+0kmtsiS4txLbqAU3JUB5SAOed+L0mznw4h3FpDZDYMkxAJAj5eJv/mo2MAQ0S3qxyvMt2xuZmT04/wAyZ79qzzFkkpgSYMzaL/W/714xGttj/T06xbzTb1G8/vU+34gfZWf6hklPK27gADkcAb+9LPuxGkxnEIzTIFvABAh1PnQrbRawJ6Haj8nwy32ShwOMLTYwIvuIMQRubU2yjNWV2SrzLMiQRIi0SOlb55i1MsrdSnUUiYotaZUFoKx8MdvUicI66zivgOkKMpKVQPMkmJE7EX9x6VYNoG/PU3P3v7VOYPEpxC0vG6vKAQPlGobe/WqY7dOJ6Upa2T6eBDooA55MWZnhFKlOuEKvpsAOo2kyZPQ9qJwKQ38v/wAo5HYdu/1oDxdkaDhnFp1BxKdSVySZF967I8cksoJUCogQBck+lGta1QuDA1rWxJIiTPXsaH1/CCiiRpI2ggV1VicO+bjSkHgySPpXUcWv/bB7E+Zl8YpGqASgGJHBiY9YFL9BLZLKjudQO9yZAg2UJBG/FjascVj5skW4J5twOnqaHTiPhEKVtB8qjAPTg7GQD0KqVqrtWvIPXtGiinJYQ1GaoQEhRXc6dRBIJJ8sq2m4+29NiqElRmB6kkk2AFLsc+kgKQnUypYUogSArSLx0kCY5micJmSNkedW4AE36k8dZrUrfcuZnMu04i7Mc40LQlTTxSVeYBBmPaqPJc7ZxaXEImE+RaVJIiQRF/cUuzY6sQ2tKkp0ghRPcWgDczxWuX4hnDo0tAqMypSrFRgAlRIkmI4qQc9yjQ3LfDzbJ1AqUeNUW+gH1orMsxQ22s+VSgPlJhM/9x4jekeMzNazBVA6Jt7dbzU9nzhhPCNcHpfYnpeLVb3lSSeYpzTMsT/WMO+RaEhQAR8oSrdMkzuJAm3paq1rxK0tI1BxCrG6UrSNrTqBn270tcwv+lKQCoyR0AG5PvSnLVfFTOkg7FO2kgwQfy9qk1Vsce8qLHC59pRf1SHCdCUpJ3JAClDY7D7ibHcV6LUDp+n0ilyMNHmPA1GN/wCcyKQ+IszxAAULCPQ9tqQ1GjJbIMe0+rG3BErW1SSJBPr+kz7dt685s0s/DShfw0xqMQDqnoZselLvB+KW6whThEmTtwDAJ/OmuMxbaoQlQUscC9o67dN6TpT/AFNpHEatf/TznEWZRmr6nQl1I0IEBYEaj1F/1PFWeAxCBqKlQTAA4gf3NScaNAgaidIBA3t+XP8ABVA7hlJRa/WP5+taqoAuB1M17MtkxqMxb1aQqTzF49ek1L+OcOwpqEtjWojzJTB7yfTrTDKMGU6lL+ZZk/oPp+tfPErwQz8shRgnp/Db3oi1iCa0yCxGWpUkJUJIFjsoenejMqCgWm1rKwhYgH/lP1tFfcVjEIdaSsD4a7EzBknSI6id/WqvD5K2keQbkHzX2MxfvvVmUE5xzIVioxniJs6aDo0uCRvvBB6g9YoLA4cIO5No81z232pzjcEUWMGeRvSfNUlLLhE6gggAG5kR9j/OgMcwwIIj/LsU2VDXZKL2BMngAAE+vHe9TviTKy498drWpPQWWnklHUEXjtasvB2bamUhZum0+m094j+RNQ1iEpUF7BJncCZBB/P6jrIpZr7Gb1R1NLUqZX3kYPEruoIW+4UAiJCQQdiFKudp2j7VX4VtPw7wSUmTvZQIt17dSNqnPFeWtYhYUnyGbkCfuLUbgVhCUoSDCeTuYA35H29tqh13EES1Z2KQY28M4d1YQVIKUJIUSqQTp+WOvBqrcEjr2pGnxM0lEEHULBKRM9ItHT0ojI84+OCFI0LiYnUCJiQYGx3EcijKMCLtknMk85yxWBeDzYnDqPmG+gn8hIBnggWNU+DxjZQF6hB629vXtTXENJUClQBBEEHml+EyxjDp8qQANiSTHpO1DspDyUsK8QnCHUk2OkmwIi3p03pR8RtsqbYQlBHzFIHWjVZmTOkehP7VL+NcuW2RisOoh2wKRcKniOb0VV2gCCZtxMcnEKN9R+tfaxHe1fKLAZMDda0qIMaT5gegtb22A9Kd4DBNrSVKvBHTaLfrQLuF1mSbbjtb6X6+3essSxpEalAG3kkb7SACDO35Des6rU8Be5quoZcZlFl2JaVKWyCEmCOKA8SYwsoJFhWPh1JSoJkFMHSQLEEAi89p5n7U4zLBJdQUqEg02rBhkROxNrbZOZe8HACm4O8ke/N/tekmP8QfDe0LQpCFHyrJ477dqOOSOYYLUhagkSYgH13pW7hFYxOk+cx6ael+KYUluoIV9x8mIncH79T+taqYLqSlKQdW8/KPU7e2/HoxyfKAhtCVnWUgCTsSB0pwrSkXsPoK7kynUnf/AEhvDYda1K2jzFRgCdgDNonuegqS8P41C3HzBQgr1J1QDBAAJ6TvHerfxXhC6zG6Y0x0UogA/p7+tKMDhUBJ1MkvJEKATaQLnUbQaoNofOeZf1FMY4gr+YNINlEiOB+8UvzX4bjfmRCTZKZ/Xub07QhGIwwfCNJQpSFJURIgwf0PpSXP8EpxohBAUDI/MUVmJEGqgGesF4cjD6kKXEHyq6k6REG0G/NNMmy0NtpQSdSQJVyY5nuQLgzEXpZic3xX9MUwlJCbnk/taifDOYKebQpweaCSZiCDBHY2/Ol9MrgHfC6sqSCnUMx+BUr4akrKVpVqTqgpskyOu1pO1en81xTbrSFpbLa1aSUzIsSN46dKLfWlvQpaxCZud40kbc7C9LcHnrD78BQAbP4rSo2tPQW96P0cCBHK5MrEG1fC1IgifWubWDseKReKfETmHWG2mgs6dRuR9KszADJlERnO1RmHnI2dQUW0Sm6fKLT06Ue2mpzwz4tTiiRpKXE/Mk/n3qlBKq4HPUggg4MQ5ziAXVAmOL9Ik1JDMVPLWGx5BbzCCrvB2mfyq2x+XtOOGbq2N+OlTjngx5vEKWxCmrE6iZB/EOsbc80KxW9oxU65wYpYy0NKUbAKVOkE6ZiLbSY6/vTBtrmw3vzP6WpJ4xD7D6NSvIbWEAelUeXjUkGJsAL3PPccdaXY4jaeofpPKGpiZ7+m1em2YO/8962caWqUtx3UomPaPz70gaxb6MSpl0XAkEbKBgVQP8Qvj4zHjjBiGxKom5iNv3/LemfhrDLbCnnSgaQRCZkSQTM24ERQAfCSgk7mPY7/ALz2pgtAV5d1G0D7g9Peqmxg0sK1ZOTiHYXPg5fQoI/3TPvEbe59Kx8VYd5TOrDka03g3B5r7/6S7ACShCedyfQbDt+tFYjGoZ0NDeAkD0H7CjJv/qi1pr/ok3kWbJxCSflcTZaD+E/3pk6om5vFCM5Y2h5x5MhTliOLdv1rRt9KxKFJUNpSQb9KOImcZ4nvVXV9Br5XSIgZzVTTvw3EnSbhJAtzKeN5Mb35IvWIwnxx5VAI5ULqPJHYbfQe6fxS1/qNuBEpI+YDa/PTamHhdayqEghG6idjYiPrBpZaV3bxHmY7eY2wGUoaMiSb3J67xTICl2b5gGQCYlRgSYH1oFGc/jUsNpEgI+ZSiLnVBgCIM8T3BomRnEFgnmN8azrbUjqCK/OcvxTmAxEPA/DcABO4BHPvP8mr3GZwy3dTiewBkn0AqR8S5iMQAPhw3MFSt542sB77VBtCe8ulTPwJV4jOWmWwskKKvkSN1T34HepXOMM7jkklXn0ykCdIg7DpaO5g+3nDeF1uGULKREAKSQLG+me577imeVqQwpSVOKcUkwUpACQb7ybwFH60Q3Js3E4lRSc7QMmaZY/iHGEsrQUrGkFZVbykGYFybCqNlsIRpHA++5PuaDwOYJUYCCJMTbevue41bTJWhOqN4vA5PtQw4b1DmS1bIdp4k9l2IQGHElSU6nVKgkCfNA37j+RQfx0FWkLB6wZ+1aZchtwhYjzX1Addj9f1r54gDSsQ2QAlSEgz1Ctp6i1RRqRZwB1LX6Y1AEnuZZrZokgQYETvO+31m1B+EcyQ2gocgAz7eYm45BnpVblSUqgQDKSL72IP6/lQXiDLkp+FYALcCSqOOfrTBYhosV3LiK86fZewxAJ1hOoCNtMkAmNh3obxVlDSg0swhThAKoggxMgjmARB3t0vXZhlSQwdFk/jBuCN+s+o5HesGsCjEAF0BSRsnoRx+RndVjYQDDc+nEhfSNwPEmcLgnGifg4hUASEq8w2mIN+evFb4xxxSi44UrUBAVsLSb8RE3n+zHH+HGkGUhQKrogmdxqAi9pkHpI4pbmjpQNLiFICvKCR5eg2O/bjuaUtL8rNHT+PhujNPB6MMSXkKHxHN+DA2EcVYKchCiCLCvzpOQoUZQdM8gxf++/1ptlWBfRrDjyi3oNiJJH4hMgjymxHSiV6leFxA36J8l85+YEcudaf/qMOrXq+dCjueIq28L5onEYfWAQSTqm0KBgj0ERSrwjlbTjYeQ64UGYQT8p25vMHnrVLhcMltOlAAA4H3otSuBhjmBvatmygxFOd+HG8V/1bwDpA6xY94qCyBx1pag6VFKSUabz5bWTtuLG1ia/QswzwNuBtIClethelufZg/oBZLbZ5JRqn67Vd6gRBJdtbElsXnDb6w20VfECvNFgE8g9STaOBzTZjKkuFMEoUBAVuBsQInb0vSHKMJClun5lmSYid5txJi1U+FVq06TpUDc8xB/n9qAEVQeIdrGbHMwHhx1SgXXEgA/gBn2No+hqgRhgE6Ygb/wB5673oDOMyGGaK41aRYcn/ADR+DSVoBWAQRJSLf59KUVHtPp6hmsWsDd3NsHjkrOjUCobEQZHtz1Hv6J/FmUOuLbeZIDjZnSZhQ2P1FqDxeUKZxgeYbJbcSJ0QNKgbGOPXtVW2k/MuNURA2A7fvTyscYbsRYjnK9GJssZU5HxEaOomR7f3pB4iytWEd/qmAS2bOtjkdR3FXaazdQFAg3B3BrszgoEm8NiW3EJWhQKVCQZrqbowbCRpCUCOPLXVOTKbJtlwlF73/Sj0CvldS9H0CMXfmGDZq2FIIUAR0ImvyzD2dcAsA4oQPQV1dXW9S1H1Q5jcf8j9haqDBtiFGBIJgxcf6aTbpcn6mvldWe31TQ/ph3hgypJO5FzyfKd+tKFj/wBziP8A8n/iK6uo1/5EHT/9H7R/kHzp/wDl+VN8f8i/SurqPpfyhA6382RuSJASgAQLbVt4jbHwWVQNUATF/rXyuoOi+pv1hdd+Wv8AntG3g5sfDWYE2vF9q28ZJH9G4Y2gjsZFxXV1aJ7mYOpM5o6pWGVqJVDMiTMHqOh7008Kq8oHHwx9lwPoLV1dVj9YkL+W3+e8f5Ldbs8GB6ea32H0pP8A/UUf+ydPIFq6uoXuYRfaKGRCYFobEfRJ/Mk+5p9gB5vf/wAVV8rqRH1CazfQ37xX/wDT+y8YkWSHLAbDfirJzYV1dWuvUwTPzzEH/wB876Cn+HEgzfyzeurqMvUTf8yLs1SApECJ37+XmvmS/wDUb9P/ABrq6lj9cdX6IwxmHQXroSb8gHg0xZ39q6uoie8CfaFs/KPStK6upYRyZis8R8p9K6uqROkTh7gk3OpW/wDyNfK6uokFP//Z"/>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AutoShape 8" descr="data:image/jpeg;base64,/9j/4AAQSkZJRgABAQAAAQABAAD/2wCEAAkGBhQQEBQUEhQVFRQVFBUXFRUUFhYWFRQXFBQVFBQXGBUXHCYeFxkjGRYVHy8gJCcpLCwtFx4xNTAqNSYrLCkBCQoKDgwOGg8PGikkHyQsLDIsLCwtLCwpLCktLCwsLCwsLCwsLCwsKSwsLCwpLCwsLywpKSksLCwsLCwsLCwpLP/AABEIAOEA4QMBIgACEQEDEQH/xAAcAAABBAMBAAAAAAAAAAAAAAAABAUGBwECAwj/xABGEAABAgMFBAcFBQYEBgMAAAABAAIDBBEFBhIhMUFRYXEHEyKBkaGxMkJywdEUUmKi4UOCkrLC8CMkM3M1U2OTs9IIFjT/xAAbAQABBQEBAAAAAAAAAAAAAAAAAgMEBQYBB//EADQRAAICAgEDAQYEAwkAAAAAAAABAgMEERIFITFBBhMiUXGxFDJh0SMzkRUWQkNScoHB8P/aAAwDAQACEQMRAD8AvFCEIAEIQgAQhCABCEIAEIQgAQhCABCEIAwVHry34lpFpMV7RszNM9aDa48AClN7LY+yyr4mlAc9oAaXE+A815Stu2Yk5GdFimpJybWoY3Y1u4epqU7XW5iox2XLNf8AyAgh1GMc4bxDy/M9p8lIbtdL8rNuwE0duoQ7+F2o+Elea1ljy0ggkEGoINCCMwQdhT/4bsOOCPaMOIHAEGoIqCNCCtlBOiy3nRZVjIzqRHMa8NORNR2qDzp+IqdqI1p6GQQhC4AIQhAAhCEACEIQAIQhAAhCEARi/wDek2dKOjAYi3DRtaYi5waBXYMye5Vi3p9jbZcd0X6w0v6erVygwAdXlxG8Q20z/eefBU+GqPZY09It8PEjZDlJFtwunt3vQX9zmH1alcDp6ZUYoUQdzD6OCpsNW4amvfSJy6bU/Q9N3Vv1AtAf4bhXSmYzpWhBzBy71Jl5/wCjRrpQOmnNycWBjTljDSS413Z+RV5WRazJmEIjNDqDqDtBUqDbW2UWTXGuxwi9pCxzwNTTmuQnWffZ/EPqqq6Y7bjwHtEN2EEgaA5FpOQOWZrnwVXG881/znfl9KJMrVF6JFGBZdDmmtHqtr66GvJbLy3KX6m4RqIlTxGHzZhUjs7pomodMdSOYcPBwr+ZCtizk+n3Q9NnoFCilxr9NtJh7NHNFagENIrQ5HNpB2VPNStOkFpp6YgtuymzMF0N23SumhGfAgkd68y33uJEs6I7ImDWgOpZXRruG523mvVKid9rDbFY97hVpbheNhB7ND4+KeptdcgT0eWKJ9uhYgmY/b/04YDnj72fZbyJ15cU0TEHA97QahrnNB34XEfJSno9mmtfGhkgOe1hbxwF1R+YK6vg41OURTl2J/ZrnGPDLMnYhSmwDXupVW/KRS5jSdSAoBdGQZTG9zWk1qSQMLQeO0n5KUzV8JSCM4zTTYyr9PhyWfED4iqri2OmyVg1DBiI+84D8rcR9FH7K6ZI85OQ4TKMaXtrRgALS9rSKuJPva5Jz3U9b12AudCEJsAQhCABCEIAEIQgAWCVlcZuvVvprhd6FAHnHpXtLrrSeNkNjW97h1pp/GB3KItanm+GI2hM4tesPhQYfy0TfJyb4rwyG0ucdGjX9BxVfNtyNfiwUao/Q5NapLdO77IuKNGzhsIAZ/zH60P4R5+KybhzAbWsIupXqw84+WmGvenK6UY9XFl3AtiMfjDTkdA1w5j5rtcfjXJCcq9Sx5OiW2vOvRD297ojgAODWtGQ3ABWTc+RMKFQ7AK/ESSfCqarrXcGEO94gFzt1c8LVM4UIMbQCgCnmS2QXpYu79plsbR2m5ciDVnnVv7yoN0NeqrcjMbLxTE9nA4HjUUAHEmi8z2xR0eIW6Yj47fOqh5K1pmk6JKU+Vfou40uYtCxKyxECXxva3e4A+Ofko0XsvLalFNssvo+tgWfCBLoDQ5rcbYr8Djq/snZ7W46Kcv6V5Eftof/AHYf/svON4I/WTMQ7AcI4Bow+oKbwFsqOkKUE234MBZPlJy+Z6Pm+miTYMnNdyeSfBrTVQO+nTK6ZhmHLggH3qFoHGhzcd1aAcVVtEUU+ro9UXt7Y3yAoaaEEZEGoIyIOym5FEUVn7kOQ4C8cyBTrn040J/iIr5pHHm3xPbe93xOJHgSuawo7xoR7pI6ma0T1dCMWTbHDUCo5hzXD0TOl9gPpMM/eH5SoOXX/Dl9Be+x6auXbcWZa/rXYjiNDQCgo3LLZmVJ1BOjl/tcz5tb9FOqrLHDKFiqygAQhCABCEIAFghZQgCtL/3HlsQjvYTU0OElpA2VIOY2b1G5SHDgNLZeGIYPtOrV7ubjnRXJaUg2MwtdTvzHfwUYbcdod/pg83mnhVJ4re9Drum48G3r5ENs+yYkY1bkB7xyHdvTTfiyXQHQ44NIjSAXs2jPCfKnerps+x2wwKgEjQU7I5BQTpme0QWDKtPV7aejki5bgyV02bjkw16vT+jI3d7pViy7Q17ajlVvOlQR3EqQu6Z2Uyhiv7/pT5qpQ1bhqrVlzRtJ+z2LZLlpr6Mk15+kCNO9mpa3dpTkAdeJNeSiWBKMCwWJmd0pvbLTH6fVjQ41LQmLEosqFWM3v9KfNYLEQH4HB25KrmlJNjObjylTOMfOmM1uwME1HbujRKcsZI8kiAUgtySdMR3xWFtH0J7VKHCA7xIJ71whSjIW6I78re7aV6X/AGri0URm5bel2Xk8yrw77J8IxexnRRPL5ouyeAWnZTTkuc1YTmwutYcbB7VPaZzG0Upmnum9Yx8yXB/C/TfqGXh24rXMaqIotqLFFoXSQeRqhZKwos6hSZhd7PjYIrHHQO9cvmuK1Krr6uUWmOpnorovmcVe7xwkH0T9f6+rLMlsVQYz6iEw7wM3u/A3zNBtXnexL8zMmCILy0kAEilcgQK4gc8zmE22vbsaacXRnueTtc4uJpoKnYN2iyf4CxS0/A4lsVz985qLFMR0aIXE1rjcD3YSMPIUCsvov6Xoj4rJadfia8hsOK72mvcaNa8+81xIAJzBpWtaimCswX0IoSNlRqK7vVcupSXYe4po9pIUcuJeb7dJQojsomBoiD8VBUjgSpGoAwCEIQAKG9JN7DIy5LPaI2GhNThaK7BWpPAKZKmenaaNYbdmJte5jnf1BJm9RbH8aCstjFkTkekmbZEDiQRXMNBae419aq77nXtZPQgQRjpyxDaabCNoXmRieLDt2LKPxQ3UzqRUjMbQRmDxUOF7i/i8GjyOlxthupJS+56hmJhsNpc4gNAqSdAqI6RrxibmCG+y05cAAQ0c8yTzSK1+kCZmmhrnEDnXwFAAeOqYGpGRkJrjEk9H6POq3313p4X/AGbtC3DVhgXRVjZuYR7GKIwrKEkc0aFi0cxdlvAljENG6pyuMpvjEiZd1WPW7LXpCB7FyexO05ZL4YqRUbSM6c9qbnhSJVzr/MVNGXj5ibpe/uI3sUouOzrHPhE0DgAK5ipqADwOQUce1SW58AtaYn3nAN/d2+JPgpeI3y2jO9eUY1xXrsiNvWd1Ed7NBWrRuB2dxqO5N5Un6QqfbXU/F/5H/qoyQvaunSd+JXZLy0YOXaTRharZYKVbAXFmpWCtitSqq6I9FmCsOaRqCFIbo2e2LEOIVFCe4U283DwUxddiHFBDYR5sxVH98VlcvOULHBLwPplVlDdRzUktu5sWE/sNc5vAZjm3YeWS7WBc9xeHxxhaDXCdXUzpTY3fXVQLb4yjtDvNaLP6Kopg9Ww5VhNxDmRX+byVtKsLlSpdGxbBhaOZIJ8grPUAZBCEIAFRPThG/wAy0fi9IbB81ey8/dNj6zo4F/8ALC+ibt/KTMH+fEgLClDCkrClLCq2RtaZChi7sSeGUoYVHkXNLFDFstGFbphlrHwCEIXBRhPN32ZPPEDwFfmmZSS50PFh4xfSn0VjgL4mzG+1k9U1x+bf2JHO2RDl5YxI5NaZgEBrciSDlnQaqqpmfhmI7q8WCuWIUPdwVx9J8oWWa0jXDEJ5lod6AqhxMv3+Q+i3XSei09Rom7PO9efBga8y3EsU6npkks6xXR6ONGwztBBc7lTRSpkVkBoOQawVA2ANzz4KuJS2o0I9h5G8UBB7iEpn7UiTEPtOrQ+y3IZcBqn/AO6k6rFFSXDfn1OX59mRLnY9sUOlHz8w94qGVpipnQbh314VT7LXRhNGYqd5z/TyT/dyVZDlOqZRvvRojsg1jMwO91Xnu3Jtn75Q4RLZeEH0y6yLUg8QwbPBVWf1mzfuq5OMI9kl8l6sjtwh3l5EcxdKE4ZADkKeYUTtixHS53t9PqOKlLL/AMYHtwYDhuwlp8ala3lvDAmZWrIZZEBIcDpQtoKbDU03HJJ6Z1i9XRgpNpvWn3DlCa7EEK1K2WpW4uCJI7kx6Rqbw4eIB/pXoa7VkNMBta0AGmVTSpPiV5jseb6qM124gnuOflVepLlzQiSrSNw9KfJYLqMOGRL9e4+jNp3XZFbTXg7UcnbCoe65rg+heQK6Ye19O9WaiirzoyXfsUQWjKgA7IOuepPFPaEIAEIQgAUfvNdiBHhxIjmViBjiCPeIGVRodApAuM5GYyG50QgMDSXE6AbUAUeZRg9xoPwgfJaukmH3W+A+inFpXmkWnsvc/lDB/M4tTNFvkw5Q4Tebs/IDLxTU7K4fmaQtSl6NkVmLChu0AB4Zeij85KGE/CTXd+qsCPbTntJcGNbt7DfnVQC1ZvrIpI2V8zUqDbZTbFuHoaToWRkO/g23HXfZqwrsGHYEmhHMc1Nrvy7D1dcgQCTzIqTv1TNNEZpyl4Rf9X6xZhcYVJbfqyIuy1yWKq94dhwQKGG13xgO9fkmqe6PJKL+xEM74RLPIZeSzsut4nNrUkvn2+xAp9pMhfzIJ/Tt+5TqmtyJJ2GE8AYMb8+VR6pRaPREa1l5ojXsxmY/B7SKeBT9YdlOk7OZDiFpc2I8ksqR2nucKVA2EK0xOqY/KKqlycmlrumt7790V/Wuowz4w4prjveyQ3zkhEs9wPuhp7hkfykrzi+FgJb90lvgaL01AnIU9LOEJ1QWlpBFCDh0IPArzheKEYczEacjWtOJyP5gV6d7O3asnX81v+hkbl22NU5BqKjUa8UkhxS05JTMRsqb0kXoNKbh8RFZKpO8ZEIwXGgitDcXKhbXcdldu1I40KhoU0zWjeXyCdoRJhsLtcPkNPJea+1PSqqIRyq+23pr9hu5co8n6CZzUktKLngGjdeJ3pe4LjbFjRYbyXNIxAGh4jfoq32anRDIcrnrS7b8bF4/xRehoK1KXQrIiu0aTyBPoEvlrnx36tw/EQPqfJbDJ6njR/x7+ncmRixia6hXoXoXtjrJUMOoBA/dJb/SVVkrcMftIncxv9Tvop/cSGJaMxkOuENI464iTxr6rJ52TDIknFeB4t5CEKvAEIQgAQhCABM97/8A8Ez/ALTvRPCZr4/8Pmv9l/8AKuAUFCh1ceZ9U7ykJIZeHn3lPMpDWPyZ/E9khIi1t244uLG5AeX68U0scnG8tlOhRcVDhPpsPyKaYblcJR4Lh49DXdKlXGpcPPr89ixjlOOjidZEj/Z4p/1G4WHvBI50BI5KAscni7hcJmG9mRhOD67sOg79PFPYzanpeBfXIVWY3OT+JeP2LukY7obzLxfbb7LtkRmwjjROSZram2TMm2Zb2Xtw8w7EBQd6d2E0FdaCvzWJ9ounQxbVZX4lvt8mZKmbktM2TNar/wDLuG3F9U8pkt5zXQXHCahwByVZ0l6y6/8Achdn5WM13LT6iXimtM3Z7hhZXyBVb2vChzbxEe5zHdqoaN5qPBSecmwyQiinaL8Of4g0egKh4cvVXn24lqnS9PRnsvIdclFfITmwIP34n5foustduC7WJT48Q82sI81vU/2Fk+Pcn37S9Rf+YyH+Ll/pQvh3dlW0LozCG7G1e48geW5IrRjNe7sNwsAo0HWmtTxJWAwnhzXJ4VVldQvyte9k39WN3ZU7Fx1pG9ksaZiFi0xjXfs86KcS8k6PEwilTUknQAbVXrwnyy77xpfYHHIYsg4gb6ggpWNdGC0ybiXRitSJj/8AWo1aUbTfiy+vklMC6Tz7T2jg0Fx+SZoPTGR7cFp4mG3+lw9E5QOnGG3WE0cg9voCp6sg/UslZF+GP8nccbWud8RwjwFE/SF2Wwzo1vBozPMqK2d0zwY7wxsIucdjXOrqBo5g3hWMEtNPwLMoQhdAEIQgAQhCABNN64eKRmR/0Iv8hKdlymoIiMcx2jmlp5OBB9UAefpNuieZRqb5mSdJxnQI3Zcw5E5B7fde07QR9Fv9txjDDr+J+wDhxWTuw7rLnBL18+g+pJLY5TE1LvGCL2htoCcJ5jQ8k1T9wmRG9ZLPxja2gJHKlCTwOaXSUkXEMhip/upJTiLPjSTuuoCwU6wNNRhO2hpmN6sX0+ePDdEm2vR+H+wQulF7T19CFQbrtB7T9NQG0PLMmie5SWZDAawU5Zkn5lWUyXhxQC5jHggEFzQcjpqlkvJQ2ewxjfhaB6KnftRCC17p7+vYdnGdj3KWyP2DZERzYfWgshsOIMOr35nE4bAK5BShCFkuodQtzrPeWf8AC9EhyEFFaQJomjVsRmQxvIqdBxTuk8UN3DfptUbHs93Lkv0OtbKqvdB6pjGFwJMRxdQimQy7s1FqaZ/33KcdIMi572mGwnM1DRXVrQDQcWlRqVu9Gf7uAbS/Ly1XpMbJXxjY15S+xk8yubyGopsa65LJOfcpVDu1CY3t4nHaa4R3AJmtWyuq7TTiYcs9WncUlSjLfFp6+Q1biW1w5yXYbqoIQgpBAOD1weEoeuLwnYkqtiZ4Sd4Sp4XB4UiLLKpkj6PwIcfry0ODHNo2tK4TiOfPCr7u5eX7WCTDwUJAzxA0ArsFNVSd2ZbBBHEV/iz9KK5LlyOCEN+EV5u7R+Sta1qKLGPgkiEISxQIQhAAhCEACEIQAxXwscTMvQgEtNQSK0/RV4y70auHBTjUYfJWFem98Gz2t63E5769XCYKvfTU00DRvO9RaX6SIGMGPJxITCfbBDw3i5rflVIdkYvTfc7od7sXcDBnn992/wDCOCf7Ws2G+XiNLRTq37KU7J2pTIzkOLDa+E5rmOHZcwgtI4UTLfq2xLyjg3OLGrChN2lzxQmm4Ak15b0ptJbZwYbqzBdKQSfuAeGSfocZMNlwuqhMZ91oHgM0vbHXkOZFTunKPht/cnx8Dp1q1dGTf9oXN8yoiqFbF0WaSGPNJNFmkgjzal047b0kJbOdpWm0GlAT6Jv+3B2lAkEeZY+I4CIwuqeziGLlRSKz7o9awODnEn7gq0cK7V6JjdKpVChLe9d+78/Yh+929ojk1MJM2AYkOJX2SKDi7UEck+2tYjoObm42j3qUI+IJnnJqjCdA1poBkBlku4/TFRNyb7ITbNOD38iJAoKwFhxUQx5zeuL11cVycnIkms4uC44akDeQPErs9cnGikRJ9ZY1hSuMw2j3nDwrn5BXLZUHDCHHPx08qKjrp3ogwnNdFJAAOmZBPDxUhvb00tazq5IEGlOscBiHwszpzd4K3UlrZbJotuqyvKIvxNti9b10TFWtesfi1rqTnyOWyivzo2vyLTgHHQRodMdMg4HR4GzMEEbCERkn4FaJkhCEo4CEIQAIQhAFN9IEQm2Xhx9mWg4BsDS59e/FVJoDk49K8Hq7Tln0yiy72V4wn4vR/kmaDEWV6tF++3+iH4eBbIw4su4uk47oGI1cwAPhu49W6oB4hLIEF74vXTMV0eNSjXOAa1g3MY3JvNJIUVKmR1WW5mRKv3Tk9f8AvUWorex2ZHXUTCaRHWxmFUOrY5scnTK5RJpN7plcIk0lRpDYsizSZrdtEw4ERwNCG0HAnIHxK2izSY7yzH+VdxeweBqrnptH8ZP5b+wxfLUGRZjvJWV0b396l3VRiS06n0cBvGhG0UOxVe1y6setFCbre0UMZOqW0ej7XvDJ9WXOitcaZYO07lTdzVMXitkR4hbCaA2ujRu0GWu8lMcB74rgwuca7ySN5NOSntnyUtLQRQdbGcNDUQ4ddrtOsfw9kd2cvlK9NLsiS5SyE4rsiEmVf9w+C4Oy1yO5TqBZj4g7MMkb6ZeOiT2jdp5b2obh3VHiNE1LBWvhYxLpy18LISSubiu83AMNxB7kmJULi4vTIag4vTNHLi9dXFdJGSMZ+EJ6EXJ6RLqjt6QgeFwepHO3WextRnyz8qAqPRmEGhUjhKPksIxcfImepr0T286Umw4ZtIc17d7TRx7wW1ULepVceSNXPOgHm79B5qRV5JO/hPTsvHD2hzcwRULomO58QmVYDsa3zaE+KQIBCEIAEIQgCuemyUP2WWjj9hMsxfBFBhn8xYoNCiq3r/2I6cs2agsbie6ETDbUCsRlHw6E5A4mhUaYsxDOCJKTDIgGYezACRrRxyI4qp6jjSt4uK2OQlof4cZd2x0wQ4E0/Xq4Q/jf9F3bYpPtx4juRDR4BV0ej2S/M0hXvEPYmEGZTK+yS0Ew4sQEb3YgeYK1k58vhtcdaZ8xkVHyemSoSlvaFKex3dMpDFtNtaCpO5oqkM/NHAaf2K5p6kJHFRsJtctm7eT8ypOD06FseU/6CZTaG10dx913gmq88QiXhg5ExSacA0/orAh3WinVzBwqSfIKMXzunMODQxoIYa4s8Jq0aEA0pnrRW8MKurbgu4zNuS0QNr10a5Yj2bFh+2xwG8ZjxC5NemZQaIE6xwkZrq3tdsBz5HI+qtG6FntmnYvaApRuxxIrU8KZqo2vVg9FVufZ4wx+watPCtKHuqR3p/Glp8ReO3F8S5ZaxGNAxZncMgPBdIlkwzsI5E/NLGuBFRodFUfSV0jPER8rLkta0lsR4Obz7zQR7LRpvJB2azJSUVtkqUlFbZGOkaLCM48QSHAEAuboXAUcctc6CvAqJkrD4hJqVoSqqyXOXIq7HznyBxUiunB9p3D1Jr6BRslS+5sLE2m+I1vkPqpGKviJOMu+yfWJdProYLg4uIrQGmEHTXaVCb/dHMWE7rILXOZq4UGJm80HtNO8aK8bGgBsIcc/DIeiUTco2I0td3HcpzSa0yaeV5G6sWI4VaWjaXCg8NTyU7siyg0MhQ9ppXeTq4qUz9zXNiGjsIroQcuR2hPV37qhmeeeryKEjc0bFyMVHwA/2BLYIIpps5NFB6JyWrGUAA0Gi2SgBCEIAEIQgAUUvtYRj9W5pAIqMwSO+ilawQgCtJW5xJ7TieDG/M/RPspcpo/Zt/fOI+ClwCygCE3sZCs6SixnltQMMNgaKviOyY0d+Z3AE7FTUq/BDaDrTPmcypF0wWi99qmE8nq4MGGYTPdrExF8Sm0+7X8KhrplVea3NqAuPzF0WYqKKXdHd6oUOIIEycLXkBsXZuax24V97x3qu4k0uLI9XAf3RJxeVb0vDOy7nrWHLtaMmgdwWs0z/DcAMy00HcmO4tsCNJwWOcTGhQYTIuLUvawNc7iCQSpErYbKjm7qRG6AP5ZO8Co9P3bbX/Eh4T+JtPNXxFlmu9poPMJFHsNjtKjhqPArjSfkCgXXTZXI5cynWRs9sJtArQmrksd7jD8NWHwGS4ytyQxwIZmDkXOqBxouKEV4RxRS8D9d15Mu3FqAB5AnzJXnq+tlxJedjNiA1xuINPaa5xc1w3gg6767l6SlJYQ2Bo7zvKZr4Xfhzcu4OY1z2jsOI7TeTtQN65ZDmtCZwU1pnmfEsFynU7dFrSQ5j2eY7iQQU3uunDOjj4BRPwr9GR/w/wCpEy5Tjo+bXD/vDyawpriXO3RB3tP1UourZ/VPhMGdHVJ3nMkp6mpwfcerr4lzyLaQ2fCPRd1ylfYb8I9F1UgdCiEIQAIQhAAhCEACEIQAIQhAAhCEAQPpN6OxaLBGglrJqE0hpPsxWZu6t5GmdSDsJO9UJOycaE4tiQ3NIJBqDTI0PaGS9bEKF3jueHOL2ZV2gVH7w+ablXGXk7s86wZSJENGNceQJ9FKbAuwYZD4uozDdc952dynjrsRq6sPHF+iWSF0S4jGa/hZXPvXY1xj4DYouFAcIpfsJDRxpUuVjJsseyRBaMgDSgA0aPqnNLOAhCEACEIQALBCyhACCNYzHGoq3lp4JDGusx33T8TB6p9QgCLvuWw+5D8CPQLMpc9sN4cGtbsqC45HWgKk6EAYa2gosoQgAQhCABCEIAEIQgAQhCABCEIAEIQgAWEIQBHbQ9rvTtZfsIQgBYsoQgAQhCABCEIAEIQgAQhCABCEIAEIQgAQhCABCEIAEIQgD//Z"/>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10200" y="4195067"/>
            <a:ext cx="2664346" cy="213360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4229098"/>
            <a:ext cx="2143125" cy="2143125"/>
          </a:xfrm>
          <a:prstGeom prst="rect">
            <a:avLst/>
          </a:prstGeom>
        </p:spPr>
      </p:pic>
    </p:spTree>
    <p:extLst>
      <p:ext uri="{BB962C8B-B14F-4D97-AF65-F5344CB8AC3E}">
        <p14:creationId xmlns:p14="http://schemas.microsoft.com/office/powerpoint/2010/main" val="144284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style>
          <a:lnRef idx="1">
            <a:schemeClr val="accent1"/>
          </a:lnRef>
          <a:fillRef idx="3">
            <a:schemeClr val="accent1"/>
          </a:fillRef>
          <a:effectRef idx="2">
            <a:schemeClr val="accent1"/>
          </a:effectRef>
          <a:fontRef idx="minor">
            <a:schemeClr val="lt1"/>
          </a:fontRef>
        </p:style>
        <p:txBody>
          <a:bodyPr/>
          <a:lstStyle/>
          <a:p>
            <a:r>
              <a:rPr lang="en-US" dirty="0" smtClean="0"/>
              <a:t>A system will act like a strong elastic net – when you pull one piece out of position it will stay there only for as long as you actually exert force on it. When you let go you may be surprised and annoyed that it springs back to where it was before.</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1852755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style>
          <a:lnRef idx="1">
            <a:schemeClr val="accent1"/>
          </a:lnRef>
          <a:fillRef idx="3">
            <a:schemeClr val="accent1"/>
          </a:fillRef>
          <a:effectRef idx="2">
            <a:schemeClr val="accent1"/>
          </a:effectRef>
          <a:fontRef idx="minor">
            <a:schemeClr val="lt1"/>
          </a:fontRef>
        </p:style>
        <p:txBody>
          <a:bodyPr/>
          <a:lstStyle/>
          <a:p>
            <a:r>
              <a:rPr lang="en-US" dirty="0" smtClean="0"/>
              <a:t>Whenever you make a change in any complex system – a business, a family or your own way of doing things – expect resistance.</a:t>
            </a:r>
            <a:br>
              <a:rPr lang="en-US" dirty="0" smtClean="0"/>
            </a:br>
            <a:r>
              <a:rPr lang="en-US" dirty="0" smtClean="0"/>
              <a:t>You cannot have stability without resistance, they are two sides to the same coin.</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2449711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11762"/>
          </a:xfrm>
        </p:spPr>
        <p:style>
          <a:lnRef idx="1">
            <a:schemeClr val="accent1"/>
          </a:lnRef>
          <a:fillRef idx="3">
            <a:schemeClr val="accent1"/>
          </a:fillRef>
          <a:effectRef idx="2">
            <a:schemeClr val="accent1"/>
          </a:effectRef>
          <a:fontRef idx="minor">
            <a:schemeClr val="lt1"/>
          </a:fontRef>
        </p:style>
        <p:txBody>
          <a:bodyPr/>
          <a:lstStyle/>
          <a:p>
            <a:r>
              <a:rPr lang="en-US" dirty="0" smtClean="0"/>
              <a:t>Reformers often make the mistake of pushing and pushing, and finally exhausting the system’s resilience, at which point it breaks down completely, to everybody’s cost.</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609767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849562"/>
          </a:xfrm>
        </p:spPr>
        <p:style>
          <a:lnRef idx="1">
            <a:schemeClr val="accent1"/>
          </a:lnRef>
          <a:fillRef idx="3">
            <a:schemeClr val="accent1"/>
          </a:fillRef>
          <a:effectRef idx="2">
            <a:schemeClr val="accent1"/>
          </a:effectRef>
          <a:fontRef idx="minor">
            <a:schemeClr val="lt1"/>
          </a:fontRef>
        </p:style>
        <p:txBody>
          <a:bodyPr/>
          <a:lstStyle/>
          <a:p>
            <a:r>
              <a:rPr lang="en-US" dirty="0" smtClean="0"/>
              <a:t>When systems do change, they tend to do so relatively rapidly and often quite drastically.</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5500" y="3200400"/>
            <a:ext cx="5257800" cy="3505200"/>
          </a:xfrm>
          <a:prstGeom prst="rect">
            <a:avLst/>
          </a:prstGeom>
        </p:spPr>
      </p:pic>
    </p:spTree>
    <p:extLst>
      <p:ext uri="{BB962C8B-B14F-4D97-AF65-F5344CB8AC3E}">
        <p14:creationId xmlns:p14="http://schemas.microsoft.com/office/powerpoint/2010/main" val="1034365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85800"/>
            <a:ext cx="7772400" cy="1470025"/>
          </a:xfrm>
        </p:spPr>
        <p:style>
          <a:lnRef idx="1">
            <a:schemeClr val="accent1"/>
          </a:lnRef>
          <a:fillRef idx="3">
            <a:schemeClr val="accent1"/>
          </a:fillRef>
          <a:effectRef idx="2">
            <a:schemeClr val="accent1"/>
          </a:effectRef>
          <a:fontRef idx="minor">
            <a:schemeClr val="lt1"/>
          </a:fontRef>
        </p:style>
        <p:txBody>
          <a:bodyPr/>
          <a:lstStyle/>
          <a:p>
            <a:r>
              <a:rPr lang="en-US" dirty="0" smtClean="0">
                <a:effectLst>
                  <a:outerShdw blurRad="38100" dist="38100" dir="2700000" algn="tl">
                    <a:srgbClr val="000000">
                      <a:alpha val="43137"/>
                    </a:srgbClr>
                  </a:outerShdw>
                </a:effectLst>
              </a:rPr>
              <a:t>What is a system?</a:t>
            </a:r>
            <a:endParaRPr lang="en-US"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295400" y="2895600"/>
            <a:ext cx="6400800" cy="2438400"/>
          </a:xfrm>
        </p:spPr>
        <p:style>
          <a:lnRef idx="1">
            <a:schemeClr val="accent1"/>
          </a:lnRef>
          <a:fillRef idx="2">
            <a:schemeClr val="accent1"/>
          </a:fillRef>
          <a:effectRef idx="1">
            <a:schemeClr val="accent1"/>
          </a:effectRef>
          <a:fontRef idx="minor">
            <a:schemeClr val="dk1"/>
          </a:fontRef>
        </p:style>
        <p:txBody>
          <a:bodyPr/>
          <a:lstStyle/>
          <a:p>
            <a:r>
              <a:rPr lang="en-US" sz="3600" dirty="0" smtClean="0">
                <a:solidFill>
                  <a:schemeClr val="tx1"/>
                </a:solidFill>
              </a:rPr>
              <a:t>A system is an entity that maintains its existence and functions as a whole through the interaction of its parts</a:t>
            </a:r>
            <a:r>
              <a:rPr lang="en-US" dirty="0" smtClean="0">
                <a:solidFill>
                  <a:schemeClr val="tx1"/>
                </a:solidFill>
              </a:rPr>
              <a:t>.</a:t>
            </a:r>
            <a:endParaRPr lang="en-US" dirty="0">
              <a:solidFill>
                <a:schemeClr val="tx1"/>
              </a:solidFill>
            </a:endParaRPr>
          </a:p>
        </p:txBody>
      </p:sp>
      <p:sp>
        <p:nvSpPr>
          <p:cNvPr id="4" name="Footer Placeholder 3"/>
          <p:cNvSpPr>
            <a:spLocks noGrp="1"/>
          </p:cNvSpPr>
          <p:nvPr>
            <p:ph type="ftr" sz="quarter" idx="11"/>
          </p:nvPr>
        </p:nvSpPr>
        <p:spPr/>
        <p:txBody>
          <a:bodyPr/>
          <a:lstStyle/>
          <a:p>
            <a:r>
              <a:rPr lang="en-US" dirty="0" smtClean="0"/>
              <a:t>The Art of Systems Thinking </a:t>
            </a:r>
          </a:p>
          <a:p>
            <a:r>
              <a:rPr lang="en-US" dirty="0" smtClean="0"/>
              <a:t>by Joseph O'Connor &amp; Ian McDermott</a:t>
            </a:r>
            <a:endParaRPr lang="en-US" dirty="0"/>
          </a:p>
        </p:txBody>
      </p:sp>
    </p:spTree>
    <p:extLst>
      <p:ext uri="{BB962C8B-B14F-4D97-AF65-F5344CB8AC3E}">
        <p14:creationId xmlns:p14="http://schemas.microsoft.com/office/powerpoint/2010/main" val="1578423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2544762"/>
          </a:xfrm>
        </p:spPr>
        <p:style>
          <a:lnRef idx="1">
            <a:schemeClr val="accent1"/>
          </a:lnRef>
          <a:fillRef idx="3">
            <a:schemeClr val="accent1"/>
          </a:fillRef>
          <a:effectRef idx="2">
            <a:schemeClr val="accent1"/>
          </a:effectRef>
          <a:fontRef idx="minor">
            <a:schemeClr val="lt1"/>
          </a:fontRef>
        </p:style>
        <p:txBody>
          <a:bodyPr/>
          <a:lstStyle/>
          <a:p>
            <a:r>
              <a:rPr lang="en-US" dirty="0" smtClean="0">
                <a:effectLst>
                  <a:outerShdw blurRad="38100" dist="38100" dir="2700000" algn="tl">
                    <a:srgbClr val="000000">
                      <a:alpha val="43137"/>
                    </a:srgbClr>
                  </a:outerShdw>
                </a:effectLst>
              </a:rPr>
              <a:t>There is a threshold beyond which a system will suddenly change or break down.</a:t>
            </a:r>
            <a:endParaRPr lang="en-US" dirty="0">
              <a:effectLst>
                <a:outerShdw blurRad="38100" dist="38100" dir="2700000" algn="tl">
                  <a:srgbClr val="000000">
                    <a:alpha val="43137"/>
                  </a:srgbClr>
                </a:outerShdw>
              </a:effectLst>
            </a:endParaRPr>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3848650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lstStyle/>
          <a:p>
            <a:r>
              <a:rPr lang="en-US" dirty="0" smtClean="0">
                <a:effectLst>
                  <a:outerShdw blurRad="38100" dist="38100" dir="2700000" algn="tl">
                    <a:srgbClr val="000000">
                      <a:alpha val="43137"/>
                    </a:srgbClr>
                  </a:outerShdw>
                </a:effectLst>
              </a:rPr>
              <a:t>The Principle of Leverage</a:t>
            </a:r>
            <a:endParaRPr lang="en-US" dirty="0">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457200" y="1600200"/>
            <a:ext cx="8229600" cy="4724400"/>
          </a:xfrm>
        </p:spPr>
        <p:style>
          <a:lnRef idx="1">
            <a:schemeClr val="accent1"/>
          </a:lnRef>
          <a:fillRef idx="2">
            <a:schemeClr val="accent1"/>
          </a:fillRef>
          <a:effectRef idx="1">
            <a:schemeClr val="accent1"/>
          </a:effectRef>
          <a:fontRef idx="minor">
            <a:schemeClr val="dk1"/>
          </a:fontRef>
        </p:style>
        <p:txBody>
          <a:bodyPr/>
          <a:lstStyle/>
          <a:p>
            <a:pPr marL="0" indent="0" algn="ctr">
              <a:buNone/>
            </a:pPr>
            <a:r>
              <a:rPr lang="en-US" dirty="0" smtClean="0"/>
              <a:t>Change can be surprisingly easy if you identify the right connections. This doesn’t mean piling on the pressure, but knowing </a:t>
            </a:r>
            <a:r>
              <a:rPr lang="en-US" i="1" dirty="0" smtClean="0">
                <a:effectLst>
                  <a:outerShdw blurRad="38100" dist="38100" dir="2700000" algn="tl">
                    <a:srgbClr val="000000">
                      <a:alpha val="43137"/>
                    </a:srgbClr>
                  </a:outerShdw>
                </a:effectLst>
              </a:rPr>
              <a:t>where</a:t>
            </a:r>
            <a:r>
              <a:rPr lang="en-US" i="1" dirty="0" smtClean="0"/>
              <a:t> </a:t>
            </a:r>
            <a:r>
              <a:rPr lang="en-US" dirty="0" smtClean="0"/>
              <a:t>to intervene so that a small effort can get a huge result.</a:t>
            </a:r>
          </a:p>
          <a:p>
            <a:pPr marL="0" indent="0" algn="ctr">
              <a:buNone/>
            </a:pPr>
            <a:endParaRPr lang="en-US" dirty="0" smtClean="0"/>
          </a:p>
          <a:p>
            <a:pPr marL="0" indent="0">
              <a:buNone/>
            </a:pPr>
            <a:r>
              <a:rPr lang="en-US" dirty="0" smtClean="0"/>
              <a:t>	This is </a:t>
            </a:r>
            <a:r>
              <a:rPr lang="en-US" i="1" dirty="0" smtClean="0">
                <a:effectLst>
                  <a:outerShdw blurRad="38100" dist="38100" dir="2700000" algn="tl">
                    <a:srgbClr val="000000">
                      <a:alpha val="43137"/>
                    </a:srgbClr>
                  </a:outerShdw>
                </a:effectLst>
              </a:rPr>
              <a:t>leverage.</a:t>
            </a:r>
            <a:endParaRPr lang="en-US" dirty="0">
              <a:effectLst>
                <a:outerShdw blurRad="38100" dist="38100" dir="2700000" algn="tl">
                  <a:srgbClr val="000000">
                    <a:alpha val="43137"/>
                  </a:srgbClr>
                </a:outerShdw>
              </a:effectLst>
            </a:endParaRPr>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pic>
        <p:nvPicPr>
          <p:cNvPr id="4098" name="Picture 2" descr="http://www.problogger.net/wp-content/uploads/2010/01/levera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4114800"/>
            <a:ext cx="3592010" cy="2101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21274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685800"/>
            <a:ext cx="8229600" cy="1524000"/>
          </a:xfrm>
        </p:spPr>
        <p:style>
          <a:lnRef idx="1">
            <a:schemeClr val="accent1"/>
          </a:lnRef>
          <a:fillRef idx="3">
            <a:schemeClr val="accent1"/>
          </a:fillRef>
          <a:effectRef idx="2">
            <a:schemeClr val="accent1"/>
          </a:effectRef>
          <a:fontRef idx="minor">
            <a:schemeClr val="lt1"/>
          </a:fontRef>
        </p:style>
        <p:txBody>
          <a:bodyPr/>
          <a:lstStyle/>
          <a:p>
            <a:r>
              <a:rPr lang="en-US" b="1" dirty="0" smtClean="0">
                <a:effectLst>
                  <a:outerShdw blurRad="38100" dist="38100" dir="2700000" algn="tl">
                    <a:srgbClr val="000000">
                      <a:alpha val="43137"/>
                    </a:srgbClr>
                  </a:outerShdw>
                </a:effectLst>
                <a:latin typeface="Bradley Hand ITC" pitchFamily="66" charset="0"/>
              </a:rPr>
              <a:t>What is stopping the change?</a:t>
            </a:r>
            <a:endParaRPr lang="en-US" b="1" dirty="0">
              <a:effectLst>
                <a:outerShdw blurRad="38100" dist="38100" dir="2700000" algn="tl">
                  <a:srgbClr val="000000">
                    <a:alpha val="43137"/>
                  </a:srgbClr>
                </a:outerShdw>
              </a:effectLst>
              <a:latin typeface="Bradley Hand ITC" pitchFamily="66" charset="0"/>
            </a:endParaRPr>
          </a:p>
        </p:txBody>
      </p:sp>
      <p:sp>
        <p:nvSpPr>
          <p:cNvPr id="4" name="Footer Placeholder 3"/>
          <p:cNvSpPr>
            <a:spLocks noGrp="1"/>
          </p:cNvSpPr>
          <p:nvPr>
            <p:ph type="ftr" sz="quarter" idx="11"/>
          </p:nvPr>
        </p:nvSpPr>
        <p:spPr/>
        <p:txBody>
          <a:bodyPr/>
          <a:lstStyle/>
          <a:p>
            <a:r>
              <a:rPr lang="en-US" dirty="0" smtClean="0"/>
              <a:t>The Art of Systems Thinking by Joseph O'Connor &amp; Ian McDermott</a:t>
            </a:r>
            <a:endParaRPr lang="en-US" dirty="0"/>
          </a:p>
        </p:txBody>
      </p:sp>
      <p:pic>
        <p:nvPicPr>
          <p:cNvPr id="5124" name="Picture 4" descr="https://encrypted-tbn2.gstatic.com/images?q=tbn:ANd9GcRMS3n5FS03LEEfk_cugAqtD44EZThxhv6O6JHuikAVBvZxQw9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623" y="3026568"/>
            <a:ext cx="3129643" cy="1752600"/>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6" descr="data:image/jpeg;base64,/9j/4AAQSkZJRgABAQAAAQABAAD/2wCEAAkGBxQQDxQUEhIVFRQUFBQUFBQUFh8UFBUUFBQWFhQUFRQYHSggGBomHBQUITEhJSkrLi4wFx8zODQsNygtLisBCgoKDA0NFAwMFCwZFBwsKywrKywsLCwsLCwrLCssLCssLCwsLCwrKysrKysrKysrKyssKysrKysrKysrKysrK//AABEIAMkA+wMBIgACEQEDEQH/xAAcAAABBQEBAQAAAAAAAAAAAAAAAQIDBAcFBgj/xABKEAABAgIGBQgHBQYEBwEBAAABAgMAEQQSE1PR0gUhMZKTBiJBUVJUkaMHI2FjouHiFGJxgaEVMjNCQ2SDsbLTFnJzgoSzwSQ0/8QAFgEBAQEAAAAAAAAAAAAAAAAAAAEC/8QAFREBAQAAAAAAAAAAAAAAAAAAABH/2gAMAwEAAhEDEQA/AMdmz2DxPpg9T2TxPpi5N+7O6jCCb92dxGEBS9T2TxPogqs9SuIMkXPXXZ3E4QhL10rhpwiinVZ6lcQf7cFVnqVxBki1N66Vwk5YKzt0rhDLAVarXUriJyQoS197iJyRYrO3SuCMsFZ25VwRlgK9Vr7++nLCya+/vpyxPN25VwRlhPWXJ4IywEIDX399OWF9V1r3k5Ykku5PAGWDn3PkjLEEcmvv7ycISTfWvxThEnPufJGWDn3PkjCKI5N9a/hgk31r+GJJrufJGEJNdz5IwiBgDfW58MEm+tz4YfWVcjhDCCsq5HC+UAyTfW58MJJvrc+GH1lXI4XygrKuRw4Bkm+tzwTCSb63PBOMPKzdDhwVzcp4cBH6vrc8E4wSR1ueCcYfXNynhmCublPDOMAwBHW54JxhJN9a/BOMSVzcp3DjCVjcp3FYwDJN9bngnGCTfWvwTjD6xuU7isYSt7lO6rNANk31ubqcYJN9pzdTmhZ+5TuqzQT9ynwXmgG1Udpe6nNBVR2l7ozQuqX8IeC80J/gjwXmgLP2dN6OGYLBN6OGYbbtXY31YwW7N2N9UUOsE3o4aoSwTep4aoS2Z7HxqgtWux5hwgFLCb1PDVhBYJvE8NWENtWeweIcIW1a7B4hywC2KbxPDXhCFkXidxeEFo12TxPlCWjXZVxPpgFsheJ3F4QWYvE7i8ISu11K4v0whU11L4oyRA6p71G6vLAW/eo3V5YZWb+/xRkgFn9/ijJAOq+9TurywVTeo8HMsNrN/f4oyQVmvv8AFGSKFkb1Hg5lhdd6nzMsNKmvv8QZIKzf3+IMkQOqm9T8eWCRvU/HlhtZv7/EGSEKm/v8QZIB8jfJ8V5YJG9T4rywys39/fGWCs39/fGWAfI3yfFeWEkb5O8vCGzb+/vjLCTb+/vjLAPqqvk7ysIKqr1O8rCGTb+/vDCEm39/eGEBJVVfJ31YQlVV8nfVhDPV/f3hhBNv3m8MIB8lXyd9UElXyd8wybX395OEE2vebwwgHyVfJ4hhQld6niGI5t+88RhAFN+88U4QD6qr1PEMFVd8niGI5t+88U4QTa954pwgOjav9aeKjGC1f608RvGK9im9VwxngsUXquGM8UT2z/WniIxgtH/ZvoxiCxTfK4YzQWKb5XDGaAnrv+zfRjCWr/s3kRAWU3quGM0LYovTwvqgLAU/1DeRCTf6v1RFcMpvTwxmhbFF6eH9UBPN/q/VEE3+r/REFim9PD+qGllN4eH9UQWJv9X+iEBe6v0REFii8PD+qCwReHh/VATm27J3UYQnr+yd1GEQFlF4eH9UFki98v6oCf1/ZO6jCEk92DuIwiAtIvDw/nBYt3nl/OAmIe7B3EYQlV7sfAjCIiyi88v5wWCO35ZxgJaj3YPDRhCVXux5aMIiLLd55fzhAyi88v5wE1V678tGWEqO3floyxEaOiU6+rrsztM5dPsMIGW7zyzjATVXrvyk5YSq7d+UnLEVi3eDcOMJYIvPgMBMUu3XkpywlR268lOWIrBF4NwwWCL0bioCWq7deSnLCVXbryU5YjsUXo3DhBYIvRuKwgJJO3XlJywSduvKGWI7JF6NxWEFim9G6rCAkk7deUMsEnbryhliOyTejdVhBZJvhuqwgJS6i5R4LzwWiLlPmZ4tVne8J4xxhKzt+njGAq2iLlPmZ4LRFynzM8Wqzt+njHGEKnb9PG+cBVDiLlPmZ4W1buU+ZniwFu36eN84W0dvk8b5wFe1buU+LmaNA9DRo7lKpDTlGaUVMAptEWmpK5OJAcnKYWNnZjwynHb5PHGMdvkBpBbGlKMpbgKVOWSvWVtToLeyfWoH8oC5yU5PNr02miuMpUhh1xTlYqIU2xNQrAqkQqSAR96Lfpf0UzRqY0pujtoS81+62mzSFoMjJDcgCQpPRGiUHRFhpim0tUwg0RsiewKWqTh9hlRTvRzKZQ/2rRdEvgznSGbXX/TMw+kn8WTAef8ASbRGKFo3R9GLLdqkAqUBVVWDYL/OGsguLG09AhvoZ0bRqSaYXaM05UQwEh1NqE1y7WKQucjzE6xrjnemPSSndJ1UqADTYB5wTzlmuraeopjueg5xX/7StQICaPrrBQACniZyOqAytLreyzGr76sY0x+isjkihywbrKcKyqrz5/bVtztP3p1AE7dmqJ2uSWiBqGmV/k8zhHT5Y0dlnk4W6K8Xm21JCXipJrFVLrq5ydWoqI/KAxi3buxvqxj6G5M6JZotAo9DcaQFUhlTjyCkKKlqSFOBRMyopC0p/wC2MX5FUFyl6Qo7JXzVuiuA4FTbQC44JAz/AHEKjSOVGkXzyhoikMvKZZkhakNqUgfaKwcJUBKQSpH4VYDIdI0ZNGfcZcb5zS1IUayhOqZVpdE9v5x7Lk/y60fRqK20vRTTjiAa7ikNuFZJJrFTiSrq1dGwQ70vaPWxpGug1UvoCzNYSLRHq1ymfupP5x4J2uZzUk6j/USf/sBuPK7lFRdEhgnRtHUXkqUKjTSKhSEEidnr/f2+yMl5W8oGadSi8iipZSUJTUQQiahMlaghIEzMDZ/KI956cETboKhLYvaQNRbZO06oy0FwbFgf4qMYDSNH0igo5MLCxR7ZdsQmQU/bV1JZNYisCAdUtiSesx4PQNCRS6UzR0oqqedQ2FVyatZQBVKWuQmfyiiUrnOsmfXaIn/nF3RmkHqO+26lQJacQ4BaJkShQVIyOwyl+cBrWnuU1B0EtNFo9CStVRJWshNdSTMAuOKSStRkTLUBOOB6StGURdEYp7LaGy7VrNoIbCw4kqC6iRILGw6hOevZHWpo0VpsoccpCmKQEhJFZKVS21VJWKqwCTIpPT0x5LlpyGd0elLrL9vRyaoUeYpsqmQFCZTIy/eB1noGqYeNtm7v4zhCWzd2d84RPXe7Y4iMYK73bHERjAQWrd2d84QWzd2d84RPXe7Y4iMYK714OIjGAgtm7s75whLVu7O+cIsV3u2OIjGCs92xxEYwEFq3dnfOWC1buzvnLE9Z7tjiIxgm92xxEYwC+p7bnimAWPbc8UxPN3u3kDLCG07t5AywEUmu078MEmu078OMS+s7t5Awg9Z3byPlAQya7Tvw4whsu058OMTzc7t5HyhJud2HA+UBXUlrtO+CcYaKm1KnARrBknb0fzRYXad38n5QlVdx5UBu/LTTg/YjtIBl9oo6Kp2Gb6f/AJXVHO9DVPC9GVJ/wHXE6+hKxaA+Kl+EZLS9M0t2joo6y4WGzNDVSSRKctYEyBWMgTqnCaM0zSqKhxFHLjSXQA4Ep/elMA84GRkpQmJHWYBnKCmJpNMfdUpXPdWRICVWtJG09kCNE9ByBKnAEkFFHHOAG0vdRjMEIUB/An/hqjo6M05SqIFijFbNoAFhCDzpTlqUDI6zrGvXAcQNdBOz2dMau8kf8Gt9VYz65ftBQnKMxCVXM/xQonxnHQc05SlURNE532dKioNVDVmVV5E7ZVpql1k+yQe59ClAQlVKpip1WWg0lSgBzlzU5Ig9CEDfjnn0w06ZqhkJmaoKFahPV/PtlKPKUTTNKZZcZaK22nf4iEJICtUjtmRq1apRzLE3R3VQGs8uD+0tBUamn99shbpQNlYlt4AE6hXCDr6BGTqSiR5zmzspzR0W9M0pNGNGBcFHJmWapqkkzOvbKeuU5RRkq5HDVjAan6Z0g0SgEzlIbBM62Gz0n2RlMm+05upzR0tJ6apNJQ0h6u4llNRAUFEADp26zKqmfUke0miK1wOGrGAjk31ubqc0dvkS7RUaRo5pArtV5KDqRZzKSEFcjsCik69UcjnXA4asYasK6WQPwQof/YDReXPo6pDtMU7QmAtl2RqM1RZrlJU0FQkknXMatZ2R1uVbA0byeRRKQ4FPrCUSSQqRtQ4Up6whIAns2RnuiuWlPoqKjbyqgEglaa4T/wApUCR+E5RzNI6TfpTlo+VvL2TWCQB1JSJBI9gEBWk32nN1OaCq32nN1OaJAVXA3FYwTVcJ4asYCOq32nN0ZoSq32nN1OaJayrhPDVjBNVwnhqxgIqrfaXujNBVb7S90ZolrKuE8M4wlZVwncOMBHVb7S90ZoKrfaXujNElZVwncOMFZVwncOMBNYi+RuLyw1LAn/GTuLywlszd+YcIS2Zu/MOEUPsRfJ3V5YLIXydxeWG27N35hywlszdniHLAPshfJ3F5YQtjpeTurwibR7Tb7zbSG+c64htM3DKstQSJ6tkzGuaX0to/k/Z0Zuhh5woBW4tKCtQ2VlrWDtM5JAAEQY9Yi+TurywWXvk7q8I0r0gaKoT+j2tJUdpLRXVrNoIaCwsyM0pmA4lW0jaJz6IzFTrUtSD+Nr9MBIGvfJ3V5YdZe9HgvLGmaB5VaHeXR6OnRKLRxTTIKmm1iuohM1LKqytZnOU46fKjTuiNH0osvaKaUoJSqaKO3VIUNUgVDq6oDHS375O6vCFCBfDwXhHoNB6Ja0tpMtUdpTLTi3HNS5hlhOsmrVPsAE9qgNke3p/KLQ2iXTRm6CHlIBQ66pKXVmsClaVLcOskaiBIa5QGUVPfjwXlhCn3w8F4RonLbkrQ3KENI6PSQ0QC40lZSkJJqlaAQSkg6lJ/MbNed0cNLWlNVXOUlOp2e0y7HtgCp75PgvLCWfvk+C8sbfyop2itDrS05o5BtW1JrNtJUSgEJUFqUsEk6tfTHl+WXJ+gv6NGkaC0ppIIrtpNRJSV1Fc01qq0qI2apT9kBm4R74eC8IWoL4eC8sXeTdFZpFOozKkrqu0hltQtf5VuJCtiJ7CemNX5S6T0NQHjRntGo1hLk0NBQkQQnn1wqe35wGNVPfjwXhBU9+PBeEe59IfJmiNUdmm0NCksPVZt1yAmskqQpNcEgEAggnUQIu8gNDUV7Q1Odco6HFhTiUrXz1oCGErTUWJVTWJMx+sBnJT78eC8ISr78eC8IitG5fur4gyRt/LfkVR16NAo9GQlyjtpcSWxVccSEzcStciVkiZ1z1j2wGKVPfDwXhCVffDwXhGheh3Q1FpTlKU9Rw7ZttBCXFV0guKWFGQA180a+iPBaQDSHnUhCpJcWkes6AogbU9UBHL34+PCCr78fHhGichuSlETQlaR0gDYCdk0pc0rCTVK1VQCoVuaEjaZ+yOno2laH0ypVGRQfs7lUltaEJaXIdIKFEEjbJU5wGTn/rjwXhCVTfj48sXNOUBNEpLrC0qKmllBIckCBsUBV1TEjL2xQrt9hXE+mAfVN+PjywSN+PFeWGWjfYVxPpgtG+wrifTAPkb8eK8sJI348V5YbaN9hXE+mC0b7Ct/6YDo27/bRxW8YLd/tI4reMVajd65w0/7kFRu9c4af9yKLNu/2kcVvGC2f7SOK3jFYobvXOGn/chKjd65w0/7kBcYpr6FpWlaKyFJWn1rZ5ySFJ6esCNUpj+i9OJbXSH/ALLSUpqnnoB16ykV+Y4mesEGevojLdBqo6KUyp9SlspdbLqCgAKbrCuDVWTKU+iNA5f+j1158UjRzCFMuITWaYCUhJlqWlBUAUqEjzen8Yg5fLLkA7QWQ+xSBSKOCJnU2W62oLImUFJJArA9Ijxtq92k8RvGNYcoStE8nHGqYoBx21CGpglNrVCW9RIJGtZAMhOMeCEXi+Gn/cgO7yPrnSdDrVZfaqPOS0H+qnoSZx2/TIk/tUVZa6O3tIH8znajz3JFKBpGhkLUSKVR5AoAB9cnpCzHo/TQE/tNM1EeoRsSFfzr6yIDsehFJr0xSpVktNJTIgyClrKv3f8AkT4RmNKK1OuKMpqWskkp1kqJO2PbeiHSzdHpym1OGVJRZiskJAWg10awo7ecn8SIg5XcgaS1THLJh5xp1xS2lMsl0ALM6iqp5pBJGuWycB6b0agu6DpzS9gU6noMg4wCZS1bQT+cZlo1x1TzQKkyLjYPORPWodG2NTpFF/YfJ9xt5UqTSVLJSJFSVuICEp1EiaUJmdcpkicZXoFtP2qjisr+OzqKAP6iemtAbh6QeSTOkX0F2mJo5argJKUqKgtU5yUtMhzf848ty30nRqBopOjaI8l5yfPWFJ1estFqVIlKSTIBM5gRQ9PIBp7J90v2/wBRWMZsG09tW6M0B6bkMXFaUoQJBH2pkmSkEyDiTsGvojSuWHIdmn0wvLp6GCEIQWygLUKszMkrG0K2S6ozb0atJ/bFDkpRIeB1pAGpJO2t7Im9LCQdLva5cxnon/STAd30macYTRqNQKE6lxLARXcrJI9WgoSCr90qJUpRls1COj6NVE6Gp9aU6zh1EEa6MJfu6uiMlCU9tX5JGaNY9FKQdFU8Ak847RLawrqJ9kBlhW5VPOTKRnzkdUfRGm9MCjUugoUZIpAWyZ7Auoypo+IKf++PnCqmX7ytnYHV11o1305Kk1QyCQQtRBG0ENtkEeEB6PkjoE0LSGkAn+E6ijus6tQSpx2s2D91RI/ApjD9IOuB92SkgWjkpqQP5z0HXG/citPCnUFt3VaVbN2XQ4kpr/gDIKH4x88U+qXnCVK1uLnzR2j96A1D0pqLeh9HsoPMk1PWADUYnr/EuKMU9D+imkFtp4U5lpSkJcTUrlSAsTElpA1yOuR6TF9FH/begmm2lTpNFKRVJAKy2koAMzIVkFJBnKYlOOdyC5BUz7a25Sm3GqOwquq15oWpGtDaEVjWmqXRKQMB5blVoZ+gUpTK30OmQctAoCtaTMyHOdWnOe2OTau9tG+3jHb9IulG6XpJ5aVkpTVaSUpCkkNiRIJUNVatHm6qO2vcGeAsWrvbRvt4wWjvbRvt4xXqt9te4M8FVvtr3BngLFo720b7eMBcdH86N9vGK9Vvtr3Bngqo7a9wZ4o6HP7qOCrGEIX3UcFWMMsld4b8zJCWJv2/MyRBJJfdRwVYwkl91HBVjERbI/ro8zJC2Rv2/MyRQ9QX3YD/AAlYx1tCcr6dQklDK1hEjJtSCpCSelAUTV165DV1gxxrI37fmZISzN+jxcywFnSul6TTHK9IU48obKwNVI6koTID8hECQru44SsYYUEf10fHlh1kb5HmZYglZdcbUlaGKqkqCkqS2tKkqSZhQM9RBlEuk9I0ilO2lISp1cgKy0GchsACZADWeiKlmb9Hi5lgsjfo8zLALzuhiXtCFAj8DOPV6N9J2kqO3UCgsASBcQpSgOjnAgq/OceSKDfI8zJDVoN8nzMkBc0zpmk0120pFZxWwApNVI6kpGoRXZccQpKkM1VJIUlQQqYUkzBBntBlEIamP4qfjyQgR75PmZIDp6a0xSqa6HKSC4oJCRNsgAbdSUyGskmKdVfdxw1YxCEa/wCMn48kLU98nzMkBd0fTX6M6h1lqzcbNZC0tqmDs6dR1EiR64bpOmv0l5TzyC44uUyWyNgAAAEgAAAJeyKlT3yfMyQhbn/WT4LyQEtVfdxw1Yx0NHaepdGacaYrNoeHPSlB16pTE51TIkTEtsc1xkD+snwcywyz98jwcyQDqqrgbisY6WnNP0ymhsUkqcDQIRNEtsgSZSrGSQJnqjlWfvk+C8kFn75HgvJAdbQfKKmUILTR5oDn7ws6wnIgKAVOSte0ezqjmEL6WZnpJQok+0mGWfvUeC8kJYi9R4LyQFvR+kaRRnK7BW0vrQCJ+wg6iPYRHX0ty40hSm7NbqggiqpLaKlcdNYp16+oavZHnLMXqPBeWEshep8F5YCVCV3E/wDDJiSq53ccIxWsReo8F5YPs6b1PgvLAWKrndxwjCyc7uOEYr/Z03qPBeWE+zpvUeC8sBYqud3HCMFVzu44RiCwTep3V5YSwTep3V5YCe3ZujxDlgt2bo8U5Yt2lJ7Q4jeMOSaUekcRvGKKVu1deacsFu1deacItW1InKsJ/wDURjBa0jtjioxgKluzc+YcILdq68w4RYL1In/FHGRmh1tSLwcZGaAq/aGrrzDhBbtXXmHCLBfpF6OOjNCB9++HHTmgK9u1deYcIW3auvMOET2z98OOnNAXnr0cZOaAbRKWylxClsVkpWhSk2h5yQoFSdnSAR+caL6SuT1GNHa0hQ2EBhaUBaGvVoSFfw3ao2Ek1Fe0J9sZ4Xn70cVOMaV6IdLWyXtH0hIcQpK3EgqChUJAdbUROQmQoe2cQNomgaHo7Qi6TTaMlb1JT6ptwkrbC0mySknWhR1rKgJgSHRHjuQ2gUaTpiGAkoSAXHVhZJS0iVYgdokgD2qEdP0s8oXKZpBTaTVbo5KEitVmv+dcidXUPYPbHf8AQfWr0xSlVlJbZSnnBcgpaioaiZTKE+AgOlTeUuhqHSPsKaC2pCVWbrhbS4AvYa7ijXWQdpGz8o8X6SeTLOjqSktNksPJKkArV6tSTJbYVrJGtJBOvneyPI00qW64okTUtZM1DaVEnafbGpek9xatFaOcrVXVJaKudV/foyVLE/xAgK1G0bRv+FlPfZ2y4pa11zrcBTSLMSc2gVRKWzWYzyhWS1pFmNa0JItDOSiBMDpjTm1K/wCEtaudNznVp6/ternTlGbaOddtm5uAi0RMWoOqsJ6q0B7j000Rij0mjhujtoFmtMmxZ6kKATOrt1dO2M6+0N3XxqjTvTmpX2tiourzHf56n9Qe0Rm9d6/88ZoCC3buvjVB9obuvjVE9Z6/HHGaCs7fjj/OKK9u3dDfMFu3dDfMT1nr8cb5wtZ6/HG+cQV7du6+MwW7d18ZixN3vA43zgrO94HG+cUVrdu6+MwW7d18ZixWdvxxvnBN2/HG+cBXtm7ob5gtm7obxixN2/HG+cJ6y/HF+cQQ2qLr4lQWqLn4lRNNy/HFME3L8cUwCEMdbvw4w0Bjptfhi3Ue7sOCnCEs3u7jgpywFYWHRa/DCzZ63fFMTlp+4HBTlgDb9wngoywFc2PvfFMAsfe+KYs2b9wngoywWb9wngoywFebPvfFMJNn3vimLNk/cJ4KMsJZP3KeC3lgK5Uz73xTDSWfeeKYs2L9yOE3lgsX7pPCbywEBca2et8Ux7n0MlP7UVVrf/zPTrEHpR1R42yfuhwm8sWtF0+l0R0OsizWNU0oSJg7UqkNaT1QEnLQo/adLrVp269hEtvtju+ibTrdFp9RRKUUhFnNZEg4FBTWsbATWT/3CPJvW61qWtBUpRKlKUhKlKJ2kkiI1NO9LQ4aR/kIDSNJ+ih93SCrMf8A5XHCsvV0ANIUqstCkHnlQ1gSBnzdY1yqemjTTTlKboqJ1KMnnBJGpZASEH/lQlP5qPVHm2uVukUMWKXnQnYDM1wmUqiVnWExww07tqT6yUpJJ6yTrgNT5BuNaS0O7o6vUcTXKK2s1VLDiVyG0BcwZbBKKfJ/0UUr7UgvpDTKHEKU5aoWFpSoKqtJRziTKQmBKf5Rnbanm1BSQUKSZpUgBCgesKTIiOtS+VmkHmbJb7pSZ1tclKSQBVURKY1fqdsB2/S9p1qlaQqpJUllJQVIIkXCoqWJnbLmj8QY8SFNdTm8nCHttO9CE/mlB/zEShL/AGU7jeEBXrM9Tu8nCCsz1ObycIsVX+pHg3hC+v6keDcUVSprqc3k4QhU11ObycsWyH/u+XB67rR4twFQKb6l7wywVmupzeGWLU3utPi3AVPdaB+bcBVrNdTm8nLBWa6nN5OWLJU91o8W4K73aRvNwFWs11L3hlgrNdTm8MsWbR7tI3m8YLR7to328YCtWa7Lm+MsFZvsr3xlie1d7aN9vGC0d7aN9vGASwavjwvnBYNXp4XzhwP9sndczwsz3ZO65niBlg1enhfVBYNXp4X1RJM92TuOZoXnd2TuLzQENg1enh/VC2DV6eF9US87uqdxeaDnd1Tw15oCGwavTw/qhLBq9PC+qJ+f3VPDXmg5/dU8NeMBBYt3h4f1QWLV6eH9UT8/uqeGrGDn91Tw1YxRBYt3quH9UJYtXiuH9UWJOd1TwlYwsnO7DhKxiCtYt3iuGM0Fk3eK4YzRZk53UcJUFVzuo4SoCtZN3iuGM0JZN3iuGM0WZOd2HCMEne7DhGAq2TfbVwxmhbJvtq3BmizJ3uw4Rgk73YcEwFWzb7atwZoLNrtr3Bni1Vd7sOCYKrvdxwoCrUb7a9wZoChvtL3BnizVd7unhQVHe7p4cBVqt9pe4M0LUb7S9wZ4tWbtwnhCCo7cJ4YgKtVrtL3E5oSq12l7gzRbs3bhPDEBbduU7ggKtVrtL3U5oJNdpzdTmizZO3KNwQWTtyjcTAVpNdpzdTmgqtdbngM0WbJ26RuJhLN26RupgK8mutzwTjBJrrc8E4xYs3btG6iCzdu0bqIokmrvX6uYQhJ71/7MIi+0NXI31Qlu3cDfVjEEsz3r/wBmWDX3n9HMsRW7dwN5eMFs3cDeXjASf+SPBzLB/wCR+jmWI7VFz8S8YW0RcfqvGAdL+4Hg5hCVf7j9HMISui4HivGCsju48V4wC1B3j4V4QVB3j4V4QlZPd/1XjBWT3f8AVeaAChN/8K8ISom/+FULMd3/ANeMAl3f/XjAIWk3/wACoQso6XvgVD9Xd/8AXjB/43+vGKI7Fu++Awti3feWYfL+2/ReMEv7b9F5oCOwavfLOMJYN3vlnGJZHu36LzQVT3b9F5oCKwbvTwzjBYt3h4f1RJVPdhurzQVVd2G6vNEEdi3eHh/VBZN3iuH9USVVd2G6vNBJXdhurzQENm1eK4YzwVGu2rhjPE1VXdhuLzQSV3Ybi80UQVGu2vhjPBVb7a+GM8T1V92G4vGFkvu43FYxBXqN9tfDGeEqN9pe4M8WJL7uNxWMEl93G4rGAgqN9pe4M8FRvtL3BmiwAvu44asYPWd3HDMBXqtdpe6M0FVrtL3U5osScuBwjBJ24HDiiabveRx/nCzd7ynjnGKBhpjNHQJd7ynjnGCs73lPGMc8Qpi0XiXe8p4xgm53lPGMUBAYUXpud5TxVQk3O8p4qoowKgL/AD+8p4isITn95TxF4RzocmAvc/vKd9eEHP7ynfXhFAw0wHQ53eE7y8sJzu8J3nMsUjCCAumfeB4uZYTX3geLmWKZhIC7r7wPFzLCa+8J8XMsVDCCAuS/uB5mWCX9wPjyxSMAgLsh3gfHhBVHeB4LwilBAXKov/0XhBVF/wDorCKYggLlVN/8KoKib74VRThIC4UJvjuqgqIvjunGKggii3ZovjunGEs0Xp3DjFSCILVk3encOMFk3eHcOMVYIo//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0" y="2700337"/>
            <a:ext cx="3003337" cy="2405063"/>
          </a:xfrm>
          <a:prstGeom prst="rect">
            <a:avLst/>
          </a:prstGeom>
        </p:spPr>
      </p:pic>
    </p:spTree>
    <p:extLst>
      <p:ext uri="{BB962C8B-B14F-4D97-AF65-F5344CB8AC3E}">
        <p14:creationId xmlns:p14="http://schemas.microsoft.com/office/powerpoint/2010/main" val="38996802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87962"/>
          </a:xfrm>
        </p:spPr>
        <p:style>
          <a:lnRef idx="1">
            <a:schemeClr val="accent1"/>
          </a:lnRef>
          <a:fillRef idx="3">
            <a:schemeClr val="accent1"/>
          </a:fillRef>
          <a:effectRef idx="2">
            <a:schemeClr val="accent1"/>
          </a:effectRef>
          <a:fontRef idx="minor">
            <a:schemeClr val="lt1"/>
          </a:fontRef>
        </p:style>
        <p:txBody>
          <a:bodyPr/>
          <a:lstStyle/>
          <a:p>
            <a:r>
              <a:rPr lang="en-US" dirty="0" smtClean="0"/>
              <a:t>As a general rule, the greater the control/influence of the system of the part you change, the more pervasive and wide-ranging the effects will be.</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11077479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2620962"/>
          </a:xfrm>
        </p:spPr>
        <p:style>
          <a:lnRef idx="1">
            <a:schemeClr val="accent1"/>
          </a:lnRef>
          <a:fillRef idx="3">
            <a:schemeClr val="accent1"/>
          </a:fillRef>
          <a:effectRef idx="2">
            <a:schemeClr val="accent1"/>
          </a:effectRef>
          <a:fontRef idx="minor">
            <a:schemeClr val="lt1"/>
          </a:fontRef>
        </p:style>
        <p:txBody>
          <a:bodyPr/>
          <a:lstStyle/>
          <a:p>
            <a:r>
              <a:rPr lang="en-US" dirty="0" smtClean="0">
                <a:effectLst>
                  <a:outerShdw blurRad="38100" dist="38100" dir="2700000" algn="tl">
                    <a:srgbClr val="000000">
                      <a:alpha val="43137"/>
                    </a:srgbClr>
                  </a:outerShdw>
                </a:effectLst>
              </a:rPr>
              <a:t>When you are dealing with a system you can never do just one thing.</a:t>
            </a:r>
            <a:endParaRPr lang="en-US" dirty="0">
              <a:effectLst>
                <a:outerShdw blurRad="38100" dist="38100" dir="2700000" algn="tl">
                  <a:srgbClr val="000000">
                    <a:alpha val="43137"/>
                  </a:srgbClr>
                </a:outerShdw>
              </a:effectLst>
            </a:endParaRPr>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61160" y="3048000"/>
            <a:ext cx="5852160" cy="3657600"/>
          </a:xfrm>
          <a:prstGeom prst="rect">
            <a:avLst/>
          </a:prstGeom>
        </p:spPr>
      </p:pic>
    </p:spTree>
    <p:extLst>
      <p:ext uri="{BB962C8B-B14F-4D97-AF65-F5344CB8AC3E}">
        <p14:creationId xmlns:p14="http://schemas.microsoft.com/office/powerpoint/2010/main" val="36320608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143000"/>
          </a:xfrm>
        </p:spPr>
        <p:style>
          <a:lnRef idx="0">
            <a:schemeClr val="accent1"/>
          </a:lnRef>
          <a:fillRef idx="3">
            <a:schemeClr val="accent1"/>
          </a:fillRef>
          <a:effectRef idx="3">
            <a:schemeClr val="accent1"/>
          </a:effectRef>
          <a:fontRef idx="minor">
            <a:schemeClr val="lt1"/>
          </a:fontRef>
        </p:style>
        <p:txBody>
          <a:bodyPr/>
          <a:lstStyle/>
          <a:p>
            <a:r>
              <a:rPr lang="en-US" dirty="0" smtClean="0">
                <a:effectLst>
                  <a:outerShdw blurRad="38100" dist="38100" dir="2700000" algn="tl">
                    <a:srgbClr val="000000">
                      <a:alpha val="43137"/>
                    </a:srgbClr>
                  </a:outerShdw>
                </a:effectLst>
              </a:rPr>
              <a:t>Expect side- effects</a:t>
            </a:r>
            <a:endParaRPr lang="en-US" dirty="0">
              <a:effectLst>
                <a:outerShdw blurRad="38100" dist="38100" dir="2700000" algn="tl">
                  <a:srgbClr val="000000">
                    <a:alpha val="43137"/>
                  </a:srgbClr>
                </a:outerShdw>
              </a:effectLst>
            </a:endParaRPr>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pic>
        <p:nvPicPr>
          <p:cNvPr id="7170" name="Picture 2" descr="https://encrypted-tbn1.gstatic.com/images?q=tbn:ANd9GcR-0pc3x7osVHZ7DFGcaEMzFCh4RL6XDrVIe6hLEfMUEzLgze5vh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2362200"/>
            <a:ext cx="1981200" cy="2305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01777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470025"/>
          </a:xfrm>
        </p:spPr>
        <p:style>
          <a:lnRef idx="0">
            <a:schemeClr val="accent1"/>
          </a:lnRef>
          <a:fillRef idx="3">
            <a:schemeClr val="accent1"/>
          </a:fillRef>
          <a:effectRef idx="3">
            <a:schemeClr val="accent1"/>
          </a:effectRef>
          <a:fontRef idx="minor">
            <a:schemeClr val="lt1"/>
          </a:fontRef>
        </p:style>
        <p:txBody>
          <a:bodyPr/>
          <a:lstStyle/>
          <a:p>
            <a:r>
              <a:rPr lang="en-US" dirty="0" smtClean="0">
                <a:effectLst>
                  <a:outerShdw blurRad="38100" dist="38100" dir="2700000" algn="tl">
                    <a:srgbClr val="000000">
                      <a:alpha val="43137"/>
                    </a:srgbClr>
                  </a:outerShdw>
                </a:effectLst>
              </a:rPr>
              <a:t>Thinking in Circles</a:t>
            </a:r>
            <a:endParaRPr lang="en-US" dirty="0">
              <a:effectLst>
                <a:outerShdw blurRad="38100" dist="38100" dir="2700000" algn="tl">
                  <a:srgbClr val="000000">
                    <a:alpha val="43137"/>
                  </a:srgbClr>
                </a:outerShdw>
              </a:effectLst>
            </a:endParaRPr>
          </a:p>
        </p:txBody>
      </p:sp>
      <p:sp>
        <p:nvSpPr>
          <p:cNvPr id="4" name="Subtitle 3"/>
          <p:cNvSpPr>
            <a:spLocks noGrp="1"/>
          </p:cNvSpPr>
          <p:nvPr>
            <p:ph type="subTitle" idx="1"/>
          </p:nvPr>
        </p:nvSpPr>
        <p:spPr>
          <a:xfrm>
            <a:off x="1447800" y="3200400"/>
            <a:ext cx="6400800" cy="1371600"/>
          </a:xfrm>
        </p:spPr>
        <p:style>
          <a:lnRef idx="1">
            <a:schemeClr val="accent1"/>
          </a:lnRef>
          <a:fillRef idx="2">
            <a:schemeClr val="accent1"/>
          </a:fillRef>
          <a:effectRef idx="1">
            <a:schemeClr val="accent1"/>
          </a:effectRef>
          <a:fontRef idx="minor">
            <a:schemeClr val="dk1"/>
          </a:fontRef>
        </p:style>
        <p:txBody>
          <a:bodyPr/>
          <a:lstStyle/>
          <a:p>
            <a:r>
              <a:rPr lang="en-US" dirty="0" smtClean="0">
                <a:solidFill>
                  <a:schemeClr val="tx1"/>
                </a:solidFill>
              </a:rPr>
              <a:t>Systems thinking is thinking in loops rather than in straight lines.</a:t>
            </a:r>
            <a:endParaRPr lang="en-US" dirty="0">
              <a:solidFill>
                <a:schemeClr val="tx1"/>
              </a:solidFill>
            </a:endParaRPr>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37711845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04800"/>
            <a:ext cx="8229600" cy="1143000"/>
          </a:xfrm>
        </p:spPr>
        <p:style>
          <a:lnRef idx="0">
            <a:schemeClr val="accent1"/>
          </a:lnRef>
          <a:fillRef idx="3">
            <a:schemeClr val="accent1"/>
          </a:fillRef>
          <a:effectRef idx="3">
            <a:schemeClr val="accent1"/>
          </a:effectRef>
          <a:fontRef idx="minor">
            <a:schemeClr val="lt1"/>
          </a:fontRef>
        </p:style>
        <p:txBody>
          <a:bodyPr/>
          <a:lstStyle/>
          <a:p>
            <a:r>
              <a:rPr lang="en-US" dirty="0" smtClean="0">
                <a:effectLst>
                  <a:outerShdw blurRad="38100" dist="38100" dir="2700000" algn="tl">
                    <a:srgbClr val="000000">
                      <a:alpha val="43137"/>
                    </a:srgbClr>
                  </a:outerShdw>
                </a:effectLst>
              </a:rPr>
              <a:t>Feedback Loops</a:t>
            </a:r>
            <a:endParaRPr lang="en-US" dirty="0">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en-US" dirty="0" smtClean="0"/>
              <a:t>The Art of Systems Thinking by Joseph O'Connor &amp; Ian McDermott</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2507221"/>
            <a:ext cx="3352800" cy="3058694"/>
          </a:xfrm>
          <a:prstGeom prst="rect">
            <a:avLst/>
          </a:prstGeom>
        </p:spPr>
      </p:pic>
    </p:spTree>
    <p:extLst>
      <p:ext uri="{BB962C8B-B14F-4D97-AF65-F5344CB8AC3E}">
        <p14:creationId xmlns:p14="http://schemas.microsoft.com/office/powerpoint/2010/main" val="13038206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4068762"/>
          </a:xfrm>
        </p:spPr>
        <p:style>
          <a:lnRef idx="1">
            <a:schemeClr val="accent1"/>
          </a:lnRef>
          <a:fillRef idx="3">
            <a:schemeClr val="accent1"/>
          </a:fillRef>
          <a:effectRef idx="2">
            <a:schemeClr val="accent1"/>
          </a:effectRef>
          <a:fontRef idx="minor">
            <a:schemeClr val="lt1"/>
          </a:fontRef>
        </p:style>
        <p:txBody>
          <a:bodyPr/>
          <a:lstStyle/>
          <a:p>
            <a:r>
              <a:rPr lang="en-US" dirty="0" smtClean="0"/>
              <a:t>We experience feedback as the consequences of our actions coming back to us and so influencing what we do next.</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6904696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230562"/>
          </a:xfrm>
        </p:spPr>
        <p:style>
          <a:lnRef idx="1">
            <a:schemeClr val="accent1"/>
          </a:lnRef>
          <a:fillRef idx="3">
            <a:schemeClr val="accent1"/>
          </a:fillRef>
          <a:effectRef idx="2">
            <a:schemeClr val="accent1"/>
          </a:effectRef>
          <a:fontRef idx="minor">
            <a:schemeClr val="lt1"/>
          </a:fontRef>
        </p:style>
        <p:txBody>
          <a:bodyPr>
            <a:normAutofit fontScale="90000"/>
          </a:bodyPr>
          <a:lstStyle/>
          <a:p>
            <a:r>
              <a:rPr lang="en-US" dirty="0" smtClean="0"/>
              <a:t>Feedback is often used to mean any response, but the essential point is that it is a return of the effects of an action, influencing the next step.</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pic>
        <p:nvPicPr>
          <p:cNvPr id="4" name="Picture 2" descr="https://encrypted-tbn3.gstatic.com/images?q=tbn:ANd9GcT_jH18iwQsM4ttLky4tDoYdYcOaxKpg6NjgYvOHZQCEHNK4Dybp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3886200"/>
            <a:ext cx="2762250" cy="1657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8254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5897562"/>
          </a:xfrm>
        </p:spPr>
        <p:style>
          <a:lnRef idx="1">
            <a:schemeClr val="accent1"/>
          </a:lnRef>
          <a:fillRef idx="3">
            <a:schemeClr val="accent1"/>
          </a:fillRef>
          <a:effectRef idx="2">
            <a:schemeClr val="accent1"/>
          </a:effectRef>
          <a:fontRef idx="minor">
            <a:schemeClr val="lt1"/>
          </a:fontRef>
        </p:style>
        <p:txBody>
          <a:bodyPr/>
          <a:lstStyle/>
          <a:p>
            <a:r>
              <a:rPr lang="en-US" dirty="0" smtClean="0"/>
              <a:t>Systems thinking looks at the whole, and the parts, and the connection between the parts, studying the whole in order to understand the parts. </a:t>
            </a:r>
            <a:endParaRPr lang="en-US" dirty="0"/>
          </a:p>
        </p:txBody>
      </p:sp>
      <p:sp>
        <p:nvSpPr>
          <p:cNvPr id="4" name="Footer Placeholder 3"/>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11660217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r>
              <a:rPr lang="en-US" dirty="0" smtClean="0"/>
              <a:t>Two Types of Feedback Loops</a:t>
            </a:r>
            <a:endParaRPr lang="en-US" dirty="0"/>
          </a:p>
        </p:txBody>
      </p:sp>
      <p:sp>
        <p:nvSpPr>
          <p:cNvPr id="5" name="Content Placeholder 4"/>
          <p:cNvSpPr>
            <a:spLocks noGrp="1"/>
          </p:cNvSpPr>
          <p:nvPr>
            <p:ph idx="1"/>
          </p:nvPr>
        </p:nvSpPr>
        <p:spPr>
          <a:xfrm>
            <a:off x="457200" y="2133600"/>
            <a:ext cx="8229600" cy="3124200"/>
          </a:xfrm>
        </p:spPr>
        <p:style>
          <a:lnRef idx="1">
            <a:schemeClr val="accent1"/>
          </a:lnRef>
          <a:fillRef idx="2">
            <a:schemeClr val="accent1"/>
          </a:fillRef>
          <a:effectRef idx="1">
            <a:schemeClr val="accent1"/>
          </a:effectRef>
          <a:fontRef idx="minor">
            <a:schemeClr val="dk1"/>
          </a:fontRef>
        </p:style>
        <p:txBody>
          <a:bodyPr/>
          <a:lstStyle/>
          <a:p>
            <a:pPr marL="0" indent="0" algn="ctr">
              <a:buNone/>
            </a:pPr>
            <a:r>
              <a:rPr lang="en-US" b="1" i="1" dirty="0" smtClean="0"/>
              <a:t>Reinforcing Feedback: </a:t>
            </a:r>
          </a:p>
          <a:p>
            <a:pPr marL="0" indent="0" algn="ctr">
              <a:buNone/>
            </a:pPr>
            <a:r>
              <a:rPr lang="en-US" dirty="0"/>
              <a:t>W</a:t>
            </a:r>
            <a:r>
              <a:rPr lang="en-US" dirty="0" smtClean="0"/>
              <a:t>hen the changes in the whole system feed back to amplify the original change. In other words, change goes through the system producing more change in the same direction.</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40244826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lstStyle/>
          <a:p>
            <a:r>
              <a:rPr lang="en-US" dirty="0" smtClean="0">
                <a:effectLst>
                  <a:outerShdw blurRad="38100" dist="38100" dir="2700000" algn="tl">
                    <a:srgbClr val="000000">
                      <a:alpha val="43137"/>
                    </a:srgbClr>
                  </a:outerShdw>
                </a:effectLst>
              </a:rPr>
              <a:t>Reinforcing Feedback</a:t>
            </a:r>
            <a:endParaRPr lang="en-US" dirty="0">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en-US" dirty="0" smtClean="0"/>
              <a:t>The Art of Systems Thinking by Joseph O'Connor &amp; Ian McDermott</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9400" y="2244852"/>
            <a:ext cx="3649362" cy="3078778"/>
          </a:xfrm>
          <a:prstGeom prst="rect">
            <a:avLst/>
          </a:prstGeom>
        </p:spPr>
      </p:pic>
    </p:spTree>
    <p:extLst>
      <p:ext uri="{BB962C8B-B14F-4D97-AF65-F5344CB8AC3E}">
        <p14:creationId xmlns:p14="http://schemas.microsoft.com/office/powerpoint/2010/main" val="18502933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r>
              <a:rPr lang="en-US" dirty="0" smtClean="0"/>
              <a:t>Two Types of Feedback Loops</a:t>
            </a:r>
            <a:endParaRPr lang="en-US" dirty="0"/>
          </a:p>
        </p:txBody>
      </p:sp>
      <p:sp>
        <p:nvSpPr>
          <p:cNvPr id="5" name="Content Placeholder 4"/>
          <p:cNvSpPr>
            <a:spLocks noGrp="1"/>
          </p:cNvSpPr>
          <p:nvPr>
            <p:ph idx="1"/>
          </p:nvPr>
        </p:nvSpPr>
        <p:spPr>
          <a:xfrm>
            <a:off x="457200" y="1905000"/>
            <a:ext cx="8229600" cy="3352800"/>
          </a:xfrm>
        </p:spPr>
        <p:style>
          <a:lnRef idx="1">
            <a:schemeClr val="accent1"/>
          </a:lnRef>
          <a:fillRef idx="2">
            <a:schemeClr val="accent1"/>
          </a:fillRef>
          <a:effectRef idx="1">
            <a:schemeClr val="accent1"/>
          </a:effectRef>
          <a:fontRef idx="minor">
            <a:schemeClr val="dk1"/>
          </a:fontRef>
        </p:style>
        <p:txBody>
          <a:bodyPr/>
          <a:lstStyle/>
          <a:p>
            <a:pPr marL="0" indent="0" algn="ctr">
              <a:buNone/>
            </a:pPr>
            <a:r>
              <a:rPr lang="en-US" b="1" i="1" dirty="0" smtClean="0"/>
              <a:t>Balancing </a:t>
            </a:r>
            <a:r>
              <a:rPr lang="en-US" b="1" i="1" dirty="0"/>
              <a:t>F</a:t>
            </a:r>
            <a:r>
              <a:rPr lang="en-US" b="1" i="1" dirty="0" smtClean="0"/>
              <a:t>eedback: </a:t>
            </a:r>
          </a:p>
          <a:p>
            <a:pPr marL="0" indent="0" algn="ctr">
              <a:buNone/>
            </a:pPr>
            <a:r>
              <a:rPr lang="en-US" dirty="0"/>
              <a:t>W</a:t>
            </a:r>
            <a:r>
              <a:rPr lang="en-US" dirty="0" smtClean="0"/>
              <a:t>hen the changes in the whole system feed back to oppose the original change and so dampen the effect.</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19512554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470025"/>
          </a:xfrm>
        </p:spPr>
        <p:style>
          <a:lnRef idx="1">
            <a:schemeClr val="accent1"/>
          </a:lnRef>
          <a:fillRef idx="3">
            <a:schemeClr val="accent1"/>
          </a:fillRef>
          <a:effectRef idx="2">
            <a:schemeClr val="accent1"/>
          </a:effectRef>
          <a:fontRef idx="minor">
            <a:schemeClr val="lt1"/>
          </a:fontRef>
        </p:style>
        <p:txBody>
          <a:bodyPr/>
          <a:lstStyle/>
          <a:p>
            <a:r>
              <a:rPr lang="en-US" dirty="0" smtClean="0">
                <a:effectLst>
                  <a:outerShdw blurRad="38100" dist="38100" dir="2700000" algn="tl">
                    <a:srgbClr val="000000">
                      <a:alpha val="43137"/>
                    </a:srgbClr>
                  </a:outerShdw>
                </a:effectLst>
              </a:rPr>
              <a:t>Balancing Feedback</a:t>
            </a:r>
            <a:endParaRPr lang="en-US" dirty="0">
              <a:effectLst>
                <a:outerShdw blurRad="38100" dist="38100" dir="2700000" algn="tl">
                  <a:srgbClr val="000000">
                    <a:alpha val="43137"/>
                  </a:srgbClr>
                </a:outerShdw>
              </a:effectLst>
            </a:endParaRPr>
          </a:p>
        </p:txBody>
      </p:sp>
      <p:sp>
        <p:nvSpPr>
          <p:cNvPr id="4" name="Subtitle 3"/>
          <p:cNvSpPr>
            <a:spLocks noGrp="1"/>
          </p:cNvSpPr>
          <p:nvPr>
            <p:ph type="subTitle" idx="1"/>
          </p:nvPr>
        </p:nvSpPr>
        <p:spPr>
          <a:xfrm>
            <a:off x="1371600" y="3048000"/>
            <a:ext cx="6400800" cy="1295400"/>
          </a:xfrm>
        </p:spPr>
        <p:style>
          <a:lnRef idx="1">
            <a:schemeClr val="accent1"/>
          </a:lnRef>
          <a:fillRef idx="2">
            <a:schemeClr val="accent1"/>
          </a:fillRef>
          <a:effectRef idx="1">
            <a:schemeClr val="accent1"/>
          </a:effectRef>
          <a:fontRef idx="minor">
            <a:schemeClr val="dk1"/>
          </a:fontRef>
        </p:style>
        <p:txBody>
          <a:bodyPr/>
          <a:lstStyle/>
          <a:p>
            <a:r>
              <a:rPr lang="en-US" dirty="0" smtClean="0">
                <a:solidFill>
                  <a:schemeClr val="tx1"/>
                </a:solidFill>
              </a:rPr>
              <a:t>Balancing feedback limits growth and opposes change.</a:t>
            </a:r>
            <a:endParaRPr lang="en-US" dirty="0">
              <a:solidFill>
                <a:schemeClr val="tx1"/>
              </a:solidFill>
            </a:endParaRPr>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28099007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4906962"/>
          </a:xfrm>
        </p:spPr>
        <p:style>
          <a:lnRef idx="1">
            <a:schemeClr val="accent1"/>
          </a:lnRef>
          <a:fillRef idx="3">
            <a:schemeClr val="accent1"/>
          </a:fillRef>
          <a:effectRef idx="2">
            <a:schemeClr val="accent1"/>
          </a:effectRef>
          <a:fontRef idx="minor">
            <a:schemeClr val="lt1"/>
          </a:fontRef>
        </p:style>
        <p:txBody>
          <a:bodyPr/>
          <a:lstStyle/>
          <a:p>
            <a:r>
              <a:rPr lang="en-US" dirty="0" smtClean="0"/>
              <a:t>If you want to change a complex system, balancing feedback appears as “resistance”. When you want to maintain the system, it appears as stability.</a:t>
            </a:r>
            <a:endParaRPr lang="en-US" dirty="0"/>
          </a:p>
        </p:txBody>
      </p:sp>
      <p:sp>
        <p:nvSpPr>
          <p:cNvPr id="4" name="Footer Placeholder 3"/>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4962567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840162"/>
          </a:xfrm>
        </p:spPr>
        <p:style>
          <a:lnRef idx="1">
            <a:schemeClr val="accent1"/>
          </a:lnRef>
          <a:fillRef idx="3">
            <a:schemeClr val="accent1"/>
          </a:fillRef>
          <a:effectRef idx="2">
            <a:schemeClr val="accent1"/>
          </a:effectRef>
          <a:fontRef idx="minor">
            <a:schemeClr val="lt1"/>
          </a:fontRef>
        </p:style>
        <p:txBody>
          <a:bodyPr>
            <a:normAutofit/>
          </a:bodyPr>
          <a:lstStyle/>
          <a:p>
            <a:r>
              <a:rPr lang="en-US" dirty="0" smtClean="0"/>
              <a:t>A balancing feedback loop is set up by a difference between what the system has – the present condition- and what the system needs to balance</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358218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r>
              <a:rPr lang="en-US" dirty="0" smtClean="0">
                <a:effectLst>
                  <a:outerShdw blurRad="38100" dist="38100" dir="2700000" algn="tl">
                    <a:srgbClr val="000000">
                      <a:alpha val="43137"/>
                    </a:srgbClr>
                  </a:outerShdw>
                </a:effectLst>
              </a:rPr>
              <a:t>Balancing Feedback</a:t>
            </a:r>
            <a:endParaRPr lang="en-US" dirty="0">
              <a:effectLst>
                <a:outerShdw blurRad="38100" dist="38100" dir="2700000" algn="tl">
                  <a:srgbClr val="000000">
                    <a:alpha val="43137"/>
                  </a:srgbClr>
                </a:outerShdw>
              </a:effectLst>
            </a:endParaRPr>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7197" y="2133600"/>
            <a:ext cx="3902203" cy="3393219"/>
          </a:xfrm>
          <a:prstGeom prst="rect">
            <a:avLst/>
          </a:prstGeom>
        </p:spPr>
      </p:pic>
    </p:spTree>
    <p:extLst>
      <p:ext uri="{BB962C8B-B14F-4D97-AF65-F5344CB8AC3E}">
        <p14:creationId xmlns:p14="http://schemas.microsoft.com/office/powerpoint/2010/main" val="32155876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373562"/>
          </a:xfrm>
        </p:spPr>
        <p:style>
          <a:lnRef idx="1">
            <a:schemeClr val="accent1"/>
          </a:lnRef>
          <a:fillRef idx="3">
            <a:schemeClr val="accent1"/>
          </a:fillRef>
          <a:effectRef idx="2">
            <a:schemeClr val="accent1"/>
          </a:effectRef>
          <a:fontRef idx="minor">
            <a:schemeClr val="lt1"/>
          </a:fontRef>
        </p:style>
        <p:txBody>
          <a:bodyPr/>
          <a:lstStyle/>
          <a:p>
            <a:r>
              <a:rPr lang="en-US" dirty="0" smtClean="0"/>
              <a:t>Balancing feedback always acts to reduce the difference between where a system is and where is should be. </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5253257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6962"/>
          </a:xfrm>
        </p:spPr>
        <p:style>
          <a:lnRef idx="0">
            <a:schemeClr val="accent1"/>
          </a:lnRef>
          <a:fillRef idx="3">
            <a:schemeClr val="accent1"/>
          </a:fillRef>
          <a:effectRef idx="3">
            <a:schemeClr val="accent1"/>
          </a:effectRef>
          <a:fontRef idx="minor">
            <a:schemeClr val="lt1"/>
          </a:fontRef>
        </p:style>
        <p:txBody>
          <a:bodyPr/>
          <a:lstStyle/>
          <a:p>
            <a:r>
              <a:rPr lang="en-US" dirty="0" smtClean="0"/>
              <a:t>Balancing feedback will always move the system in the direction of the “true” desired state.</a:t>
            </a:r>
            <a:br>
              <a:rPr lang="en-US" dirty="0" smtClean="0"/>
            </a:br>
            <a:r>
              <a:rPr lang="en-US" dirty="0" smtClean="0"/>
              <a:t>Balancing feedback drives the system towards a goal.</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1892389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62000"/>
            <a:ext cx="8229600" cy="2438400"/>
          </a:xfrm>
        </p:spPr>
        <p:style>
          <a:lnRef idx="1">
            <a:schemeClr val="accent1"/>
          </a:lnRef>
          <a:fillRef idx="3">
            <a:schemeClr val="accent1"/>
          </a:fillRef>
          <a:effectRef idx="2">
            <a:schemeClr val="accent1"/>
          </a:effectRef>
          <a:fontRef idx="minor">
            <a:schemeClr val="lt1"/>
          </a:fontRef>
        </p:style>
        <p:txBody>
          <a:bodyPr>
            <a:normAutofit fontScale="90000"/>
          </a:bodyPr>
          <a:lstStyle/>
          <a:p>
            <a:r>
              <a:rPr lang="en-US" dirty="0" smtClean="0"/>
              <a:t>A system needs a way of measuring so that it can tell the difference between where it is and where it should be.</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0400" y="3657600"/>
            <a:ext cx="2590800" cy="2245360"/>
          </a:xfrm>
          <a:prstGeom prst="rect">
            <a:avLst/>
          </a:prstGeom>
        </p:spPr>
      </p:pic>
    </p:spTree>
    <p:extLst>
      <p:ext uri="{BB962C8B-B14F-4D97-AF65-F5344CB8AC3E}">
        <p14:creationId xmlns:p14="http://schemas.microsoft.com/office/powerpoint/2010/main" val="4280813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6962"/>
          </a:xfrm>
        </p:spPr>
        <p:style>
          <a:lnRef idx="1">
            <a:schemeClr val="accent1"/>
          </a:lnRef>
          <a:fillRef idx="3">
            <a:schemeClr val="accent1"/>
          </a:fillRef>
          <a:effectRef idx="2">
            <a:schemeClr val="accent1"/>
          </a:effectRef>
          <a:fontRef idx="minor">
            <a:schemeClr val="lt1"/>
          </a:fontRef>
        </p:style>
        <p:txBody>
          <a:bodyPr/>
          <a:lstStyle/>
          <a:p>
            <a:r>
              <a:rPr lang="en-US" dirty="0" smtClean="0"/>
              <a:t>It is the opposite to reductionism, the idea that something is simply the sum of its parts.</a:t>
            </a:r>
            <a:endParaRPr lang="en-US" dirty="0"/>
          </a:p>
        </p:txBody>
      </p:sp>
      <p:sp>
        <p:nvSpPr>
          <p:cNvPr id="3" name="Footer Placeholder 2"/>
          <p:cNvSpPr>
            <a:spLocks noGrp="1"/>
          </p:cNvSpPr>
          <p:nvPr>
            <p:ph type="ftr" sz="quarter" idx="11"/>
          </p:nvPr>
        </p:nvSpPr>
        <p:spPr/>
        <p:txBody>
          <a:bodyPr/>
          <a:lstStyle/>
          <a:p>
            <a:r>
              <a:rPr lang="en-US" smtClean="0"/>
              <a:t>The Art of Systems Thinking by Joseph O'Connor &amp; Ian McDermott</a:t>
            </a:r>
            <a:endParaRPr lang="en-US" dirty="0"/>
          </a:p>
        </p:txBody>
      </p:sp>
    </p:spTree>
    <p:extLst>
      <p:ext uri="{BB962C8B-B14F-4D97-AF65-F5344CB8AC3E}">
        <p14:creationId xmlns:p14="http://schemas.microsoft.com/office/powerpoint/2010/main" val="213608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style>
          <a:lnRef idx="1">
            <a:schemeClr val="accent1"/>
          </a:lnRef>
          <a:fillRef idx="3">
            <a:schemeClr val="accent1"/>
          </a:fillRef>
          <a:effectRef idx="2">
            <a:schemeClr val="accent1"/>
          </a:effectRef>
          <a:fontRef idx="minor">
            <a:schemeClr val="lt1"/>
          </a:fontRef>
        </p:style>
        <p:txBody>
          <a:bodyPr>
            <a:normAutofit/>
          </a:bodyPr>
          <a:lstStyle/>
          <a:p>
            <a:r>
              <a:rPr lang="en-US" dirty="0" smtClean="0"/>
              <a:t>Systems need to measure accurately.</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7377" y="2819400"/>
            <a:ext cx="3348567" cy="2152650"/>
          </a:xfrm>
          <a:prstGeom prst="rect">
            <a:avLst/>
          </a:prstGeom>
        </p:spPr>
      </p:pic>
    </p:spTree>
    <p:extLst>
      <p:ext uri="{BB962C8B-B14F-4D97-AF65-F5344CB8AC3E}">
        <p14:creationId xmlns:p14="http://schemas.microsoft.com/office/powerpoint/2010/main" val="28341958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lstStyle/>
          <a:p>
            <a:r>
              <a:rPr lang="en-US" dirty="0" smtClean="0"/>
              <a:t>Feedforward</a:t>
            </a:r>
            <a:endParaRPr lang="en-US" dirty="0"/>
          </a:p>
        </p:txBody>
      </p:sp>
      <p:sp>
        <p:nvSpPr>
          <p:cNvPr id="4" name="Content Placeholder 3"/>
          <p:cNvSpPr>
            <a:spLocks noGrp="1"/>
          </p:cNvSpPr>
          <p:nvPr>
            <p:ph idx="1"/>
          </p:nvPr>
        </p:nvSpPr>
        <p:spPr>
          <a:xfrm>
            <a:off x="457200" y="1600200"/>
            <a:ext cx="8229600" cy="4724400"/>
          </a:xfrm>
        </p:spPr>
        <p:style>
          <a:lnRef idx="1">
            <a:schemeClr val="accent1"/>
          </a:lnRef>
          <a:fillRef idx="2">
            <a:schemeClr val="accent1"/>
          </a:fillRef>
          <a:effectRef idx="1">
            <a:schemeClr val="accent1"/>
          </a:effectRef>
          <a:fontRef idx="minor">
            <a:schemeClr val="dk1"/>
          </a:fontRef>
        </p:style>
        <p:txBody>
          <a:bodyPr>
            <a:normAutofit lnSpcReduction="10000"/>
          </a:bodyPr>
          <a:lstStyle/>
          <a:p>
            <a:r>
              <a:rPr lang="en-US" dirty="0" smtClean="0"/>
              <a:t>Reinforcing </a:t>
            </a:r>
            <a:r>
              <a:rPr lang="en-US" dirty="0"/>
              <a:t>F</a:t>
            </a:r>
            <a:r>
              <a:rPr lang="en-US" dirty="0" smtClean="0"/>
              <a:t>eedforward: a self-defeating prophecy – telling yourself that you are afraid you won’t be able to sleep.</a:t>
            </a:r>
          </a:p>
          <a:p>
            <a:pPr marL="0" indent="0">
              <a:buNone/>
            </a:pPr>
            <a:endParaRPr lang="en-US" dirty="0"/>
          </a:p>
          <a:p>
            <a:r>
              <a:rPr lang="en-US" dirty="0" smtClean="0"/>
              <a:t>Balancing Feedforward: a self-fulfilling prophecy – telling a determined athlete that he or she is going to lose.</a:t>
            </a:r>
          </a:p>
          <a:p>
            <a:pPr marL="0" indent="0">
              <a:buNone/>
            </a:pPr>
            <a:endParaRPr lang="en-US" dirty="0" smtClean="0"/>
          </a:p>
          <a:p>
            <a:pPr marL="0" indent="0" algn="ctr">
              <a:buNone/>
            </a:pPr>
            <a:r>
              <a:rPr lang="en-US" i="1" dirty="0" smtClean="0"/>
              <a:t>Our beliefs shape our future.</a:t>
            </a:r>
            <a:endParaRPr lang="en-US" i="1"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33271383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62000" y="685800"/>
            <a:ext cx="7772400" cy="1470025"/>
          </a:xfrm>
        </p:spPr>
        <p:style>
          <a:lnRef idx="1">
            <a:schemeClr val="accent1"/>
          </a:lnRef>
          <a:fillRef idx="3">
            <a:schemeClr val="accent1"/>
          </a:fillRef>
          <a:effectRef idx="2">
            <a:schemeClr val="accent1"/>
          </a:effectRef>
          <a:fontRef idx="minor">
            <a:schemeClr val="lt1"/>
          </a:fontRef>
        </p:style>
        <p:txBody>
          <a:bodyPr/>
          <a:lstStyle/>
          <a:p>
            <a:r>
              <a:rPr lang="en-US" dirty="0" smtClean="0">
                <a:effectLst>
                  <a:outerShdw blurRad="38100" dist="38100" dir="2700000" algn="tl">
                    <a:srgbClr val="000000">
                      <a:alpha val="43137"/>
                    </a:srgbClr>
                  </a:outerShdw>
                </a:effectLst>
              </a:rPr>
              <a:t>Delays</a:t>
            </a:r>
            <a:endParaRPr lang="en-US" dirty="0">
              <a:effectLst>
                <a:outerShdw blurRad="38100" dist="38100" dir="2700000" algn="tl">
                  <a:srgbClr val="000000">
                    <a:alpha val="43137"/>
                  </a:srgbClr>
                </a:outerShdw>
              </a:effectLst>
            </a:endParaRPr>
          </a:p>
        </p:txBody>
      </p:sp>
      <p:sp>
        <p:nvSpPr>
          <p:cNvPr id="6" name="Subtitle 5"/>
          <p:cNvSpPr>
            <a:spLocks noGrp="1"/>
          </p:cNvSpPr>
          <p:nvPr>
            <p:ph type="subTitle" idx="1"/>
          </p:nvPr>
        </p:nvSpPr>
        <p:spPr>
          <a:xfrm>
            <a:off x="1447800" y="2971800"/>
            <a:ext cx="6400800" cy="1752600"/>
          </a:xfrm>
        </p:spPr>
        <p:style>
          <a:lnRef idx="1">
            <a:schemeClr val="accent1"/>
          </a:lnRef>
          <a:fillRef idx="2">
            <a:schemeClr val="accent1"/>
          </a:fillRef>
          <a:effectRef idx="1">
            <a:schemeClr val="accent1"/>
          </a:effectRef>
          <a:fontRef idx="minor">
            <a:schemeClr val="dk1"/>
          </a:fontRef>
        </p:style>
        <p:txBody>
          <a:bodyPr/>
          <a:lstStyle/>
          <a:p>
            <a:r>
              <a:rPr lang="en-US" dirty="0" smtClean="0">
                <a:solidFill>
                  <a:schemeClr val="tx1"/>
                </a:solidFill>
              </a:rPr>
              <a:t>Often there is a delay between when a cause happens and its effect.</a:t>
            </a:r>
            <a:endParaRPr lang="en-US" dirty="0">
              <a:solidFill>
                <a:schemeClr val="tx1"/>
              </a:solidFill>
            </a:endParaRPr>
          </a:p>
        </p:txBody>
      </p:sp>
      <p:sp>
        <p:nvSpPr>
          <p:cNvPr id="4" name="Footer Placeholder 3"/>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14299076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1858962"/>
          </a:xfrm>
        </p:spPr>
        <p:style>
          <a:lnRef idx="1">
            <a:schemeClr val="accent1"/>
          </a:lnRef>
          <a:fillRef idx="3">
            <a:schemeClr val="accent1"/>
          </a:fillRef>
          <a:effectRef idx="2">
            <a:schemeClr val="accent1"/>
          </a:effectRef>
          <a:fontRef idx="minor">
            <a:schemeClr val="lt1"/>
          </a:fontRef>
        </p:style>
        <p:txBody>
          <a:bodyPr/>
          <a:lstStyle/>
          <a:p>
            <a:r>
              <a:rPr lang="en-US" dirty="0" smtClean="0"/>
              <a:t>A delay may fool us into adjusting too soon, too late, or too much.</a:t>
            </a:r>
            <a:endParaRPr lang="en-US" dirty="0"/>
          </a:p>
        </p:txBody>
      </p:sp>
      <p:sp>
        <p:nvSpPr>
          <p:cNvPr id="4" name="Footer Placeholder 3"/>
          <p:cNvSpPr>
            <a:spLocks noGrp="1"/>
          </p:cNvSpPr>
          <p:nvPr>
            <p:ph type="ftr" sz="quarter" idx="11"/>
          </p:nvPr>
        </p:nvSpPr>
        <p:spPr/>
        <p:txBody>
          <a:bodyPr/>
          <a:lstStyle/>
          <a:p>
            <a:r>
              <a:rPr lang="en-US" dirty="0" smtClean="0"/>
              <a:t>The Art of Systems Thinking by Joseph O'Connor &amp; Ian McDermott</a:t>
            </a:r>
            <a:endParaRPr lang="en-US" dirty="0"/>
          </a:p>
        </p:txBody>
      </p:sp>
      <p:pic>
        <p:nvPicPr>
          <p:cNvPr id="9218" name="Picture 2" descr="http://regreenspringfield.com/wp-content/uploads/2012/07/water-hos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2209800"/>
            <a:ext cx="3095625" cy="4124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57981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3687762"/>
          </a:xfrm>
        </p:spPr>
        <p:style>
          <a:lnRef idx="1">
            <a:schemeClr val="accent1"/>
          </a:lnRef>
          <a:fillRef idx="3">
            <a:schemeClr val="accent1"/>
          </a:fillRef>
          <a:effectRef idx="2">
            <a:schemeClr val="accent1"/>
          </a:effectRef>
          <a:fontRef idx="minor">
            <a:schemeClr val="lt1"/>
          </a:fontRef>
        </p:style>
        <p:txBody>
          <a:bodyPr/>
          <a:lstStyle/>
          <a:p>
            <a:r>
              <a:rPr lang="en-US" dirty="0" smtClean="0"/>
              <a:t>When you are dealing with systems, expect time delay. Do not expect to see the results of the change immediately.</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7473148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754562"/>
          </a:xfrm>
        </p:spPr>
        <p:style>
          <a:lnRef idx="0">
            <a:schemeClr val="accent1"/>
          </a:lnRef>
          <a:fillRef idx="3">
            <a:schemeClr val="accent1"/>
          </a:fillRef>
          <a:effectRef idx="3">
            <a:schemeClr val="accent1"/>
          </a:effectRef>
          <a:fontRef idx="minor">
            <a:schemeClr val="lt1"/>
          </a:fontRef>
        </p:style>
        <p:txBody>
          <a:bodyPr/>
          <a:lstStyle/>
          <a:p>
            <a:r>
              <a:rPr lang="en-US" dirty="0" smtClean="0"/>
              <a:t>What we do now will affect our lives in the future when the consequences come round again.</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14575301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0"/>
            <a:ext cx="8229600" cy="2468562"/>
          </a:xfrm>
        </p:spPr>
        <p:style>
          <a:lnRef idx="0">
            <a:schemeClr val="accent1"/>
          </a:lnRef>
          <a:fillRef idx="3">
            <a:schemeClr val="accent1"/>
          </a:fillRef>
          <a:effectRef idx="3">
            <a:schemeClr val="accent1"/>
          </a:effectRef>
          <a:fontRef idx="minor">
            <a:schemeClr val="lt1"/>
          </a:fontRef>
        </p:style>
        <p:txBody>
          <a:bodyPr/>
          <a:lstStyle/>
          <a:p>
            <a:r>
              <a:rPr lang="en-US" b="1" dirty="0" smtClean="0">
                <a:effectLst>
                  <a:outerShdw blurRad="38100" dist="38100" dir="2700000" algn="tl">
                    <a:srgbClr val="000000">
                      <a:alpha val="43137"/>
                    </a:srgbClr>
                  </a:outerShdw>
                </a:effectLst>
                <a:latin typeface="Bradley Hand ITC" pitchFamily="66" charset="0"/>
              </a:rPr>
              <a:t>We mold the future by what we do now!</a:t>
            </a:r>
            <a:endParaRPr lang="en-US" b="1" dirty="0">
              <a:effectLst>
                <a:outerShdw blurRad="38100" dist="38100" dir="2700000" algn="tl">
                  <a:srgbClr val="000000">
                    <a:alpha val="43137"/>
                  </a:srgbClr>
                </a:outerShdw>
              </a:effectLst>
              <a:latin typeface="Bradley Hand ITC" pitchFamily="66" charset="0"/>
            </a:endParaRPr>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28906632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style>
          <a:lnRef idx="1">
            <a:schemeClr val="accent3"/>
          </a:lnRef>
          <a:fillRef idx="3">
            <a:schemeClr val="accent3"/>
          </a:fillRef>
          <a:effectRef idx="2">
            <a:schemeClr val="accent3"/>
          </a:effectRef>
          <a:fontRef idx="minor">
            <a:schemeClr val="lt1"/>
          </a:fontRef>
        </p:style>
        <p:txBody>
          <a:bodyPr/>
          <a:lstStyle/>
          <a:p>
            <a:r>
              <a:rPr lang="en-US" dirty="0" smtClean="0">
                <a:effectLst>
                  <a:outerShdw blurRad="38100" dist="38100" dir="2700000" algn="tl">
                    <a:srgbClr val="000000">
                      <a:alpha val="43137"/>
                    </a:srgbClr>
                  </a:outerShdw>
                </a:effectLst>
              </a:rPr>
              <a:t>Mental Models</a:t>
            </a:r>
            <a:endParaRPr lang="en-US" dirty="0">
              <a:effectLst>
                <a:outerShdw blurRad="38100" dist="38100" dir="2700000" algn="tl">
                  <a:srgbClr val="000000">
                    <a:alpha val="43137"/>
                  </a:srgbClr>
                </a:outerShdw>
              </a:effectLst>
            </a:endParaRPr>
          </a:p>
        </p:txBody>
      </p:sp>
      <p:sp>
        <p:nvSpPr>
          <p:cNvPr id="3" name="Footer Placeholder 2"/>
          <p:cNvSpPr>
            <a:spLocks noGrp="1"/>
          </p:cNvSpPr>
          <p:nvPr>
            <p:ph type="ftr" sz="quarter" idx="11"/>
          </p:nvPr>
        </p:nvSpPr>
        <p:spPr/>
        <p:txBody>
          <a:bodyPr/>
          <a:lstStyle/>
          <a:p>
            <a:r>
              <a:rPr lang="en-US" smtClean="0"/>
              <a:t>The Art of Systems Thinking by Joseph O'Connor &amp; Ian McDermott</a:t>
            </a:r>
            <a:endParaRPr lang="en-US" dirty="0"/>
          </a:p>
        </p:txBody>
      </p:sp>
      <p:pic>
        <p:nvPicPr>
          <p:cNvPr id="12290" name="Picture 2" descr="https://encrypted-tbn3.gstatic.com/images?q=tbn:ANd9GcSkAACiN16wptQ1MbXAErVPNREiqbIJabWIxg_iszOwTfHJosacl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8895" y="2438400"/>
            <a:ext cx="2895600" cy="2857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61413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2849562"/>
          </a:xfrm>
        </p:spPr>
        <p:style>
          <a:lnRef idx="0">
            <a:schemeClr val="accent3"/>
          </a:lnRef>
          <a:fillRef idx="3">
            <a:schemeClr val="accent3"/>
          </a:fillRef>
          <a:effectRef idx="3">
            <a:schemeClr val="accent3"/>
          </a:effectRef>
          <a:fontRef idx="minor">
            <a:schemeClr val="lt1"/>
          </a:fontRef>
        </p:style>
        <p:txBody>
          <a:bodyPr>
            <a:normAutofit/>
          </a:bodyPr>
          <a:lstStyle/>
          <a:p>
            <a:r>
              <a:rPr lang="en-US" dirty="0" smtClean="0">
                <a:effectLst>
                  <a:outerShdw blurRad="38100" dist="38100" dir="2700000" algn="tl">
                    <a:srgbClr val="000000">
                      <a:alpha val="43137"/>
                    </a:srgbClr>
                  </a:outerShdw>
                </a:effectLst>
              </a:rPr>
              <a:t>We cannot solve a problem with the same level of thinking that created it.</a:t>
            </a:r>
            <a:endParaRPr lang="en-US" dirty="0">
              <a:effectLst>
                <a:outerShdw blurRad="38100" dist="38100" dir="2700000" algn="tl">
                  <a:srgbClr val="000000">
                    <a:alpha val="43137"/>
                  </a:srgbClr>
                </a:outerShdw>
              </a:effectLst>
            </a:endParaRPr>
          </a:p>
        </p:txBody>
      </p:sp>
      <p:sp>
        <p:nvSpPr>
          <p:cNvPr id="3" name="Footer Placeholder 2"/>
          <p:cNvSpPr>
            <a:spLocks noGrp="1"/>
          </p:cNvSpPr>
          <p:nvPr>
            <p:ph type="ftr" sz="quarter" idx="11"/>
          </p:nvPr>
        </p:nvSpPr>
        <p:spPr/>
        <p:txBody>
          <a:bodyPr/>
          <a:lstStyle/>
          <a:p>
            <a:r>
              <a:rPr lang="en-US" smtClean="0"/>
              <a:t>The Art of Systems Thinking by Joseph O'Connor &amp; Ian McDermott</a:t>
            </a:r>
            <a:endParaRPr lang="en-US" dirty="0"/>
          </a:p>
        </p:txBody>
      </p:sp>
    </p:spTree>
    <p:extLst>
      <p:ext uri="{BB962C8B-B14F-4D97-AF65-F5344CB8AC3E}">
        <p14:creationId xmlns:p14="http://schemas.microsoft.com/office/powerpoint/2010/main" val="9142160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3">
            <a:schemeClr val="accent3"/>
          </a:fillRef>
          <a:effectRef idx="2">
            <a:schemeClr val="accent3"/>
          </a:effectRef>
          <a:fontRef idx="minor">
            <a:schemeClr val="lt1"/>
          </a:fontRef>
        </p:style>
        <p:txBody>
          <a:bodyPr/>
          <a:lstStyle/>
          <a:p>
            <a:r>
              <a:rPr lang="en-US" dirty="0" smtClean="0">
                <a:effectLst>
                  <a:outerShdw blurRad="38100" dist="38100" dir="2700000" algn="tl">
                    <a:srgbClr val="000000">
                      <a:alpha val="43137"/>
                    </a:srgbClr>
                  </a:outerShdw>
                </a:effectLst>
              </a:rPr>
              <a:t>Mental Models</a:t>
            </a:r>
            <a:endParaRPr lang="en-US" dirty="0">
              <a:effectLst>
                <a:outerShdw blurRad="38100" dist="38100" dir="2700000" algn="tl">
                  <a:srgbClr val="000000">
                    <a:alpha val="43137"/>
                  </a:srgbClr>
                </a:outerShdw>
              </a:effectLst>
            </a:endParaRPr>
          </a:p>
        </p:txBody>
      </p:sp>
      <p:sp>
        <p:nvSpPr>
          <p:cNvPr id="4" name="Content Placeholder 3"/>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marL="0" indent="0" algn="ctr">
              <a:buNone/>
            </a:pPr>
            <a:r>
              <a:rPr lang="en-US" dirty="0" smtClean="0"/>
              <a:t>Our beliefs, ideas and assumptions.</a:t>
            </a:r>
          </a:p>
          <a:p>
            <a:pPr marL="0" indent="0" algn="ctr">
              <a:buNone/>
            </a:pPr>
            <a:endParaRPr lang="en-US" dirty="0" smtClean="0"/>
          </a:p>
          <a:p>
            <a:pPr marL="0" indent="0" algn="ctr">
              <a:buNone/>
            </a:pPr>
            <a:r>
              <a:rPr lang="en-US" dirty="0" smtClean="0"/>
              <a:t>They are our general ideas that shape our thoughts and actions and lead us to expect certain results.</a:t>
            </a:r>
          </a:p>
          <a:p>
            <a:pPr marL="0" indent="0" algn="ctr">
              <a:buNone/>
            </a:pPr>
            <a:endParaRPr lang="en-US" dirty="0"/>
          </a:p>
          <a:p>
            <a:pPr marL="0" indent="0" algn="ctr">
              <a:buNone/>
            </a:pPr>
            <a:r>
              <a:rPr lang="en-US" dirty="0" smtClean="0"/>
              <a:t>Our mental models guide all our actions.</a:t>
            </a:r>
            <a:endParaRPr lang="en-US" dirty="0"/>
          </a:p>
        </p:txBody>
      </p:sp>
      <p:sp>
        <p:nvSpPr>
          <p:cNvPr id="3" name="Footer Placeholder 2"/>
          <p:cNvSpPr>
            <a:spLocks noGrp="1"/>
          </p:cNvSpPr>
          <p:nvPr>
            <p:ph type="ftr" sz="quarter" idx="11"/>
          </p:nvPr>
        </p:nvSpPr>
        <p:spPr/>
        <p:txBody>
          <a:bodyPr/>
          <a:lstStyle/>
          <a:p>
            <a:r>
              <a:rPr lang="en-US" smtClean="0"/>
              <a:t>The Art of Systems Thinking by Joseph O'Connor &amp; Ian McDermott</a:t>
            </a:r>
            <a:endParaRPr lang="en-US" dirty="0"/>
          </a:p>
        </p:txBody>
      </p:sp>
    </p:spTree>
    <p:extLst>
      <p:ext uri="{BB962C8B-B14F-4D97-AF65-F5344CB8AC3E}">
        <p14:creationId xmlns:p14="http://schemas.microsoft.com/office/powerpoint/2010/main" val="477710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2468562"/>
          </a:xfrm>
        </p:spPr>
        <p:style>
          <a:lnRef idx="1">
            <a:schemeClr val="accent1"/>
          </a:lnRef>
          <a:fillRef idx="3">
            <a:schemeClr val="accent1"/>
          </a:fillRef>
          <a:effectRef idx="2">
            <a:schemeClr val="accent1"/>
          </a:effectRef>
          <a:fontRef idx="minor">
            <a:schemeClr val="lt1"/>
          </a:fontRef>
        </p:style>
        <p:txBody>
          <a:bodyPr/>
          <a:lstStyle/>
          <a:p>
            <a:r>
              <a:rPr lang="en-US" dirty="0" smtClean="0"/>
              <a:t>A system is a number of parts acting as a single entity.</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415640111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905000"/>
            <a:ext cx="8229600" cy="1828800"/>
          </a:xfrm>
        </p:spPr>
        <p:style>
          <a:lnRef idx="1">
            <a:schemeClr val="accent3"/>
          </a:lnRef>
          <a:fillRef idx="3">
            <a:schemeClr val="accent3"/>
          </a:fillRef>
          <a:effectRef idx="2">
            <a:schemeClr val="accent3"/>
          </a:effectRef>
          <a:fontRef idx="minor">
            <a:schemeClr val="lt1"/>
          </a:fontRef>
        </p:style>
        <p:txBody>
          <a:bodyPr/>
          <a:lstStyle/>
          <a:p>
            <a:r>
              <a:rPr lang="en-US" dirty="0" smtClean="0">
                <a:effectLst>
                  <a:outerShdw blurRad="38100" dist="38100" dir="2700000" algn="tl">
                    <a:srgbClr val="000000">
                      <a:alpha val="43137"/>
                    </a:srgbClr>
                  </a:outerShdw>
                </a:effectLst>
              </a:rPr>
              <a:t>Our mental models are not facts!</a:t>
            </a:r>
            <a:endParaRPr lang="en-US" dirty="0">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en-US" smtClean="0"/>
              <a:t>The Art of Systems Thinking by Joseph O'Connor &amp; Ian McDermott</a:t>
            </a:r>
            <a:endParaRPr lang="en-US" dirty="0"/>
          </a:p>
        </p:txBody>
      </p:sp>
    </p:spTree>
    <p:extLst>
      <p:ext uri="{BB962C8B-B14F-4D97-AF65-F5344CB8AC3E}">
        <p14:creationId xmlns:p14="http://schemas.microsoft.com/office/powerpoint/2010/main" val="13411115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8229600" cy="1752600"/>
          </a:xfrm>
        </p:spPr>
        <p:style>
          <a:lnRef idx="1">
            <a:schemeClr val="accent3"/>
          </a:lnRef>
          <a:fillRef idx="3">
            <a:schemeClr val="accent3"/>
          </a:fillRef>
          <a:effectRef idx="2">
            <a:schemeClr val="accent3"/>
          </a:effectRef>
          <a:fontRef idx="minor">
            <a:schemeClr val="lt1"/>
          </a:fontRef>
        </p:style>
        <p:txBody>
          <a:bodyPr>
            <a:normAutofit/>
          </a:bodyPr>
          <a:lstStyle/>
          <a:p>
            <a:r>
              <a:rPr lang="en-US" dirty="0" smtClean="0">
                <a:effectLst>
                  <a:outerShdw blurRad="38100" dist="38100" dir="2700000" algn="tl">
                    <a:srgbClr val="000000">
                      <a:alpha val="43137"/>
                    </a:srgbClr>
                  </a:outerShdw>
                </a:effectLst>
              </a:rPr>
              <a:t>We can evaluate and change our mental models.</a:t>
            </a:r>
            <a:endParaRPr lang="en-US" dirty="0">
              <a:effectLst>
                <a:outerShdw blurRad="38100" dist="38100" dir="2700000" algn="tl">
                  <a:srgbClr val="000000">
                    <a:alpha val="43137"/>
                  </a:srgbClr>
                </a:outerShdw>
              </a:effectLst>
            </a:endParaRPr>
          </a:p>
        </p:txBody>
      </p:sp>
      <p:sp>
        <p:nvSpPr>
          <p:cNvPr id="3" name="Footer Placeholder 2"/>
          <p:cNvSpPr>
            <a:spLocks noGrp="1"/>
          </p:cNvSpPr>
          <p:nvPr>
            <p:ph type="ftr" sz="quarter" idx="11"/>
          </p:nvPr>
        </p:nvSpPr>
        <p:spPr/>
        <p:txBody>
          <a:bodyPr/>
          <a:lstStyle/>
          <a:p>
            <a:r>
              <a:rPr lang="en-US" smtClean="0"/>
              <a:t>The Art of Systems Thinking by Joseph O'Connor &amp; Ian McDermott</a:t>
            </a:r>
            <a:endParaRPr lang="en-US" dirty="0"/>
          </a:p>
        </p:txBody>
      </p:sp>
    </p:spTree>
    <p:extLst>
      <p:ext uri="{BB962C8B-B14F-4D97-AF65-F5344CB8AC3E}">
        <p14:creationId xmlns:p14="http://schemas.microsoft.com/office/powerpoint/2010/main" val="21876992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2620962"/>
          </a:xfrm>
        </p:spPr>
        <p:style>
          <a:lnRef idx="1">
            <a:schemeClr val="accent3"/>
          </a:lnRef>
          <a:fillRef idx="3">
            <a:schemeClr val="accent3"/>
          </a:fillRef>
          <a:effectRef idx="2">
            <a:schemeClr val="accent3"/>
          </a:effectRef>
          <a:fontRef idx="minor">
            <a:schemeClr val="lt1"/>
          </a:fontRef>
        </p:style>
        <p:txBody>
          <a:bodyPr/>
          <a:lstStyle/>
          <a:p>
            <a:r>
              <a:rPr lang="en-US" dirty="0" smtClean="0">
                <a:effectLst>
                  <a:outerShdw blurRad="38100" dist="38100" dir="2700000" algn="tl">
                    <a:srgbClr val="000000">
                      <a:alpha val="43137"/>
                    </a:srgbClr>
                  </a:outerShdw>
                </a:effectLst>
              </a:rPr>
              <a:t>Often changing a mental model is the leverage point that leads to breakthrough.</a:t>
            </a:r>
            <a:endParaRPr lang="en-US" dirty="0">
              <a:effectLst>
                <a:outerShdw blurRad="38100" dist="38100" dir="2700000" algn="tl">
                  <a:srgbClr val="000000">
                    <a:alpha val="43137"/>
                  </a:srgbClr>
                </a:outerShdw>
              </a:effectLst>
            </a:endParaRPr>
          </a:p>
        </p:txBody>
      </p:sp>
      <p:sp>
        <p:nvSpPr>
          <p:cNvPr id="3" name="Footer Placeholder 2"/>
          <p:cNvSpPr>
            <a:spLocks noGrp="1"/>
          </p:cNvSpPr>
          <p:nvPr>
            <p:ph type="ftr" sz="quarter" idx="11"/>
          </p:nvPr>
        </p:nvSpPr>
        <p:spPr/>
        <p:txBody>
          <a:bodyPr/>
          <a:lstStyle/>
          <a:p>
            <a:r>
              <a:rPr lang="en-US" smtClean="0"/>
              <a:t>The Art of Systems Thinking by Joseph O'Connor &amp; Ian McDermott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1167" y="3886200"/>
            <a:ext cx="3537285" cy="2057400"/>
          </a:xfrm>
          <a:prstGeom prst="rect">
            <a:avLst/>
          </a:prstGeom>
        </p:spPr>
      </p:pic>
    </p:spTree>
    <p:extLst>
      <p:ext uri="{BB962C8B-B14F-4D97-AF65-F5344CB8AC3E}">
        <p14:creationId xmlns:p14="http://schemas.microsoft.com/office/powerpoint/2010/main" val="6013224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8229600" cy="2163762"/>
          </a:xfrm>
        </p:spPr>
        <p:style>
          <a:lnRef idx="1">
            <a:schemeClr val="accent3"/>
          </a:lnRef>
          <a:fillRef idx="3">
            <a:schemeClr val="accent3"/>
          </a:fillRef>
          <a:effectRef idx="2">
            <a:schemeClr val="accent3"/>
          </a:effectRef>
          <a:fontRef idx="minor">
            <a:schemeClr val="lt1"/>
          </a:fontRef>
        </p:style>
        <p:txBody>
          <a:bodyPr/>
          <a:lstStyle/>
          <a:p>
            <a:r>
              <a:rPr lang="en-US" dirty="0" smtClean="0">
                <a:effectLst>
                  <a:outerShdw blurRad="38100" dist="38100" dir="2700000" algn="tl">
                    <a:srgbClr val="000000">
                      <a:alpha val="43137"/>
                    </a:srgbClr>
                  </a:outerShdw>
                </a:effectLst>
              </a:rPr>
              <a:t>Unless solving a problem leads to a shift in mental models, it hasn’t been completely solved.</a:t>
            </a:r>
            <a:endParaRPr lang="en-US" dirty="0">
              <a:effectLst>
                <a:outerShdw blurRad="38100" dist="38100" dir="2700000" algn="tl">
                  <a:srgbClr val="000000">
                    <a:alpha val="43137"/>
                  </a:srgbClr>
                </a:outerShdw>
              </a:effectLst>
            </a:endParaRPr>
          </a:p>
        </p:txBody>
      </p:sp>
      <p:sp>
        <p:nvSpPr>
          <p:cNvPr id="3" name="Footer Placeholder 2"/>
          <p:cNvSpPr>
            <a:spLocks noGrp="1"/>
          </p:cNvSpPr>
          <p:nvPr>
            <p:ph type="ftr" sz="quarter" idx="11"/>
          </p:nvPr>
        </p:nvSpPr>
        <p:spPr/>
        <p:txBody>
          <a:bodyPr/>
          <a:lstStyle/>
          <a:p>
            <a:r>
              <a:rPr lang="en-US" smtClean="0"/>
              <a:t>The Art of Systems Thinking by Joseph O'Connor &amp; Ian McDermott</a:t>
            </a:r>
            <a:endParaRPr lang="en-US" dirty="0"/>
          </a:p>
        </p:txBody>
      </p:sp>
    </p:spTree>
    <p:extLst>
      <p:ext uri="{BB962C8B-B14F-4D97-AF65-F5344CB8AC3E}">
        <p14:creationId xmlns:p14="http://schemas.microsoft.com/office/powerpoint/2010/main" val="37065890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457200" y="609600"/>
            <a:ext cx="8229600" cy="1143000"/>
          </a:xfrm>
        </p:spPr>
        <p:style>
          <a:lnRef idx="1">
            <a:schemeClr val="accent1"/>
          </a:lnRef>
          <a:fillRef idx="3">
            <a:schemeClr val="accent1"/>
          </a:fillRef>
          <a:effectRef idx="2">
            <a:schemeClr val="accent1"/>
          </a:effectRef>
          <a:fontRef idx="minor">
            <a:schemeClr val="lt1"/>
          </a:fontRef>
        </p:style>
        <p:txBody>
          <a:bodyPr/>
          <a:lstStyle/>
          <a:p>
            <a:r>
              <a:rPr lang="en-US" dirty="0" smtClean="0">
                <a:effectLst>
                  <a:outerShdw blurRad="38100" dist="38100" dir="2700000" algn="tl">
                    <a:srgbClr val="000000">
                      <a:alpha val="43137"/>
                    </a:srgbClr>
                  </a:outerShdw>
                </a:effectLst>
              </a:rPr>
              <a:t>Congregations As Systems</a:t>
            </a:r>
            <a:endParaRPr lang="en-US" dirty="0">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en-US" dirty="0" smtClean="0"/>
              <a:t>The Art of Systems Thinking </a:t>
            </a:r>
          </a:p>
          <a:p>
            <a:r>
              <a:rPr lang="en-US" dirty="0" smtClean="0"/>
              <a:t>by Joseph O'Connor &amp; Ian McDermott</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6413" y="2257425"/>
            <a:ext cx="6531174" cy="3686175"/>
          </a:xfrm>
          <a:prstGeom prst="rect">
            <a:avLst/>
          </a:prstGeom>
        </p:spPr>
      </p:pic>
    </p:spTree>
    <p:extLst>
      <p:ext uri="{BB962C8B-B14F-4D97-AF65-F5344CB8AC3E}">
        <p14:creationId xmlns:p14="http://schemas.microsoft.com/office/powerpoint/2010/main" val="1595852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4038600"/>
          </a:xfrm>
        </p:spPr>
        <p:style>
          <a:lnRef idx="1">
            <a:schemeClr val="accent1"/>
          </a:lnRef>
          <a:fillRef idx="3">
            <a:schemeClr val="accent1"/>
          </a:fillRef>
          <a:effectRef idx="2">
            <a:schemeClr val="accent1"/>
          </a:effectRef>
          <a:fontRef idx="minor">
            <a:schemeClr val="lt1"/>
          </a:fontRef>
        </p:style>
        <p:txBody>
          <a:bodyPr>
            <a:normAutofit/>
          </a:bodyPr>
          <a:lstStyle/>
          <a:p>
            <a:r>
              <a:rPr lang="en-US" dirty="0" smtClean="0"/>
              <a:t>There are some general rules that apply to any system. This means that you can predict the behavior of the system without knowing any of the parts.</a:t>
            </a:r>
            <a:endParaRPr lang="en-US" dirty="0"/>
          </a:p>
        </p:txBody>
      </p:sp>
      <p:sp>
        <p:nvSpPr>
          <p:cNvPr id="3" name="Footer Placeholder 2"/>
          <p:cNvSpPr>
            <a:spLocks noGrp="1"/>
          </p:cNvSpPr>
          <p:nvPr>
            <p:ph type="ftr" sz="quarter" idx="11"/>
          </p:nvPr>
        </p:nvSpPr>
        <p:spPr/>
        <p:txBody>
          <a:bodyPr/>
          <a:lstStyle/>
          <a:p>
            <a:r>
              <a:rPr lang="en-US" dirty="0" smtClean="0"/>
              <a:t>The Art of Systems Thinking by Joseph O'Connor &amp; Ian McDermott</a:t>
            </a:r>
            <a:endParaRPr lang="en-US" dirty="0"/>
          </a:p>
        </p:txBody>
      </p:sp>
    </p:spTree>
    <p:extLst>
      <p:ext uri="{BB962C8B-B14F-4D97-AF65-F5344CB8AC3E}">
        <p14:creationId xmlns:p14="http://schemas.microsoft.com/office/powerpoint/2010/main" val="968597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136" y="842809"/>
            <a:ext cx="8229600" cy="3154362"/>
          </a:xfrm>
        </p:spPr>
        <p:style>
          <a:lnRef idx="1">
            <a:schemeClr val="accent1"/>
          </a:lnRef>
          <a:fillRef idx="3">
            <a:schemeClr val="accent1"/>
          </a:fillRef>
          <a:effectRef idx="2">
            <a:schemeClr val="accent1"/>
          </a:effectRef>
          <a:fontRef idx="minor">
            <a:schemeClr val="lt1"/>
          </a:fontRef>
        </p:style>
        <p:txBody>
          <a:bodyPr>
            <a:normAutofit/>
          </a:bodyPr>
          <a:lstStyle/>
          <a:p>
            <a:r>
              <a:rPr lang="en-US" dirty="0" smtClean="0"/>
              <a:t>You can understand many different systems by using the principles of systems thinking.</a:t>
            </a:r>
            <a:endParaRPr lang="en-US" dirty="0"/>
          </a:p>
        </p:txBody>
      </p:sp>
      <p:sp>
        <p:nvSpPr>
          <p:cNvPr id="3" name="Footer Placeholder 2"/>
          <p:cNvSpPr>
            <a:spLocks noGrp="1"/>
          </p:cNvSpPr>
          <p:nvPr>
            <p:ph type="ftr" sz="quarter" idx="11"/>
          </p:nvPr>
        </p:nvSpPr>
        <p:spPr/>
        <p:txBody>
          <a:bodyPr/>
          <a:lstStyle/>
          <a:p>
            <a:r>
              <a:rPr lang="en-US" smtClean="0"/>
              <a:t>The Art of Systems Thinking by Joseph O'Connor &amp; Ian McDermott</a:t>
            </a:r>
            <a:endParaRPr lang="en-US" dirty="0"/>
          </a:p>
        </p:txBody>
      </p:sp>
    </p:spTree>
    <p:extLst>
      <p:ext uri="{BB962C8B-B14F-4D97-AF65-F5344CB8AC3E}">
        <p14:creationId xmlns:p14="http://schemas.microsoft.com/office/powerpoint/2010/main" val="1860417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3763962"/>
          </a:xfrm>
        </p:spPr>
        <p:style>
          <a:lnRef idx="1">
            <a:schemeClr val="accent1"/>
          </a:lnRef>
          <a:fillRef idx="3">
            <a:schemeClr val="accent1"/>
          </a:fillRef>
          <a:effectRef idx="2">
            <a:schemeClr val="accent1"/>
          </a:effectRef>
          <a:fontRef idx="minor">
            <a:schemeClr val="lt1"/>
          </a:fontRef>
        </p:style>
        <p:txBody>
          <a:bodyPr/>
          <a:lstStyle/>
          <a:p>
            <a:r>
              <a:rPr lang="en-US" dirty="0" smtClean="0"/>
              <a:t>Systems form part of larger subsystems and are composed in turn of smaller systems.</a:t>
            </a:r>
            <a:endParaRPr lang="en-US" dirty="0"/>
          </a:p>
        </p:txBody>
      </p:sp>
      <p:sp>
        <p:nvSpPr>
          <p:cNvPr id="3" name="Footer Placeholder 2"/>
          <p:cNvSpPr>
            <a:spLocks noGrp="1"/>
          </p:cNvSpPr>
          <p:nvPr>
            <p:ph type="ftr" sz="quarter" idx="11"/>
          </p:nvPr>
        </p:nvSpPr>
        <p:spPr/>
        <p:txBody>
          <a:bodyPr/>
          <a:lstStyle/>
          <a:p>
            <a:r>
              <a:rPr lang="en-US" smtClean="0"/>
              <a:t>The Art of Systems Thinking by Joseph O'Connor &amp; Ian McDermott</a:t>
            </a:r>
            <a:endParaRPr lang="en-US" dirty="0"/>
          </a:p>
        </p:txBody>
      </p:sp>
    </p:spTree>
    <p:extLst>
      <p:ext uri="{BB962C8B-B14F-4D97-AF65-F5344CB8AC3E}">
        <p14:creationId xmlns:p14="http://schemas.microsoft.com/office/powerpoint/2010/main" val="2420676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11762"/>
          </a:xfrm>
        </p:spPr>
        <p:style>
          <a:lnRef idx="1">
            <a:schemeClr val="accent1"/>
          </a:lnRef>
          <a:fillRef idx="2">
            <a:schemeClr val="accent1"/>
          </a:fillRef>
          <a:effectRef idx="1">
            <a:schemeClr val="accent1"/>
          </a:effectRef>
          <a:fontRef idx="minor">
            <a:schemeClr val="dk1"/>
          </a:fontRef>
        </p:style>
        <p:txBody>
          <a:bodyPr/>
          <a:lstStyle/>
          <a:p>
            <a:r>
              <a:rPr lang="en-US" i="1" dirty="0" smtClean="0"/>
              <a:t>The properties of a system are the properties of the whole. </a:t>
            </a:r>
            <a:br>
              <a:rPr lang="en-US" i="1" dirty="0" smtClean="0"/>
            </a:br>
            <a:r>
              <a:rPr lang="en-US" i="1" dirty="0" smtClean="0"/>
              <a:t>These whole system properties are called </a:t>
            </a:r>
            <a:r>
              <a:rPr lang="en-US" i="1" dirty="0" smtClean="0">
                <a:effectLst>
                  <a:outerShdw blurRad="38100" dist="38100" dir="2700000" algn="tl">
                    <a:srgbClr val="000000">
                      <a:alpha val="43137"/>
                    </a:srgbClr>
                  </a:outerShdw>
                </a:effectLst>
              </a:rPr>
              <a:t>emergent properties </a:t>
            </a:r>
            <a:r>
              <a:rPr lang="en-US" i="1" dirty="0" smtClean="0"/>
              <a:t>– they emerge when the whole system is working.</a:t>
            </a:r>
            <a:endParaRPr lang="en-US" i="1" dirty="0"/>
          </a:p>
        </p:txBody>
      </p:sp>
      <p:sp>
        <p:nvSpPr>
          <p:cNvPr id="3" name="Footer Placeholder 2"/>
          <p:cNvSpPr>
            <a:spLocks noGrp="1"/>
          </p:cNvSpPr>
          <p:nvPr>
            <p:ph type="ftr" sz="quarter" idx="11"/>
          </p:nvPr>
        </p:nvSpPr>
        <p:spPr/>
        <p:txBody>
          <a:bodyPr/>
          <a:lstStyle/>
          <a:p>
            <a:r>
              <a:rPr lang="en-US" smtClean="0"/>
              <a:t>The Art of Systems Thinking by Joseph O'Connor &amp; Ian McDermott</a:t>
            </a:r>
            <a:endParaRPr lang="en-US" dirty="0"/>
          </a:p>
        </p:txBody>
      </p:sp>
    </p:spTree>
    <p:extLst>
      <p:ext uri="{BB962C8B-B14F-4D97-AF65-F5344CB8AC3E}">
        <p14:creationId xmlns:p14="http://schemas.microsoft.com/office/powerpoint/2010/main" val="8751892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1635</Words>
  <Application>Microsoft Office PowerPoint</Application>
  <PresentationFormat>On-screen Show (4:3)</PresentationFormat>
  <Paragraphs>132</Paragraphs>
  <Slides>54</Slides>
  <Notes>0</Notes>
  <HiddenSlides>1</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Congregations As Systems</vt:lpstr>
      <vt:lpstr>What is a system?</vt:lpstr>
      <vt:lpstr>Systems thinking looks at the whole, and the parts, and the connection between the parts, studying the whole in order to understand the parts. </vt:lpstr>
      <vt:lpstr>It is the opposite to reductionism, the idea that something is simply the sum of its parts.</vt:lpstr>
      <vt:lpstr>A system is a number of parts acting as a single entity.</vt:lpstr>
      <vt:lpstr>There are some general rules that apply to any system. This means that you can predict the behavior of the system without knowing any of the parts.</vt:lpstr>
      <vt:lpstr>You can understand many different systems by using the principles of systems thinking.</vt:lpstr>
      <vt:lpstr>Systems form part of larger subsystems and are composed in turn of smaller systems.</vt:lpstr>
      <vt:lpstr>The properties of a system are the properties of the whole.  These whole system properties are called emergent properties – they emerge when the whole system is working.</vt:lpstr>
      <vt:lpstr>Every system has an optimum size and if it is made much larger or smaller than this without other changes, it will not function.</vt:lpstr>
      <vt:lpstr>There is a limit to how big a man-made system can grow. Everything else being equal, at a certain point it will become unwieldy, hard to manage and more prone to breakdown.</vt:lpstr>
      <vt:lpstr>As systems grow bigger, it makes sense to divide them into smaller systems and establish different levels of control.</vt:lpstr>
      <vt:lpstr>Systems have emergent properties that are not found in their parts. You cannot predict the properties of a complete system by taking it to pieces and analyzing its parts.</vt:lpstr>
      <vt:lpstr>Emergent properties  emerge from the system when it is working.</vt:lpstr>
      <vt:lpstr>The first lesson of systems thinking is to know whether you are dealing with detail or dynamic complexity – a jigsaw or a chess game.</vt:lpstr>
      <vt:lpstr>A system will act like a strong elastic net – when you pull one piece out of position it will stay there only for as long as you actually exert force on it. When you let go you may be surprised and annoyed that it springs back to where it was before.</vt:lpstr>
      <vt:lpstr>Whenever you make a change in any complex system – a business, a family or your own way of doing things – expect resistance. You cannot have stability without resistance, they are two sides to the same coin.</vt:lpstr>
      <vt:lpstr>Reformers often make the mistake of pushing and pushing, and finally exhausting the system’s resilience, at which point it breaks down completely, to everybody’s cost.</vt:lpstr>
      <vt:lpstr>When systems do change, they tend to do so relatively rapidly and often quite drastically.</vt:lpstr>
      <vt:lpstr>There is a threshold beyond which a system will suddenly change or break down.</vt:lpstr>
      <vt:lpstr>The Principle of Leverage</vt:lpstr>
      <vt:lpstr>What is stopping the change?</vt:lpstr>
      <vt:lpstr>As a general rule, the greater the control/influence of the system of the part you change, the more pervasive and wide-ranging the effects will be.</vt:lpstr>
      <vt:lpstr>When you are dealing with a system you can never do just one thing.</vt:lpstr>
      <vt:lpstr>Expect side- effects</vt:lpstr>
      <vt:lpstr>Thinking in Circles</vt:lpstr>
      <vt:lpstr>Feedback Loops</vt:lpstr>
      <vt:lpstr>We experience feedback as the consequences of our actions coming back to us and so influencing what we do next.</vt:lpstr>
      <vt:lpstr>Feedback is often used to mean any response, but the essential point is that it is a return of the effects of an action, influencing the next step.</vt:lpstr>
      <vt:lpstr>Two Types of Feedback Loops</vt:lpstr>
      <vt:lpstr>Reinforcing Feedback</vt:lpstr>
      <vt:lpstr>Two Types of Feedback Loops</vt:lpstr>
      <vt:lpstr>Balancing Feedback</vt:lpstr>
      <vt:lpstr>If you want to change a complex system, balancing feedback appears as “resistance”. When you want to maintain the system, it appears as stability.</vt:lpstr>
      <vt:lpstr>A balancing feedback loop is set up by a difference between what the system has – the present condition- and what the system needs to balance</vt:lpstr>
      <vt:lpstr>Balancing Feedback</vt:lpstr>
      <vt:lpstr>Balancing feedback always acts to reduce the difference between where a system is and where is should be. </vt:lpstr>
      <vt:lpstr>Balancing feedback will always move the system in the direction of the “true” desired state. Balancing feedback drives the system towards a goal.</vt:lpstr>
      <vt:lpstr>A system needs a way of measuring so that it can tell the difference between where it is and where it should be.</vt:lpstr>
      <vt:lpstr>Systems need to measure accurately.</vt:lpstr>
      <vt:lpstr>Feedforward</vt:lpstr>
      <vt:lpstr>Delays</vt:lpstr>
      <vt:lpstr>A delay may fool us into adjusting too soon, too late, or too much.</vt:lpstr>
      <vt:lpstr>When you are dealing with systems, expect time delay. Do not expect to see the results of the change immediately.</vt:lpstr>
      <vt:lpstr>What we do now will affect our lives in the future when the consequences come round again.</vt:lpstr>
      <vt:lpstr>We mold the future by what we do now!</vt:lpstr>
      <vt:lpstr>Mental Models</vt:lpstr>
      <vt:lpstr>We cannot solve a problem with the same level of thinking that created it.</vt:lpstr>
      <vt:lpstr>Mental Models</vt:lpstr>
      <vt:lpstr>Our mental models are not facts!</vt:lpstr>
      <vt:lpstr>We can evaluate and change our mental models.</vt:lpstr>
      <vt:lpstr>Often changing a mental model is the leverage point that leads to breakthrough.</vt:lpstr>
      <vt:lpstr>Unless solving a problem leads to a shift in mental models, it hasn’t been completely solved.</vt:lpstr>
      <vt:lpstr>Congregations As Systems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Congregations As Systems</dc:title>
  <dc:creator>Ken</dc:creator>
  <cp:lastModifiedBy>Ken</cp:lastModifiedBy>
  <cp:revision>19</cp:revision>
  <dcterms:created xsi:type="dcterms:W3CDTF">2013-07-29T13:26:53Z</dcterms:created>
  <dcterms:modified xsi:type="dcterms:W3CDTF">2013-07-29T17:03:17Z</dcterms:modified>
</cp:coreProperties>
</file>