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65" r:id="rId3"/>
    <p:sldId id="267" r:id="rId4"/>
    <p:sldId id="259" r:id="rId5"/>
    <p:sldId id="318" r:id="rId6"/>
    <p:sldId id="268" r:id="rId7"/>
    <p:sldId id="269" r:id="rId8"/>
    <p:sldId id="270" r:id="rId9"/>
    <p:sldId id="321" r:id="rId10"/>
    <p:sldId id="257" r:id="rId11"/>
    <p:sldId id="274" r:id="rId12"/>
    <p:sldId id="264" r:id="rId13"/>
    <p:sldId id="271" r:id="rId14"/>
    <p:sldId id="272" r:id="rId15"/>
    <p:sldId id="276" r:id="rId16"/>
    <p:sldId id="273" r:id="rId17"/>
    <p:sldId id="278" r:id="rId18"/>
    <p:sldId id="275" r:id="rId19"/>
    <p:sldId id="323" r:id="rId20"/>
    <p:sldId id="311" r:id="rId21"/>
    <p:sldId id="313" r:id="rId22"/>
    <p:sldId id="277" r:id="rId23"/>
    <p:sldId id="279" r:id="rId24"/>
    <p:sldId id="282" r:id="rId25"/>
    <p:sldId id="280" r:id="rId26"/>
    <p:sldId id="281" r:id="rId27"/>
    <p:sldId id="283" r:id="rId28"/>
    <p:sldId id="312" r:id="rId29"/>
    <p:sldId id="319" r:id="rId30"/>
    <p:sldId id="315" r:id="rId31"/>
    <p:sldId id="314" r:id="rId32"/>
    <p:sldId id="336" r:id="rId33"/>
    <p:sldId id="338" r:id="rId34"/>
    <p:sldId id="320" r:id="rId35"/>
    <p:sldId id="322" r:id="rId36"/>
    <p:sldId id="305" r:id="rId37"/>
    <p:sldId id="289" r:id="rId38"/>
    <p:sldId id="317" r:id="rId39"/>
    <p:sldId id="260" r:id="rId40"/>
    <p:sldId id="284" r:id="rId41"/>
    <p:sldId id="290" r:id="rId42"/>
    <p:sldId id="285" r:id="rId43"/>
    <p:sldId id="310" r:id="rId44"/>
    <p:sldId id="328" r:id="rId45"/>
    <p:sldId id="324" r:id="rId46"/>
    <p:sldId id="306" r:id="rId47"/>
    <p:sldId id="287" r:id="rId48"/>
    <p:sldId id="292" r:id="rId49"/>
    <p:sldId id="261" r:id="rId50"/>
    <p:sldId id="288" r:id="rId51"/>
    <p:sldId id="286" r:id="rId52"/>
    <p:sldId id="325" r:id="rId53"/>
    <p:sldId id="307" r:id="rId54"/>
    <p:sldId id="294" r:id="rId55"/>
    <p:sldId id="330" r:id="rId56"/>
    <p:sldId id="331" r:id="rId57"/>
    <p:sldId id="335" r:id="rId58"/>
    <p:sldId id="332" r:id="rId59"/>
    <p:sldId id="333" r:id="rId60"/>
    <p:sldId id="334" r:id="rId61"/>
    <p:sldId id="295" r:id="rId62"/>
    <p:sldId id="296" r:id="rId63"/>
    <p:sldId id="326" r:id="rId64"/>
    <p:sldId id="293" r:id="rId65"/>
    <p:sldId id="297" r:id="rId66"/>
    <p:sldId id="337" r:id="rId67"/>
    <p:sldId id="298" r:id="rId68"/>
    <p:sldId id="327" r:id="rId69"/>
    <p:sldId id="263" r:id="rId70"/>
    <p:sldId id="302" r:id="rId71"/>
    <p:sldId id="299" r:id="rId72"/>
    <p:sldId id="303" r:id="rId73"/>
    <p:sldId id="300" r:id="rId74"/>
    <p:sldId id="304" r:id="rId75"/>
    <p:sldId id="301" r:id="rId76"/>
    <p:sldId id="329" r:id="rId77"/>
    <p:sldId id="308" r:id="rId78"/>
    <p:sldId id="30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DC2"/>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85A41-F695-48FA-9F28-845295404E02}" type="datetimeFigureOut">
              <a:rPr lang="en-US" smtClean="0"/>
              <a:pPr/>
              <a:t>7/21/2013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9C3CB-847E-4AE7-A47A-2344472AE5BB}" type="slidenum">
              <a:rPr lang="en-US" smtClean="0"/>
              <a:pPr/>
              <a:t>‹#›</a:t>
            </a:fld>
            <a:endParaRPr lang="en-US" dirty="0"/>
          </a:p>
        </p:txBody>
      </p:sp>
    </p:spTree>
    <p:extLst>
      <p:ext uri="{BB962C8B-B14F-4D97-AF65-F5344CB8AC3E}">
        <p14:creationId xmlns:p14="http://schemas.microsoft.com/office/powerpoint/2010/main" val="343077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us</a:t>
            </a:r>
            <a:r>
              <a:rPr lang="en-US" baseline="0" dirty="0" smtClean="0"/>
              <a:t> have relationships that are less than what we would like.</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Samaritans</a:t>
            </a:r>
            <a:r>
              <a:rPr lang="en-US" baseline="0" dirty="0" smtClean="0"/>
              <a:t> &amp; Jews – James &amp; John “the sons of Thunder.”  I didn’t come to ruin lives but to liberate them.</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work – it is a skill that can be learned – it takes courage and intentionality</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Roberta Gilbert</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everyone pair</a:t>
            </a:r>
            <a:r>
              <a:rPr lang="en-US" baseline="0" dirty="0" smtClean="0"/>
              <a:t> up.  Have each person ask the other a question and respond with no.</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30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a:t>
            </a:r>
            <a:r>
              <a:rPr lang="en-US" baseline="0" dirty="0" smtClean="0"/>
              <a:t>  Todd and I and the 301 team.  We had to say no.</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51F54-F971-470D-9F72-59954BDD236C}" type="datetime1">
              <a:rPr lang="en-US" smtClean="0"/>
              <a:pPr/>
              <a:t>7/21/2013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92460-BA6C-4A99-A51B-4F74D51A9C3E}" type="datetime1">
              <a:rPr lang="en-US" smtClean="0"/>
              <a:pPr/>
              <a:t>7/21/2013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A957-6419-48C5-9054-50824FD99764}" type="datetime1">
              <a:rPr lang="en-US" smtClean="0"/>
              <a:pPr/>
              <a:t>7/21/2013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FC543-5B8E-4D2B-9AC4-E18D1AAB5A5A}" type="datetime1">
              <a:rPr lang="en-US" smtClean="0"/>
              <a:pPr/>
              <a:t>7/21/2013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CF4EE-E1C0-4F10-9841-A0685CE78AD1}" type="datetime1">
              <a:rPr lang="en-US" smtClean="0"/>
              <a:pPr/>
              <a:t>7/21/2013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160F5-50EE-4F9D-9A9E-80D871796C54}" type="datetime1">
              <a:rPr lang="en-US" smtClean="0"/>
              <a:pPr/>
              <a:t>7/21/2013</a:t>
            </a:fld>
            <a:endParaRPr lang="en-US"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
        <p:nvSpPr>
          <p:cNvPr id="7" name="Slide Number Placeholder 6"/>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5A4FD-A691-4206-82DE-78E96EF450FD}" type="datetime1">
              <a:rPr lang="en-US" smtClean="0"/>
              <a:pPr/>
              <a:t>7/21/2013</a:t>
            </a:fld>
            <a:endParaRPr lang="en-US" dirty="0"/>
          </a:p>
        </p:txBody>
      </p:sp>
      <p:sp>
        <p:nvSpPr>
          <p:cNvPr id="8" name="Footer Placeholder 7"/>
          <p:cNvSpPr>
            <a:spLocks noGrp="1"/>
          </p:cNvSpPr>
          <p:nvPr>
            <p:ph type="ftr" sz="quarter" idx="11"/>
          </p:nvPr>
        </p:nvSpPr>
        <p:spPr/>
        <p:txBody>
          <a:bodyPr/>
          <a:lstStyle/>
          <a:p>
            <a:r>
              <a:rPr lang="en-US" dirty="0" smtClean="0"/>
              <a:t>Ken Shuman D. Min. 713-569-1934</a:t>
            </a:r>
            <a:endParaRPr lang="en-US" dirty="0"/>
          </a:p>
        </p:txBody>
      </p:sp>
      <p:sp>
        <p:nvSpPr>
          <p:cNvPr id="9" name="Slide Number Placeholder 8"/>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BC656-A256-499B-892A-703EC895D08E}" type="datetime1">
              <a:rPr lang="en-US" smtClean="0"/>
              <a:pPr/>
              <a:t>7/21/2013</a:t>
            </a:fld>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
        <p:nvSpPr>
          <p:cNvPr id="5" name="Slide Number Placeholder 4"/>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36BB7-C178-463D-A297-429DD4E2D60D}" type="datetime1">
              <a:rPr lang="en-US" smtClean="0"/>
              <a:pPr/>
              <a:t>7/21/2013</a:t>
            </a:fld>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
        <p:nvSpPr>
          <p:cNvPr id="4" name="Slide Number Placeholder 3"/>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892D2-AD22-464F-802D-41EC6B26EC07}" type="datetime1">
              <a:rPr lang="en-US" smtClean="0"/>
              <a:pPr/>
              <a:t>7/21/2013</a:t>
            </a:fld>
            <a:endParaRPr lang="en-US"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
        <p:nvSpPr>
          <p:cNvPr id="7" name="Slide Number Placeholder 6"/>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2E61B-7044-474D-BC7A-23762C8FC813}" type="datetime1">
              <a:rPr lang="en-US" smtClean="0"/>
              <a:pPr/>
              <a:t>7/21/2013</a:t>
            </a:fld>
            <a:endParaRPr lang="en-US"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
        <p:nvSpPr>
          <p:cNvPr id="7" name="Slide Number Placeholder 6"/>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E7058-0CCB-4B8A-8E5B-9A06634483A5}" type="datetime1">
              <a:rPr lang="en-US" smtClean="0"/>
              <a:pPr/>
              <a:t>7/21/2013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Ken Shuman D. Min. 713-569-1934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676B-D160-4ABB-A47D-CF0DAEB034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 i.jpg"/>
          <p:cNvPicPr>
            <a:picLocks noChangeAspect="1"/>
          </p:cNvPicPr>
          <p:nvPr/>
        </p:nvPicPr>
        <p:blipFill>
          <a:blip r:embed="rId3" cstate="print"/>
          <a:stretch>
            <a:fillRect/>
          </a:stretch>
        </p:blipFill>
        <p:spPr>
          <a:xfrm>
            <a:off x="1600200" y="228600"/>
            <a:ext cx="5662154" cy="3886200"/>
          </a:xfrm>
          <a:prstGeom prst="rect">
            <a:avLst/>
          </a:prstGeom>
        </p:spPr>
      </p:pic>
      <p:sp>
        <p:nvSpPr>
          <p:cNvPr id="3" name="Title 2"/>
          <p:cNvSpPr>
            <a:spLocks noGrp="1"/>
          </p:cNvSpPr>
          <p:nvPr>
            <p:ph type="title"/>
          </p:nvPr>
        </p:nvSpPr>
        <p:spPr>
          <a:xfrm>
            <a:off x="533400" y="4572000"/>
            <a:ext cx="8229600" cy="1143000"/>
          </a:xfrm>
          <a:solidFill>
            <a:schemeClr val="bg2">
              <a:lumMod val="75000"/>
            </a:schemeClr>
          </a:solidFill>
        </p:spPr>
        <p:txBody>
          <a:bodyPr>
            <a:normAutofit fontScale="90000"/>
          </a:bodyPr>
          <a:lstStyle/>
          <a:p>
            <a:r>
              <a:rPr lang="en-US" dirty="0" smtClean="0">
                <a:effectLst>
                  <a:outerShdw blurRad="38100" dist="38100" dir="2700000" algn="tl">
                    <a:srgbClr val="000000">
                      <a:alpha val="43137"/>
                    </a:srgbClr>
                  </a:outerShdw>
                </a:effectLst>
              </a:rPr>
              <a:t>Are extraordinary relationships possible?</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Whys</a:t>
            </a:r>
            <a:endParaRPr lang="en-US" dirty="0"/>
          </a:p>
        </p:txBody>
      </p:sp>
      <p:pic>
        <p:nvPicPr>
          <p:cNvPr id="4" name="Picture 3" descr="imagesCADEXLJK.jpg"/>
          <p:cNvPicPr>
            <a:picLocks noChangeAspect="1"/>
          </p:cNvPicPr>
          <p:nvPr/>
        </p:nvPicPr>
        <p:blipFill>
          <a:blip r:embed="rId2" cstate="print"/>
          <a:stretch>
            <a:fillRect/>
          </a:stretch>
        </p:blipFill>
        <p:spPr>
          <a:xfrm>
            <a:off x="2438400" y="2209800"/>
            <a:ext cx="4418195" cy="4114800"/>
          </a:xfrm>
          <a:prstGeom prst="rect">
            <a:avLst/>
          </a:prstGeom>
        </p:spPr>
      </p:pic>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CAQVR084.jpg"/>
          <p:cNvPicPr>
            <a:picLocks noChangeAspect="1"/>
          </p:cNvPicPr>
          <p:nvPr/>
        </p:nvPicPr>
        <p:blipFill>
          <a:blip r:embed="rId2" cstate="print"/>
          <a:stretch>
            <a:fillRect/>
          </a:stretch>
        </p:blipFill>
        <p:spPr>
          <a:xfrm>
            <a:off x="2743200" y="914400"/>
            <a:ext cx="3652837" cy="3652837"/>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14478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1. We feel threatened by the actions of others.</a:t>
            </a:r>
            <a:endParaRPr lang="en-US" dirty="0"/>
          </a:p>
        </p:txBody>
      </p:sp>
      <p:sp>
        <p:nvSpPr>
          <p:cNvPr id="6" name="Content Placeholder 5"/>
          <p:cNvSpPr>
            <a:spLocks noGrp="1"/>
          </p:cNvSpPr>
          <p:nvPr>
            <p:ph idx="1"/>
          </p:nvPr>
        </p:nvSpPr>
        <p:spPr>
          <a:xfrm>
            <a:off x="457200" y="2057400"/>
            <a:ext cx="8534400" cy="388620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A threat that we may have to give up some of who we are.</a:t>
            </a:r>
          </a:p>
          <a:p>
            <a:r>
              <a:rPr lang="en-US" dirty="0" smtClean="0"/>
              <a:t>A threat of being dominated.</a:t>
            </a:r>
          </a:p>
          <a:p>
            <a:r>
              <a:rPr lang="en-US" dirty="0" smtClean="0"/>
              <a:t>A threat of being taken advantage of.</a:t>
            </a:r>
          </a:p>
          <a:p>
            <a:r>
              <a:rPr lang="en-US" dirty="0" smtClean="0"/>
              <a:t>A threat of being hurt.</a:t>
            </a:r>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14478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1. We feel threatened by the actions of others.</a:t>
            </a:r>
            <a:endParaRPr lang="en-US" dirty="0"/>
          </a:p>
        </p:txBody>
      </p:sp>
      <p:sp>
        <p:nvSpPr>
          <p:cNvPr id="6" name="Content Placeholder 5"/>
          <p:cNvSpPr>
            <a:spLocks noGrp="1"/>
          </p:cNvSpPr>
          <p:nvPr>
            <p:ph idx="1"/>
          </p:nvPr>
        </p:nvSpPr>
        <p:spPr>
          <a:xfrm>
            <a:off x="457200" y="2438400"/>
            <a:ext cx="7924800" cy="358140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A threat of rejection.</a:t>
            </a:r>
          </a:p>
          <a:p>
            <a:r>
              <a:rPr lang="en-US" dirty="0" smtClean="0"/>
              <a:t>A threat of not being listened to or heard.</a:t>
            </a:r>
          </a:p>
          <a:p>
            <a:r>
              <a:rPr lang="en-US" dirty="0" smtClean="0"/>
              <a:t>A threat of not being included.</a:t>
            </a:r>
          </a:p>
          <a:p>
            <a:r>
              <a:rPr lang="en-US" dirty="0" smtClean="0"/>
              <a:t>A threat of being overlooked or ignored.</a:t>
            </a:r>
          </a:p>
          <a:p>
            <a:pPr>
              <a:buNone/>
            </a:pPr>
            <a:endParaRPr lang="en-US" dirty="0" smtClean="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8178520"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0070C0"/>
                </a:solidFill>
                <a:effectLst>
                  <a:outerShdw blurRad="76200" dist="50800" dir="5400000" algn="tl" rotWithShape="0">
                    <a:srgbClr val="000000">
                      <a:alpha val="65000"/>
                    </a:srgbClr>
                  </a:outerShdw>
                </a:effectLst>
              </a:rPr>
              <a:t>We become more focused</a:t>
            </a:r>
          </a:p>
          <a:p>
            <a:pPr algn="ctr"/>
            <a:r>
              <a:rPr lang="en-US" sz="4800" b="1" spc="50" dirty="0" smtClean="0">
                <a:ln w="11430"/>
                <a:solidFill>
                  <a:srgbClr val="0070C0"/>
                </a:solidFill>
                <a:effectLst>
                  <a:outerShdw blurRad="76200" dist="50800" dir="5400000" algn="tl" rotWithShape="0">
                    <a:srgbClr val="000000">
                      <a:alpha val="65000"/>
                    </a:srgbClr>
                  </a:outerShdw>
                </a:effectLst>
              </a:rPr>
              <a:t>on how others are behaving toward us than we do with how we are behaving toward them.</a:t>
            </a:r>
            <a:endParaRPr lang="en-US" sz="4800" b="1" cap="none" spc="50" dirty="0">
              <a:ln w="11430"/>
              <a:solidFill>
                <a:srgbClr val="0070C0"/>
              </a:solidFill>
              <a:effectLst>
                <a:outerShdw blurRad="76200" dist="50800" dir="5400000" algn="tl" rotWithShape="0">
                  <a:srgbClr val="000000">
                    <a:alpha val="65000"/>
                  </a:srgbClr>
                </a:outerShdw>
              </a:effectLst>
            </a:endParaRPr>
          </a:p>
        </p:txBody>
      </p:sp>
      <p:pic>
        <p:nvPicPr>
          <p:cNvPr id="5" name="Picture 4" descr="imagesCADEXLJK.jpg"/>
          <p:cNvPicPr>
            <a:picLocks noChangeAspect="1"/>
          </p:cNvPicPr>
          <p:nvPr/>
        </p:nvPicPr>
        <p:blipFill>
          <a:blip r:embed="rId2" cstate="print"/>
          <a:stretch>
            <a:fillRect/>
          </a:stretch>
        </p:blipFill>
        <p:spPr>
          <a:xfrm>
            <a:off x="3657600" y="4419600"/>
            <a:ext cx="2219325" cy="2066925"/>
          </a:xfrm>
          <a:prstGeom prst="rect">
            <a:avLst/>
          </a:prstGeom>
        </p:spPr>
      </p:pic>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Wounds from our past live in our present.</a:t>
            </a:r>
            <a:endParaRPr lang="en-US" dirty="0"/>
          </a:p>
        </p:txBody>
      </p:sp>
      <p:pic>
        <p:nvPicPr>
          <p:cNvPr id="5" name="Picture 4" descr="imagesCAPAMSFP.jpg"/>
          <p:cNvPicPr>
            <a:picLocks noChangeAspect="1"/>
          </p:cNvPicPr>
          <p:nvPr/>
        </p:nvPicPr>
        <p:blipFill>
          <a:blip r:embed="rId2" cstate="print"/>
          <a:stretch>
            <a:fillRect/>
          </a:stretch>
        </p:blipFill>
        <p:spPr>
          <a:xfrm>
            <a:off x="1447800" y="3124200"/>
            <a:ext cx="2085975" cy="2190750"/>
          </a:xfrm>
          <a:prstGeom prst="rect">
            <a:avLst/>
          </a:prstGeom>
        </p:spPr>
      </p:pic>
      <p:pic>
        <p:nvPicPr>
          <p:cNvPr id="8194" name="Picture 2" descr="https://encrypted-tbn3.google.com/images?q=tbn:ANd9GcTl5xvvPHD4DG9btWi9Clbrk1PCFk2A96xqni17Ju-icS63A3eR"/>
          <p:cNvPicPr>
            <a:picLocks noChangeAspect="1" noChangeArrowheads="1"/>
          </p:cNvPicPr>
          <p:nvPr/>
        </p:nvPicPr>
        <p:blipFill>
          <a:blip r:embed="rId3" cstate="print"/>
          <a:srcRect/>
          <a:stretch>
            <a:fillRect/>
          </a:stretch>
        </p:blipFill>
        <p:spPr bwMode="auto">
          <a:xfrm>
            <a:off x="5638800" y="2667000"/>
            <a:ext cx="2819400" cy="1619251"/>
          </a:xfrm>
          <a:prstGeom prst="rect">
            <a:avLst/>
          </a:prstGeom>
          <a:noFill/>
        </p:spPr>
      </p:pic>
      <p:pic>
        <p:nvPicPr>
          <p:cNvPr id="7" name="Picture 6" descr="imagesCA0K590T.jpg"/>
          <p:cNvPicPr>
            <a:picLocks noChangeAspect="1"/>
          </p:cNvPicPr>
          <p:nvPr/>
        </p:nvPicPr>
        <p:blipFill>
          <a:blip r:embed="rId4" cstate="print"/>
          <a:stretch>
            <a:fillRect/>
          </a:stretch>
        </p:blipFill>
        <p:spPr>
          <a:xfrm>
            <a:off x="5791200" y="4876800"/>
            <a:ext cx="2466975" cy="1847850"/>
          </a:xfrm>
          <a:prstGeom prst="rect">
            <a:avLst/>
          </a:prstGeom>
        </p:spPr>
      </p:pic>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304800"/>
            <a:ext cx="7772400" cy="1470025"/>
          </a:xfrm>
        </p:spPr>
        <p:style>
          <a:lnRef idx="0">
            <a:schemeClr val="accent4"/>
          </a:lnRef>
          <a:fillRef idx="3">
            <a:schemeClr val="accent4"/>
          </a:fillRef>
          <a:effectRef idx="3">
            <a:schemeClr val="accent4"/>
          </a:effectRef>
          <a:fontRef idx="minor">
            <a:schemeClr val="lt1"/>
          </a:fontRef>
        </p:style>
        <p:txBody>
          <a:bodyPr/>
          <a:lstStyle/>
          <a:p>
            <a:r>
              <a:rPr lang="en-US" dirty="0" smtClean="0"/>
              <a:t>Key Questions:</a:t>
            </a:r>
            <a:endParaRPr lang="en-US" dirty="0"/>
          </a:p>
        </p:txBody>
      </p:sp>
      <p:sp>
        <p:nvSpPr>
          <p:cNvPr id="4" name="Subtitle 3"/>
          <p:cNvSpPr>
            <a:spLocks noGrp="1"/>
          </p:cNvSpPr>
          <p:nvPr>
            <p:ph type="subTitle" idx="1"/>
          </p:nvPr>
        </p:nvSpPr>
        <p:spPr>
          <a:xfrm>
            <a:off x="914400" y="3505200"/>
            <a:ext cx="7162800" cy="6096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solidFill>
                  <a:schemeClr val="tx1"/>
                </a:solidFill>
              </a:rPr>
              <a:t>What are you being threatened by here?</a:t>
            </a:r>
            <a:endParaRPr lang="en-US" dirty="0">
              <a:solidFill>
                <a:schemeClr val="tx1"/>
              </a:solidFill>
            </a:endParaRPr>
          </a:p>
        </p:txBody>
      </p:sp>
      <p:sp>
        <p:nvSpPr>
          <p:cNvPr id="5" name="TextBox 4"/>
          <p:cNvSpPr txBox="1"/>
          <p:nvPr/>
        </p:nvSpPr>
        <p:spPr>
          <a:xfrm>
            <a:off x="533400" y="4800600"/>
            <a:ext cx="8125366"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dirty="0" smtClean="0"/>
              <a:t>What button, vow or lie is being triggered here?</a:t>
            </a:r>
            <a:endParaRPr lang="en-US" sz="3200"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143000"/>
            <a:ext cx="7772400" cy="1470025"/>
          </a:xfrm>
        </p:spPr>
        <p:style>
          <a:lnRef idx="1">
            <a:schemeClr val="accent2"/>
          </a:lnRef>
          <a:fillRef idx="3">
            <a:schemeClr val="accent2"/>
          </a:fillRef>
          <a:effectRef idx="2">
            <a:schemeClr val="accent2"/>
          </a:effectRef>
          <a:fontRef idx="minor">
            <a:schemeClr val="lt1"/>
          </a:fontRef>
        </p:style>
        <p:txBody>
          <a:bodyPr/>
          <a:lstStyle/>
          <a:p>
            <a:r>
              <a:rPr lang="en-US" dirty="0" smtClean="0"/>
              <a:t>A Key Practice/Skill</a:t>
            </a:r>
            <a:endParaRPr lang="en-US" dirty="0"/>
          </a:p>
        </p:txBody>
      </p:sp>
      <p:sp>
        <p:nvSpPr>
          <p:cNvPr id="5" name="Subtitle 4"/>
          <p:cNvSpPr>
            <a:spLocks noGrp="1"/>
          </p:cNvSpPr>
          <p:nvPr>
            <p:ph type="subTitle" idx="1"/>
          </p:nvPr>
        </p:nvSpPr>
        <p:spPr>
          <a:xfrm>
            <a:off x="1447800" y="3124200"/>
            <a:ext cx="6400800" cy="1676400"/>
          </a:xfrm>
        </p:spPr>
        <p:style>
          <a:lnRef idx="1">
            <a:schemeClr val="accent2"/>
          </a:lnRef>
          <a:fillRef idx="2">
            <a:schemeClr val="accent2"/>
          </a:fillRef>
          <a:effectRef idx="1">
            <a:schemeClr val="accent2"/>
          </a:effectRef>
          <a:fontRef idx="minor">
            <a:schemeClr val="dk1"/>
          </a:fontRef>
        </p:style>
        <p:txBody>
          <a:bodyPr>
            <a:noAutofit/>
          </a:bodyPr>
          <a:lstStyle/>
          <a:p>
            <a:r>
              <a:rPr lang="en-US" sz="4000" dirty="0" smtClean="0">
                <a:solidFill>
                  <a:schemeClr val="tx1">
                    <a:lumMod val="95000"/>
                    <a:lumOff val="5000"/>
                  </a:schemeClr>
                </a:solidFill>
              </a:rPr>
              <a:t>Self- Discovery and </a:t>
            </a:r>
          </a:p>
          <a:p>
            <a:r>
              <a:rPr lang="en-US" sz="4000" dirty="0" smtClean="0">
                <a:solidFill>
                  <a:schemeClr val="tx1">
                    <a:lumMod val="95000"/>
                    <a:lumOff val="5000"/>
                  </a:schemeClr>
                </a:solidFill>
              </a:rPr>
              <a:t>Self-Awareness</a:t>
            </a:r>
            <a:endParaRPr lang="en-US" sz="4000" dirty="0">
              <a:solidFill>
                <a:schemeClr val="tx1">
                  <a:lumMod val="95000"/>
                  <a:lumOff val="5000"/>
                </a:schemeClr>
              </a:solidFill>
            </a:endParaRPr>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2. We react to threat in typical ways.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Conflict</a:t>
            </a:r>
          </a:p>
          <a:p>
            <a:r>
              <a:rPr lang="en-US" dirty="0" smtClean="0"/>
              <a:t>Distancing</a:t>
            </a:r>
          </a:p>
          <a:p>
            <a:r>
              <a:rPr lang="en-US" dirty="0" smtClean="0"/>
              <a:t>Cut-off</a:t>
            </a:r>
          </a:p>
          <a:p>
            <a:r>
              <a:rPr lang="en-US" dirty="0" smtClean="0"/>
              <a:t>Overfunctioning/Underfunctioning</a:t>
            </a:r>
          </a:p>
          <a:p>
            <a:r>
              <a:rPr lang="en-US" dirty="0" smtClean="0"/>
              <a:t>Triangling</a:t>
            </a: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imagesCADEXLJK.jpg"/>
          <p:cNvPicPr>
            <a:picLocks noChangeAspect="1"/>
          </p:cNvPicPr>
          <p:nvPr/>
        </p:nvPicPr>
        <p:blipFill>
          <a:blip r:embed="rId2" cstate="print"/>
          <a:stretch>
            <a:fillRect/>
          </a:stretch>
        </p:blipFill>
        <p:spPr>
          <a:xfrm>
            <a:off x="2590800" y="256399"/>
            <a:ext cx="3733799" cy="3477401"/>
          </a:xfrm>
          <a:prstGeom prst="rect">
            <a:avLst/>
          </a:prstGeom>
        </p:spPr>
      </p:pic>
      <p:sp>
        <p:nvSpPr>
          <p:cNvPr id="4" name="Title 3"/>
          <p:cNvSpPr>
            <a:spLocks noGrp="1"/>
          </p:cNvSpPr>
          <p:nvPr>
            <p:ph type="title"/>
          </p:nvPr>
        </p:nvSpPr>
        <p:spPr>
          <a:xfrm>
            <a:off x="381000" y="3886200"/>
            <a:ext cx="8229600" cy="262096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3600" dirty="0" smtClean="0"/>
              <a:t> “Relationships often confound and confuse people.  They sometimes end in disappointment and disillusionment.”</a:t>
            </a:r>
            <a:br>
              <a:rPr lang="en-US" sz="3600" dirty="0" smtClean="0"/>
            </a:br>
            <a:r>
              <a:rPr lang="en-US" sz="3600" dirty="0" smtClean="0"/>
              <a:t>  Roberta Gilbert </a:t>
            </a:r>
            <a:br>
              <a:rPr lang="en-US" sz="3600" dirty="0" smtClean="0"/>
            </a:br>
            <a:endParaRPr lang="en-US" sz="3600"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3. We lack clear boundaries.</a:t>
            </a:r>
            <a:endParaRPr lang="en-US" dirty="0"/>
          </a:p>
        </p:txBody>
      </p:sp>
      <p:pic>
        <p:nvPicPr>
          <p:cNvPr id="4" name="Content Placeholder 3" descr="imagesCAYTLWSV.jpg"/>
          <p:cNvPicPr>
            <a:picLocks noGrp="1" noChangeAspect="1"/>
          </p:cNvPicPr>
          <p:nvPr>
            <p:ph idx="1"/>
          </p:nvPr>
        </p:nvPicPr>
        <p:blipFill>
          <a:blip r:embed="rId2" cstate="print"/>
          <a:stretch>
            <a:fillRect/>
          </a:stretch>
        </p:blipFill>
        <p:spPr>
          <a:xfrm>
            <a:off x="3581400" y="2590800"/>
            <a:ext cx="2143125" cy="2143125"/>
          </a:xfrm>
        </p:spPr>
      </p:pic>
      <p:pic>
        <p:nvPicPr>
          <p:cNvPr id="5" name="Picture 4" descr="imagesCAEJA61X.jpg"/>
          <p:cNvPicPr>
            <a:picLocks noChangeAspect="1"/>
          </p:cNvPicPr>
          <p:nvPr/>
        </p:nvPicPr>
        <p:blipFill>
          <a:blip r:embed="rId3" cstate="print"/>
          <a:stretch>
            <a:fillRect/>
          </a:stretch>
        </p:blipFill>
        <p:spPr>
          <a:xfrm>
            <a:off x="228600" y="4648200"/>
            <a:ext cx="3124200" cy="2079013"/>
          </a:xfrm>
          <a:prstGeom prst="rect">
            <a:avLst/>
          </a:prstGeom>
        </p:spPr>
      </p:pic>
      <p:pic>
        <p:nvPicPr>
          <p:cNvPr id="6" name="Picture 5" descr="imagesCAOFOWYH.jpg"/>
          <p:cNvPicPr>
            <a:picLocks noChangeAspect="1"/>
          </p:cNvPicPr>
          <p:nvPr/>
        </p:nvPicPr>
        <p:blipFill>
          <a:blip r:embed="rId4" cstate="print"/>
          <a:stretch>
            <a:fillRect/>
          </a:stretch>
        </p:blipFill>
        <p:spPr>
          <a:xfrm>
            <a:off x="6400800" y="1524000"/>
            <a:ext cx="2590800" cy="1915802"/>
          </a:xfrm>
          <a:prstGeom prst="rect">
            <a:avLst/>
          </a:prstGeom>
        </p:spPr>
      </p:pic>
      <p:pic>
        <p:nvPicPr>
          <p:cNvPr id="7" name="Picture 6" descr="imagesCAGMWOCU.jpg"/>
          <p:cNvPicPr>
            <a:picLocks noChangeAspect="1"/>
          </p:cNvPicPr>
          <p:nvPr/>
        </p:nvPicPr>
        <p:blipFill>
          <a:blip r:embed="rId5" cstate="print"/>
          <a:stretch>
            <a:fillRect/>
          </a:stretch>
        </p:blipFill>
        <p:spPr>
          <a:xfrm>
            <a:off x="76200" y="1524000"/>
            <a:ext cx="2873115" cy="1905000"/>
          </a:xfrm>
          <a:prstGeom prst="rect">
            <a:avLst/>
          </a:prstGeom>
        </p:spPr>
      </p:pic>
      <p:pic>
        <p:nvPicPr>
          <p:cNvPr id="9" name="Picture 8" descr="imagesCANSWLLZ.jpg"/>
          <p:cNvPicPr>
            <a:picLocks noChangeAspect="1"/>
          </p:cNvPicPr>
          <p:nvPr/>
        </p:nvPicPr>
        <p:blipFill>
          <a:blip r:embed="rId6" cstate="print"/>
          <a:stretch>
            <a:fillRect/>
          </a:stretch>
        </p:blipFill>
        <p:spPr>
          <a:xfrm>
            <a:off x="5943600" y="4724400"/>
            <a:ext cx="3053894" cy="1981200"/>
          </a:xfrm>
          <a:prstGeom prst="rect">
            <a:avLst/>
          </a:prstGeom>
        </p:spPr>
      </p:pic>
      <p:sp>
        <p:nvSpPr>
          <p:cNvPr id="8" name="Footer Placeholder 7"/>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3600" dirty="0" smtClean="0"/>
              <a:t>Boundaries define us in relation to others.</a:t>
            </a:r>
          </a:p>
          <a:p>
            <a:pPr marL="514350" indent="-514350">
              <a:buAutoNum type="arabicPeriod"/>
            </a:pPr>
            <a:r>
              <a:rPr lang="en-US" sz="3600" dirty="0" smtClean="0"/>
              <a:t>What is mine &amp; what am I responsible for?</a:t>
            </a:r>
          </a:p>
          <a:p>
            <a:pPr marL="514350" indent="-514350">
              <a:buAutoNum type="arabicPeriod"/>
            </a:pPr>
            <a:r>
              <a:rPr lang="en-US" sz="3600" dirty="0" smtClean="0"/>
              <a:t>What is not mine &amp; what am I not responsible for?</a:t>
            </a:r>
            <a:endParaRPr lang="en-US" sz="3600"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sz="3600" dirty="0" smtClean="0">
                <a:solidFill>
                  <a:schemeClr val="tx1"/>
                </a:solidFill>
              </a:rPr>
              <a:t>“Togetherness is the force that tries to pull one back to the group when one is being ‘too much’ a self.  It says, ‘Be like us,’ ‘Be for us more than for yourself,’ or ‘Think as we think.’”</a:t>
            </a:r>
          </a:p>
          <a:p>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dirty="0" smtClean="0">
                <a:solidFill>
                  <a:schemeClr val="tx1"/>
                </a:solidFill>
              </a:rPr>
              <a:t>“The family is made up of ‘donations’ of self from its members – parts of selves that are there more for the family than for the individual.  In that way, the members ‘fuse’ together, or ‘lose self’ into the family.”  This ‘huddling together’ or herding instinct kicks in whenever anxiety increases.” </a:t>
            </a:r>
          </a:p>
          <a:p>
            <a:pPr algn="ctr">
              <a:buNone/>
            </a:pPr>
            <a:r>
              <a:rPr lang="en-US" dirty="0" smtClean="0">
                <a:solidFill>
                  <a:schemeClr val="tx1"/>
                </a:solidFill>
              </a:rPr>
              <a:t> </a:t>
            </a:r>
            <a:r>
              <a:rPr lang="en-US" i="1" dirty="0" smtClean="0">
                <a:solidFill>
                  <a:schemeClr val="tx1"/>
                </a:solidFill>
              </a:rPr>
              <a:t>The Eight Concepts of Bowen Theory</a:t>
            </a:r>
          </a:p>
          <a:p>
            <a:pPr algn="ctr">
              <a:buNone/>
            </a:pPr>
            <a:r>
              <a:rPr lang="en-US" dirty="0" smtClean="0">
                <a:solidFill>
                  <a:schemeClr val="tx1"/>
                </a:solidFill>
              </a:rPr>
              <a:t>by Roberta Gilbert.</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sz="3600" dirty="0" smtClean="0"/>
              <a:t>Interpersonal </a:t>
            </a:r>
            <a:r>
              <a:rPr lang="en-US" sz="3600" b="1" dirty="0" smtClean="0"/>
              <a:t>fusion</a:t>
            </a:r>
            <a:r>
              <a:rPr lang="en-US" sz="3600" dirty="0" smtClean="0"/>
              <a:t> happens when a person can’t separate themselves from another person.  They take responsibility for how another person feels or they expect the other person to take responsibility for how they feel.</a:t>
            </a:r>
          </a:p>
          <a:p>
            <a:pPr lvl="0">
              <a:buNone/>
            </a:pPr>
            <a:endParaRPr lang="en-US" sz="36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Fused People:</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lvl="0"/>
            <a:r>
              <a:rPr lang="en-US" dirty="0" smtClean="0"/>
              <a:t>Are on guard for any sign of interpersonal threat, always watching for any minor slight as well as overt attacks.</a:t>
            </a:r>
          </a:p>
          <a:p>
            <a:pPr lvl="0"/>
            <a:r>
              <a:rPr lang="en-US" dirty="0" smtClean="0"/>
              <a:t>Tend to think others are responsible for their experience or they are responsible for others.  They blame a lot.</a:t>
            </a:r>
          </a:p>
          <a:p>
            <a:pPr lvl="0"/>
            <a:r>
              <a:rPr lang="en-US" dirty="0" smtClean="0"/>
              <a:t>Have a sensitivity to criticism – so they live their lives to avoid criticism.  They also resent or fear those who are critical.</a:t>
            </a:r>
          </a:p>
          <a:p>
            <a:pPr algn="ctr">
              <a:buNone/>
            </a:pP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Fused People:</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lvl="0"/>
            <a:r>
              <a:rPr lang="en-US" dirty="0" smtClean="0"/>
              <a:t>Seek approval &amp; praise.</a:t>
            </a:r>
          </a:p>
          <a:p>
            <a:pPr lvl="0"/>
            <a:r>
              <a:rPr lang="en-US" dirty="0" smtClean="0"/>
              <a:t>Work hard to please others.</a:t>
            </a:r>
          </a:p>
          <a:p>
            <a:pPr lvl="0"/>
            <a:r>
              <a:rPr lang="en-US" dirty="0" smtClean="0"/>
              <a:t>Seek peace over progress.</a:t>
            </a:r>
          </a:p>
          <a:p>
            <a:pPr lvl="0"/>
            <a:r>
              <a:rPr lang="en-US" dirty="0" smtClean="0"/>
              <a:t>View disagreement as disloyalty.</a:t>
            </a:r>
          </a:p>
          <a:p>
            <a:pPr lvl="0"/>
            <a:r>
              <a:rPr lang="en-US" dirty="0" smtClean="0"/>
              <a:t>Feelings are more important than ideas.  Can’t we all just get along and be happy?</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dirty="0" smtClean="0"/>
              <a:t>You are not responsible for the anxiety another person is experiencing and you are not responsible for calming or “fixing” their anxiety.</a:t>
            </a:r>
          </a:p>
          <a:p>
            <a:pPr algn="ctr">
              <a:buNone/>
            </a:pPr>
            <a:endParaRPr lang="en-US" dirty="0" smtClean="0"/>
          </a:p>
          <a:p>
            <a:pPr algn="ctr">
              <a:buNone/>
            </a:pPr>
            <a:r>
              <a:rPr lang="en-US" dirty="0" smtClean="0"/>
              <a:t>Don’t absorb the blame for another person’s problems or choices.  Don’t’ blame someone else for your problems or choices.</a:t>
            </a:r>
          </a:p>
          <a:p>
            <a:pPr lvl="0">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1E9YJQ.jpg"/>
          <p:cNvPicPr>
            <a:picLocks noChangeAspect="1"/>
          </p:cNvPicPr>
          <p:nvPr/>
        </p:nvPicPr>
        <p:blipFill>
          <a:blip r:embed="rId2" cstate="print"/>
          <a:stretch>
            <a:fillRect/>
          </a:stretch>
        </p:blipFill>
        <p:spPr>
          <a:xfrm>
            <a:off x="457200" y="381000"/>
            <a:ext cx="2886588" cy="1981201"/>
          </a:xfrm>
          <a:prstGeom prst="rect">
            <a:avLst/>
          </a:prstGeom>
        </p:spPr>
      </p:pic>
      <p:pic>
        <p:nvPicPr>
          <p:cNvPr id="5" name="Picture 4" descr="images (9).jpg"/>
          <p:cNvPicPr>
            <a:picLocks noChangeAspect="1"/>
          </p:cNvPicPr>
          <p:nvPr/>
        </p:nvPicPr>
        <p:blipFill>
          <a:blip r:embed="rId3" cstate="print"/>
          <a:stretch>
            <a:fillRect/>
          </a:stretch>
        </p:blipFill>
        <p:spPr>
          <a:xfrm>
            <a:off x="6629400" y="381000"/>
            <a:ext cx="2219325" cy="2057400"/>
          </a:xfrm>
          <a:prstGeom prst="rect">
            <a:avLst/>
          </a:prstGeom>
        </p:spPr>
      </p:pic>
      <p:pic>
        <p:nvPicPr>
          <p:cNvPr id="6" name="Picture 5" descr="imagesCADCHVRW.jpg"/>
          <p:cNvPicPr>
            <a:picLocks noChangeAspect="1"/>
          </p:cNvPicPr>
          <p:nvPr/>
        </p:nvPicPr>
        <p:blipFill>
          <a:blip r:embed="rId4" cstate="print"/>
          <a:stretch>
            <a:fillRect/>
          </a:stretch>
        </p:blipFill>
        <p:spPr>
          <a:xfrm>
            <a:off x="152400" y="4267200"/>
            <a:ext cx="1933575" cy="2371725"/>
          </a:xfrm>
          <a:prstGeom prst="rect">
            <a:avLst/>
          </a:prstGeom>
        </p:spPr>
      </p:pic>
      <p:pic>
        <p:nvPicPr>
          <p:cNvPr id="7" name="Picture 6" descr="imagesCAG2LZDK.jpg"/>
          <p:cNvPicPr>
            <a:picLocks noChangeAspect="1"/>
          </p:cNvPicPr>
          <p:nvPr/>
        </p:nvPicPr>
        <p:blipFill>
          <a:blip r:embed="rId5" cstate="print"/>
          <a:stretch>
            <a:fillRect/>
          </a:stretch>
        </p:blipFill>
        <p:spPr>
          <a:xfrm>
            <a:off x="6781800" y="4419600"/>
            <a:ext cx="2171700" cy="2260542"/>
          </a:xfrm>
          <a:prstGeom prst="rect">
            <a:avLst/>
          </a:prstGeom>
        </p:spPr>
      </p:pic>
      <p:pic>
        <p:nvPicPr>
          <p:cNvPr id="8" name="Picture 7" descr="images (22).jpg"/>
          <p:cNvPicPr>
            <a:picLocks noChangeAspect="1"/>
          </p:cNvPicPr>
          <p:nvPr/>
        </p:nvPicPr>
        <p:blipFill>
          <a:blip r:embed="rId6" cstate="print"/>
          <a:stretch>
            <a:fillRect/>
          </a:stretch>
        </p:blipFill>
        <p:spPr>
          <a:xfrm>
            <a:off x="3352800" y="4343400"/>
            <a:ext cx="2143125" cy="2143125"/>
          </a:xfrm>
          <a:prstGeom prst="rect">
            <a:avLst/>
          </a:prstGeom>
        </p:spPr>
      </p:pic>
      <p:sp>
        <p:nvSpPr>
          <p:cNvPr id="9" name="TextBox 8"/>
          <p:cNvSpPr txBox="1"/>
          <p:nvPr/>
        </p:nvSpPr>
        <p:spPr>
          <a:xfrm>
            <a:off x="1143000" y="2971800"/>
            <a:ext cx="7157409" cy="707886"/>
          </a:xfrm>
          <a:prstGeom prst="rect">
            <a:avLst/>
          </a:prstGeom>
          <a:noFill/>
        </p:spPr>
        <p:txBody>
          <a:bodyPr wrap="none" rtlCol="0">
            <a:spAutoFit/>
          </a:bodyPr>
          <a:lstStyle/>
          <a:p>
            <a:r>
              <a:rPr lang="en-US" sz="4000" b="1" dirty="0" smtClean="0">
                <a:solidFill>
                  <a:schemeClr val="bg1">
                    <a:lumMod val="95000"/>
                  </a:schemeClr>
                </a:solidFill>
                <a:effectLst>
                  <a:outerShdw blurRad="38100" dist="38100" dir="2700000" algn="tl">
                    <a:srgbClr val="000000">
                      <a:alpha val="43137"/>
                    </a:srgbClr>
                  </a:outerShdw>
                </a:effectLst>
              </a:rPr>
              <a:t>Where are the clear boundaries?</a:t>
            </a:r>
            <a:endParaRPr lang="en-US" sz="4000" b="1" dirty="0">
              <a:solidFill>
                <a:schemeClr val="bg1">
                  <a:lumMod val="95000"/>
                </a:schemeClr>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Pictures\images6.jpg"/>
          <p:cNvPicPr>
            <a:picLocks noChangeAspect="1" noChangeArrowheads="1"/>
          </p:cNvPicPr>
          <p:nvPr/>
        </p:nvPicPr>
        <p:blipFill>
          <a:blip r:embed="rId2" cstate="print"/>
          <a:srcRect/>
          <a:stretch>
            <a:fillRect/>
          </a:stretch>
        </p:blipFill>
        <p:spPr bwMode="auto">
          <a:xfrm>
            <a:off x="381000" y="1828800"/>
            <a:ext cx="1457325" cy="1438275"/>
          </a:xfrm>
          <a:prstGeom prst="rect">
            <a:avLst/>
          </a:prstGeom>
          <a:noFill/>
        </p:spPr>
      </p:pic>
      <p:pic>
        <p:nvPicPr>
          <p:cNvPr id="1030" name="Picture 6" descr="http://blogs.psychcentral.com/therapist-within/files/2010/10/NO-G-Gawne-Kelnar.jpg"/>
          <p:cNvPicPr>
            <a:picLocks noChangeAspect="1" noChangeArrowheads="1"/>
          </p:cNvPicPr>
          <p:nvPr/>
        </p:nvPicPr>
        <p:blipFill>
          <a:blip r:embed="rId3" cstate="print"/>
          <a:srcRect/>
          <a:stretch>
            <a:fillRect/>
          </a:stretch>
        </p:blipFill>
        <p:spPr bwMode="auto">
          <a:xfrm>
            <a:off x="2743200" y="2743200"/>
            <a:ext cx="3524250" cy="2657476"/>
          </a:xfrm>
          <a:prstGeom prst="rect">
            <a:avLst/>
          </a:prstGeom>
          <a:noFill/>
        </p:spPr>
      </p:pic>
      <p:sp>
        <p:nvSpPr>
          <p:cNvPr id="6" name="TextBox 5"/>
          <p:cNvSpPr txBox="1"/>
          <p:nvPr/>
        </p:nvSpPr>
        <p:spPr>
          <a:xfrm>
            <a:off x="2438400" y="990600"/>
            <a:ext cx="4247766" cy="1323439"/>
          </a:xfrm>
          <a:prstGeom prst="rect">
            <a:avLst/>
          </a:prstGeom>
          <a:solidFill>
            <a:srgbClr val="A80000"/>
          </a:solidFill>
        </p:spPr>
        <p:txBody>
          <a:bodyPr wrap="none" rtlCol="0">
            <a:spAutoFit/>
          </a:bodyPr>
          <a:lstStyle/>
          <a:p>
            <a:pPr algn="ctr"/>
            <a:r>
              <a:rPr lang="en-US" sz="4000" b="1" i="1" dirty="0" smtClean="0">
                <a:solidFill>
                  <a:schemeClr val="bg1">
                    <a:lumMod val="95000"/>
                  </a:schemeClr>
                </a:solidFill>
                <a:effectLst>
                  <a:outerShdw blurRad="38100" dist="38100" dir="2700000" algn="tl">
                    <a:srgbClr val="000000">
                      <a:alpha val="43137"/>
                    </a:srgbClr>
                  </a:outerShdw>
                </a:effectLst>
              </a:rPr>
              <a:t>No</a:t>
            </a:r>
            <a:r>
              <a:rPr lang="en-US" sz="4000" dirty="0" smtClean="0">
                <a:solidFill>
                  <a:schemeClr val="bg1">
                    <a:lumMod val="95000"/>
                  </a:schemeClr>
                </a:solidFill>
              </a:rPr>
              <a:t> is the one word </a:t>
            </a:r>
          </a:p>
          <a:p>
            <a:pPr algn="ctr"/>
            <a:r>
              <a:rPr lang="en-US" sz="4000" dirty="0" smtClean="0">
                <a:solidFill>
                  <a:schemeClr val="bg1">
                    <a:lumMod val="95000"/>
                  </a:schemeClr>
                </a:solidFill>
              </a:rPr>
              <a:t>boundary.</a:t>
            </a:r>
            <a:endParaRPr lang="en-US" sz="4000" dirty="0">
              <a:solidFill>
                <a:schemeClr val="bg1">
                  <a:lumMod val="95000"/>
                </a:schemeClr>
              </a:solidFill>
            </a:endParaRPr>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CADEXLJK.jpg"/>
          <p:cNvPicPr>
            <a:picLocks noChangeAspect="1"/>
          </p:cNvPicPr>
          <p:nvPr/>
        </p:nvPicPr>
        <p:blipFill>
          <a:blip r:embed="rId2" cstate="print"/>
          <a:stretch>
            <a:fillRect/>
          </a:stretch>
        </p:blipFill>
        <p:spPr>
          <a:xfrm>
            <a:off x="2590800" y="256399"/>
            <a:ext cx="3733799" cy="3477401"/>
          </a:xfrm>
          <a:prstGeom prst="rect">
            <a:avLst/>
          </a:prstGeom>
        </p:spPr>
      </p:pic>
      <p:sp>
        <p:nvSpPr>
          <p:cNvPr id="4" name="Title 3"/>
          <p:cNvSpPr>
            <a:spLocks noGrp="1"/>
          </p:cNvSpPr>
          <p:nvPr>
            <p:ph type="title"/>
          </p:nvPr>
        </p:nvSpPr>
        <p:spPr>
          <a:xfrm>
            <a:off x="381000" y="4038600"/>
            <a:ext cx="8229600" cy="2362200"/>
          </a:xfrm>
        </p:spPr>
        <p:style>
          <a:lnRef idx="1">
            <a:schemeClr val="accent2"/>
          </a:lnRef>
          <a:fillRef idx="3">
            <a:schemeClr val="accent2"/>
          </a:fillRef>
          <a:effectRef idx="2">
            <a:schemeClr val="accent2"/>
          </a:effectRef>
          <a:fontRef idx="minor">
            <a:schemeClr val="lt1"/>
          </a:fontRef>
        </p:style>
        <p:txBody>
          <a:bodyPr>
            <a:normAutofit/>
          </a:bodyPr>
          <a:lstStyle/>
          <a:p>
            <a:r>
              <a:rPr lang="en-US" sz="3600" dirty="0" smtClean="0"/>
              <a:t> How is it that well-meaning, principled, nice people end up with relationships that fall apart?</a:t>
            </a:r>
            <a:br>
              <a:rPr lang="en-US" sz="3600" dirty="0" smtClean="0"/>
            </a:br>
            <a:endParaRPr lang="en-US" sz="3600"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2.google.com/images?q=tbn:ANd9GcQ3k9ZEbWx_rtptqZeUAPJCPL1Qfxej-24svHORdOQdRwH4LEAg"/>
          <p:cNvPicPr>
            <a:picLocks noChangeAspect="1" noChangeArrowheads="1"/>
          </p:cNvPicPr>
          <p:nvPr/>
        </p:nvPicPr>
        <p:blipFill>
          <a:blip r:embed="rId3" cstate="print"/>
          <a:srcRect/>
          <a:stretch>
            <a:fillRect/>
          </a:stretch>
        </p:blipFill>
        <p:spPr bwMode="auto">
          <a:xfrm>
            <a:off x="9829800" y="609600"/>
            <a:ext cx="2238375" cy="2047876"/>
          </a:xfrm>
          <a:prstGeom prst="rect">
            <a:avLst/>
          </a:prstGeom>
          <a:noFill/>
        </p:spPr>
      </p:pic>
      <p:pic>
        <p:nvPicPr>
          <p:cNvPr id="1032" name="Picture 8" descr="https://encrypted-tbn0.google.com/images?q=tbn:ANd9GcQiS0JdZU5Ye1lOuk3eymuNDVABfpoUWX81uqbWZeprsFGBiXjgSEz7nGNmkQ"/>
          <p:cNvPicPr>
            <a:picLocks noChangeAspect="1" noChangeArrowheads="1"/>
          </p:cNvPicPr>
          <p:nvPr/>
        </p:nvPicPr>
        <p:blipFill>
          <a:blip r:embed="rId4" cstate="print"/>
          <a:srcRect/>
          <a:stretch>
            <a:fillRect/>
          </a:stretch>
        </p:blipFill>
        <p:spPr bwMode="auto">
          <a:xfrm>
            <a:off x="10134600" y="3352800"/>
            <a:ext cx="1362075" cy="1333501"/>
          </a:xfrm>
          <a:prstGeom prst="rect">
            <a:avLst/>
          </a:prstGeom>
          <a:noFill/>
        </p:spPr>
      </p:pic>
      <p:pic>
        <p:nvPicPr>
          <p:cNvPr id="1036" name="Picture 12" descr="https://encrypted-tbn2.google.com/images?q=tbn:ANd9GcSPk6XCHHpsULdVZ9XoGfCb8M4lJ_JFtJB0hZLbmrGWsnNq_-po"/>
          <p:cNvPicPr>
            <a:picLocks noChangeAspect="1" noChangeArrowheads="1"/>
          </p:cNvPicPr>
          <p:nvPr/>
        </p:nvPicPr>
        <p:blipFill>
          <a:blip r:embed="rId5" cstate="print"/>
          <a:srcRect/>
          <a:stretch>
            <a:fillRect/>
          </a:stretch>
        </p:blipFill>
        <p:spPr bwMode="auto">
          <a:xfrm>
            <a:off x="10058400" y="5010149"/>
            <a:ext cx="2466975" cy="1847851"/>
          </a:xfrm>
          <a:prstGeom prst="rect">
            <a:avLst/>
          </a:prstGeom>
          <a:noFill/>
        </p:spPr>
      </p:pic>
      <p:pic>
        <p:nvPicPr>
          <p:cNvPr id="1040" name="Picture 16" descr="https://encrypted-tbn0.google.com/images?q=tbn:ANd9GcTQ33Ty7JF63dja6PcGt39uet6wVmonuoHj7i9f5124H51i4taFuQ"/>
          <p:cNvPicPr>
            <a:picLocks noChangeAspect="1" noChangeArrowheads="1"/>
          </p:cNvPicPr>
          <p:nvPr/>
        </p:nvPicPr>
        <p:blipFill>
          <a:blip r:embed="rId6" cstate="print"/>
          <a:srcRect/>
          <a:stretch>
            <a:fillRect/>
          </a:stretch>
        </p:blipFill>
        <p:spPr bwMode="auto">
          <a:xfrm>
            <a:off x="381000" y="4648200"/>
            <a:ext cx="1752600" cy="1683721"/>
          </a:xfrm>
          <a:prstGeom prst="rect">
            <a:avLst/>
          </a:prstGeom>
          <a:noFill/>
        </p:spPr>
      </p:pic>
      <p:pic>
        <p:nvPicPr>
          <p:cNvPr id="1042" name="Picture 18" descr="https://encrypted-tbn3.google.com/images?q=tbn:ANd9GcRryBcvbBm-vtQRe_UvWYmJvG8QUl6x3GWNKSHiB5PIYRjgGH3_qZ2QnRfi"/>
          <p:cNvPicPr>
            <a:picLocks noChangeAspect="1" noChangeArrowheads="1"/>
          </p:cNvPicPr>
          <p:nvPr/>
        </p:nvPicPr>
        <p:blipFill>
          <a:blip r:embed="rId7" cstate="print"/>
          <a:srcRect/>
          <a:stretch>
            <a:fillRect/>
          </a:stretch>
        </p:blipFill>
        <p:spPr bwMode="auto">
          <a:xfrm>
            <a:off x="3581400" y="4495800"/>
            <a:ext cx="1752600" cy="1875831"/>
          </a:xfrm>
          <a:prstGeom prst="rect">
            <a:avLst/>
          </a:prstGeom>
          <a:noFill/>
        </p:spPr>
      </p:pic>
      <p:pic>
        <p:nvPicPr>
          <p:cNvPr id="1044" name="Picture 20" descr="https://encrypted-tbn3.google.com/images?q=tbn:ANd9GcT9EnBQY6Cbkaz6D5Zi8xMxt8uobdBrTmVKAAX6sCn3DcKRR8Sxzg"/>
          <p:cNvPicPr>
            <a:picLocks noChangeAspect="1" noChangeArrowheads="1"/>
          </p:cNvPicPr>
          <p:nvPr/>
        </p:nvPicPr>
        <p:blipFill>
          <a:blip r:embed="rId8" cstate="print"/>
          <a:srcRect/>
          <a:stretch>
            <a:fillRect/>
          </a:stretch>
        </p:blipFill>
        <p:spPr bwMode="auto">
          <a:xfrm>
            <a:off x="5715000" y="990600"/>
            <a:ext cx="2819400" cy="1409700"/>
          </a:xfrm>
          <a:prstGeom prst="rect">
            <a:avLst/>
          </a:prstGeom>
          <a:noFill/>
        </p:spPr>
      </p:pic>
      <p:pic>
        <p:nvPicPr>
          <p:cNvPr id="1046" name="Picture 22" descr="https://encrypted-tbn3.google.com/images?q=tbn:ANd9GcRDvz1JBWU9jKCdwj0bwyBZ5_Qmll710ZeiJsBzLJypO85jM8fL1A"/>
          <p:cNvPicPr>
            <a:picLocks noChangeAspect="1" noChangeArrowheads="1"/>
          </p:cNvPicPr>
          <p:nvPr/>
        </p:nvPicPr>
        <p:blipFill>
          <a:blip r:embed="rId9" cstate="print"/>
          <a:srcRect/>
          <a:stretch>
            <a:fillRect/>
          </a:stretch>
        </p:blipFill>
        <p:spPr bwMode="auto">
          <a:xfrm>
            <a:off x="6553200" y="4953000"/>
            <a:ext cx="2362200" cy="1417321"/>
          </a:xfrm>
          <a:prstGeom prst="rect">
            <a:avLst/>
          </a:prstGeom>
          <a:noFill/>
        </p:spPr>
      </p:pic>
      <p:pic>
        <p:nvPicPr>
          <p:cNvPr id="1048" name="Picture 24" descr="https://encrypted-tbn2.google.com/images?q=tbn:ANd9GcQxGkZY71X_fMiHF8FHaHm2OJ2R8pyVI758HEhWxYyNiUoPDjXoog"/>
          <p:cNvPicPr>
            <a:picLocks noChangeAspect="1" noChangeArrowheads="1"/>
          </p:cNvPicPr>
          <p:nvPr/>
        </p:nvPicPr>
        <p:blipFill>
          <a:blip r:embed="rId10" cstate="print"/>
          <a:srcRect/>
          <a:stretch>
            <a:fillRect/>
          </a:stretch>
        </p:blipFill>
        <p:spPr bwMode="auto">
          <a:xfrm>
            <a:off x="381000" y="838200"/>
            <a:ext cx="2362200" cy="1586295"/>
          </a:xfrm>
          <a:prstGeom prst="rect">
            <a:avLst/>
          </a:prstGeom>
          <a:noFill/>
        </p:spPr>
      </p:pic>
      <p:sp>
        <p:nvSpPr>
          <p:cNvPr id="11" name="TextBox 10"/>
          <p:cNvSpPr txBox="1"/>
          <p:nvPr/>
        </p:nvSpPr>
        <p:spPr>
          <a:xfrm>
            <a:off x="1676400" y="2819400"/>
            <a:ext cx="5699252" cy="1323439"/>
          </a:xfrm>
          <a:prstGeom prst="rect">
            <a:avLst/>
          </a:prstGeom>
          <a:noFill/>
        </p:spPr>
        <p:txBody>
          <a:bodyPr wrap="none" rtlCol="0">
            <a:spAutoFit/>
          </a:bodyPr>
          <a:lstStyle/>
          <a:p>
            <a:pPr algn="ctr"/>
            <a:r>
              <a:rPr lang="en-US" sz="4000" dirty="0" smtClean="0">
                <a:solidFill>
                  <a:schemeClr val="bg1">
                    <a:lumMod val="95000"/>
                  </a:schemeClr>
                </a:solidFill>
              </a:rPr>
              <a:t>Practice saying </a:t>
            </a:r>
            <a:r>
              <a:rPr lang="en-US" sz="4000" b="1" i="1" dirty="0" smtClean="0">
                <a:solidFill>
                  <a:schemeClr val="bg1">
                    <a:lumMod val="95000"/>
                  </a:schemeClr>
                </a:solidFill>
                <a:effectLst>
                  <a:outerShdw blurRad="38100" dist="38100" dir="2700000" algn="tl">
                    <a:srgbClr val="000000">
                      <a:alpha val="43137"/>
                    </a:srgbClr>
                  </a:outerShdw>
                </a:effectLst>
              </a:rPr>
              <a:t>no</a:t>
            </a:r>
            <a:r>
              <a:rPr lang="en-US" sz="4000" dirty="0" smtClean="0">
                <a:solidFill>
                  <a:schemeClr val="bg1">
                    <a:lumMod val="95000"/>
                  </a:schemeClr>
                </a:solidFill>
              </a:rPr>
              <a:t> </a:t>
            </a:r>
          </a:p>
          <a:p>
            <a:pPr algn="ctr"/>
            <a:r>
              <a:rPr lang="en-US" sz="4000" dirty="0" smtClean="0">
                <a:solidFill>
                  <a:schemeClr val="bg1">
                    <a:lumMod val="95000"/>
                  </a:schemeClr>
                </a:solidFill>
              </a:rPr>
              <a:t>with someone who is safe.</a:t>
            </a:r>
            <a:endParaRPr lang="en-US" sz="4000" dirty="0">
              <a:solidFill>
                <a:schemeClr val="bg1">
                  <a:lumMod val="95000"/>
                </a:schemeClr>
              </a:solidFill>
            </a:endParaRPr>
          </a:p>
        </p:txBody>
      </p:sp>
      <p:sp>
        <p:nvSpPr>
          <p:cNvPr id="12" name="Footer Placeholder 11"/>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714" y="685800"/>
            <a:ext cx="7897611" cy="1077218"/>
          </a:xfrm>
          <a:prstGeom prst="rect">
            <a:avLst/>
          </a:prstGeom>
          <a:noFill/>
        </p:spPr>
        <p:txBody>
          <a:bodyPr wrap="none" rtlCol="0">
            <a:spAutoFit/>
          </a:bodyPr>
          <a:lstStyle/>
          <a:p>
            <a:r>
              <a:rPr lang="en-US" sz="3200" dirty="0" smtClean="0">
                <a:solidFill>
                  <a:srgbClr val="FF0000"/>
                </a:solidFill>
              </a:rPr>
              <a:t>I am responsible for what I say &amp; how I say it.  </a:t>
            </a:r>
          </a:p>
          <a:p>
            <a:r>
              <a:rPr lang="en-US" sz="3200" dirty="0" smtClean="0">
                <a:solidFill>
                  <a:srgbClr val="FF0000"/>
                </a:solidFill>
              </a:rPr>
              <a:t>I am not responsible for what you hear.</a:t>
            </a:r>
            <a:endParaRPr lang="en-US" sz="3200" dirty="0">
              <a:solidFill>
                <a:srgbClr val="FF0000"/>
              </a:solidFill>
            </a:endParaRPr>
          </a:p>
        </p:txBody>
      </p:sp>
      <p:sp>
        <p:nvSpPr>
          <p:cNvPr id="4" name="TextBox 3"/>
          <p:cNvSpPr txBox="1"/>
          <p:nvPr/>
        </p:nvSpPr>
        <p:spPr>
          <a:xfrm>
            <a:off x="1295400" y="2209800"/>
            <a:ext cx="6490751" cy="1077218"/>
          </a:xfrm>
          <a:prstGeom prst="rect">
            <a:avLst/>
          </a:prstGeom>
          <a:noFill/>
        </p:spPr>
        <p:txBody>
          <a:bodyPr wrap="none" rtlCol="0">
            <a:spAutoFit/>
          </a:bodyPr>
          <a:lstStyle/>
          <a:p>
            <a:r>
              <a:rPr lang="en-US" sz="3200" dirty="0" smtClean="0">
                <a:solidFill>
                  <a:schemeClr val="accent5">
                    <a:lumMod val="75000"/>
                  </a:schemeClr>
                </a:solidFill>
              </a:rPr>
              <a:t>I am responsible for what I do.  </a:t>
            </a:r>
          </a:p>
          <a:p>
            <a:r>
              <a:rPr lang="en-US" sz="3200" dirty="0" smtClean="0">
                <a:solidFill>
                  <a:schemeClr val="accent5">
                    <a:lumMod val="75000"/>
                  </a:schemeClr>
                </a:solidFill>
              </a:rPr>
              <a:t>I am not responsible for how you feel.</a:t>
            </a:r>
            <a:endParaRPr lang="en-US" sz="3200" dirty="0">
              <a:solidFill>
                <a:schemeClr val="accent5">
                  <a:lumMod val="75000"/>
                </a:schemeClr>
              </a:solidFill>
            </a:endParaRPr>
          </a:p>
        </p:txBody>
      </p:sp>
      <p:sp>
        <p:nvSpPr>
          <p:cNvPr id="5" name="TextBox 4"/>
          <p:cNvSpPr txBox="1"/>
          <p:nvPr/>
        </p:nvSpPr>
        <p:spPr>
          <a:xfrm>
            <a:off x="304800" y="3581400"/>
            <a:ext cx="7940059" cy="1077218"/>
          </a:xfrm>
          <a:prstGeom prst="rect">
            <a:avLst/>
          </a:prstGeom>
          <a:noFill/>
        </p:spPr>
        <p:txBody>
          <a:bodyPr wrap="none" rtlCol="0">
            <a:spAutoFit/>
          </a:bodyPr>
          <a:lstStyle/>
          <a:p>
            <a:r>
              <a:rPr lang="en-US" sz="3200" dirty="0" smtClean="0">
                <a:solidFill>
                  <a:schemeClr val="bg1">
                    <a:lumMod val="95000"/>
                  </a:schemeClr>
                </a:solidFill>
              </a:rPr>
              <a:t>I am responsible for the choices I make.</a:t>
            </a:r>
          </a:p>
          <a:p>
            <a:r>
              <a:rPr lang="en-US" sz="3200" dirty="0" smtClean="0">
                <a:solidFill>
                  <a:schemeClr val="bg1">
                    <a:lumMod val="95000"/>
                  </a:schemeClr>
                </a:solidFill>
              </a:rPr>
              <a:t>I am not responsible for the choices you make.</a:t>
            </a:r>
            <a:endParaRPr lang="en-US" sz="3200" dirty="0">
              <a:solidFill>
                <a:schemeClr val="bg1">
                  <a:lumMod val="95000"/>
                </a:schemeClr>
              </a:solidFill>
            </a:endParaRPr>
          </a:p>
        </p:txBody>
      </p:sp>
      <p:sp>
        <p:nvSpPr>
          <p:cNvPr id="6" name="TextBox 5"/>
          <p:cNvSpPr txBox="1"/>
          <p:nvPr/>
        </p:nvSpPr>
        <p:spPr>
          <a:xfrm>
            <a:off x="1295400" y="4953000"/>
            <a:ext cx="7286931" cy="1077218"/>
          </a:xfrm>
          <a:prstGeom prst="rect">
            <a:avLst/>
          </a:prstGeom>
          <a:noFill/>
        </p:spPr>
        <p:txBody>
          <a:bodyPr wrap="none" rtlCol="0">
            <a:spAutoFit/>
          </a:bodyPr>
          <a:lstStyle/>
          <a:p>
            <a:r>
              <a:rPr lang="en-US" sz="3200" dirty="0" smtClean="0">
                <a:solidFill>
                  <a:srgbClr val="7030A0"/>
                </a:solidFill>
              </a:rPr>
              <a:t>I am responsible “for” myself.</a:t>
            </a:r>
          </a:p>
          <a:p>
            <a:r>
              <a:rPr lang="en-US" sz="3200" dirty="0" smtClean="0">
                <a:solidFill>
                  <a:srgbClr val="7030A0"/>
                </a:solidFill>
              </a:rPr>
              <a:t>I am responsible “to” others, to love them.</a:t>
            </a:r>
            <a:endParaRPr lang="en-US" sz="3200" dirty="0">
              <a:solidFill>
                <a:srgbClr val="7030A0"/>
              </a:solidFill>
            </a:endParaRPr>
          </a:p>
        </p:txBody>
      </p:sp>
      <p:sp>
        <p:nvSpPr>
          <p:cNvPr id="7" name="Footer Placeholder 6"/>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200400"/>
          </a:xfrm>
        </p:spPr>
        <p:style>
          <a:lnRef idx="1">
            <a:schemeClr val="accent2"/>
          </a:lnRef>
          <a:fillRef idx="3">
            <a:schemeClr val="accent2"/>
          </a:fillRef>
          <a:effectRef idx="2">
            <a:schemeClr val="accent2"/>
          </a:effectRef>
          <a:fontRef idx="minor">
            <a:schemeClr val="lt1"/>
          </a:fontRef>
        </p:style>
        <p:txBody>
          <a:bodyPr>
            <a:normAutofit/>
          </a:bodyPr>
          <a:lstStyle/>
          <a:p>
            <a:r>
              <a:rPr lang="en-US" i="1" dirty="0" smtClean="0">
                <a:effectLst>
                  <a:outerShdw blurRad="38100" dist="38100" dir="2700000" algn="tl">
                    <a:srgbClr val="000000">
                      <a:alpha val="43137"/>
                    </a:srgbClr>
                  </a:outerShdw>
                </a:effectLst>
              </a:rPr>
              <a:t>Boundaries without consequences are not boundaries.  You must be willing to enforce the boundaries</a:t>
            </a:r>
            <a:endParaRPr lang="en-US"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style>
          <a:lnRef idx="0">
            <a:schemeClr val="accent2"/>
          </a:lnRef>
          <a:fillRef idx="3">
            <a:schemeClr val="accent2"/>
          </a:fillRef>
          <a:effectRef idx="3">
            <a:schemeClr val="accent2"/>
          </a:effectRef>
          <a:fontRef idx="minor">
            <a:schemeClr val="lt1"/>
          </a:fontRef>
        </p:style>
        <p:txBody>
          <a:bodyPr/>
          <a:lstStyle/>
          <a:p>
            <a:r>
              <a:rPr lang="en-US" b="1" i="1" dirty="0" smtClean="0"/>
              <a:t>Set Limits</a:t>
            </a:r>
            <a:r>
              <a:rPr lang="en-US" i="1" dirty="0" smtClean="0"/>
              <a:t> on yourself in terms of what you will allow yourself to be exposed to.</a:t>
            </a:r>
            <a:br>
              <a:rPr lang="en-US" i="1" dirty="0" smtClean="0"/>
            </a:br>
            <a:r>
              <a:rPr lang="en-US" dirty="0" smtClean="0"/>
              <a:t/>
            </a:r>
            <a:br>
              <a:rPr lang="en-US" dirty="0" smtClean="0"/>
            </a:br>
            <a:r>
              <a:rPr lang="en-US" b="1" i="1" dirty="0" smtClean="0"/>
              <a:t>Give Consequences</a:t>
            </a:r>
            <a:r>
              <a:rPr lang="en-US" i="1" dirty="0" smtClean="0"/>
              <a:t> that will cause them to feel the pain of their choices.</a:t>
            </a:r>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DFO89Y.jpg"/>
          <p:cNvPicPr>
            <a:picLocks noChangeAspect="1"/>
          </p:cNvPicPr>
          <p:nvPr/>
        </p:nvPicPr>
        <p:blipFill>
          <a:blip r:embed="rId2" cstate="print"/>
          <a:stretch>
            <a:fillRect/>
          </a:stretch>
        </p:blipFill>
        <p:spPr>
          <a:xfrm>
            <a:off x="2545830" y="381000"/>
            <a:ext cx="3778770" cy="2514600"/>
          </a:xfrm>
          <a:prstGeom prst="rect">
            <a:avLst/>
          </a:prstGeom>
        </p:spPr>
      </p:pic>
      <p:sp>
        <p:nvSpPr>
          <p:cNvPr id="3" name="TextBox 2"/>
          <p:cNvSpPr txBox="1"/>
          <p:nvPr/>
        </p:nvSpPr>
        <p:spPr>
          <a:xfrm>
            <a:off x="717894" y="3200400"/>
            <a:ext cx="7595028" cy="1200329"/>
          </a:xfrm>
          <a:prstGeom prst="rect">
            <a:avLst/>
          </a:prstGeom>
          <a:solidFill>
            <a:srgbClr val="7030A0"/>
          </a:solidFill>
        </p:spPr>
        <p:txBody>
          <a:bodyPr wrap="none" rtlCol="0">
            <a:spAutoFit/>
          </a:bodyPr>
          <a:lstStyle/>
          <a:p>
            <a:pPr algn="ctr"/>
            <a:r>
              <a:rPr lang="en-US" sz="3600" dirty="0" smtClean="0">
                <a:solidFill>
                  <a:schemeClr val="bg1">
                    <a:lumMod val="95000"/>
                  </a:schemeClr>
                </a:solidFill>
                <a:effectLst>
                  <a:outerShdw blurRad="38100" dist="38100" dir="2700000" algn="tl">
                    <a:srgbClr val="000000">
                      <a:alpha val="43137"/>
                    </a:srgbClr>
                  </a:outerShdw>
                </a:effectLst>
              </a:rPr>
              <a:t>Where is one place in your life</a:t>
            </a:r>
          </a:p>
          <a:p>
            <a:pPr algn="ctr"/>
            <a:r>
              <a:rPr lang="en-US" sz="3600" dirty="0" smtClean="0">
                <a:solidFill>
                  <a:schemeClr val="bg1">
                    <a:lumMod val="95000"/>
                  </a:schemeClr>
                </a:solidFill>
                <a:effectLst>
                  <a:outerShdw blurRad="38100" dist="38100" dir="2700000" algn="tl">
                    <a:srgbClr val="000000">
                      <a:alpha val="43137"/>
                    </a:srgbClr>
                  </a:outerShdw>
                </a:effectLst>
              </a:rPr>
              <a:t>that you need to establish a boundary? </a:t>
            </a:r>
          </a:p>
        </p:txBody>
      </p:sp>
      <p:sp>
        <p:nvSpPr>
          <p:cNvPr id="4" name="Rectangle 3"/>
          <p:cNvSpPr/>
          <p:nvPr/>
        </p:nvSpPr>
        <p:spPr>
          <a:xfrm>
            <a:off x="457200" y="4800600"/>
            <a:ext cx="8229600" cy="1791260"/>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spcBef>
                <a:spcPct val="20000"/>
              </a:spcBef>
              <a:defRPr/>
            </a:pPr>
            <a:r>
              <a:rPr lang="en-US" sz="3600" dirty="0" smtClean="0">
                <a:solidFill>
                  <a:schemeClr val="bg1"/>
                </a:solidFill>
                <a:effectLst>
                  <a:outerShdw blurRad="38100" dist="38100" dir="2700000" algn="tl">
                    <a:srgbClr val="000000">
                      <a:alpha val="43137"/>
                    </a:srgbClr>
                  </a:outerShdw>
                </a:effectLst>
              </a:rPr>
              <a:t>Who is suffering the consequences?  Make sure it is the person who needs it.</a:t>
            </a:r>
          </a:p>
          <a:p>
            <a:pPr lvl="0" algn="ctr">
              <a:spcBef>
                <a:spcPct val="20000"/>
              </a:spcBef>
              <a:defRPr/>
            </a:pPr>
            <a:r>
              <a:rPr lang="en-US" sz="3200" dirty="0" smtClean="0">
                <a:solidFill>
                  <a:schemeClr val="bg1"/>
                </a:solidFill>
                <a:effectLst>
                  <a:outerShdw blurRad="38100" dist="38100" dir="2700000" algn="tl">
                    <a:srgbClr val="000000">
                      <a:alpha val="43137"/>
                    </a:srgbClr>
                  </a:outerShdw>
                </a:effectLst>
              </a:rPr>
              <a:t> </a:t>
            </a:r>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a:xfrm>
            <a:off x="457200" y="1600200"/>
            <a:ext cx="8229600" cy="4953000"/>
          </a:xfrm>
        </p:spPr>
        <p:style>
          <a:lnRef idx="1">
            <a:schemeClr val="accent5"/>
          </a:lnRef>
          <a:fillRef idx="2">
            <a:schemeClr val="accent5"/>
          </a:fillRef>
          <a:effectRef idx="1">
            <a:schemeClr val="accent5"/>
          </a:effectRef>
          <a:fontRef idx="minor">
            <a:schemeClr val="dk1"/>
          </a:fontRef>
        </p:style>
        <p:txBody>
          <a:bodyPr/>
          <a:lstStyle/>
          <a:p>
            <a:pPr>
              <a:buNone/>
            </a:pPr>
            <a:r>
              <a:rPr lang="en-US" b="1" dirty="0" smtClean="0"/>
              <a:t>1. Let go of expectations:</a:t>
            </a:r>
          </a:p>
          <a:p>
            <a:pPr>
              <a:buNone/>
            </a:pPr>
            <a:r>
              <a:rPr lang="en-US" dirty="0" smtClean="0"/>
              <a:t>	Lowering expectations of others is what makes closeness and connection possible.  Raising your expectations of others will create defensiveness and distancing. </a:t>
            </a:r>
          </a:p>
          <a:p>
            <a:pPr>
              <a:buNone/>
            </a:pPr>
            <a:r>
              <a:rPr lang="en-US" i="1" dirty="0" smtClean="0"/>
              <a:t>	</a:t>
            </a: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8077200" cy="2123658"/>
          </a:xfrm>
          <a:prstGeom prst="rect">
            <a:avLst/>
          </a:prstGeom>
        </p:spPr>
        <p:txBody>
          <a:bodyPr wrap="square">
            <a:spAutoFit/>
          </a:bodyPr>
          <a:lstStyle/>
          <a:p>
            <a:pPr algn="ctr">
              <a:buNone/>
            </a:pPr>
            <a:r>
              <a:rPr lang="en-US" sz="4400" i="1" dirty="0" smtClean="0">
                <a:solidFill>
                  <a:schemeClr val="accent5">
                    <a:lumMod val="20000"/>
                    <a:lumOff val="80000"/>
                  </a:schemeClr>
                </a:solidFill>
              </a:rPr>
              <a:t>If we want to get people to distance from us, we need only to raise our expectations of them.</a:t>
            </a:r>
            <a:endParaRPr lang="en-US" sz="4400" dirty="0" smtClean="0">
              <a:solidFill>
                <a:schemeClr val="accent5">
                  <a:lumMod val="20000"/>
                  <a:lumOff val="80000"/>
                </a:schemeClr>
              </a:solidFill>
            </a:endParaRPr>
          </a:p>
        </p:txBody>
      </p:sp>
      <p:pic>
        <p:nvPicPr>
          <p:cNvPr id="6" name="Picture 5" descr="Distancing.jpg"/>
          <p:cNvPicPr>
            <a:picLocks noChangeAspect="1"/>
          </p:cNvPicPr>
          <p:nvPr/>
        </p:nvPicPr>
        <p:blipFill>
          <a:blip r:embed="rId2" cstate="print"/>
          <a:stretch>
            <a:fillRect/>
          </a:stretch>
        </p:blipFill>
        <p:spPr>
          <a:xfrm>
            <a:off x="685800" y="2590800"/>
            <a:ext cx="4038600" cy="4038600"/>
          </a:xfrm>
          <a:prstGeom prst="rect">
            <a:avLst/>
          </a:prstGeom>
        </p:spPr>
      </p:pic>
      <p:pic>
        <p:nvPicPr>
          <p:cNvPr id="71682" name="Picture 2" descr="https://encrypted-tbn0.google.com/images?q=tbn:ANd9GcQ5594Eg8CSs7zPtBiJ1sXOJ-N1RimldwrueSTtRdC3Lgg66z49"/>
          <p:cNvPicPr>
            <a:picLocks noChangeAspect="1" noChangeArrowheads="1"/>
          </p:cNvPicPr>
          <p:nvPr/>
        </p:nvPicPr>
        <p:blipFill>
          <a:blip r:embed="rId3" cstate="print"/>
          <a:srcRect/>
          <a:stretch>
            <a:fillRect/>
          </a:stretch>
        </p:blipFill>
        <p:spPr bwMode="auto">
          <a:xfrm>
            <a:off x="5867400" y="3352800"/>
            <a:ext cx="2756646" cy="1828801"/>
          </a:xfrm>
          <a:prstGeom prst="rect">
            <a:avLst/>
          </a:prstGeom>
          <a:noFill/>
        </p:spPr>
      </p:pic>
      <p:sp>
        <p:nvSpPr>
          <p:cNvPr id="7" name="Footer Placeholder 6"/>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a:xfrm>
            <a:off x="457200" y="1600200"/>
            <a:ext cx="8229600" cy="4953000"/>
          </a:xfrm>
        </p:spPr>
        <p:style>
          <a:lnRef idx="1">
            <a:schemeClr val="accent5"/>
          </a:lnRef>
          <a:fillRef idx="2">
            <a:schemeClr val="accent5"/>
          </a:fillRef>
          <a:effectRef idx="1">
            <a:schemeClr val="accent5"/>
          </a:effectRef>
          <a:fontRef idx="minor">
            <a:schemeClr val="dk1"/>
          </a:fontRef>
        </p:style>
        <p:txBody>
          <a:bodyPr/>
          <a:lstStyle/>
          <a:p>
            <a:pPr>
              <a:buNone/>
            </a:pPr>
            <a:r>
              <a:rPr lang="en-US" b="1" dirty="0" smtClean="0"/>
              <a:t>1. Let go of expectations:</a:t>
            </a:r>
          </a:p>
          <a:p>
            <a:pPr>
              <a:buNone/>
            </a:pPr>
            <a:r>
              <a:rPr lang="en-US" dirty="0" smtClean="0"/>
              <a:t>	Let go of your need for them to be different than they are. </a:t>
            </a:r>
            <a:r>
              <a:rPr lang="en-US" i="1" dirty="0" smtClean="0"/>
              <a:t> </a:t>
            </a:r>
            <a:r>
              <a:rPr lang="en-US" dirty="0" smtClean="0"/>
              <a:t>Allow people freedom to be themselves and to make their own choices.</a:t>
            </a:r>
          </a:p>
          <a:p>
            <a:pPr>
              <a:buNone/>
            </a:pPr>
            <a:r>
              <a:rPr lang="en-US" dirty="0" smtClean="0"/>
              <a:t>	Quit trying to control others or demand that they change.</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effectLst>
                  <a:outerShdw blurRad="38100" dist="38100" dir="2700000" algn="tl">
                    <a:srgbClr val="000000">
                      <a:alpha val="43137"/>
                    </a:srgbClr>
                  </a:outerShdw>
                </a:effectLst>
              </a:rPr>
              <a:t>A Story From the Bible</a:t>
            </a:r>
            <a:endParaRPr lang="en-US" dirty="0">
              <a:effectLst>
                <a:outerShdw blurRad="38100" dist="38100" dir="2700000" algn="tl">
                  <a:srgbClr val="000000">
                    <a:alpha val="43137"/>
                  </a:srgbClr>
                </a:outerShdw>
              </a:effectLst>
            </a:endParaRPr>
          </a:p>
        </p:txBody>
      </p:sp>
      <p:pic>
        <p:nvPicPr>
          <p:cNvPr id="3" name="Picture 2" descr="images i.jpg"/>
          <p:cNvPicPr>
            <a:picLocks noChangeAspect="1"/>
          </p:cNvPicPr>
          <p:nvPr/>
        </p:nvPicPr>
        <p:blipFill>
          <a:blip r:embed="rId3" cstate="print"/>
          <a:stretch>
            <a:fillRect/>
          </a:stretch>
        </p:blipFill>
        <p:spPr>
          <a:xfrm>
            <a:off x="1805446" y="2057400"/>
            <a:ext cx="5662154" cy="388620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US" b="1" dirty="0" smtClean="0"/>
              <a:t>2. Learn to become less reactive: </a:t>
            </a:r>
          </a:p>
          <a:p>
            <a:pPr>
              <a:buNone/>
            </a:pPr>
            <a:r>
              <a:rPr lang="en-US" dirty="0" smtClean="0"/>
              <a:t>	We have to find a way to manage our anxiety and our sense of threat.  </a:t>
            </a:r>
            <a:endParaRPr lang="en-US" b="1" i="1" dirty="0" smtClean="0"/>
          </a:p>
          <a:p>
            <a:pPr algn="ctr">
              <a:buNone/>
            </a:pPr>
            <a:r>
              <a:rPr lang="en-US" b="1" i="1" dirty="0" smtClean="0"/>
              <a:t>	</a:t>
            </a:r>
            <a:r>
              <a:rPr lang="en-US" b="1" i="1" u="sng" dirty="0" smtClean="0"/>
              <a:t>Stop:</a:t>
            </a:r>
          </a:p>
          <a:p>
            <a:pPr algn="ctr">
              <a:buNone/>
            </a:pPr>
            <a:r>
              <a:rPr lang="en-US" b="1" i="1" dirty="0" smtClean="0"/>
              <a:t>“Don’t just do something – Stand there!”</a:t>
            </a:r>
            <a:r>
              <a:rPr lang="en-US" dirty="0" smtClean="0"/>
              <a:t> </a:t>
            </a:r>
          </a:p>
          <a:p>
            <a:pPr>
              <a:buNone/>
            </a:pPr>
            <a:endParaRPr lang="en-US" b="1"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US" b="1" dirty="0" smtClean="0"/>
              <a:t>2. Learn to become less reactive: </a:t>
            </a:r>
          </a:p>
          <a:p>
            <a:pPr algn="ctr">
              <a:buNone/>
            </a:pPr>
            <a:r>
              <a:rPr lang="en-US" dirty="0" smtClean="0"/>
              <a:t>	</a:t>
            </a:r>
            <a:r>
              <a:rPr lang="en-US" b="1" i="1" u="sng" dirty="0" smtClean="0"/>
              <a:t>Think: </a:t>
            </a:r>
          </a:p>
          <a:p>
            <a:pPr algn="ctr">
              <a:buNone/>
            </a:pPr>
            <a:r>
              <a:rPr lang="en-US" b="1" i="1" dirty="0" smtClean="0"/>
              <a:t>Who do you want to be in this relationship?</a:t>
            </a:r>
            <a:r>
              <a:rPr lang="en-US" dirty="0" smtClean="0"/>
              <a:t>  What are your guiding values?</a:t>
            </a:r>
          </a:p>
          <a:p>
            <a:pPr algn="ctr">
              <a:buNone/>
            </a:pPr>
            <a:endParaRPr lang="en-US" b="1"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None/>
            </a:pPr>
            <a:r>
              <a:rPr lang="en-US" b="1" dirty="0" smtClean="0"/>
              <a:t>3.  Focus on yourself:</a:t>
            </a:r>
          </a:p>
          <a:p>
            <a:pPr marL="514350" indent="-514350" algn="ctr">
              <a:buNone/>
            </a:pPr>
            <a:r>
              <a:rPr lang="en-US" b="1" dirty="0" smtClean="0"/>
              <a:t>	</a:t>
            </a:r>
            <a:r>
              <a:rPr lang="en-US" dirty="0" smtClean="0"/>
              <a:t>The only person you can change is you.  Take responsibility for yourself.</a:t>
            </a:r>
          </a:p>
          <a:p>
            <a:pPr marL="514350" indent="-514350" algn="ctr">
              <a:buNone/>
            </a:pPr>
            <a:endParaRPr lang="en-US" dirty="0" smtClean="0"/>
          </a:p>
          <a:p>
            <a:pPr marL="514350" indent="-514350" algn="ctr">
              <a:buNone/>
            </a:pPr>
            <a:r>
              <a:rPr lang="en-US" dirty="0" smtClean="0"/>
              <a:t>  </a:t>
            </a:r>
            <a:r>
              <a:rPr lang="en-US" b="1" i="1" dirty="0" smtClean="0"/>
              <a:t>What is my part in keeping this problem in place?</a:t>
            </a:r>
            <a:r>
              <a:rPr lang="en-US" dirty="0" smtClean="0"/>
              <a:t> </a:t>
            </a:r>
          </a:p>
          <a:p>
            <a:pPr marL="514350" indent="-514350">
              <a:buNone/>
            </a:pPr>
            <a:r>
              <a:rPr lang="en-US" dirty="0" smtClean="0"/>
              <a:t>	</a:t>
            </a:r>
          </a:p>
          <a:p>
            <a:pPr marL="514350" indent="-514350">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None/>
            </a:pPr>
            <a:r>
              <a:rPr lang="en-US" b="1" dirty="0" smtClean="0"/>
              <a:t>3.  Focus on yourself:</a:t>
            </a:r>
            <a:endParaRPr lang="en-US" dirty="0" smtClean="0"/>
          </a:p>
          <a:p>
            <a:pPr marL="514350" indent="-514350" algn="ctr">
              <a:buNone/>
            </a:pPr>
            <a:r>
              <a:rPr lang="en-US" dirty="0" smtClean="0"/>
              <a:t>	</a:t>
            </a:r>
            <a:r>
              <a:rPr lang="en-US" b="1" dirty="0" smtClean="0"/>
              <a:t>Don’t blame others</a:t>
            </a:r>
            <a:r>
              <a:rPr lang="en-US" dirty="0" smtClean="0"/>
              <a:t>. </a:t>
            </a:r>
          </a:p>
          <a:p>
            <a:pPr marL="514350" indent="-514350" algn="ctr">
              <a:buNone/>
            </a:pPr>
            <a:endParaRPr lang="en-US" dirty="0" smtClean="0"/>
          </a:p>
          <a:p>
            <a:pPr marL="514350" indent="-514350" algn="ctr">
              <a:buNone/>
            </a:pPr>
            <a:r>
              <a:rPr lang="en-US" i="1" dirty="0" smtClean="0"/>
              <a:t>As long as we keep seeing “them” as responsible for our difficulties or unhappiness in life, we will stay stuck”</a:t>
            </a:r>
            <a:endParaRPr lang="en-US" dirty="0" smtClean="0"/>
          </a:p>
          <a:p>
            <a:pPr marL="514350" indent="-514350">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DFO89Y.jpg"/>
          <p:cNvPicPr>
            <a:picLocks noChangeAspect="1"/>
          </p:cNvPicPr>
          <p:nvPr/>
        </p:nvPicPr>
        <p:blipFill>
          <a:blip r:embed="rId2" cstate="print"/>
          <a:stretch>
            <a:fillRect/>
          </a:stretch>
        </p:blipFill>
        <p:spPr>
          <a:xfrm>
            <a:off x="2590800" y="990600"/>
            <a:ext cx="3778770" cy="2514600"/>
          </a:xfrm>
          <a:prstGeom prst="rect">
            <a:avLst/>
          </a:prstGeom>
        </p:spPr>
      </p:pic>
      <p:sp>
        <p:nvSpPr>
          <p:cNvPr id="3" name="TextBox 2"/>
          <p:cNvSpPr txBox="1"/>
          <p:nvPr/>
        </p:nvSpPr>
        <p:spPr>
          <a:xfrm>
            <a:off x="538253" y="4114800"/>
            <a:ext cx="8185254" cy="707886"/>
          </a:xfrm>
          <a:prstGeom prst="rect">
            <a:avLst/>
          </a:prstGeom>
          <a:solidFill>
            <a:srgbClr val="7030A0"/>
          </a:solidFill>
        </p:spPr>
        <p:txBody>
          <a:bodyPr wrap="none" rtlCol="0">
            <a:spAutoFit/>
          </a:bodyPr>
          <a:lstStyle/>
          <a:p>
            <a:pPr algn="ctr"/>
            <a:r>
              <a:rPr lang="en-US" sz="4000" dirty="0" smtClean="0">
                <a:solidFill>
                  <a:schemeClr val="bg1">
                    <a:lumMod val="95000"/>
                  </a:schemeClr>
                </a:solidFill>
                <a:effectLst>
                  <a:outerShdw blurRad="38100" dist="38100" dir="2700000" algn="tl">
                    <a:srgbClr val="000000">
                      <a:alpha val="43137"/>
                    </a:srgbClr>
                  </a:outerShdw>
                </a:effectLst>
              </a:rPr>
              <a:t>Who do you need to give up blaming? </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276600" y="41148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a:buNone/>
            </a:pPr>
            <a:r>
              <a:rPr lang="en-US" b="1" dirty="0" smtClean="0"/>
              <a:t>1. The wise:</a:t>
            </a:r>
          </a:p>
          <a:p>
            <a:pPr>
              <a:buNone/>
            </a:pPr>
            <a:r>
              <a:rPr lang="en-US" b="1" dirty="0" smtClean="0"/>
              <a:t>	</a:t>
            </a:r>
            <a:r>
              <a:rPr lang="en-US" i="1" dirty="0" smtClean="0"/>
              <a:t>When truth presents itself, the wise person sees the light, takes it in, and makes adjustments.</a:t>
            </a:r>
          </a:p>
          <a:p>
            <a:pPr>
              <a:buNone/>
            </a:pPr>
            <a:endParaRPr lang="en-US" dirty="0" smtClean="0"/>
          </a:p>
          <a:p>
            <a:pPr>
              <a:buNone/>
            </a:pPr>
            <a:r>
              <a:rPr lang="en-US" i="1" dirty="0" smtClean="0"/>
              <a:t>	The bottom line with the wise person is that talking helps – feedback helps – coaching helps.</a:t>
            </a:r>
            <a:endParaRPr lang="en-US" dirty="0" smtClean="0"/>
          </a:p>
          <a:p>
            <a:pPr>
              <a:buNone/>
            </a:pPr>
            <a:r>
              <a:rPr lang="en-US" b="1" dirty="0" smtClean="0"/>
              <a:t>	</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en-US" b="1" dirty="0" smtClean="0"/>
              <a:t>2. The foolish</a:t>
            </a:r>
          </a:p>
          <a:p>
            <a:pPr>
              <a:buNone/>
            </a:pPr>
            <a:r>
              <a:rPr lang="en-US" b="1" dirty="0" smtClean="0"/>
              <a:t>	</a:t>
            </a:r>
            <a:r>
              <a:rPr lang="en-US" i="1" dirty="0" smtClean="0"/>
              <a:t>The fool tries to adjust the truth so that he/she doesn’t have to adjust himself/herself.</a:t>
            </a:r>
          </a:p>
          <a:p>
            <a:pPr lvl="0">
              <a:buNone/>
            </a:pPr>
            <a:r>
              <a:rPr lang="en-US" dirty="0" smtClean="0"/>
              <a:t>	</a:t>
            </a:r>
          </a:p>
          <a:p>
            <a:pPr lvl="0">
              <a:buNone/>
            </a:pPr>
            <a:r>
              <a:rPr lang="en-US" dirty="0" smtClean="0"/>
              <a:t>	When given feedback, they are defensive and immediately come back at you with a reason why it is not their fault.</a:t>
            </a:r>
          </a:p>
          <a:p>
            <a:pPr>
              <a:buNone/>
            </a:pPr>
            <a:endParaRPr lang="en-US" i="1" dirty="0" smtClean="0"/>
          </a:p>
          <a:p>
            <a:pPr>
              <a:buNone/>
            </a:pPr>
            <a:r>
              <a:rPr lang="en-US" dirty="0" smtClean="0"/>
              <a:t/>
            </a:r>
            <a:br>
              <a:rPr lang="en-US" dirty="0" smtClean="0"/>
            </a:br>
            <a:endParaRPr lang="en-US" dirty="0" smtClean="0"/>
          </a:p>
          <a:p>
            <a:pPr>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n-US" b="1" dirty="0" smtClean="0"/>
              <a:t>2. The foolish</a:t>
            </a:r>
            <a:endParaRPr lang="en-US" dirty="0" smtClean="0"/>
          </a:p>
          <a:p>
            <a:r>
              <a:rPr lang="en-US" b="1" i="1" dirty="0" smtClean="0"/>
              <a:t>Stop Talking</a:t>
            </a:r>
            <a:r>
              <a:rPr lang="en-US" i="1" dirty="0" smtClean="0"/>
              <a:t> because talking doesn’t help.</a:t>
            </a:r>
            <a:endParaRPr lang="en-US" dirty="0" smtClean="0"/>
          </a:p>
          <a:p>
            <a:r>
              <a:rPr lang="en-US" b="1" i="1" dirty="0" smtClean="0"/>
              <a:t>Set Limits</a:t>
            </a:r>
            <a:r>
              <a:rPr lang="en-US" i="1" dirty="0" smtClean="0"/>
              <a:t> on yourself in terms of what you will allow yourself to be exposed to.</a:t>
            </a:r>
            <a:endParaRPr lang="en-US" dirty="0" smtClean="0"/>
          </a:p>
          <a:p>
            <a:r>
              <a:rPr lang="en-US" b="1" i="1" dirty="0" smtClean="0"/>
              <a:t>Give Consequences</a:t>
            </a:r>
            <a:r>
              <a:rPr lang="en-US" i="1" dirty="0" smtClean="0"/>
              <a:t> that will cause them to feel the pain of their choices to not listen.</a:t>
            </a:r>
            <a:r>
              <a:rPr lang="en-US" dirty="0" smtClean="0"/>
              <a:t/>
            </a:r>
            <a:br>
              <a:rPr lang="en-US" dirty="0" smtClean="0"/>
            </a:br>
            <a:endParaRPr lang="en-US" dirty="0" smtClean="0"/>
          </a:p>
          <a:p>
            <a:pPr>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Jesus didn’t come to ruin the lives of people.  He came to </a:t>
            </a:r>
            <a:r>
              <a:rPr lang="en-US" b="1" dirty="0" smtClean="0"/>
              <a:t>liberate</a:t>
            </a:r>
            <a:r>
              <a:rPr lang="en-US" dirty="0" smtClean="0"/>
              <a:t> them and to </a:t>
            </a:r>
            <a:r>
              <a:rPr lang="en-US" b="1" dirty="0" smtClean="0"/>
              <a:t>reconcile</a:t>
            </a:r>
            <a:r>
              <a:rPr lang="en-US" dirty="0" smtClean="0"/>
              <a:t> them.</a:t>
            </a:r>
            <a:endParaRPr lang="en-US" dirty="0"/>
          </a:p>
        </p:txBody>
      </p:sp>
      <p:pic>
        <p:nvPicPr>
          <p:cNvPr id="3" name="Picture 2" descr="images.jpg"/>
          <p:cNvPicPr>
            <a:picLocks noChangeAspect="1"/>
          </p:cNvPicPr>
          <p:nvPr/>
        </p:nvPicPr>
        <p:blipFill>
          <a:blip r:embed="rId2" cstate="print"/>
          <a:stretch>
            <a:fillRect/>
          </a:stretch>
        </p:blipFill>
        <p:spPr>
          <a:xfrm>
            <a:off x="9753600" y="3962400"/>
            <a:ext cx="3064644" cy="2295525"/>
          </a:xfrm>
          <a:prstGeom prst="rect">
            <a:avLst/>
          </a:prstGeom>
        </p:spPr>
      </p:pic>
      <p:pic>
        <p:nvPicPr>
          <p:cNvPr id="4" name="Picture 3" descr="paloma%20shalom.jpg"/>
          <p:cNvPicPr>
            <a:picLocks noChangeAspect="1"/>
          </p:cNvPicPr>
          <p:nvPr/>
        </p:nvPicPr>
        <p:blipFill>
          <a:blip r:embed="rId3" cstate="print"/>
          <a:stretch>
            <a:fillRect/>
          </a:stretch>
        </p:blipFill>
        <p:spPr>
          <a:xfrm>
            <a:off x="2286000" y="3517900"/>
            <a:ext cx="4717796" cy="3187700"/>
          </a:xfrm>
          <a:prstGeom prst="rect">
            <a:avLst/>
          </a:prstGeom>
        </p:spPr>
      </p:pic>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90600" y="3810000"/>
            <a:ext cx="7086600" cy="1752600"/>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solidFill>
                  <a:schemeClr val="bg1"/>
                </a:solidFill>
                <a:effectLst>
                  <a:outerShdw blurRad="38100" dist="38100" dir="2700000" algn="tl">
                    <a:srgbClr val="000000">
                      <a:alpha val="43137"/>
                    </a:srgbClr>
                  </a:outerShdw>
                </a:effectLst>
              </a:rPr>
              <a:t>Who is suffering the consequences?  Make sure it is the person who needs it.</a:t>
            </a:r>
          </a:p>
          <a:p>
            <a:r>
              <a:rPr lang="en-US" dirty="0" smtClean="0">
                <a:solidFill>
                  <a:schemeClr val="bg1"/>
                </a:solidFill>
                <a:effectLst>
                  <a:outerShdw blurRad="38100" dist="38100" dir="2700000" algn="tl">
                    <a:srgbClr val="000000">
                      <a:alpha val="43137"/>
                    </a:srgbClr>
                  </a:outerShdw>
                </a:effectLst>
              </a:rPr>
              <a:t> </a:t>
            </a:r>
          </a:p>
          <a:p>
            <a:endParaRPr lang="en-US" dirty="0"/>
          </a:p>
        </p:txBody>
      </p:sp>
      <p:pic>
        <p:nvPicPr>
          <p:cNvPr id="6" name="Picture 5" descr="imagesCADFO89Y.jpg"/>
          <p:cNvPicPr>
            <a:picLocks noChangeAspect="1"/>
          </p:cNvPicPr>
          <p:nvPr/>
        </p:nvPicPr>
        <p:blipFill>
          <a:blip r:embed="rId2" cstate="print"/>
          <a:stretch>
            <a:fillRect/>
          </a:stretch>
        </p:blipFill>
        <p:spPr>
          <a:xfrm>
            <a:off x="2742784" y="838200"/>
            <a:ext cx="3664262" cy="2438400"/>
          </a:xfrm>
          <a:prstGeom prst="rect">
            <a:avLst/>
          </a:prstGeom>
        </p:spPr>
      </p:pic>
      <p:sp>
        <p:nvSpPr>
          <p:cNvPr id="5" name="Subtitle 3"/>
          <p:cNvSpPr txBox="1">
            <a:spLocks/>
          </p:cNvSpPr>
          <p:nvPr/>
        </p:nvSpPr>
        <p:spPr>
          <a:xfrm>
            <a:off x="914400" y="3810000"/>
            <a:ext cx="7086600" cy="1752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Who is suffering the consequences?  Make sure it is the person who needs it.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rabicPeriod"/>
            </a:pPr>
            <a:r>
              <a:rPr lang="en-US" b="1" dirty="0" smtClean="0"/>
              <a:t>The evil:</a:t>
            </a:r>
          </a:p>
          <a:p>
            <a:pPr marL="514350" indent="-514350">
              <a:buNone/>
            </a:pPr>
            <a:r>
              <a:rPr lang="en-US" b="1" dirty="0"/>
              <a:t>	</a:t>
            </a:r>
            <a:r>
              <a:rPr lang="en-US" dirty="0" smtClean="0"/>
              <a:t>There are people in the world who hurt you because they want to hurt you.  Evil people are not reasonable.</a:t>
            </a:r>
          </a:p>
          <a:p>
            <a:pPr marL="514350" indent="-514350">
              <a:buNone/>
            </a:pPr>
            <a:endParaRPr lang="en-US" b="1" dirty="0" smtClean="0"/>
          </a:p>
          <a:p>
            <a:pPr marL="514350" indent="-514350">
              <a:buNone/>
            </a:pPr>
            <a:r>
              <a:rPr lang="en-US" b="1" dirty="0" smtClean="0"/>
              <a:t>	</a:t>
            </a:r>
            <a:r>
              <a:rPr lang="en-US" dirty="0" smtClean="0"/>
              <a:t>You have to go in protection mode, not helping mode, when dealing with evil people.</a:t>
            </a:r>
            <a:endParaRPr lang="en-US" b="1"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447800"/>
            <a:ext cx="8229600" cy="52578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AutoNum type="arabicPeriod"/>
            </a:pPr>
            <a:r>
              <a:rPr lang="en-US" b="1" dirty="0" smtClean="0"/>
              <a:t>Separate: </a:t>
            </a:r>
            <a:r>
              <a:rPr lang="en-US" dirty="0" smtClean="0"/>
              <a:t>- but not separated:</a:t>
            </a:r>
          </a:p>
          <a:p>
            <a:pPr marL="914400" lvl="1" indent="-514350">
              <a:buFont typeface="Wingdings" pitchFamily="2" charset="2"/>
              <a:buChar char="v"/>
            </a:pPr>
            <a:r>
              <a:rPr lang="en-US" sz="3200" dirty="0" smtClean="0"/>
              <a:t>Establish boundaries:</a:t>
            </a:r>
          </a:p>
          <a:p>
            <a:pPr marL="1314450" lvl="2" indent="-514350">
              <a:buFont typeface="Wingdings" pitchFamily="2" charset="2"/>
              <a:buChar char="§"/>
            </a:pPr>
            <a:r>
              <a:rPr lang="en-US" sz="3200" dirty="0" smtClean="0"/>
              <a:t>I am not responsible for someone else’s emotional well-being. I am only responsible to them to love them.</a:t>
            </a:r>
          </a:p>
          <a:p>
            <a:pPr marL="1314450" lvl="2" indent="-514350">
              <a:buNone/>
            </a:pPr>
            <a:endParaRPr lang="en-US" sz="3200" dirty="0"/>
          </a:p>
          <a:p>
            <a:pPr lvl="1">
              <a:buNone/>
            </a:pPr>
            <a:endParaRPr lang="en-US" sz="32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Two Kinds of People With Boundary Issues.</a:t>
            </a:r>
            <a:endParaRPr lang="en-US" dirty="0"/>
          </a:p>
        </p:txBody>
      </p:sp>
      <p:sp>
        <p:nvSpPr>
          <p:cNvPr id="3" name="Content Placeholder 2"/>
          <p:cNvSpPr>
            <a:spLocks noGrp="1"/>
          </p:cNvSpPr>
          <p:nvPr>
            <p:ph idx="1"/>
          </p:nvPr>
        </p:nvSpPr>
        <p:spPr>
          <a:xfrm>
            <a:off x="457200" y="1981200"/>
            <a:ext cx="8229600" cy="4525963"/>
          </a:xfrm>
        </p:spPr>
        <p:style>
          <a:lnRef idx="1">
            <a:schemeClr val="accent3"/>
          </a:lnRef>
          <a:fillRef idx="2">
            <a:schemeClr val="accent3"/>
          </a:fillRef>
          <a:effectRef idx="1">
            <a:schemeClr val="accent3"/>
          </a:effectRef>
          <a:fontRef idx="minor">
            <a:schemeClr val="dk1"/>
          </a:fontRef>
        </p:style>
        <p:txBody>
          <a:bodyPr/>
          <a:lstStyle/>
          <a:p>
            <a:r>
              <a:rPr lang="en-US" b="1" dirty="0" smtClean="0"/>
              <a:t>Compliants: </a:t>
            </a:r>
          </a:p>
          <a:p>
            <a:pPr algn="ctr">
              <a:buNone/>
            </a:pPr>
            <a:r>
              <a:rPr lang="en-US" i="1" dirty="0" smtClean="0"/>
              <a:t>Say yes to the bad - &amp; can’t say no.</a:t>
            </a:r>
          </a:p>
          <a:p>
            <a:pPr algn="ctr">
              <a:buNone/>
            </a:pPr>
            <a:endParaRPr lang="en-US" i="1" dirty="0" smtClean="0"/>
          </a:p>
          <a:p>
            <a:pPr algn="ctr">
              <a:buNone/>
            </a:pPr>
            <a:r>
              <a:rPr lang="en-US" dirty="0" smtClean="0"/>
              <a:t>	They take on too much responsibility &amp; won’t complain about it. They give in to the demands of others out of fear.</a:t>
            </a:r>
          </a:p>
          <a:p>
            <a:pPr>
              <a:buNone/>
            </a:pP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smtClean="0"/>
              <a:t>Compliants Are Afraid</a:t>
            </a:r>
            <a:endParaRPr lang="en-US" dirty="0"/>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lstStyle/>
          <a:p>
            <a:r>
              <a:rPr lang="en-US" dirty="0" smtClean="0"/>
              <a:t>Compliants fear hurting feelings.</a:t>
            </a:r>
          </a:p>
          <a:p>
            <a:r>
              <a:rPr lang="en-US" dirty="0" smtClean="0"/>
              <a:t>Compliants fear the other person’s anger.</a:t>
            </a:r>
          </a:p>
          <a:p>
            <a:r>
              <a:rPr lang="en-US" dirty="0" smtClean="0"/>
              <a:t>Compliants fear abandonment &amp; loneliness.</a:t>
            </a:r>
          </a:p>
          <a:p>
            <a:r>
              <a:rPr lang="en-US" dirty="0" smtClean="0"/>
              <a:t>Compliants fear retribution or punishment.</a:t>
            </a:r>
          </a:p>
          <a:p>
            <a:r>
              <a:rPr lang="en-US" dirty="0" smtClean="0"/>
              <a:t>Compliants fear being viewed as selfish, un-spiritual, or being a jerk.</a:t>
            </a:r>
          </a:p>
          <a:p>
            <a:r>
              <a:rPr lang="en-US" dirty="0" smtClean="0"/>
              <a:t>Compliants fear feeling guilty.</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90600"/>
            <a:ext cx="8229600" cy="3611562"/>
          </a:xfrm>
        </p:spPr>
        <p:style>
          <a:lnRef idx="1">
            <a:schemeClr val="accent3"/>
          </a:lnRef>
          <a:fillRef idx="3">
            <a:schemeClr val="accent3"/>
          </a:fillRef>
          <a:effectRef idx="2">
            <a:schemeClr val="accent3"/>
          </a:effectRef>
          <a:fontRef idx="minor">
            <a:schemeClr val="lt1"/>
          </a:fontRef>
        </p:style>
        <p:txBody>
          <a:bodyPr/>
          <a:lstStyle/>
          <a:p>
            <a:r>
              <a:rPr lang="en-US" i="1" dirty="0" smtClean="0">
                <a:effectLst>
                  <a:outerShdw blurRad="38100" dist="38100" dir="2700000" algn="tl">
                    <a:srgbClr val="000000">
                      <a:alpha val="43137"/>
                    </a:srgbClr>
                  </a:outerShdw>
                </a:effectLst>
              </a:rPr>
              <a:t>Compliants end up being controlled by others.</a:t>
            </a:r>
            <a:br>
              <a:rPr lang="en-US" i="1" dirty="0" smtClean="0">
                <a:effectLst>
                  <a:outerShdw blurRad="38100" dist="38100" dir="2700000" algn="tl">
                    <a:srgbClr val="000000">
                      <a:alpha val="43137"/>
                    </a:srgbClr>
                  </a:outerShdw>
                </a:effectLst>
              </a:rPr>
            </a:br>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Two Kinds of People With Boundary Issues.</a:t>
            </a:r>
            <a:endParaRPr lang="en-US" dirty="0"/>
          </a:p>
        </p:txBody>
      </p:sp>
      <p:sp>
        <p:nvSpPr>
          <p:cNvPr id="3" name="Content Placeholder 2"/>
          <p:cNvSpPr>
            <a:spLocks noGrp="1"/>
          </p:cNvSpPr>
          <p:nvPr>
            <p:ph idx="1"/>
          </p:nvPr>
        </p:nvSpPr>
        <p:spPr>
          <a:xfrm>
            <a:off x="457200" y="1981200"/>
            <a:ext cx="8229600" cy="4525963"/>
          </a:xfrm>
        </p:spPr>
        <p:style>
          <a:lnRef idx="1">
            <a:schemeClr val="accent3"/>
          </a:lnRef>
          <a:fillRef idx="2">
            <a:schemeClr val="accent3"/>
          </a:fillRef>
          <a:effectRef idx="1">
            <a:schemeClr val="accent3"/>
          </a:effectRef>
          <a:fontRef idx="minor">
            <a:schemeClr val="dk1"/>
          </a:fontRef>
        </p:style>
        <p:txBody>
          <a:bodyPr/>
          <a:lstStyle/>
          <a:p>
            <a:r>
              <a:rPr lang="en-US" b="1" dirty="0" smtClean="0"/>
              <a:t>Controllers: </a:t>
            </a:r>
          </a:p>
          <a:p>
            <a:pPr algn="ctr">
              <a:buNone/>
            </a:pPr>
            <a:r>
              <a:rPr lang="en-US" i="1" dirty="0" smtClean="0"/>
              <a:t>Don’t respect the boundaries of others &amp; they can’t set boundaries for themselves.</a:t>
            </a:r>
          </a:p>
          <a:p>
            <a:pPr algn="ctr">
              <a:buNone/>
            </a:pPr>
            <a:endParaRPr lang="en-US" i="1" dirty="0" smtClean="0"/>
          </a:p>
          <a:p>
            <a:pPr algn="ctr">
              <a:buNone/>
            </a:pPr>
            <a:r>
              <a:rPr lang="en-US" dirty="0" smtClean="0"/>
              <a:t>	They can’t hear no.  Controllers aggressively or manipulatively violate the boundaries of others.</a:t>
            </a:r>
          </a:p>
          <a:p>
            <a:pPr>
              <a:buNone/>
            </a:pP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style>
          <a:lnRef idx="1">
            <a:schemeClr val="accent3"/>
          </a:lnRef>
          <a:fillRef idx="3">
            <a:schemeClr val="accent3"/>
          </a:fillRef>
          <a:effectRef idx="2">
            <a:schemeClr val="accent3"/>
          </a:effectRef>
          <a:fontRef idx="minor">
            <a:schemeClr val="lt1"/>
          </a:fontRef>
        </p:style>
        <p:txBody>
          <a:bodyPr/>
          <a:lstStyle/>
          <a:p>
            <a:r>
              <a:rPr lang="en-US" dirty="0" smtClean="0"/>
              <a:t>Controllers</a:t>
            </a:r>
            <a:endParaRPr lang="en-US" dirty="0"/>
          </a:p>
        </p:txBody>
      </p:sp>
      <p:sp>
        <p:nvSpPr>
          <p:cNvPr id="3" name="Content Placeholder 2"/>
          <p:cNvSpPr>
            <a:spLocks noGrp="1"/>
          </p:cNvSpPr>
          <p:nvPr>
            <p:ph idx="1"/>
          </p:nvPr>
        </p:nvSpPr>
        <p:spPr>
          <a:xfrm>
            <a:off x="457200" y="1371600"/>
            <a:ext cx="8229600" cy="5257800"/>
          </a:xfrm>
        </p:spPr>
        <p:style>
          <a:lnRef idx="1">
            <a:schemeClr val="accent3"/>
          </a:lnRef>
          <a:fillRef idx="2">
            <a:schemeClr val="accent3"/>
          </a:fillRef>
          <a:effectRef idx="1">
            <a:schemeClr val="accent3"/>
          </a:effectRef>
          <a:fontRef idx="minor">
            <a:schemeClr val="dk1"/>
          </a:fontRef>
        </p:style>
        <p:txBody>
          <a:bodyPr/>
          <a:lstStyle/>
          <a:p>
            <a:r>
              <a:rPr lang="en-US" dirty="0" smtClean="0"/>
              <a:t>Controllers have little ability to control their impulses or desires.</a:t>
            </a:r>
          </a:p>
          <a:p>
            <a:r>
              <a:rPr lang="en-US" dirty="0" smtClean="0"/>
              <a:t>Controllers have limited ability to take responsibility for their own lives.</a:t>
            </a:r>
          </a:p>
          <a:p>
            <a:r>
              <a:rPr lang="en-US" dirty="0" smtClean="0"/>
              <a:t>Controllers always blame someone or something.</a:t>
            </a:r>
          </a:p>
          <a:p>
            <a:r>
              <a:rPr lang="en-US" dirty="0" smtClean="0"/>
              <a:t>Controllers use anger &amp; guilt messages to get their way.</a:t>
            </a:r>
          </a:p>
          <a:p>
            <a:pPr>
              <a:buNone/>
            </a:pP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style>
          <a:lnRef idx="1">
            <a:schemeClr val="accent2"/>
          </a:lnRef>
          <a:fillRef idx="3">
            <a:schemeClr val="accent2"/>
          </a:fillRef>
          <a:effectRef idx="2">
            <a:schemeClr val="accent2"/>
          </a:effectRef>
          <a:fontRef idx="minor">
            <a:schemeClr val="lt1"/>
          </a:fontRef>
        </p:style>
        <p:txBody>
          <a:bodyPr>
            <a:normAutofit/>
          </a:bodyPr>
          <a:lstStyle/>
          <a:p>
            <a:r>
              <a:rPr lang="en-US" sz="3600" dirty="0" smtClean="0"/>
              <a:t>We can only love &amp; relate to the level of our emotional maturity.</a:t>
            </a:r>
            <a:endParaRPr lang="en-US" sz="3600" dirty="0"/>
          </a:p>
        </p:txBody>
      </p:sp>
      <p:pic>
        <p:nvPicPr>
          <p:cNvPr id="6" name="Picture 5" descr="imagesCAM76Y1I.jpg"/>
          <p:cNvPicPr>
            <a:picLocks noChangeAspect="1"/>
          </p:cNvPicPr>
          <p:nvPr/>
        </p:nvPicPr>
        <p:blipFill>
          <a:blip r:embed="rId2" cstate="print"/>
          <a:stretch>
            <a:fillRect/>
          </a:stretch>
        </p:blipFill>
        <p:spPr>
          <a:xfrm>
            <a:off x="1981200" y="2743200"/>
            <a:ext cx="5187950" cy="289560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8229600" cy="3429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i="1" dirty="0" smtClean="0">
                <a:effectLst>
                  <a:outerShdw blurRad="38100" dist="38100" dir="2700000" algn="tl">
                    <a:srgbClr val="000000">
                      <a:alpha val="43137"/>
                    </a:srgbClr>
                  </a:outerShdw>
                </a:effectLst>
              </a:rPr>
              <a:t>Controllers rarely feel loved because they know that the only reason people spend time with them is because they demand them to do so.</a:t>
            </a:r>
            <a:br>
              <a:rPr lang="en-US" sz="4000" i="1" dirty="0" smtClean="0">
                <a:effectLst>
                  <a:outerShdw blurRad="38100" dist="38100" dir="2700000" algn="tl">
                    <a:srgbClr val="000000">
                      <a:alpha val="43137"/>
                    </a:srgbClr>
                  </a:outerShdw>
                </a:effectLst>
              </a:rPr>
            </a:br>
            <a:endParaRPr lang="en-US" sz="4000"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447800"/>
            <a:ext cx="8229600" cy="52578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AutoNum type="arabicPeriod"/>
            </a:pPr>
            <a:r>
              <a:rPr lang="en-US" b="1" dirty="0" smtClean="0"/>
              <a:t>Separate: </a:t>
            </a:r>
            <a:r>
              <a:rPr lang="en-US" dirty="0" smtClean="0"/>
              <a:t>- but not separated:</a:t>
            </a:r>
          </a:p>
          <a:p>
            <a:pPr marL="914400" lvl="1" indent="-514350">
              <a:buFont typeface="Wingdings" pitchFamily="2" charset="2"/>
              <a:buChar char="v"/>
            </a:pPr>
            <a:r>
              <a:rPr lang="en-US" sz="3200" dirty="0" smtClean="0"/>
              <a:t>I express love through sacrifice &amp; giving, and I compromise out of my own freedom to choose.  I don’t do these things out of a reaction to my own anxiety or a need to keep the other person happy.</a:t>
            </a:r>
          </a:p>
          <a:p>
            <a:pPr marL="914400" lvl="1" indent="-514350">
              <a:buFont typeface="Wingdings" pitchFamily="2" charset="2"/>
              <a:buChar char="v"/>
            </a:pPr>
            <a:r>
              <a:rPr lang="en-US" sz="3200" dirty="0"/>
              <a:t>I can distinguish and choose between my feelings and my thinking.</a:t>
            </a:r>
          </a:p>
          <a:p>
            <a:pPr marL="400050" lvl="1" indent="0">
              <a:buNone/>
            </a:pPr>
            <a:endParaRPr lang="en-US" sz="3200" dirty="0"/>
          </a:p>
          <a:p>
            <a:pPr lvl="1">
              <a:buNone/>
            </a:pPr>
            <a:endParaRPr lang="en-US" sz="32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447800"/>
            <a:ext cx="8229600" cy="52578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AutoNum type="arabicPeriod"/>
            </a:pPr>
            <a:r>
              <a:rPr lang="en-US" b="1" dirty="0" smtClean="0"/>
              <a:t>Separate: </a:t>
            </a:r>
            <a:r>
              <a:rPr lang="en-US" dirty="0" smtClean="0"/>
              <a:t>- but not separated:</a:t>
            </a:r>
          </a:p>
          <a:p>
            <a:pPr marL="1314450" lvl="2" indent="-514350">
              <a:buFont typeface="Wingdings" pitchFamily="2" charset="2"/>
              <a:buChar char="v"/>
            </a:pPr>
            <a:r>
              <a:rPr lang="en-US" sz="3200" dirty="0" smtClean="0"/>
              <a:t>I am able to rely less on the other person for support or to “complete” something that is lacking in me. We complement each other but we don’t complete each other.</a:t>
            </a:r>
          </a:p>
          <a:p>
            <a:pPr marL="1314450" lvl="2" indent="-514350">
              <a:buFont typeface="Wingdings" pitchFamily="2" charset="2"/>
              <a:buChar char="v"/>
            </a:pPr>
            <a:r>
              <a:rPr lang="en-US" sz="3200" dirty="0" smtClean="0"/>
              <a:t>Each person makes thoughtful &amp; constructive contributions to the relationship.</a:t>
            </a:r>
          </a:p>
          <a:p>
            <a:pPr>
              <a:buNone/>
            </a:pPr>
            <a:endParaRPr lang="en-US" dirty="0" smtClean="0"/>
          </a:p>
          <a:p>
            <a:pPr marL="1314450" lvl="2" indent="-514350">
              <a:buFont typeface="Wingdings" pitchFamily="2" charset="2"/>
              <a:buChar char="v"/>
            </a:pPr>
            <a:endParaRPr lang="en-US" sz="3200" dirty="0" smtClean="0"/>
          </a:p>
          <a:p>
            <a:pPr marL="1314450" lvl="2" indent="-514350">
              <a:buFont typeface="Wingdings" pitchFamily="2" charset="2"/>
              <a:buChar char="§"/>
            </a:pPr>
            <a:endParaRPr lang="en-US" sz="3200" dirty="0"/>
          </a:p>
          <a:p>
            <a:pPr lvl="1">
              <a:buNone/>
            </a:pPr>
            <a:endParaRPr lang="en-US" sz="32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buNone/>
            </a:pPr>
            <a:r>
              <a:rPr lang="en-US" b="1" dirty="0" smtClean="0"/>
              <a:t>2. Equal:</a:t>
            </a:r>
          </a:p>
          <a:p>
            <a:pPr marL="971550" lvl="1" indent="-514350">
              <a:buFont typeface="Wingdings" pitchFamily="2" charset="2"/>
              <a:buChar char="v"/>
            </a:pPr>
            <a:r>
              <a:rPr lang="en-US" sz="3200" u="sng" dirty="0" smtClean="0"/>
              <a:t>Equally important</a:t>
            </a:r>
            <a:r>
              <a:rPr lang="en-US" sz="3200" dirty="0" smtClean="0"/>
              <a:t>:</a:t>
            </a:r>
          </a:p>
          <a:p>
            <a:pPr marL="971550" lvl="1" indent="-514350">
              <a:buNone/>
            </a:pPr>
            <a:r>
              <a:rPr lang="en-US" sz="3200" dirty="0" smtClean="0"/>
              <a:t>	Neither person in the relationship thinks that he or she is “more” important or “less” important.  There is mutual respect and appreciation.  Each person is treated as if they are important.</a:t>
            </a:r>
          </a:p>
          <a:p>
            <a:pPr marL="971550" lvl="1" indent="-514350">
              <a:buNone/>
            </a:pPr>
            <a:endParaRPr lang="en-US" dirty="0" smtClean="0"/>
          </a:p>
          <a:p>
            <a:pPr marL="971550" lvl="1" indent="-514350">
              <a:buNone/>
            </a:pPr>
            <a:endParaRPr lang="en-US" dirty="0"/>
          </a:p>
          <a:p>
            <a:pPr marL="971550" lvl="1" indent="-514350">
              <a:buNone/>
            </a:pPr>
            <a:endParaRPr lang="en-US" dirty="0"/>
          </a:p>
          <a:p>
            <a:pPr lvl="1">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600200"/>
            <a:ext cx="8229600" cy="51054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US" b="1" dirty="0" smtClean="0"/>
              <a:t>2. Equal:</a:t>
            </a:r>
          </a:p>
          <a:p>
            <a:pPr marL="971550" lvl="1" indent="-514350">
              <a:buFont typeface="Wingdings" pitchFamily="2" charset="2"/>
              <a:buChar char="v"/>
            </a:pPr>
            <a:r>
              <a:rPr lang="en-US" sz="3200" u="sng" dirty="0" smtClean="0"/>
              <a:t>Equally free: </a:t>
            </a:r>
            <a:endParaRPr lang="en-US" sz="3200" dirty="0" smtClean="0"/>
          </a:p>
          <a:p>
            <a:pPr marL="971550" lvl="1" indent="-514350">
              <a:buNone/>
            </a:pPr>
            <a:r>
              <a:rPr lang="en-US" sz="3200" dirty="0" smtClean="0"/>
              <a:t>	There is no pressure to conform or to spend our lives doing what we </a:t>
            </a:r>
            <a:r>
              <a:rPr lang="en-US" sz="3200" i="1" dirty="0" smtClean="0"/>
              <a:t>must </a:t>
            </a:r>
            <a:r>
              <a:rPr lang="en-US" sz="3200" dirty="0" smtClean="0"/>
              <a:t>do.  Neither person is pressured or coerced to change or give in.  Each person is free to be themselves. We don’t give up part of ourselves in order to get along or to gain approval.</a:t>
            </a:r>
          </a:p>
          <a:p>
            <a:pPr marL="971550" lvl="1" indent="-514350">
              <a:buNone/>
            </a:pPr>
            <a:endParaRPr lang="en-US" sz="3200" u="sng" dirty="0" smtClean="0"/>
          </a:p>
          <a:p>
            <a:pPr marL="971550" lvl="1" indent="-514350">
              <a:buNone/>
            </a:pPr>
            <a:endParaRPr lang="en-US" dirty="0"/>
          </a:p>
          <a:p>
            <a:pPr marL="971550" lvl="1" indent="-514350">
              <a:buNone/>
            </a:pPr>
            <a:endParaRPr lang="en-US" dirty="0"/>
          </a:p>
          <a:p>
            <a:pPr lvl="1">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76400"/>
            <a:ext cx="8229600" cy="2133600"/>
          </a:xfrm>
        </p:spPr>
        <p:style>
          <a:lnRef idx="1">
            <a:schemeClr val="accent3"/>
          </a:lnRef>
          <a:fillRef idx="3">
            <a:schemeClr val="accent3"/>
          </a:fillRef>
          <a:effectRef idx="2">
            <a:schemeClr val="accent3"/>
          </a:effectRef>
          <a:fontRef idx="minor">
            <a:schemeClr val="lt1"/>
          </a:fontRef>
        </p:style>
        <p:txBody>
          <a:bodyPr/>
          <a:lstStyle/>
          <a:p>
            <a:r>
              <a:rPr lang="en-US" i="1" dirty="0" smtClean="0">
                <a:effectLst>
                  <a:outerShdw blurRad="38100" dist="38100" dir="2700000" algn="tl">
                    <a:srgbClr val="000000">
                      <a:alpha val="43137"/>
                    </a:srgbClr>
                  </a:outerShdw>
                </a:effectLst>
              </a:rPr>
              <a:t>Proactive people don’t demand rights – they live them.</a:t>
            </a:r>
            <a:endParaRPr lang="en-US"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US" b="1" dirty="0" smtClean="0"/>
              <a:t>2. Equal:</a:t>
            </a:r>
          </a:p>
          <a:p>
            <a:pPr marL="971550" lvl="1" indent="-514350">
              <a:buFont typeface="Wingdings" pitchFamily="2" charset="2"/>
              <a:buChar char="v"/>
            </a:pPr>
            <a:r>
              <a:rPr lang="en-US" sz="3200" u="sng" dirty="0" smtClean="0"/>
              <a:t>Equally responsible</a:t>
            </a:r>
            <a:r>
              <a:rPr lang="en-US" sz="3200" dirty="0" smtClean="0"/>
              <a:t>:</a:t>
            </a:r>
          </a:p>
          <a:p>
            <a:pPr marL="971550" lvl="1" indent="-514350">
              <a:buNone/>
            </a:pPr>
            <a:r>
              <a:rPr lang="en-US" dirty="0" smtClean="0"/>
              <a:t>	</a:t>
            </a:r>
            <a:r>
              <a:rPr lang="en-US" sz="3200" dirty="0" smtClean="0"/>
              <a:t>Each person takes responsibility for himself or herself.  Neither person does for the other what he or she can do for themselves.  “Raising our own threshold for the pain another is experiencing can often motivate the other to take more responsibility for his or her life.”</a:t>
            </a:r>
            <a:endParaRPr lang="en-US" sz="3200" dirty="0"/>
          </a:p>
          <a:p>
            <a:pPr marL="971550" lvl="1" indent="-514350">
              <a:buNone/>
            </a:pPr>
            <a:endParaRPr lang="en-US" dirty="0"/>
          </a:p>
          <a:p>
            <a:pPr lvl="1">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a:xfrm>
            <a:off x="457200" y="1600200"/>
            <a:ext cx="8229600" cy="51054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None/>
            </a:pPr>
            <a:r>
              <a:rPr lang="en-US" b="1" dirty="0" smtClean="0"/>
              <a:t>3. Open:</a:t>
            </a:r>
          </a:p>
          <a:p>
            <a:pPr lvl="1">
              <a:buFont typeface="Wingdings" pitchFamily="2" charset="2"/>
              <a:buChar char="v"/>
            </a:pPr>
            <a:r>
              <a:rPr lang="en-US" sz="3200" u="sng" dirty="0" smtClean="0"/>
              <a:t>Verbal:</a:t>
            </a:r>
          </a:p>
          <a:p>
            <a:pPr lvl="2"/>
            <a:r>
              <a:rPr lang="en-US" sz="3200" dirty="0" smtClean="0"/>
              <a:t> I learn to “</a:t>
            </a:r>
            <a:r>
              <a:rPr lang="en-US" sz="3200" dirty="0" smtClean="0">
                <a:effectLst>
                  <a:outerShdw blurRad="38100" dist="38100" dir="2700000" algn="tl">
                    <a:srgbClr val="000000">
                      <a:alpha val="43137"/>
                    </a:srgbClr>
                  </a:outerShdw>
                </a:effectLst>
              </a:rPr>
              <a:t>say what is so for me</a:t>
            </a:r>
            <a:r>
              <a:rPr lang="en-US" sz="3200" dirty="0" smtClean="0"/>
              <a:t>.”</a:t>
            </a:r>
            <a:endParaRPr lang="en-US" sz="3200" u="sng" dirty="0" smtClean="0"/>
          </a:p>
          <a:p>
            <a:pPr lvl="2"/>
            <a:r>
              <a:rPr lang="en-US" sz="3200" dirty="0" smtClean="0"/>
              <a:t>My communication is thoughtful.  I think rather than just react emotionally.</a:t>
            </a:r>
          </a:p>
          <a:p>
            <a:pPr lvl="2">
              <a:buNone/>
            </a:pPr>
            <a:endParaRPr lang="en-US" sz="3200" dirty="0" smtClean="0"/>
          </a:p>
          <a:p>
            <a:pPr>
              <a:buNone/>
            </a:pPr>
            <a:r>
              <a:rPr lang="en-US" dirty="0" smtClean="0"/>
              <a:t>						</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There are principles &amp; practices that can be learned that will he help a person grow in emotional maturity.</a:t>
            </a:r>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a:xfrm>
            <a:off x="457200" y="1600200"/>
            <a:ext cx="8229600" cy="51054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514350" indent="-514350">
              <a:buNone/>
            </a:pPr>
            <a:r>
              <a:rPr lang="en-US" b="1" dirty="0" smtClean="0"/>
              <a:t>3. Open:</a:t>
            </a:r>
          </a:p>
          <a:p>
            <a:pPr lvl="1">
              <a:buFont typeface="Wingdings" pitchFamily="2" charset="2"/>
              <a:buChar char="v"/>
            </a:pPr>
            <a:r>
              <a:rPr lang="en-US" sz="3200" u="sng" dirty="0" smtClean="0"/>
              <a:t>Verbal: </a:t>
            </a:r>
          </a:p>
          <a:p>
            <a:pPr lvl="2"/>
            <a:r>
              <a:rPr lang="en-US" sz="3200" dirty="0" smtClean="0"/>
              <a:t>We talk about relevant &amp; meaningful topics.  We talk about the deep things not just surface issues.  I am courageous enough to be honest.</a:t>
            </a:r>
          </a:p>
          <a:p>
            <a:pPr lvl="2">
              <a:buNone/>
            </a:pPr>
            <a:endParaRPr lang="en-US" sz="3200" dirty="0" smtClean="0"/>
          </a:p>
          <a:p>
            <a:pPr lvl="2"/>
            <a:r>
              <a:rPr lang="en-US" sz="3200" dirty="0" smtClean="0"/>
              <a:t>I am clear about what I think &amp; believe.  I define myself clearly using “I” statements rather than “you” statements.</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3.Open:</a:t>
            </a:r>
          </a:p>
          <a:p>
            <a:pPr marL="800100" lvl="3" indent="-342900">
              <a:buFont typeface="Wingdings" pitchFamily="2" charset="2"/>
              <a:buChar char="v"/>
            </a:pPr>
            <a:r>
              <a:rPr lang="en-US" sz="3200" u="sng" dirty="0" smtClean="0"/>
              <a:t>Non-reactive.  </a:t>
            </a:r>
          </a:p>
          <a:p>
            <a:pPr marL="342900" lvl="2" indent="-342900">
              <a:buNone/>
            </a:pPr>
            <a:r>
              <a:rPr lang="en-US" sz="3200" dirty="0" smtClean="0"/>
              <a:t>		I am self-regulated. I manage my own 	anxiety.  I take responsibility for my own 	anxiety &amp; for processing my anxiety.  I 	learn to calm myself.  I don’t blame others.</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514350" indent="-514350">
              <a:buNone/>
            </a:pPr>
            <a:r>
              <a:rPr lang="en-US" b="1" dirty="0" smtClean="0"/>
              <a:t>3.Open:</a:t>
            </a:r>
          </a:p>
          <a:p>
            <a:pPr marL="800100" lvl="3" indent="-342900">
              <a:buFont typeface="Wingdings" pitchFamily="2" charset="2"/>
              <a:buChar char="v"/>
            </a:pPr>
            <a:r>
              <a:rPr lang="en-US" sz="3200" u="sng" dirty="0" smtClean="0"/>
              <a:t>Non-reactive:</a:t>
            </a:r>
          </a:p>
          <a:p>
            <a:pPr marL="342900" lvl="2" indent="-342900">
              <a:buNone/>
            </a:pPr>
            <a:r>
              <a:rPr lang="en-US" sz="3200" dirty="0" smtClean="0"/>
              <a:t>		</a:t>
            </a:r>
            <a:r>
              <a:rPr lang="en-US" sz="3500" dirty="0" smtClean="0"/>
              <a:t>I am self-aware.  I know my typical 	patterns of reactivity to anxiety.  I think 	deeply about my buttons, my vows, and 	the lies I’ve believed about myself.  I do the 	hard and courageous work of self-	discovery.</a:t>
            </a:r>
          </a:p>
          <a:p>
            <a:pPr marL="342900" lvl="2" indent="-342900">
              <a:buNone/>
            </a:pPr>
            <a:endParaRPr lang="en-US" sz="3200" u="sng" dirty="0" smtClean="0"/>
          </a:p>
          <a:p>
            <a:pPr marL="342900" lvl="2" indent="-342900">
              <a:buNone/>
            </a:pPr>
            <a:r>
              <a:rPr lang="en-US" sz="3200" dirty="0" smtClean="0"/>
              <a:t>		</a:t>
            </a:r>
            <a:endParaRPr lang="en-US" sz="35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 Open:</a:t>
            </a:r>
          </a:p>
          <a:p>
            <a:pPr lvl="1">
              <a:buFont typeface="Wingdings" pitchFamily="2" charset="2"/>
              <a:buChar char="v"/>
            </a:pPr>
            <a:r>
              <a:rPr lang="en-US" sz="3200" u="sng" dirty="0" smtClean="0"/>
              <a:t>Direct</a:t>
            </a:r>
            <a:r>
              <a:rPr lang="en-US" sz="3200" dirty="0" smtClean="0"/>
              <a:t>: </a:t>
            </a:r>
          </a:p>
          <a:p>
            <a:pPr lvl="1">
              <a:buNone/>
            </a:pPr>
            <a:r>
              <a:rPr lang="en-US" sz="3200" dirty="0" smtClean="0"/>
              <a:t>	Break free from “Triangling”.  Stop talking about the person to someone else. Stop venting and dumping anxiety on another person.</a:t>
            </a:r>
          </a:p>
          <a:p>
            <a:pPr lvl="1">
              <a:buNone/>
            </a:pPr>
            <a:endParaRPr lang="en-US" sz="3200" u="sng" dirty="0" smtClean="0"/>
          </a:p>
        </p:txBody>
      </p:sp>
      <p:pic>
        <p:nvPicPr>
          <p:cNvPr id="4" name="Picture 3" descr="gossip.jpg"/>
          <p:cNvPicPr>
            <a:picLocks noChangeAspect="1"/>
          </p:cNvPicPr>
          <p:nvPr/>
        </p:nvPicPr>
        <p:blipFill>
          <a:blip r:embed="rId2" cstate="print"/>
          <a:stretch>
            <a:fillRect/>
          </a:stretch>
        </p:blipFill>
        <p:spPr>
          <a:xfrm>
            <a:off x="5562600" y="4318478"/>
            <a:ext cx="2515681" cy="1669228"/>
          </a:xfrm>
          <a:prstGeom prst="rect">
            <a:avLst/>
          </a:prstGeom>
        </p:spPr>
      </p:pic>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 Open:</a:t>
            </a:r>
          </a:p>
          <a:p>
            <a:pPr lvl="1">
              <a:buFont typeface="Wingdings" pitchFamily="2" charset="2"/>
              <a:buChar char="v"/>
            </a:pPr>
            <a:r>
              <a:rPr lang="en-US" sz="3200" u="sng" dirty="0" smtClean="0"/>
              <a:t>Direct</a:t>
            </a:r>
            <a:r>
              <a:rPr lang="en-US" sz="3200" dirty="0" smtClean="0"/>
              <a:t>: </a:t>
            </a:r>
          </a:p>
          <a:p>
            <a:pPr lvl="1">
              <a:buNone/>
            </a:pPr>
            <a:r>
              <a:rPr lang="en-US" sz="3200" dirty="0" smtClean="0"/>
              <a:t>	Go directly to the person. Talk to and with each other about any and all issues.  Don’t make assumptions.  </a:t>
            </a:r>
            <a:endParaRPr lang="en-US" sz="3200" u="sng"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a:xfrm>
            <a:off x="457200" y="1600200"/>
            <a:ext cx="8229600" cy="5029200"/>
          </a:xfrm>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 Open:</a:t>
            </a:r>
          </a:p>
          <a:p>
            <a:pPr lvl="1">
              <a:buFont typeface="Wingdings" pitchFamily="2" charset="2"/>
              <a:buChar char="v"/>
            </a:pPr>
            <a:r>
              <a:rPr lang="en-US" sz="3200" u="sng" dirty="0" smtClean="0"/>
              <a:t>Mutuality:</a:t>
            </a:r>
          </a:p>
          <a:p>
            <a:pPr lvl="2">
              <a:buFont typeface="Wingdings" pitchFamily="2" charset="2"/>
              <a:buChar char="§"/>
            </a:pPr>
            <a:r>
              <a:rPr lang="en-US" sz="3200" dirty="0" smtClean="0"/>
              <a:t>Neither speaks for the other.</a:t>
            </a:r>
          </a:p>
          <a:p>
            <a:pPr lvl="2">
              <a:buFont typeface="Wingdings" pitchFamily="2" charset="2"/>
              <a:buChar char="§"/>
            </a:pPr>
            <a:r>
              <a:rPr lang="en-US" sz="3200" dirty="0" smtClean="0"/>
              <a:t>Both individuals </a:t>
            </a:r>
            <a:r>
              <a:rPr lang="en-US" sz="3200" dirty="0" smtClean="0">
                <a:effectLst>
                  <a:outerShdw blurRad="38100" dist="38100" dir="2700000" algn="tl">
                    <a:srgbClr val="000000">
                      <a:alpha val="43137"/>
                    </a:srgbClr>
                  </a:outerShdw>
                </a:effectLst>
              </a:rPr>
              <a:t>listen</a:t>
            </a:r>
            <a:r>
              <a:rPr lang="en-US" sz="3200" dirty="0" smtClean="0"/>
              <a:t> as much as they talk.  “It is as difficult to be a good listener as it is to be a clear, direct, non-reactive speaker.” </a:t>
            </a:r>
          </a:p>
          <a:p>
            <a:pPr lvl="2">
              <a:buFont typeface="Wingdings" pitchFamily="2" charset="2"/>
              <a:buChar char="§"/>
            </a:pPr>
            <a:r>
              <a:rPr lang="en-US" sz="3200" dirty="0" smtClean="0"/>
              <a:t>Neither person takes responsibility for the emotions of the other.</a:t>
            </a:r>
          </a:p>
          <a:p>
            <a:pPr lvl="2">
              <a:buFont typeface="Wingdings" pitchFamily="2" charset="2"/>
              <a:buChar char="§"/>
            </a:pPr>
            <a:endParaRPr lang="en-US" sz="3200" dirty="0" smtClean="0"/>
          </a:p>
          <a:p>
            <a:pPr lvl="1">
              <a:buNone/>
            </a:pPr>
            <a:endParaRPr lang="en-US" u="sng"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card.png"/>
          <p:cNvPicPr>
            <a:picLocks noChangeAspect="1"/>
          </p:cNvPicPr>
          <p:nvPr/>
        </p:nvPicPr>
        <p:blipFill>
          <a:blip r:embed="rId2" cstate="print"/>
          <a:stretch>
            <a:fillRect/>
          </a:stretch>
        </p:blipFill>
        <p:spPr>
          <a:xfrm>
            <a:off x="455047" y="685800"/>
            <a:ext cx="8119547" cy="541020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410200"/>
          </a:xfrm>
        </p:spPr>
        <p:style>
          <a:lnRef idx="1">
            <a:schemeClr val="accent2"/>
          </a:lnRef>
          <a:fillRef idx="3">
            <a:schemeClr val="accent2"/>
          </a:fillRef>
          <a:effectRef idx="2">
            <a:schemeClr val="accent2"/>
          </a:effectRef>
          <a:fontRef idx="minor">
            <a:schemeClr val="lt1"/>
          </a:fontRef>
        </p:style>
        <p:txBody>
          <a:bodyPr>
            <a:noAutofit/>
          </a:bodyPr>
          <a:lstStyle/>
          <a:p>
            <a:r>
              <a:rPr lang="en-US" sz="3600" dirty="0" smtClean="0"/>
              <a:t>Applying these principles isn’t easy, however.  People change very slowly and usually with resistance.  Most people will change very little in their emotional/relational maturity if left to themselves. </a:t>
            </a:r>
            <a:br>
              <a:rPr lang="en-US" sz="3600" dirty="0" smtClean="0"/>
            </a:br>
            <a:r>
              <a:rPr lang="en-US" sz="3600" dirty="0" smtClean="0"/>
              <a:t/>
            </a:r>
            <a:br>
              <a:rPr lang="en-US" sz="3600" dirty="0" smtClean="0"/>
            </a:br>
            <a:r>
              <a:rPr lang="en-US" sz="3600" dirty="0" smtClean="0"/>
              <a:t> </a:t>
            </a:r>
            <a:br>
              <a:rPr lang="en-US" sz="3600" dirty="0" smtClean="0"/>
            </a:br>
            <a:endParaRPr lang="en-US" sz="3600"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2276</Words>
  <Application>Microsoft Office PowerPoint</Application>
  <PresentationFormat>On-screen Show (4:3)</PresentationFormat>
  <Paragraphs>327</Paragraphs>
  <Slides>78</Slides>
  <Notes>6</Notes>
  <HiddenSlides>6</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Are extraordinary relationships possible?</vt:lpstr>
      <vt:lpstr> “Relationships often confound and confuse people.  They sometimes end in disappointment and disillusionment.”   Roberta Gilbert  </vt:lpstr>
      <vt:lpstr> How is it that well-meaning, principled, nice people end up with relationships that fall apart? </vt:lpstr>
      <vt:lpstr>A Story From the Bible</vt:lpstr>
      <vt:lpstr>Jesus didn’t come to ruin the lives of people.  He came to liberate them and to reconcile them.</vt:lpstr>
      <vt:lpstr>We can only love &amp; relate to the level of our emotional maturity.</vt:lpstr>
      <vt:lpstr>There are principles &amp; practices that can be learned that will he help a person grow in emotional maturity.</vt:lpstr>
      <vt:lpstr>Applying these principles isn’t easy, however.  People change very slowly and usually with resistance.  Most people will change very little in their emotional/relational maturity if left to themselves.     </vt:lpstr>
      <vt:lpstr>PowerPoint Presentation</vt:lpstr>
      <vt:lpstr>3 Whys</vt:lpstr>
      <vt:lpstr>PowerPoint Presentation</vt:lpstr>
      <vt:lpstr>1. We feel threatened by the actions of others.</vt:lpstr>
      <vt:lpstr>1. We feel threatened by the actions of others.</vt:lpstr>
      <vt:lpstr>PowerPoint Presentation</vt:lpstr>
      <vt:lpstr>Wounds from our past live in our present.</vt:lpstr>
      <vt:lpstr>Key Questions:</vt:lpstr>
      <vt:lpstr>A Key Practice/Skill</vt:lpstr>
      <vt:lpstr>2. We react to threat in typical ways.</vt:lpstr>
      <vt:lpstr>PowerPoint Presentation</vt:lpstr>
      <vt:lpstr>3. We lack clear boundaries.</vt:lpstr>
      <vt:lpstr>3. We lack clear boundaries.</vt:lpstr>
      <vt:lpstr>3. We lack clear boundaries.</vt:lpstr>
      <vt:lpstr>3. We lack clear boundaries.</vt:lpstr>
      <vt:lpstr>3. We lack clear boundaries.</vt:lpstr>
      <vt:lpstr>Fused People:</vt:lpstr>
      <vt:lpstr>Fused People:</vt:lpstr>
      <vt:lpstr>3. We lack clear boundaries.</vt:lpstr>
      <vt:lpstr>PowerPoint Presentation</vt:lpstr>
      <vt:lpstr>PowerPoint Presentation</vt:lpstr>
      <vt:lpstr>PowerPoint Presentation</vt:lpstr>
      <vt:lpstr>PowerPoint Presentation</vt:lpstr>
      <vt:lpstr>Boundaries without consequences are not boundaries.  You must be willing to enforce the boundaries</vt:lpstr>
      <vt:lpstr>Set Limits on yourself in terms of what you will allow yourself to be exposed to.  Give Consequences that will cause them to feel the pain of their choices.</vt:lpstr>
      <vt:lpstr>PowerPoint Presentation</vt:lpstr>
      <vt:lpstr>PowerPoint Presentation</vt:lpstr>
      <vt:lpstr>PowerPoint Presentation</vt:lpstr>
      <vt:lpstr>3 Key Practices</vt:lpstr>
      <vt:lpstr>PowerPoint Presentation</vt:lpstr>
      <vt:lpstr>3 Key Practices</vt:lpstr>
      <vt:lpstr>3 Key Practices</vt:lpstr>
      <vt:lpstr>3 Key Practices</vt:lpstr>
      <vt:lpstr>3 Key Practices</vt:lpstr>
      <vt:lpstr>3 Key Practices</vt:lpstr>
      <vt:lpstr>PowerPoint Presentation</vt:lpstr>
      <vt:lpstr>PowerPoint Presentation</vt:lpstr>
      <vt:lpstr>PowerPoint Presentation</vt:lpstr>
      <vt:lpstr>3 Kinds of People</vt:lpstr>
      <vt:lpstr>3 Kinds of People</vt:lpstr>
      <vt:lpstr>3 Kinds of People</vt:lpstr>
      <vt:lpstr>PowerPoint Presentation</vt:lpstr>
      <vt:lpstr>3 Kinds of People</vt:lpstr>
      <vt:lpstr>PowerPoint Presentation</vt:lpstr>
      <vt:lpstr>PowerPoint Presentation</vt:lpstr>
      <vt:lpstr>3 Key Components </vt:lpstr>
      <vt:lpstr>Two Kinds of People With Boundary Issues.</vt:lpstr>
      <vt:lpstr>Compliants Are Afraid</vt:lpstr>
      <vt:lpstr>Compliants end up being controlled by others. </vt:lpstr>
      <vt:lpstr>Two Kinds of People With Boundary Issues.</vt:lpstr>
      <vt:lpstr>Controllers</vt:lpstr>
      <vt:lpstr>Controllers rarely feel loved because they know that the only reason people spend time with them is because they demand them to do so. </vt:lpstr>
      <vt:lpstr>3 Key Components </vt:lpstr>
      <vt:lpstr>3 Key Components </vt:lpstr>
      <vt:lpstr>PowerPoint Presentation</vt:lpstr>
      <vt:lpstr>3 Key Components </vt:lpstr>
      <vt:lpstr>3 Key Components </vt:lpstr>
      <vt:lpstr>Proactive people don’t demand rights – they live them.</vt:lpstr>
      <vt:lpstr>3 Key Components </vt:lpstr>
      <vt:lpstr>PowerPoint Presentation</vt:lpstr>
      <vt:lpstr>3 Key Components</vt:lpstr>
      <vt:lpstr>3 Key Components</vt:lpstr>
      <vt:lpstr>3 Key Components</vt:lpstr>
      <vt:lpstr>3 Key Components</vt:lpstr>
      <vt:lpstr>3 Key Components</vt:lpstr>
      <vt:lpstr>3 Key Components</vt:lpstr>
      <vt:lpstr>3 Key Components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Ken</cp:lastModifiedBy>
  <cp:revision>179</cp:revision>
  <dcterms:created xsi:type="dcterms:W3CDTF">2012-08-14T19:48:42Z</dcterms:created>
  <dcterms:modified xsi:type="dcterms:W3CDTF">2013-07-21T13:09:06Z</dcterms:modified>
</cp:coreProperties>
</file>