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7" r:id="rId2"/>
    <p:sldId id="340" r:id="rId3"/>
    <p:sldId id="343" r:id="rId4"/>
    <p:sldId id="256" r:id="rId5"/>
    <p:sldId id="269" r:id="rId6"/>
    <p:sldId id="341" r:id="rId7"/>
    <p:sldId id="337" r:id="rId8"/>
    <p:sldId id="289" r:id="rId9"/>
    <p:sldId id="290" r:id="rId10"/>
    <p:sldId id="291" r:id="rId11"/>
    <p:sldId id="271" r:id="rId12"/>
    <p:sldId id="270" r:id="rId13"/>
    <p:sldId id="272" r:id="rId14"/>
    <p:sldId id="273" r:id="rId15"/>
    <p:sldId id="274" r:id="rId16"/>
    <p:sldId id="335" r:id="rId17"/>
    <p:sldId id="336" r:id="rId18"/>
    <p:sldId id="275" r:id="rId19"/>
    <p:sldId id="276" r:id="rId20"/>
    <p:sldId id="330" r:id="rId21"/>
    <p:sldId id="277" r:id="rId22"/>
    <p:sldId id="278" r:id="rId23"/>
    <p:sldId id="331" r:id="rId24"/>
    <p:sldId id="333" r:id="rId25"/>
    <p:sldId id="332" r:id="rId26"/>
    <p:sldId id="280" r:id="rId27"/>
    <p:sldId id="281" r:id="rId28"/>
    <p:sldId id="334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3" r:id="rId37"/>
    <p:sldId id="294" r:id="rId38"/>
    <p:sldId id="298" r:id="rId39"/>
    <p:sldId id="295" r:id="rId40"/>
    <p:sldId id="258" r:id="rId41"/>
    <p:sldId id="339" r:id="rId42"/>
    <p:sldId id="300" r:id="rId43"/>
    <p:sldId id="301" r:id="rId44"/>
    <p:sldId id="303" r:id="rId45"/>
    <p:sldId id="302" r:id="rId46"/>
    <p:sldId id="328" r:id="rId47"/>
    <p:sldId id="304" r:id="rId48"/>
    <p:sldId id="262" r:id="rId49"/>
    <p:sldId id="305" r:id="rId50"/>
    <p:sldId id="307" r:id="rId51"/>
    <p:sldId id="306" r:id="rId52"/>
    <p:sldId id="308" r:id="rId53"/>
    <p:sldId id="310" r:id="rId54"/>
    <p:sldId id="309" r:id="rId55"/>
    <p:sldId id="311" r:id="rId56"/>
    <p:sldId id="320" r:id="rId57"/>
    <p:sldId id="312" r:id="rId58"/>
    <p:sldId id="313" r:id="rId59"/>
    <p:sldId id="314" r:id="rId60"/>
    <p:sldId id="315" r:id="rId61"/>
    <p:sldId id="319" r:id="rId62"/>
    <p:sldId id="316" r:id="rId63"/>
    <p:sldId id="317" r:id="rId64"/>
    <p:sldId id="318" r:id="rId65"/>
    <p:sldId id="321" r:id="rId66"/>
    <p:sldId id="322" r:id="rId67"/>
    <p:sldId id="323" r:id="rId68"/>
    <p:sldId id="324" r:id="rId69"/>
    <p:sldId id="325" r:id="rId70"/>
    <p:sldId id="326" r:id="rId71"/>
    <p:sldId id="338" r:id="rId72"/>
    <p:sldId id="299" r:id="rId73"/>
    <p:sldId id="342" r:id="rId7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 varScale="1">
        <p:scale>
          <a:sx n="107" d="100"/>
          <a:sy n="107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B93AD3E-6977-43BF-83C8-77DC0F4EA6EF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735060E-2891-4744-A5D4-10A512CC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2E37EA-DAB8-42DD-93D9-4B7F2B55BAB7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D6289E1-1818-49C1-ABF0-538CED0A4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8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1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82A9-2DE3-46DF-85F2-23A7E967129C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4B05-F43E-4DCB-B2F1-979DB9F1F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3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792480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Fused People: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Seek approval &amp; praise.</a:t>
            </a:r>
          </a:p>
          <a:p>
            <a:pPr lvl="0"/>
            <a:r>
              <a:rPr lang="en-US" dirty="0" smtClean="0"/>
              <a:t>Work hard to please others.</a:t>
            </a:r>
          </a:p>
          <a:p>
            <a:pPr lvl="0"/>
            <a:r>
              <a:rPr lang="en-US" dirty="0" smtClean="0"/>
              <a:t>Seek peace over progress.</a:t>
            </a:r>
          </a:p>
          <a:p>
            <a:pPr lvl="0"/>
            <a:r>
              <a:rPr lang="en-US" dirty="0" smtClean="0"/>
              <a:t>View disagreement as disloyalty.</a:t>
            </a:r>
          </a:p>
          <a:p>
            <a:pPr lvl="0"/>
            <a:r>
              <a:rPr lang="en-US" dirty="0" smtClean="0"/>
              <a:t>Feelings are more important than ideas.  Can’t we all just get along and be happy?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96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Boundaries are about what is mine &amp; therefore my responsibility &amp; what is not mine &amp; is not my responsibility.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42424"/>
            <a:ext cx="286270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546" y="0"/>
            <a:ext cx="854669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Boundaries are about </a:t>
            </a:r>
          </a:p>
          <a:p>
            <a:pPr algn="ct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</a:t>
            </a:r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wnership.</a:t>
            </a:r>
          </a:p>
          <a:p>
            <a:pPr algn="ctr"/>
            <a:endParaRPr lang="en-US" sz="4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4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 know who owns things such as</a:t>
            </a:r>
          </a:p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Feelings,</a:t>
            </a:r>
          </a:p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Attitudes,</a:t>
            </a:r>
          </a:p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Behaviors.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32" y="179070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9958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Boundaries involve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setting limits &amp;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llowing consequences.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65120"/>
            <a:ext cx="3048000" cy="170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4495800"/>
            <a:ext cx="2152650" cy="2124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8" y="2743200"/>
            <a:ext cx="2660771" cy="20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22461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Boundaries are not walls</a:t>
            </a:r>
          </a:p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hey are fences with gates.</a:t>
            </a:r>
          </a:p>
          <a:p>
            <a:pPr algn="ctr"/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 keep the good in &amp; the bad out.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83541"/>
            <a:ext cx="2733931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3124200"/>
            <a:ext cx="2787649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200399" cy="2149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9766" y="3115270"/>
            <a:ext cx="7224478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one word boundary.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98" y="4495800"/>
            <a:ext cx="2821756" cy="21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0891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Boundaries keep us from feeling used </a:t>
            </a:r>
          </a:p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 taken advantage of.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73405"/>
            <a:ext cx="350520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108" y="5105400"/>
            <a:ext cx="83809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Boundaries keep us from giving up </a:t>
            </a:r>
          </a:p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 we are.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2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213" y="228600"/>
            <a:ext cx="85658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 face a risk in setting boundaries</a:t>
            </a:r>
          </a:p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&amp; gaining control of your life.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2057400"/>
            <a:ext cx="2290763" cy="2290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419600"/>
            <a:ext cx="8915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consequences of setting </a:t>
            </a:r>
          </a:p>
          <a:p>
            <a:pPr algn="ctr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oundaries will be countermoves by</a:t>
            </a:r>
          </a:p>
          <a:p>
            <a:pPr algn="ctr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ontrolling people. </a:t>
            </a:r>
          </a:p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Anger – Guilt – Blame.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6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228600"/>
            <a:ext cx="7924800" cy="386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86761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Triangle of Healthy Boundaries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124200" y="3581400"/>
            <a:ext cx="1877628" cy="18288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124200"/>
            <a:ext cx="1679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029200"/>
            <a:ext cx="2492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95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4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059" y="382012"/>
            <a:ext cx="63231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Boundaries are a key </a:t>
            </a:r>
          </a:p>
          <a:p>
            <a:pPr algn="ctr"/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omponent to</a:t>
            </a:r>
          </a:p>
          <a:p>
            <a:pPr algn="ctr"/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elf-differentiation.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45207"/>
            <a:ext cx="3352800" cy="23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God designed the entire creation for freedom.</a:t>
            </a:r>
          </a:p>
          <a:p>
            <a:r>
              <a:rPr lang="en-US" dirty="0"/>
              <a:t>Another human being can’t force you to do anything</a:t>
            </a:r>
            <a:r>
              <a:rPr lang="en-US" dirty="0" smtClean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ownership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freedom!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981200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67" y="4038600"/>
            <a:ext cx="3429000" cy="22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Freedom is mutual – you must allow others to be free.</a:t>
            </a:r>
          </a:p>
          <a:p>
            <a:r>
              <a:rPr lang="en-US" dirty="0" smtClean="0"/>
              <a:t>Freedom means we refuse to coerce, control, or demand.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600" y="17526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67125"/>
            <a:ext cx="3188370" cy="23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relationships each person is free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and therefore free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90" y="3542256"/>
            <a:ext cx="3486210" cy="21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Live free because love only exists where there is freedom.</a:t>
            </a:r>
          </a:p>
          <a:p>
            <a:r>
              <a:rPr lang="en-US" dirty="0" smtClean="0"/>
              <a:t>Where there is no freedom there is slavery &amp; where there is slavery there will be rebellion.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309172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Boundaries help us determine who is responsible for what. 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responsible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others.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Responsibility involves action.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24400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Take responsibility for your own freedom &amp; empowerment.</a:t>
            </a:r>
          </a:p>
          <a:p>
            <a:r>
              <a:rPr lang="en-US" dirty="0" smtClean="0"/>
              <a:t>Act both to avoid being a victim &amp; to change the relationship. </a:t>
            </a:r>
            <a:r>
              <a:rPr lang="en-US" i="1" dirty="0" smtClean="0"/>
              <a:t>What is my role in keeping the problem in place?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2209800" cy="26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responsibility for: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276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Feelings			Desires</a:t>
            </a:r>
          </a:p>
          <a:p>
            <a:r>
              <a:rPr lang="en-US" dirty="0" smtClean="0"/>
              <a:t>Attitudes		Thoughts</a:t>
            </a:r>
          </a:p>
          <a:p>
            <a:r>
              <a:rPr lang="en-US" dirty="0" smtClean="0"/>
              <a:t>Behaviors		Values</a:t>
            </a:r>
          </a:p>
          <a:p>
            <a:r>
              <a:rPr lang="en-US" dirty="0" smtClean="0"/>
              <a:t>Choices 			Talents</a:t>
            </a:r>
          </a:p>
          <a:p>
            <a:r>
              <a:rPr lang="en-US" dirty="0" smtClean="0"/>
              <a:t>Limits		</a:t>
            </a:r>
            <a:r>
              <a:rPr lang="en-US" dirty="0"/>
              <a:t>	</a:t>
            </a:r>
            <a:r>
              <a:rPr lang="en-US" dirty="0" smtClean="0"/>
              <a:t>Love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504765"/>
            <a:ext cx="7504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Give up being responsible for others!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Love is a free choice. No one can actually love another if she/he feels like she/he doesn’t have a choice not to.</a:t>
            </a:r>
          </a:p>
          <a:p>
            <a:r>
              <a:rPr lang="en-US" dirty="0" smtClean="0"/>
              <a:t>Love tolerates short term hurt/pain so that there is not long term harm to the relationship.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43" y="4419600"/>
            <a:ext cx="31788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Love tells the truth. Be courageous. Love &amp; truth must coexist.</a:t>
            </a:r>
          </a:p>
          <a:p>
            <a:r>
              <a:rPr lang="en-US" dirty="0" smtClean="0"/>
              <a:t>Love is not passive – loves takes action.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44" y="3657600"/>
            <a:ext cx="3690856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228600"/>
            <a:ext cx="7924800" cy="386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86761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695"/>
            <a:ext cx="9144000" cy="42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Kinds of People With Boundary Issues.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Compliants: </a:t>
            </a:r>
          </a:p>
          <a:p>
            <a:pPr algn="ctr">
              <a:buNone/>
            </a:pPr>
            <a:r>
              <a:rPr lang="en-US" i="1" dirty="0" smtClean="0"/>
              <a:t>Say yes to the bad - &amp; can’t say no.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dirty="0" smtClean="0"/>
              <a:t>	They take on too much responsibility &amp; won’t complain about it. They give in to the demands of others out of fear.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Compliants Are Afraid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Compliants fear hurting feelings.</a:t>
            </a:r>
          </a:p>
          <a:p>
            <a:r>
              <a:rPr lang="en-US" dirty="0" smtClean="0"/>
              <a:t>Compliants fear the other person’s anger.</a:t>
            </a:r>
          </a:p>
          <a:p>
            <a:r>
              <a:rPr lang="en-US" dirty="0" smtClean="0"/>
              <a:t>Compliants fear abandonment &amp; loneliness.</a:t>
            </a:r>
          </a:p>
          <a:p>
            <a:r>
              <a:rPr lang="en-US" dirty="0" smtClean="0"/>
              <a:t>Compliants fear retribution or punishment.</a:t>
            </a:r>
          </a:p>
          <a:p>
            <a:r>
              <a:rPr lang="en-US" dirty="0" smtClean="0"/>
              <a:t>Compliants fear being viewed as selfish, un-spiritual, or being a jerk.</a:t>
            </a:r>
          </a:p>
          <a:p>
            <a:r>
              <a:rPr lang="en-US" dirty="0" smtClean="0"/>
              <a:t>Compliants fear feeling guilty.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36115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Compliants end up being controlled by others.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Kinds of People With Boundary Issues.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Controllers: </a:t>
            </a:r>
          </a:p>
          <a:p>
            <a:pPr algn="ctr">
              <a:buNone/>
            </a:pPr>
            <a:r>
              <a:rPr lang="en-US" i="1" dirty="0" smtClean="0"/>
              <a:t>Don’t respect the boundaries of others &amp; they can’t set boundaries for themselves.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dirty="0" smtClean="0"/>
              <a:t>	They can’t hear no.  Controllers aggressively or manipulatively violate the boundaries of others.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Controllers have limited ability to take responsibility for their own lives.</a:t>
            </a:r>
          </a:p>
          <a:p>
            <a:r>
              <a:rPr lang="en-US" dirty="0" smtClean="0"/>
              <a:t>Controllers always blame someone or something.</a:t>
            </a:r>
          </a:p>
          <a:p>
            <a:r>
              <a:rPr lang="en-US" dirty="0" smtClean="0"/>
              <a:t>Controllers use anger &amp; guilt messages to get their way.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29501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429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Controllers rarely feel loved because they know that the only reason people spend time with them is because they demand them to do so.</a:t>
            </a:r>
            <a:b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Kinds of People With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r>
              <a:rPr lang="en-US" b="1" dirty="0" err="1"/>
              <a:t>Avoidants</a:t>
            </a:r>
            <a:r>
              <a:rPr lang="en-US" dirty="0"/>
              <a:t>: </a:t>
            </a:r>
            <a:r>
              <a:rPr lang="en-US" i="1" dirty="0"/>
              <a:t>Say no to the good – can’t hear yes</a:t>
            </a:r>
            <a:r>
              <a:rPr lang="en-US" i="1" dirty="0" smtClean="0"/>
              <a:t>.</a:t>
            </a:r>
          </a:p>
          <a:p>
            <a:pPr marL="0" lvl="0" indent="0" algn="ctr">
              <a:buNone/>
            </a:pPr>
            <a:r>
              <a:rPr lang="en-US" dirty="0" smtClean="0"/>
              <a:t> </a:t>
            </a:r>
          </a:p>
          <a:p>
            <a:pPr marL="0" lvl="0" indent="0" algn="ctr">
              <a:buNone/>
            </a:pPr>
            <a:r>
              <a:rPr lang="en-US" dirty="0" smtClean="0"/>
              <a:t>These </a:t>
            </a:r>
            <a:r>
              <a:rPr lang="en-US" dirty="0"/>
              <a:t>individuals can’t ask for help when they need it.  They withdraw when they’re in need.  They avoid opening up, being transparent and being vulnerable.  </a:t>
            </a: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b="1" i="1" dirty="0" smtClean="0"/>
              <a:t>These </a:t>
            </a:r>
            <a:r>
              <a:rPr lang="en-US" b="1" i="1" dirty="0"/>
              <a:t>people set boundaries against receiving the care of others.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Kinds of People With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b="1" dirty="0"/>
              <a:t>Non-</a:t>
            </a:r>
            <a:r>
              <a:rPr lang="en-US" b="1" dirty="0" err="1"/>
              <a:t>responsives</a:t>
            </a:r>
            <a:r>
              <a:rPr lang="en-US" b="1" dirty="0"/>
              <a:t>: </a:t>
            </a:r>
            <a:r>
              <a:rPr lang="en-US" i="1" dirty="0"/>
              <a:t>don’t hear the needs of others –can’t say yes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sz="3200" b="1" dirty="0" smtClean="0"/>
              <a:t>Those </a:t>
            </a:r>
            <a:r>
              <a:rPr lang="en-US" sz="3200" b="1" dirty="0"/>
              <a:t>with a critical spirit.</a:t>
            </a:r>
            <a:r>
              <a:rPr lang="en-US" sz="3200" dirty="0"/>
              <a:t>  They hate their own brokenness so they ignore the needs of others.  You don’t deserve to be loved or cared for.</a:t>
            </a:r>
          </a:p>
          <a:p>
            <a:pPr lvl="1" algn="ctr"/>
            <a:r>
              <a:rPr lang="en-US" sz="3200" b="1" dirty="0"/>
              <a:t>Narcissists</a:t>
            </a:r>
            <a:r>
              <a:rPr lang="en-US" sz="3200" dirty="0"/>
              <a:t>. They are self absorbed.  I just don’t care.  </a:t>
            </a:r>
            <a:endParaRPr lang="en-US" sz="3200" dirty="0" smtClean="0"/>
          </a:p>
          <a:p>
            <a:pPr marL="457200" lvl="1" indent="0" algn="ctr">
              <a:buNone/>
            </a:pPr>
            <a:r>
              <a:rPr lang="en-US" sz="3200" b="1" i="1" dirty="0" smtClean="0"/>
              <a:t>These </a:t>
            </a:r>
            <a:r>
              <a:rPr lang="en-US" sz="3200" b="1" i="1" dirty="0"/>
              <a:t>people set boundaries against the responsibility to love.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Boundaries </a:t>
            </a:r>
          </a:p>
          <a:p>
            <a:r>
              <a:rPr lang="en-US" dirty="0" smtClean="0"/>
              <a:t>by Henry Cloud and John Townsend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228600"/>
            <a:ext cx="7924800" cy="386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86761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8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Laws/Principles of Boundaries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45" y="3276600"/>
            <a:ext cx="39803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1066800"/>
            <a:ext cx="7056409" cy="43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14" y="380999"/>
            <a:ext cx="6013686" cy="61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Sowing &amp; Reaping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Our actions have consequences.</a:t>
            </a:r>
            <a:endParaRPr lang="en-US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76" y="2562225"/>
            <a:ext cx="653117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Sowing &amp; Reaping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When we do loving, responsible things, people draw close to us. When we are unloving or irresponsible, people withdraw from us.</a:t>
            </a:r>
          </a:p>
          <a:p>
            <a:r>
              <a:rPr lang="en-US" dirty="0" smtClean="0"/>
              <a:t>When you increase your expectations of other people you will reap them distancing from you.</a:t>
            </a:r>
          </a:p>
        </p:txBody>
      </p:sp>
    </p:spTree>
    <p:extLst>
      <p:ext uri="{BB962C8B-B14F-4D97-AF65-F5344CB8AC3E}">
        <p14:creationId xmlns:p14="http://schemas.microsoft.com/office/powerpoint/2010/main" val="25863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Sowing &amp; Reaping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Refuse to take responsibility for problems that aren’t yours.</a:t>
            </a:r>
          </a:p>
          <a:p>
            <a:r>
              <a:rPr lang="en-US" dirty="0" smtClean="0"/>
              <a:t>Who is suffering the consequences? Is it the person who is making the choices?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without consequences are not boundaries.</a:t>
            </a:r>
          </a:p>
        </p:txBody>
      </p:sp>
    </p:spTree>
    <p:extLst>
      <p:ext uri="{BB962C8B-B14F-4D97-AF65-F5344CB8AC3E}">
        <p14:creationId xmlns:p14="http://schemas.microsoft.com/office/powerpoint/2010/main" val="1483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00062"/>
            <a:ext cx="77533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We are responsible </a:t>
            </a:r>
            <a:r>
              <a:rPr lang="en-US" b="1" i="1" u="sng" dirty="0" smtClean="0"/>
              <a:t>to </a:t>
            </a:r>
            <a:r>
              <a:rPr lang="en-US" i="1" u="sng" dirty="0" smtClean="0"/>
              <a:t>each other but not </a:t>
            </a:r>
            <a:r>
              <a:rPr lang="en-US" b="1" i="1" u="sng" dirty="0" smtClean="0"/>
              <a:t>for </a:t>
            </a:r>
            <a:r>
              <a:rPr lang="en-US" i="1" u="sng" dirty="0" smtClean="0"/>
              <a:t>each other.</a:t>
            </a:r>
          </a:p>
          <a:p>
            <a:r>
              <a:rPr lang="en-US" dirty="0" smtClean="0"/>
              <a:t>I am not responsible for your feelings.</a:t>
            </a:r>
          </a:p>
          <a:p>
            <a:r>
              <a:rPr lang="en-US" dirty="0" smtClean="0"/>
              <a:t>Refuse to rescue or enable bad behavior.</a:t>
            </a:r>
          </a:p>
          <a:p>
            <a:r>
              <a:rPr lang="en-US" dirty="0" smtClean="0"/>
              <a:t>Make the other person responsible for what is theirs.</a:t>
            </a:r>
          </a:p>
          <a:p>
            <a:r>
              <a:rPr lang="en-US" dirty="0" smtClean="0"/>
              <a:t>Be responsible for yourself.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92" y="228600"/>
            <a:ext cx="825322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 a safe person.</a:t>
            </a:r>
          </a:p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Refuse to withdraw emotionally.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Emotional withdrawal is a form of </a:t>
            </a:r>
          </a:p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anipulation &amp; dishonesty.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7" y="3657600"/>
            <a:ext cx="3200400" cy="2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368423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599"/>
            <a:ext cx="4191000" cy="3004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2718" y="524470"/>
            <a:ext cx="328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Set Limits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2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Power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i="1" u="sng" dirty="0"/>
              <a:t>The law of power clarifies what we do and don’t have power over. </a:t>
            </a:r>
            <a:endParaRPr lang="en-US" i="1" dirty="0"/>
          </a:p>
          <a:p>
            <a:pPr marL="457200" lvl="1" indent="-457200" algn="ctr">
              <a:buFont typeface="Wingdings" pitchFamily="2" charset="2"/>
              <a:buChar char="§"/>
            </a:pPr>
            <a:r>
              <a:rPr lang="en-US" dirty="0" smtClean="0"/>
              <a:t>We </a:t>
            </a:r>
            <a:r>
              <a:rPr lang="en-US" dirty="0"/>
              <a:t>don’t have power over others even though we would love to change or fix them so that we can be more </a:t>
            </a:r>
            <a:r>
              <a:rPr lang="en-US" dirty="0" smtClean="0"/>
              <a:t>comfortable.</a:t>
            </a:r>
          </a:p>
          <a:p>
            <a:pPr marL="0" lvl="1" indent="0" algn="ctr">
              <a:buNone/>
            </a:pPr>
            <a:endParaRPr lang="en-US" dirty="0" smtClean="0"/>
          </a:p>
          <a:p>
            <a:pPr marL="0" lvl="1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the power to change someone else, but we can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influence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2012"/>
            <a:ext cx="800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simplest sense a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boundary is a property line.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886200" cy="25767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4572000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Boundaries define us:</a:t>
            </a:r>
          </a:p>
          <a:p>
            <a:pPr lvl="0" algn="ctr"/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hat is me/mine &amp; </a:t>
            </a:r>
          </a:p>
          <a:p>
            <a:pPr lvl="0"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not me/mine. 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3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07" y="838200"/>
            <a:ext cx="5974893" cy="53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Power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We do have the power to grow, to change, and to mature.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We do have the power to make good choices.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We do have the power to take charge of our own lives.</a:t>
            </a:r>
          </a:p>
          <a:p>
            <a:pPr marL="0" indent="0" algn="ct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4724400"/>
            <a:ext cx="3401131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Respect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indent="0" algn="ctr">
              <a:buNone/>
            </a:pPr>
            <a:r>
              <a:rPr lang="en-US" i="1" u="sng" dirty="0"/>
              <a:t>If we want others to respect our boundaries, we need to respect theirs.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4200"/>
            <a:ext cx="3657600" cy="3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Respect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3200" dirty="0"/>
              <a:t>Mature adults want freedom for others as much as their own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Allow people to have their own mind, values, feelings, and preferences.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88" y="4429125"/>
            <a:ext cx="2962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Motivation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indent="0" algn="ctr">
              <a:buNone/>
            </a:pPr>
            <a:r>
              <a:rPr lang="en-US" i="1" u="sng" dirty="0"/>
              <a:t>We must be free to say no before we can wholeheartedly say yes. </a:t>
            </a:r>
            <a:endParaRPr lang="en-US" dirty="0"/>
          </a:p>
          <a:p>
            <a:pPr marL="0" lvl="1" indent="0">
              <a:buNone/>
            </a:pPr>
            <a:endParaRPr lang="en-US" i="1" dirty="0" smtClean="0"/>
          </a:p>
          <a:p>
            <a:pPr marL="457200" lvl="1" indent="-457200">
              <a:buFont typeface="Wingdings" pitchFamily="2" charset="2"/>
              <a:buChar char="§"/>
            </a:pPr>
            <a:r>
              <a:rPr lang="en-US" dirty="0"/>
              <a:t>No one can actually love another if he feels he doesn’t have a choice not to. </a:t>
            </a:r>
            <a:endParaRPr lang="en-US" dirty="0" smtClean="0"/>
          </a:p>
          <a:p>
            <a:pPr marL="457200" lvl="1" indent="-457200">
              <a:buFont typeface="Wingdings" pitchFamily="2" charset="2"/>
              <a:buChar char="§"/>
            </a:pPr>
            <a:r>
              <a:rPr lang="en-US" dirty="0" smtClean="0"/>
              <a:t>Having </a:t>
            </a:r>
            <a:r>
              <a:rPr lang="en-US" dirty="0"/>
              <a:t>to do anything is sign that someone is </a:t>
            </a:r>
            <a:r>
              <a:rPr lang="en-US" dirty="0" smtClean="0"/>
              <a:t>afraid.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dirty="0" smtClean="0"/>
              <a:t>Fear </a:t>
            </a:r>
            <a:r>
              <a:rPr lang="en-US" dirty="0"/>
              <a:t>always works against love. </a:t>
            </a:r>
          </a:p>
          <a:p>
            <a:pPr marL="457200" lvl="1" indent="-457200">
              <a:buFont typeface="Wingdings" pitchFamily="2" charset="2"/>
              <a:buChar char="§"/>
            </a:pP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57800"/>
            <a:ext cx="36480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Motivation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1306" y="1542255"/>
            <a:ext cx="8229600" cy="49347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indent="0"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I doing this out of fear or love?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3176213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90962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228600"/>
            <a:ext cx="7924800" cy="386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86761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Evaluation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We need to evaluate the pain our boundaries cause others.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because someone is in pain doesn’t mean something bad is happening.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31223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3505200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73378"/>
            <a:ext cx="3755217" cy="1795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114800"/>
            <a:ext cx="3533078" cy="21468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685800"/>
            <a:ext cx="8314076" cy="14465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There is a difference between short term hurt &amp; long term harm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43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360" y="402700"/>
            <a:ext cx="83749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Give up your fear of causing</a:t>
            </a:r>
          </a:p>
          <a:p>
            <a:pPr algn="ctr"/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ain/discomfort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13" y="2376256"/>
            <a:ext cx="3228441" cy="1890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380" y="4798874"/>
            <a:ext cx="8754220" cy="17543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Your capacity to tolerate discomfort in another person – requires the other person to take responsibility for his/her life.</a:t>
            </a:r>
            <a:endParaRPr lang="en-US" sz="36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5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3169372" cy="175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7801" y="4343400"/>
            <a:ext cx="16877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story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8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Proactivity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We take action to solve problems based on our guiding principles, wants &amp; needs.</a:t>
            </a:r>
            <a:endParaRPr lang="en-US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0691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If other people have the power</a:t>
            </a:r>
          </a:p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</a:t>
            </a:r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get you to react, they are inside </a:t>
            </a:r>
          </a:p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 your walls – they are inside of </a:t>
            </a:r>
          </a:p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</a:t>
            </a:r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our boundaries.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02" y="3810000"/>
            <a:ext cx="394607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294" y="533400"/>
            <a:ext cx="88031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Proactive people don’t demand their</a:t>
            </a:r>
          </a:p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ights – they live them.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s://encrypted-tbn2.gstatic.com/images?q=tbn:ANd9GcTSQsyf2PAsITug08AzaFxwOKDLZ2Dlug9XwlHC_Et1Sp31jkfg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88" y="2743200"/>
            <a:ext cx="2125412" cy="26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56" y="609600"/>
            <a:ext cx="902606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Proactive people are known more for </a:t>
            </a:r>
          </a:p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hat they are love than for what</a:t>
            </a:r>
          </a:p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hey hate.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https://encrypted-tbn3.gstatic.com/images?q=tbn:ANd9GcSXGt1STMYxmq5wkanqF_O5ROJxUr4l3r3XoJAtehSYc3uMSB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770521" cy="26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Envy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We will never get what we want if we focus outside of our boundaries on what others have.</a:t>
            </a:r>
          </a:p>
          <a:p>
            <a:pPr marL="0" indent="0" algn="ctr">
              <a:buNone/>
            </a:pPr>
            <a:endParaRPr lang="en-US" i="1" u="sng" dirty="0"/>
          </a:p>
          <a:p>
            <a:pPr marL="0" indent="0" algn="ctr">
              <a:buNone/>
            </a:pPr>
            <a:endParaRPr lang="en-US" i="1" u="sng" dirty="0"/>
          </a:p>
        </p:txBody>
      </p:sp>
      <p:pic>
        <p:nvPicPr>
          <p:cNvPr id="4098" name="Picture 2" descr="https://encrypted-tbn3.gstatic.com/images?q=tbn:ANd9GcQ-GDG0mhksvpsLnGWczmBAOCqA-21SuwuSjuZnLqdGg5doZn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599"/>
            <a:ext cx="3318933" cy="23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975" y="533400"/>
            <a:ext cx="83509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Envy is devaluing what we have</a:t>
            </a:r>
          </a:p>
          <a:p>
            <a:pPr algn="ctr"/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hinking it’s not enough.</a:t>
            </a:r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AutoShape 2" descr="data:image/jpeg;base64,/9j/4AAQSkZJRgABAQAAAQABAAD/2wCEAAkGBhQSERAUEhQWFRQSGBgSFRYXGBUYGBcWFRYhGB8WGhUXHicqGhkkGhQXITEgJScpLSwsGR4zNTAqNSYrLCkBCQoKDgwOGg8PFCwkHyQsLCwsLCwsLCwsLCwsLCosLCwsLCwsLCwsLCwsLCwsLCwsLCwsLCwsNCwsLCwsLCwsLP/AABEIAPoAygMBIgACEQEDEQH/xAAbAAEAAgMBAQAAAAAAAAAAAAAABQYDBAcCAf/EADQQAAIBBAEDAwIFAwMFAQAAAAECAwAEERIhBhMxBSJBFFEHIzJCYRZScTOBkSRDYnKhFf/EABYBAQEBAAAAAAAAAAAAAAAAAAABAv/EABoRAQEAAwEBAAAAAAAAAAAAAAABESExQWH/2gAMAwEAAhEDEQA/AO40pSgUql9aevXFtOpSTWA28jy+xWaIh1QTrkHYK0i7KeNckeK14uuZ1t3k7ccgs7eCa6Z5BG7tLCJT20VSB7TxsQGbKjGM0F8pVY9P9buWvrqJ0hEEfZ1PdYOolDYOna9zMQPaWGPgtViu5GVHKgFgpKhiQCQOASAcDP8ABoMtKpnpHW88yRFoIVa5tWvIAs7OMJplZfywV/1V5UMMgjyOfMvW1ylpDcSW0Y+qMCW8aSSSMGnBOZdYvAUA4QMTnH80F1pVGuurbwwwskCRv9ZHauJGkjDqxXBVXhLKrB8HIBXBxtwa3/VvW7xZrBYo7c94yLIpnbG6RsxQOICcArnbAJIIKjzQWqlVD1zrOaCbtCGJ2mSNrT81sTu0io8eQnGgfcnn2kH4bFuUnAz5+cfeg+0ql+i9dTXMqaW2IZmmjjc94amLbDOxj0IYxkYRiVyPPOMUH4hTLC0txboubZLuJUlJBDyCMLI7ooTl1bbkAE/bkLzSqm3Vk8cjxTRQ9yNrTYpKxXt3c5gz7kBDqwJweGGDkeBjbraX2oIou811LaAtMyw/kp3Cxk0J2IGAgXznnANBcKVQf6qu5FtLiJI/zILuR4e8TFrBImHEix5ZzkgEADD55xzdvTrwTQxSgECVFkAPkB1DYP8AzQbFKUoFKUoFKUoFKUoFKUoNG69Dt5ZBLJDE8gUxh2RWYIwIKbEZ1IdgR/5H71in6ZtXaJntoWaEKsbGNCUVP0hSRwB8D4+K+eodTW8EvalcrJ22nCiOViyJ+opqp3I8lVywHOMVnt/WoXWFhIoFwoeIMdGdWGQQj4PgjjFB5ufQLeSVJpIInmjxpIyIzrqcjDEZGCSR9s1tXUJdHUMVLKVDAAlSRjIB4OP54rDD6pE0skSuDJHruvyNwSP88A+K26CuehdB2ttbmExRShlEcjNDCGkRcarJoo3xjOT5PNSEXTNqsLwLbQiBzs0QjQIx45KYwT7Rz/ArOnrMBDETREIcMQ6e05xg88HP3r7H6vCysyzRlUwWYOhCgjIJIPGRzzQa6dM2ohaAW0Ihc7NF200ZuDsVxgtwOTzwKS9MWjQpA1tCYUOyRGNNFPPITGAfcef5P3rbX1GIqjCRCsn6GDLhv/U55/2rAfXYMwjuoe/sIyCCG0BJ9w44Cn/ig0z0yPqbebuER2yssNuEiEabJoSMLkHA454BIHBqbpWA38YkERkTuEbBNl3I+4XOcfzQaS9LWgkeUW0HcfbZ+2mzbjDZbH7gSD9/mvsHTFomNLaBcRmAYjQflMSxj8foJYkr45NbcHqMTsVSRGYDJVWUkDOM4B8Z4rynqkRDkSxkRnDkOp0P2bn2n/NBqwdL2iRSQpbQrFL/AKkYjTV8f3LjnGB58YFa150dbm3eCGOKBXZZDpDAw2XHJjkRlJwAMkZqXF4mHO64j4f3D24/u+3+9aN51JBGYtnBWVjHuGQojCMy+9s+0FUbBoNey6MtY4oo2hSUxRtCHlRGcpJncZ1AAbdsqABzjGKl7W1SJFSNVREAVVUAKoHgADwK9xyBgCpBBGQRyCD8gj4r1QKUpQKUpQKUpQKUpQKUpQVHq7pae6nRozGgSF1SQs3cjnLBlYJoQyewIw2GVkcfwYy5/D+cxyxAWri4gt4Glk3MluYYxGTENTuAR3F5jw5J5+Og0oKn/Sjx373EMNoyymJmkdSJo2XYOyBU9zOrfqLrznO1Wi4QsjAYyQQM5xkj5x8VkpQcxtvw4ult5oyLYloYIFRnZ0zDKH/1DAHVAoICHuefPGTtydA3CrcLEtsizEFlVmTdUvZZwhYQnTMc4G4BKlBjzsOh0oOd/wBDXP0a27RWkuLs3WJJZiuhkEumzQsSSdkJPkc/JUS3rnRwlFnJHa2RkgLF4pBiIiRG2VZBETgSPtynPJ4Jq3UoMNmjCNA+u4UBtAQm2OdQeQufFUl+gpfrHlzG8b3SXm7SOrrrr7O2sfuKhdVPdAwcFfIN8pQ+KFB0NMGUhLeEtJfGSSJn7gS8zqVPaGzLsOCQPy1wft8i6CmaNkdLSHWylsU7IdhK0muskgZF1VTHsEy5Bdvd979SgoN70xcut7LOtsvca3uBHGJp0drY5KSRiNWkDYB9oJzjg6+7X6f6alkiiY20CoL+S7ZHjkgUp2zGrJAyE5y5YbhT7QeM8dGpSCG6Q9Mkt7SKGURho9gBEzMgUuSoBZV8AgYx8VM0pQKUpQKUpQKUpQKUpQKUpQc+6+9WeG7TSdwPpZXlgSTV3jVgO5EuciRBvJkfqWJxWmetZ4oQO/ErwW1tJHFMrPLfPJCGOrbAnZyYxoGIYEnjArphUfavhjHHA48fx/ikFMg9dki9Tninu4ER+x2oHRhIwkDKFiJm/VsAGYIQceFq5TBtW1IDYOpILAHHBKgjIz8ZH+RXrUZzjmvtBzz0PrJorK5ae7hmngSZzGkZM0ZjmZMyq05yoJTg6YH7sDNevQurkura/W+nt9YGQbrNGqlXRWUmSN8f6mygg8kY8g1f9Bzx58/zTtjxgYqDnJ63aP0/0kwyxsJUSKecvE4jkjtwxjZpJFUSs397Z88EkV9l61uWit2FzZxu1tdXDjCyB/pXwrIRNgK65JwWA0fBOMjopjGMYGPtjj/img+w+1auyaUG66rkW6s5nvLeC2uLTvBZFYozbxllVu8oeTDHBAyB+1vNeX66uPr2hzCircpbCFzErvE2v5o2lDljuWXWMqQMfcjoGg448eP4poM5wM+M/P8AzUHNvTeqjcX/AKcZLiAOz3MbWybrLDqjARy5kIY5UeUUlgCuRmrr1X6s9tZ3M8SbvEhdVOcZHyQOcDyfHAPIqU0HnAzXqng5tF11P2LhvqbT8uS2WOVjCy/nyaOrrDOyjA94O4OAcjjY7A62lwInuLdNbqe0luyo0XtJuqlN9UlfJX3Nj2NxkgVfxEAMADH2xQxggggYPnjzQc/bruVYUklnt41khu+3KUISWW2mVY5Iwz8rLGWYICScZBIrB6t+IE6ojJLBFtbW80YeKSX6h5uHEbK4ACcce7zlsCukFRxx48VG+rdPRXJj7vcKp+xZZEjfkHDxowDjKjhgf/tUU9uoWt7241uYDE17b28kTHL7zwKGYMZPZhlJCBfKyf7dDrzoPsPvXqoFKUoFKUoFKUoFKUoK7691f9LOkJhZjLG8kbBlCs6f9ok/oJ+CeCePNeY+vbYRxtIWQtHFNIAjyLAswyvdljUqmc+SRxz45r31D0et5Js8rqhhaAxqE/cwcSByNldXSNgQeCg+5rUl6ABVo0uZkimjjhuEURkSrHGIshipMbNGoU6/AGMHmkK37Tq+GS7mtQJA8RVc9uXUlgT+vTAA1PJOD8E1OmoWTp1vqTPHcSRBxGJI1WIq/ZzgbOhKghsHB5Hgg81MsOD8fzQQXp/U35V490EhFpIYpCrM6YEaSbAlVOT3QMY8jjOayQdYW7ZG0isHiiZHhmR1ac4jLIygqjHgOfbnjOeKj4eh20ukmu5ZFuiJG9kKFZV01lVkThl7KYByOOQayN0YWWYyXUrzy9nE2sS9v6aTuxhYwuuNyxOQc7HxxgNqXrG2CBg7EmR4FTtTGQyRjLL2lQvwBknXAFZ+mPWvq7WKfAXubcKSV9rlcgsFODrnkA8+KiIeg2TDLeTCcSyzCbSAn88KJIymmpUlARxkEDnipnp30X6SBYe48updt312O7l+dQATljziqMPqfV1tbuySuwKBXkKxyOsSucK0ropEYODyxHAJ8c18/rC2+oNvs4kDiE5imCCRl3VO6V1yy8jnn48jMd65+H0VxcPPvo0qosgMNvLnt8AoZ420bBwccHA4zzWe46PLyM/1Mg2uYrwKEhwDEmgjzr+kqqc+fb55NSDYg6ztXfRXYkmQI3al0kaIEusUmuJGGrcKSTg4zg17Xq+1ILGTVRAt4WZJFXsMMhwzKAfI4HIPGM1p+n9FCJ4fz5XgtnaSCAiPVGZWXlwuzqqyOFBPGec4FakH4dqFZZLiaZPpjZohESaxghkw6IDupUe4+cDPig2Lzr6ERyvEHbsPAJ1eK4iZEncLkK0eWfDbBQMkf5FTfpXq8dyheIkgM0bBlZGV0OCrI4BUj+R9qqvpXSd1IlybiaSN5ZLd1JaCaQC2wwBKxKgBcA4C/BJPuNWT0X0X6c3B7jSd+Z5/cEGhfA1GoGQNR55qiTpSlQKUpQKUpQKUpQKUpQKUpQeGmUZyQMDJyR4+/wDivSsCMg5Bqgde+kSS3cbw27SSJayjOmYpcsCbaVvB2RZNcghXKH/Oi9leRxCNUvFkW2tksRAQsMcixAMJlBCjEudu4CNMBec0hXTA4yRkZHkfbNeqpMVhJB6pM5W8kE/ZKmNgYPDK4k2ICqmQQp5xjGTxVzmj2VlyRsCMqcEZGMg/BoPquCMggj+Kx3d7HEheV1jRfLOwVRk45Y8DkiqD6JDcW1neQxw3rzok2O4wEee62vZfYEuVffK/28lTgVm6WvLiKC+Fwl3KuytDtFKXZHQIQqSSyPw6sSrPwDnABxUFzufV4Y40kkmjSN8aOzqqtsMjVicHI5GK26oE08h9CWH6a5Mv062nb7R27iwgbY/syMbeKu9hed2NX0dNs+2RSjjBxyp8eKt7gnGxSuedXw35u5e21wqFIvpTAjuA4J32VZUTbbH+sCuvgjmslwlwt48qfXEC9hQLlzD9O0OJGEZOCnc3Of2+zGKQX+lc/wDSbe7aaBX+sEu8wvGZyLYxMrhezzgHYxadsBgA23zWvZzeoMrqiXSSiwEZaYgIbuMhWZGYlQ5XOHxqxOecGg6FcXaRhS7qgZgi7EDLMcBRnyxPgfNZq5ZG7yx+oIn1zgS2SqhlE80QDrK7qY3YIcKWzknx8FRVz6P7oW5jkE2sVxKsJn2LNFwVIdiS65LYJOcYoLBSlKBSlKBSlKBSlKBSlKBSlKBSqp1R1ZLa3CRhIzHJEzCRiwEcocKvcA/7bM6pkchmGeK8Q9fgQiR4JXEUMU108QUxw92MSYAdgz6owY6qSFx88UFupVesOp3kvbi3+mlCRaAS/l64dWOzfmZ1OvGFzzyBU9K+FYgFiASFGMnA8DJAyf5IoPdMVVLT8RImjeR4J4gIUuUDrGWljlftrosbt7i+Bq2P1Kf8Zp+tljjumlt50e1RJpIz2S3afbEisshVgNHBAO2VIx4yFlxSqp6l192FVpbK6XYSOB/023bhQOz473HtY+3zlSMVj9S/EqGCFJZIpFLNMjRl7cOht21cYaUb8g402zx4yKC30qCvfVZBc2GjIYLoshUod+IHlDh9uP0KNSv35qdoFfGUHIPg8Gqp6d+JFvPOsMauxcypEQ0J3aEMSDGJNowdG1LqoOPIyM/bT8RImjeR4Z4gIVuUDrGWljd+2NFjdvcXKgKcZ2U/4Cx2Pp0UK6QxpGmc6oqouT84UAZrYqup1iAxSS3mikV4FZG7JwtzJ2klDJIQV3BUgHYEeMc0/rRMALBM0pme2EKiLctEu7NsZAoQLg5LDyB54oLFSqbL10//AE8qW0zRSxXLtFrEJkNs6guxMuoXBYa8nOtWy0ulljjkTlZFV1Pj2sMjj/BoM1KUoFKUoFKUoFKUoFKUoIf1fpWC5k3m3bMT25TuOI2jk/UDGDgnwc+QVU/ArVuOg7V8AiQKUSKRFlkVJkiGqiVQcPhRjJ8jg5HFSd56/bxOySzRo6oZmVmAIjBwXwf2g/NbVrdpIiSRsHRwGVlOQykZBB+QRQR1x0zE9wJ8yq/s2CSyoj9okruiMA2Mng8HwcipOaLZWXJGwK5UkEZGMgjwf5rzHdKzugYFkwWX5XbkZ/zg1loK6nQdrqFYSOogFpq0spHaD7j5/Up8N5GBg8Uk6Et2jmjZp27+olkM8pkdEBAjMmc9sbt7fGST5NWKlBA3nRcMqRLI879pJowTPKWKzqVfZs+44OAT4wMVhuPw/tnJJM427u2s8y7LO2zxtqwyhYFtfuW+5qxs2AT9ueAT/wDB5rX9O9RSeNZIySjZxlWU5VipBVgCCCpGCPigibrouKQ25MtyPp1Cx63Ey4wpXY4blyrEFjyQan6UoIO06OhictG06r7ysazzCJDLnYpGGwOWYj4UnIA4rCnQVrqqsJXUQfSavLKw7W24Hn9QOMN5GBg8CrFSggF6Kg0mVjM7TdvaV5pWlHZbePWUnK6P7hjHJJ5zWpedCxrAyQZMnd+pV5prklZGGrMJY3DqWXOQGwcnIxVhvvUEhCtISAzpECFZvdIwRQdQcAsQMnjkVs0FX9N6EjSC3jkeQtDDJb5jkkjUrPkvhdj9xgkkjVTnIqwenWKwxRxJnWJQi7EsdVGBljyeBWxSgUpSgUpSgUpSgUpSgUpSgpfWfoFxcXMTwIAYoJO1MXUBJmIOhTyUdUMbY+Jc/tqJvOi7koUMCSyPBbxQTmbU2TxRBSV+RiQGQGPlicHAxXSqUFNXplofUpJ47VJBMYm7xmKdthsshKYOxIbIAGD4yvmrZdxFo3VW0ZlKqw/aSMBv9jzWalByL0f0Jpnu4oEhSWO1SB5IpZ2WSUTfmB5mRSjyKjA42YA5JPFTD9IzsszR2yQQs9u5sRMAswh37mSnsTfeLjw3ZG36q6LSg503SdwFVjao0H1EkosO9hUR4kRTn9GRIkj9se0d045FWfof02S3sooZkCPGZBqH7gwZGYYc8nhhyefvU9Sg551f0dcT3csiqZEkSJYWWSGNrdkJ2IeSN2jySG3i5OMEcCslx0tL9Y9xHaqJPrYZRKJUDG3EOknHxlgxK/u3GfFX+lJoc/8ASej5lmgEkCBo3ma4u+5s13HKrr22Tycl0JV+E7eFzxWta9L3ujqY0tyLAWRmE228kRADnQBgrICA36gCf4z0mlByf0j0oXEPqH09pEY5ZLRdIpX7ZSJhJIFmkRMnjBCjGWHztV46P9Le3W6jaMRR/USvAoYMoiYgjAH6BnY6/GasFKoUpSoFKUoFKUoFKUoFKUoFKUoKP1v65PbXCmOZlh+nkkmVVjZkCuqi4jyhJKF8sDsCgbAyOdVOubhLd3zC30dvbzT95tZZ2lhEh0CAKmclVOpDOCuBjNXef0iF5BI8UbSKpQOyIXCsCCoYjIUhm4/k/evMvoluzRM0ETNCAImMaExgeAhI9oGPjFIVX7P124//AELmOVrdYFMIUNIyyAShguoKDZ2YAYJ88DNWT1G87UMsupbtI0mq+W0UtgfycYrzN6TC8qSvFG0qcJIyIXUfZXIyPJ8H5rboKJ6P1tczI5dLePa2+rjeRika4K5RzsS6YcfmqABg5HIzr234h3Elo9wEt0Ky20PblZ0ZO/qpkkPOiEyBlbBygz84FxTpm1AkAtoAJf8AUAijAfnb3DX3c88/Nanq/R0E6FQBCS0Ts0KQBn7ByitvGwZAQvBHxjxkEK/cdfzqVgEcTT/UPbGSMtJF7IFnyqZUl8OFKbDBVjk4rY/q+6aOwKx26SXTywuskhKo0Qc9wMmcriE+w4OWAJGCaso6ft+wsDQxNEuCI2jj0yP3dsLqDnJ4A814uOl7SQIHtbdxGuiBoYmCrnOqgrwM/AoIz1C+lS59MEzRjcuJAjyKO4LeRidScPF7eAwyDg/FRx66nN3Iiwr2YrlbNtjqx21Bk7hYAcuCI9SWHg5IFWa/6ctZ23mtoJXwF2kijdsDkDZgTjk8Vkf0WBpRMYYjMuMSmNDIMeMPjI8/ekFWtetLhXJmSFoy14iCIuZSbInnDcHcI3tHj28nOBhPXVxHbyXEotJE+l+rRIZT3ASygKwbzGA/MoGODwOM22H0C2Qoy28KsjM6ERxgqzgBmUgcMQBkjzgV6tfRIIu524Ik7v8AqaRou+f7sD3eT5+9BUV65uFV1kiiEhkt4o3YmOP/AKjb3SJszKqmMgHOHLKBg5xK9C30kiXnddXaO6kj9kjSIAFQ4Vm5xkt7T+k5HxUtD07bJG8SW8KxSfrjWKMI/wD7IBhvHyKzWHpUMAIhijiBxkRoqA6jAyFAzgDFBXequq5oLiO3t4wzNE9wWYMwwjBdAqsvy2S2faMcHNaN51vcj8xY7cRJbW95IrSFnxO5Uxq6e040JD+DwMc5Fv8AUfSIbgKJ4Y5QpyokRHAPjIDA4NYp+n7Zyxe3hYsojbaOM7IpBCnI5UFVIHgYH2oK5cdayiSVgsPZiuo7Exlm+ocyOqdxfgcyBgmDsoJyPFZbXrFzLAjdlt3vInRCe5taO4yqk+CEXg+Cwqw//iwd1ZezF3VAVZO2m6gDAAfGQMEjGa+D0K3EpmEEXdJ2MnbTctjG2+M5wSM5+aCiN1vNcwXID26g2Et6Gt5naWJgPYjNxqwJ8/OCMDHNp6Y9ZmleeK4EXchWJ8xFipWZCcHbnIKkZ8EYOB4r3bdHwrLPJIWmMwKFJFh7aoz7lAiRqGyQvL7N7RzUlaekwxMWiijRmCoWREUlUGFUlRyAAAB8AVRt0pSoFKUoFKUoIP1jq6O2nWB0kLyRvNHqExJ2+WjUlh+Zrzg4BA4JPFE60tNYC8yxNOiSqkhAZVl/TvgkJknAyeTwM1q9T9INeS7d5Y07LRACNjIshcSLMkokAUq8cZxqcgMM+7jSk6Bk7csMdwqxXMMUFwDCGciKIQlon3GmyKBhg4U8j5yhU1bdX2r3Mtqs0fejIUpumWYgkqozksupyMcVME45NQbehTLdNNDOqRyiISo0RdiIc8JJ3AF2VsHKtjHFSvqFis0UsT51lRo2xwcOpU4PwcGgjrTrGzl7nbuYmEamVzsMLGDgyZPGmf3eP5r4Os7PttL9TEI0ZUdi2NWcZUMD+nI5GfPxUW3RUskLRT3EbARJBE0dsiMvbdXVnLO2/ujTKDVDg8eMep+kLiQyySXMRmkNtki3YRiO0lMyqI+9ksXY5YueOAB5qjc9W64toLT6oSLIjMIkCsq7SF9NMuQFIOc5xgKxPivX9Vr2bSQiPa6kSNF7yEENIELLIOHIB2Cjk+PNaNz0fOYZ40uI1Mt2L0MYHbULKsojwJhk7xrlsjIzwCcjc9b9Eup44EFxCjRvHM7G3kYO8MiyLqv1A0XKcglifuKg9dTdZQWand0MuAwh7iq5UtjIB+fOB+4jArefqC3E4tzKomJwEzzkrsFz42KgtrnOOar3rHRM831Ot1Gn1aRC4zbl8yQrrtHmUaKcD2sXxyQQTmvNz0HK94tyblCVmS4UNDIzgKmhiDd7CxfqIAXIJ5Lc5onLXq60kd0S4iZkDMw2HtEfD5z/AG5GR8ZGfNOn+qra9Utbyo5GdlDIWUBiuSqk4BKkg/IxUfYdKSxy27meNhFNdTkCFlLC6YtqD3TqVLNzg5GOBjJ2/QPRJrcspnR4AZWRBEVcGWUye+UyHbXYgYVc/NQSl/6hHBG0kzrGi4yzHA5OAP8AJJAA+SajpOsbNY1la4jCOxjUk+ZF8x6+d/8Axxn+KdVdOi8hVN9GjkjnRsMRvGcjYKykr58Mp+QRioyx6Lkj7J70WyXP1b4hkw/5Jh1BedmDasfezNzjgAYoJa56stI44pHuIwkyl422B2QDJcY/aARlvA+cV7m6ltk22njAXtknYYAmzoc/ZsHB8HFQNh0TcQdp4rmITLHJAzNbsyMjymUFY+9lWVmP7iGHkcCvF30BIIVht7lY4/pobR+5D3GIt2ZlYFZECk9xgRg8eMHmgn7zqq0il7MlxEsuVXtlxtl/0rr9zkEDzjnxWD0Tq6G4d4dlSdHlRoSwLDsyFCePP7Wx5AZc+agfUun7n62IRdwwPcxXsxKwCNXQANiQv3Oe2pC6Hkj3YyBJWXScySwOZ4yIp7m4IEDKWFzk67d44Kl292Dn28DHKFWilKUClKUClKUClKUClc96/v2jvE7csmfpZXkt0ldTLGGGTGoYazKokkUrgntlc4PGk3VNxFCF7/bkitrZ7aF42la9d4gzZdvc5MhMfsIKn3NkEUhXT6VSIfVZIfVJ0nuwqy9gxQGJiXDhlxGQx/SwGzAY4ycCrpMpKsFOrEEKSMgHHBxkZwfjNB7pXOvQuqXhs7vuXJnnt0mYxrC3ciKTMuXLMR+5SFbHtBIyATX30LqhLi19QS/mgkjiZMOSpRkdAVO4jjDjuhgCFHIxkkZqZHRKVzKT1nf030d7QpPdR6Ii7jPcSzPcUk/K5UlTjJwCRnI+evdeSLa2jWtyHd4ZZe6yJGJXTAEIj0c9wM3MSgHH7x5NvcEdOr5muf3/AFC63dpO14sVvPa7qvaZ0d94yY0w3ukIJxgFgM4BrfuOoIE9YjRp4stA8QUhQ8cjyQlYg3nMgJbU/wBoxVwLlSqFZesX5uJYNjI9mJ5Jh2kVZlYA2yIwHBcbZxnBRh9qdA9UXFzMFlljkDQ92RBjaKXZRphFGi+5hpIS+V+ecQX2lV7rr1ea2td4AATJGjucERRs2GlOeOB8ngZyeAardt1PcSR2y/VxoZbxrYSqqSF4uyX86hGkEmE2Qa+4ZGcig6LSubQ9bSSR2pku0t42hlJuRErCWeKQp2wGyF9oDlB7m2wpGDXr1LrieKHaeQQTSW1rcxxGLzIzOs0YDDOAAjEE5QHnig6PSqB6p1Nci8EYmMQa5hhSL6ZmDwOFJmFwfbkksPsMYxnmsPS/rZjuY41uEaC4ur6JYQqjTSRpFKv5JORweMSLgDGSmx0WlKUClKUClKUClKUClVvqHq5rW4jh7IYSxs8b9zVe4pAEb+w6BsgK3OWIGORWOPr+ARo8iyD8qKecojyJbrMoYdyRVHwcnA4HJAHNBaKVBWfVqSXc9t25gYigD9mbRiwJyX01VfbwxOGzxUzcTaIzEEhQWIUZJwM4AHk/xQZKYqtW34hWjxtIWkjQRfUK0kMsYeIEAvHsvv5dRgZPuX7jPpeu7ftXEjCVfpgrTIY23RHBIkKjOUwrcjONTnBBFBY8UxVX9Y63Edo08cE5PcSBFkhnTZpWVQ5GhbT3jnGSRr+o4r03WiQxwi4DGaRGmMcUUuVjRsGQxyAMo5HB5JyADQWamKrd51/axjIMkqCNJ3eKKSRUjlGUZ2UcbDnHnHJwOaz2vViPeTWvbmDRaDfsz6EuG8vpqqjThicNnignaV4mmCqzMQFUFiTwAAMkk/bFVy3/ABCtXSRx3QEiN0MxuC8C4zKg+QMgkcHBBxgigs1Kr6dcW/bdyJVKOkfbaKQSs0ozGEixlth4+2DnGDjLb9XQuVAWUOXeEoY3DpKkXe0YHwTGNlPhhjBNBN4pVfl65tljik/NYSq8gVIZXdUiOru6KpKBW45+fGa0z18izAOj9iSGC4SQRyEoszsmZuMIuVXHzhjxhSQE3degQyTRzSKzPFgoDJL21Zc4bs7abjY+7XP81I4pSgUpSgUpSgUpSgUpSggfXukI7ty0skmphe3aNe1oVc7bZKFg4ZUYEMMFF/nOtN0DEVZFmnSOSOOGeNWj1mWJBGNiUJUlAFYxlMgVYbq9jiG0jqik4y7BRn7ZPzwa9wzK6hkYMrchlIII+4I80ETN00DcGdJ5o9u33I0MYSTskldtkLDhsEKy5GM1J3isY5AgBYqwUE6gnHALYOBn5wf8VmrFDco+2jK2hKNqQdWHlTjweRx/NBS/Q/w6zaJFfPI7LB9IqiVXSNPaS0ZESHJaJD79yAoGSKkP6BTsXEP1EwFxhXZUtEOoBGoVIAoztydduByKtNKCE9S6aM9ukD3U+VdZTKBbCRzHJ3FDfk64DBT7UGdRnOTnW9U6HjuGid5ZO7HGYTKUtWZ0Lbe5JIWQEHkFVUjJ+DVgmuVTXdlXYhF2IGWbgKM+SfgVkoK63RihsxXNzCCkccojeMd0QjVWYshKNrwWjKEj/FbVx02GuTOs80ZYRiSNDGEk7JJXbZCw/WQdWXI81MUoMVzbrIjo4yrqUYfdWGCP+DVYtPw6ijiliWabWSFrbhbVSsbYB9yQgu2oxs+x8/PNWylBW5+iEdpHaefdzC6uDCDHJbrqsiYjA2IZtg2ynYjAHFev6MXXi4nE3e+qNxmLuGTtGH9Jj007R110x8+eamPUPVIoFVppFjVmEalyAC7eFGfk48VtUFI9W6DdbaKO0eRpEWWHuPcGFu1MS5DtHC3cAfHwG8+7Oc78nQoeMo1xMu9vDaN2+yFCwHYMoeNiCSX8k8MfsCLRSg+IuABnOPk4yf54r7SlApSlApSlApSlApSlBRPxMt7qeOW2jshcxTQERuO1mK52IDN3GGqhDnYDOf8A5HdUej3kUsi2cFw0TpZtH2Jljjie3lPdQRtIoUPFgagak8nkZrplKF25jL6V6gfWO6EnMH1CH3yYiWAR4JXSbBG2cRmI5PO3Jra6M6fuLO/ug0d28cs0sgle4RoO26qQ7Rltmm2XXOOBXRKUhUH1vbyyWF2luJDM0ZEXaftvvkakPsuADyeeQCOc4qgp6N6mIbmNEvBEZrSXV7lTPJCIwLiOOYyEq5cZ/UBjIHnFdapQclvukr2WzBZbwCG+W4gg+pU3C22VyDIWIMikMyZclc+a6R05v9NCJEkjYDUrNIssuAcAvIpILEAE8/NSVKDmPXXo3qUl7I0JuDEUj+mMDhRFIpO+6meMDJx7mWQEcYGKxy+k36+otMsd4UF7Eyk3CmL6UxlZcQmXGDJhgNeBqBjGK6lSk0Vy30T0H1H6mETC6Db3AvJzc/8ATzROGEYhiV8owymCFUrg8/bShsvVRBchhPbsvp6xGaa5Tt9+GTLyBu4e3tFwJMDkEnHmuv18ZQQQeQeCKHrh1nDNeW3qqWyXMy92yWJBeLcdtUImkKTmQrtlP2sSCyjjnHSugLa4iiuY7hJlC3Epg70glbsMcoN92Jxz5OassMCoMIoUfYAAf8CvdXIUpS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54805"/>
            <a:ext cx="2316556" cy="2867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9" y="2133600"/>
            <a:ext cx="2038350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21336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78" y="4228730"/>
            <a:ext cx="3363267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9" y="4648200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36" y="304800"/>
            <a:ext cx="863736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Envy is miserable because we’re </a:t>
            </a:r>
          </a:p>
          <a:p>
            <a:pPr algn="ctr"/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issatisfied with our state – </a:t>
            </a:r>
          </a:p>
          <a:p>
            <a:pPr algn="ctr"/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yet powerless to change it!</a:t>
            </a:r>
          </a:p>
          <a:p>
            <a:pPr algn="ctr"/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en-US" sz="4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en-US" sz="4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91192"/>
            <a:ext cx="3509164" cy="20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Activity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We need to take the initiative in setting limits, rather than being passive.</a:t>
            </a:r>
          </a:p>
          <a:p>
            <a:pPr marL="0" indent="0" algn="ctr">
              <a:buNone/>
            </a:pPr>
            <a:endParaRPr lang="en-US" i="1" u="sng" dirty="0"/>
          </a:p>
          <a:p>
            <a:pPr marL="0" indent="0" algn="ctr">
              <a:buNone/>
            </a:pPr>
            <a:endParaRPr lang="en-US" i="1" u="sng" dirty="0" smtClean="0"/>
          </a:p>
          <a:p>
            <a:pPr marL="0" indent="0" algn="ctr">
              <a:buNone/>
            </a:pPr>
            <a:endParaRPr lang="en-US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00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14400"/>
            <a:ext cx="7470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Take the initiative. </a:t>
            </a:r>
          </a:p>
          <a:p>
            <a:pPr algn="ctr"/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Assume the first move is yours.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AutoShape 2" descr="data:image/jpeg;base64,/9j/4AAQSkZJRgABAQAAAQABAAD/2wCEAAkGBg4NDxQMDBAOEBANDg8SDg4UDw4QEA0UFRAVFR8REhIXJygkGBovJRUSJC8sJScwODg4FR89NTYqNSgrLSoBCQoKDgwOGg8PGjAkHyQsKio0NCosKTQ1NTU1KSkuNTQ0NSwsNSoqLSspMCksLSosKSwsKiouKS8sLCwvKi8sNf/AABEIAM0A9gMBIgACEQEDEQH/xAAbAAEAAgMBAQAAAAAAAAAAAAAAAwYCBAUHAf/EADgQAAICAAMGBAQFBAEFAQAAAAACAQMEBRESEyExUWEiQWKhBiMyQhRTccHhUoKR4oEkM0OUwgf/xAAaAQEAAgMBAAAAAAAAAAAAAAAABAUCAwYB/8QALBEAAgEDAwIGAQQDAAAAAAAAAAECAwQREiExImFBUXGhscGBUpHh8AUTFP/aAAwDAQACEQMRAD8A8NAAAAAAAAAAAAAAAAAAAAAAAAAAAAAAAAAAAAAAAAAAAAAAAAAAAAAAAAAAAAAAAAAAAAAAAAAAAAAAAAAAAAAAAAAAAAAAAAAAAAAAAAAAAAAAAAAAAM6amdoRImWadIiOcjkCqpnaESJlmnSIjnJ2sX8LulUOk7bxGtiR/wDHXQ7OS5KuGXabSbGjxN5L6VOoW9GxWjr5fsVla8xJKPB5qC0Z/kG1rfRHi5ukfd6ljr2KuV1ajKlLTInUqsakcoAA0m0AAAAAAAAAAAAAAAAAAAAAAAAAAAAAAAAAAGdVTO0IkTLNOkRHORyBTUztCJEyzTpERzkueS5KuGXabSbGjxN5L6VGS5KuGXabSbGjxN5L6VOoXlpaaOqXPwU93d56Y8A+7JkqmcoWiRSTqNshK7n+QbWt9EeLnYkfd6ljr2LIymJHrUY1I4ZNtrlwZ5qC0Z/kG1rfRHi5ukfd6ljr2Kuc7WoypS0yOhpVY1FlAAGk2gAAAAAAAAAAAAAAAAAAAAAAAAAAAAzppZ2hEiZZp0iI5yOQKaWdoRImWadIiOclzyXJVwy7TaTY0eJvJfSp9yXJVwy7TaTY0eJvJfSp0y8tLTR1S5+Cnu7vPTHgGaqFUlRC0SKOpUyFQklTJEJJUyIrkajoRMptuhCyHhtjIgK7n+QbWt9EeLm6R93qWOpZGUxI1ajGpHDLO2uXB7HmoLRn+QbWt9EeLm9cfd6ljr2Kuc7WoypS0yOhpVVUjlAAGk2gAAAAAAAAAAAAAAAAAAAAAAzppZ2hEiWZp0iI5yOQKaWdoRImWadIiOcl0yXJVwy7TaTY0eJvJfSoyXJVwy7TaTY0eJvJfSp0y8tLTR1S5+Cnu7vPTHgGaqFUlVC0SKOpUyEQmRDZw+V3PTZiURpqo03tnDZTXr+/TzC0TsbyY8MWJXM+pldoj/Fb/wCO8DVHzI8lLyMFQklTsfE34Ob65y1Z3TYaJujZfZrs2vCu03N5jb1jX/xxPnx2cq+FZxLbibUrxDYaMRVQyWTL1y0qrM/JdZVtOc6Rrpoa1cQUNctvU9la1HU/1w6vHZ7HGwVVdVtFuKXaossaZjjO2tbJD/4214dyfMcq/GY+2vKqmelpiaPDNazoibext6eCGnn6umhYbbKsRkb2UUJFuXS21vV3llUNwuthY00aIm3SJ1iJqjnpBFm+zZleGzHBrubMqxGw+zO1KK7Kstr5+KaHmezECVy3PUvB47b8NltC1jGnpbzlauN8rlJlUxuUrQuKW55/EYGalmmEnZeXsoTXez5Rv110jjpwkuNXw7Xh8RRhrsPU2X3Zbt4vFvWkbF07UzZOKnjXp8qFiGj654TziP4mw6ZlgbM4ohVtrwV9ePq5f9pN8rx1mGRdOsP6YgmtwMZ/ldVNUp+My1lmEaYiLIVJTz5arMTE/wBS9NTRUq1JrqeMPD7crP2TKNKlB9KzlZXfGHj6POMXWiW2V1WLdXXc6V3L9NyRPB4nlOsacuGuunArOf5Bta30R4ubpH3epY6l0z7KHwNleHujS9qWtvTaVt1E2bNcTK8NZhbZ59Dmk504VqeG89/sjwrSpVOMdvo81BaM/wAg2tb6I8XN0j7vUsdSrlDWoypS0yLylVVSOUAAaTaAAAAAAAAAAAAAAAAAAfYguuSZMuHXanRrGji3OIifJexSTuZDn260pun5f2t+X/qTLOcIT6yLcwnKHSW4zrTWYiOMzOkdyOJ14x5+fUyiToos5utGWdzvZl8K4nBYdcVioWuLbUqqr1h3sZoltfDrCxCq86zP29Zg0cNhmsaK61ZmadFVYlmaekRHMu2RrOaZHfgV8V+Cnbw8ecys72uP+Zh0/STVyR62ya7F5dtJjMGy3tdMLLwmkS01xy0mvfRETHPXz0IP/XKCmprdP5JErKNRwcHhNZ75XKNbIasc2/yeqN3+MRq8Tt1zLYZWXZazSZjSdlvPqvY7XwthKbcLjMtmiLMVS7tsWtOxZbRa0JGqzE7MMtc8+MWdCH4mx06YHP8AD8Js2acTCzMQzrMusTp5apcv969jazXErgc4ozGuf+nzOpGZvLWFWtpn+1sO39jEapJ1c7Ybytv1R/uxIpQVFLLyo4e/6ZbP35/k52V014/Jrkprj8Th5XGLMR4rWjV9lV+3w7yuI46bXGZmZkzpzuZxC56yRFGHpwGDrRWnW6bLJWXZtOCxFzNp6Y4+Lh0sJgnynNGsaIXCYzEWLU0ssRpbTZiW1/phGqtmdeUSvU52BzvL8LTicudYx2Fm1rsNuddiY3kSlO9bZjaXZTSVafpidfIwypt6d8pP08JL9jPS6aWtqOG1wknh5i/TPODr4WpcHnF+FeInDZrVvYifolrJlWWf1fb/APYU5mR4RMt/E5VmtiJh8Rhb9XaxI1qSyKFsmdeDPFkaRz1SeHA4WZfE+MxmGpw+KavWm1bbHRNlnZW21rho0iEWdnlGs7te+vMxWIe2yb7Xeyx4WJsd2dtF10WJnlHGeEdZ6m+nZ1ZRxLbbD/HD+iNU/wAhQjLMMvDyvDnlej5/JPgM0bDLfh1eLq8ThrMPa2zbUl+3TMb1YeIaNJaecf1aaxMSc/DXWUzDV2Ojqum2jMjcuOkxxDMRM5ZxpxW/i9n3Kp1ZSwlsk212yR2xLMztMs7ztO7NLO86aas08ZnhHPoQtBIzEUye4SWEbY6pPIK18SZMsROJr0Xj8xeEQ2s8179iwYnEpUs2WToq85/aOslKzbN3xLazwRfoTp3nrJW306ahplz4F5ZQnnK4OeACiLgAAAAAAAAAAAAAAAAAAAAA7mQ59utKbp+XP0t+X/BbYnXjHny7nmx3Mhz7daU3T8v7W/L/AILO0u9PRPgr7q1U1qietf8A5nnH4bHrW06Jiompum1PFZ/zER/cdzIKZy3PbsvlZmjGbc1rpqs12Q1q8OkNFyfpB57gMXurEvWFfdurqs7Wy0xOsa7MxOnKeEm5m3xJjcdMTjMQ9kRLStcaV1LtKyzpWumvBmjxa8JniTatCVSpmPDWGV8KqpU8S5Tyiz04vCYTB4zJMZdtIl8fgpp2cTZEQ8tW87M7KzG6rmYZl469Y15uN+J7L8HVgIpqVKIbYus1tvRp242q4WYVNFbTjt/86FdrmIjSIiIjlERpEfpBOjm2naRW8nnh+W68fP3Ida9m9oLHK89m+PL2OjisZZiJSb3ezcJKVQzMy1xPCdlZ4a8IjXnpGnIxlzWVySXJsUo8LBUzcpPMnkMxEznxnImc9bMoxDMQswZiKZMWyTCGRMkWJxKVLNlk6KvOf2jrIxOJSpZssnRV5z+0dZKTm2bPiW1ngi/QnTvPWSBc3KpLuXFrauXoM2zZ8S2s8EX6E6d56yaABz85ub1S5L2MVFYQABiZAAAAAAAAAAAAAAAAAAAAAAAAHcyHPt1pTdPy5+lvy/8AUtsTrxjz5T1PNjuZDn260pun5c/S35f8FnaXenonwV91aqa1RLfEkqsQROvGOOvKeplEl4mc9VpYNtGJJc1VYklzMiOJ9ZyFmDMRTJ42bYQyJkixOJSpZssnRV5z+0dZGJxKVLNlk6KvOf2jrJSc2zZ8S2s8EX6E6d56yQLm5VJdy4tbXV6DNs2fEtrPBF+hOneesmgAc/Obm9UuS9jFRWEAAYmQAAAAAAAAAAAAAAAAAAAAAAAAAAAAAB3Mhz7daU3T8ufpb8v/AFLbE68Y8+U9TzY7mQ59utKbp+XP0t+X/BZ2l3p6J8FfdWqmtUS3xJnLEUTrxjjrynqfS8Ujn50mmJkixOJSpZssnRV5z+0dZGJxKVLNlk6KvOf2jrJSc2zZ8S2s8EX6E6d56yQrm5VJdyxtbXV6DNs2fEtrPBF+hOneesmgAc/Obm9UuS9jFRWEAAYmQAAAAAAAAAAAAAAAAAAAAAAAAAAAAAAAAAAAB3Mhz7daU3T8ufpb8v8AgtGIxaVpNrtELEa689f06nnZK+KdlWtmmVTXZXXguvQn0b2VOGl7+RDq2sZy1LbzNrNs2fEtrPBF+hOneesmgAQpzc3qlySoxUVhAAGJkAAAAAAAAAAAAAAAAAAAAAAAAAAAAAAAAAAAAAAAAAAAAAAAAAAAAAAAAAAAAAAAAAAAS7jv7Dcd/YAiBLuO/sNx39gCIEu47+w3Hf2AIgS7jv7Dcd/YAiBLuO/sNx39gCIEu47+w3Hf2AIgS7jv7Dcd/YAiBLuO/sNx39gCIEu47+w3Hf2AIgS7jv7Dcd/YAiBLuO/sNx39gCIEu47+w3Hf2AIgS7jv7Dcd/YAiBLuO/sNx39gCIEu47+w3Hf2AIgS7jv7H0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743200"/>
            <a:ext cx="4588988" cy="34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Exposure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8229600" cy="3733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We need to communicate our boundaries.</a:t>
            </a:r>
            <a:endParaRPr lang="en-US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32" y="2557483"/>
            <a:ext cx="25908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8774" y="5704582"/>
            <a:ext cx="67145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boundary that is not communicated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a boundary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 is not working.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1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Two Threats to Personal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124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Encroachment/Trespassers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74903"/>
            <a:ext cx="2286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30961"/>
            <a:ext cx="1739025" cy="1810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91050"/>
            <a:ext cx="3190875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35400"/>
            <a:ext cx="1752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courage to speak up &amp; make clear what you do &amp; do not want.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2519363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0268" y="2057400"/>
            <a:ext cx="7377532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Boundaries are always about </a:t>
            </a:r>
          </a:p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 not someone else.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638800"/>
            <a:ext cx="745422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Boundaries are about self-control.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224"/>
            <a:ext cx="2552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3" y="3621587"/>
            <a:ext cx="1916837" cy="1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228600"/>
            <a:ext cx="792480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2" y="304800"/>
            <a:ext cx="8233908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8605" y="6071175"/>
            <a:ext cx="6046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www.mymapcoach.com</a:t>
            </a:r>
            <a:endParaRPr lang="en-US" sz="3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1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Interpersonal </a:t>
            </a:r>
            <a:r>
              <a:rPr lang="en-US" sz="3600" b="1" dirty="0" smtClean="0"/>
              <a:t>fusion</a:t>
            </a:r>
            <a:r>
              <a:rPr lang="en-US" sz="3600" dirty="0" smtClean="0"/>
              <a:t> happens when a person can’t separate themselves from another person.  They take responsibility for how another person feels or they expect the other person to take responsibility for how they feel.</a:t>
            </a:r>
          </a:p>
          <a:p>
            <a:pPr lvl="0"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Fused People: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Are on guard for any sign of interpersonal threat, always watching for any minor slight as well as overt attacks.</a:t>
            </a:r>
          </a:p>
          <a:p>
            <a:pPr lvl="0"/>
            <a:r>
              <a:rPr lang="en-US" dirty="0" smtClean="0"/>
              <a:t>Tend to think others are responsible for their experience or they are responsible for others.  </a:t>
            </a:r>
            <a:r>
              <a:rPr lang="en-US" i="1" dirty="0" smtClean="0"/>
              <a:t>They blame a lot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Have a sensitivity to criticism – so they live their lives to avoid criticism.  They also resent or fear those who are critical.</a:t>
            </a:r>
          </a:p>
          <a:p>
            <a:pPr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Ken Shuman D. Min. 713-569-1934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69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1565</Words>
  <Application>Microsoft Office PowerPoint</Application>
  <PresentationFormat>On-screen Show (4:3)</PresentationFormat>
  <Paragraphs>237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Threats to Personal Boundaries</vt:lpstr>
      <vt:lpstr>Fusion</vt:lpstr>
      <vt:lpstr>Fused People:</vt:lpstr>
      <vt:lpstr>Fused People: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Triangle of Healthy Boundaries</vt:lpstr>
      <vt:lpstr>Freedom</vt:lpstr>
      <vt:lpstr>Freedom</vt:lpstr>
      <vt:lpstr>Freedom</vt:lpstr>
      <vt:lpstr>Freedom</vt:lpstr>
      <vt:lpstr>Responsibility</vt:lpstr>
      <vt:lpstr>Responsibility</vt:lpstr>
      <vt:lpstr>Take responsibility for:</vt:lpstr>
      <vt:lpstr>Love</vt:lpstr>
      <vt:lpstr>Love</vt:lpstr>
      <vt:lpstr>PowerPoint Presentation</vt:lpstr>
      <vt:lpstr>Four Kinds of People With Boundary Issues.</vt:lpstr>
      <vt:lpstr>Compliants Are Afraid</vt:lpstr>
      <vt:lpstr>Compliants end up being controlled by others. </vt:lpstr>
      <vt:lpstr>Four Kinds of People With Boundary Issues.</vt:lpstr>
      <vt:lpstr>Controllers</vt:lpstr>
      <vt:lpstr>Controllers rarely feel loved because they know that the only reason people spend time with them is because they demand them to do so. </vt:lpstr>
      <vt:lpstr>Four Kinds of People With  Boundary Issues</vt:lpstr>
      <vt:lpstr>Four Kinds of People With  Boundary Issues</vt:lpstr>
      <vt:lpstr>PowerPoint Presentation</vt:lpstr>
      <vt:lpstr>Ten Laws/Principles of Boundaries</vt:lpstr>
      <vt:lpstr>PowerPoint Presentation</vt:lpstr>
      <vt:lpstr>The Law of Sowing &amp; Reaping</vt:lpstr>
      <vt:lpstr>The Law of Sowing &amp; Reaping</vt:lpstr>
      <vt:lpstr>The Law of Sowing &amp; Reaping</vt:lpstr>
      <vt:lpstr>PowerPoint Presentation</vt:lpstr>
      <vt:lpstr>The Law of Responsibility</vt:lpstr>
      <vt:lpstr>PowerPoint Presentation</vt:lpstr>
      <vt:lpstr>PowerPoint Presentation</vt:lpstr>
      <vt:lpstr>PowerPoint Presentation</vt:lpstr>
      <vt:lpstr>The Law of Power</vt:lpstr>
      <vt:lpstr>PowerPoint Presentation</vt:lpstr>
      <vt:lpstr>The Law of Power</vt:lpstr>
      <vt:lpstr>The Law of Respect</vt:lpstr>
      <vt:lpstr>The Law of Respect</vt:lpstr>
      <vt:lpstr>The Law of Motivation</vt:lpstr>
      <vt:lpstr>The Law of Motivation</vt:lpstr>
      <vt:lpstr>PowerPoint Presentation</vt:lpstr>
      <vt:lpstr>The Law of Evaluation</vt:lpstr>
      <vt:lpstr>PowerPoint Presentation</vt:lpstr>
      <vt:lpstr>PowerPoint Presentation</vt:lpstr>
      <vt:lpstr>The Law of Proactivity</vt:lpstr>
      <vt:lpstr>PowerPoint Presentation</vt:lpstr>
      <vt:lpstr>PowerPoint Presentation</vt:lpstr>
      <vt:lpstr>PowerPoint Presentation</vt:lpstr>
      <vt:lpstr>The Law of Envy</vt:lpstr>
      <vt:lpstr>PowerPoint Presentation</vt:lpstr>
      <vt:lpstr>PowerPoint Presentation</vt:lpstr>
      <vt:lpstr>The Law of Activity</vt:lpstr>
      <vt:lpstr>PowerPoint Presentation</vt:lpstr>
      <vt:lpstr>The Law of Exposure</vt:lpstr>
      <vt:lpstr>Have the courage to speak up &amp; make clear what you do &amp; do not want.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Ken</cp:lastModifiedBy>
  <cp:revision>66</cp:revision>
  <cp:lastPrinted>2013-08-21T20:29:30Z</cp:lastPrinted>
  <dcterms:created xsi:type="dcterms:W3CDTF">2013-08-21T15:40:08Z</dcterms:created>
  <dcterms:modified xsi:type="dcterms:W3CDTF">2014-05-28T20:06:30Z</dcterms:modified>
</cp:coreProperties>
</file>