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92" r:id="rId13"/>
    <p:sldId id="267" r:id="rId14"/>
    <p:sldId id="268" r:id="rId15"/>
    <p:sldId id="269" r:id="rId16"/>
    <p:sldId id="270" r:id="rId17"/>
    <p:sldId id="271" r:id="rId18"/>
    <p:sldId id="272" r:id="rId19"/>
    <p:sldId id="274" r:id="rId20"/>
    <p:sldId id="273" r:id="rId21"/>
    <p:sldId id="275" r:id="rId22"/>
    <p:sldId id="276" r:id="rId23"/>
    <p:sldId id="277" r:id="rId24"/>
    <p:sldId id="278" r:id="rId25"/>
    <p:sldId id="279" r:id="rId26"/>
    <p:sldId id="280" r:id="rId27"/>
    <p:sldId id="281" r:id="rId28"/>
    <p:sldId id="282" r:id="rId29"/>
    <p:sldId id="283" r:id="rId30"/>
    <p:sldId id="287" r:id="rId31"/>
    <p:sldId id="284" r:id="rId32"/>
    <p:sldId id="286" r:id="rId33"/>
    <p:sldId id="285" r:id="rId34"/>
    <p:sldId id="288" r:id="rId35"/>
    <p:sldId id="289" r:id="rId36"/>
    <p:sldId id="290"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8899F8-313F-4BDB-84EF-49EBA1301B60}" type="datetimeFigureOut">
              <a:rPr lang="en-US" smtClean="0"/>
              <a:t>9/11/2012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A11644-F615-4A2C-A636-8F5EDB0AA63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F538D1-417B-4936-9962-A0E618AD3EE9}" type="datetime1">
              <a:rPr lang="en-US" smtClean="0"/>
              <a:t>9/11/2012</a:t>
            </a:fld>
            <a:endParaRPr lang="en-US"/>
          </a:p>
        </p:txBody>
      </p:sp>
      <p:sp>
        <p:nvSpPr>
          <p:cNvPr id="5" name="Footer Placeholder 4"/>
          <p:cNvSpPr>
            <a:spLocks noGrp="1"/>
          </p:cNvSpPr>
          <p:nvPr>
            <p:ph type="ftr" sz="quarter" idx="11"/>
          </p:nvPr>
        </p:nvSpPr>
        <p:spPr/>
        <p:txBody>
          <a:bodyPr/>
          <a:lstStyle/>
          <a:p>
            <a:r>
              <a:rPr lang="en-US" smtClean="0"/>
              <a:t>A Primer On Postmodernism</a:t>
            </a:r>
            <a:endParaRPr lang="en-US"/>
          </a:p>
        </p:txBody>
      </p:sp>
      <p:sp>
        <p:nvSpPr>
          <p:cNvPr id="6" name="Slide Number Placeholder 5"/>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8C3DB-B58D-4284-A31D-63181EC744D5}" type="datetime1">
              <a:rPr lang="en-US" smtClean="0"/>
              <a:t>9/11/2012</a:t>
            </a:fld>
            <a:endParaRPr lang="en-US"/>
          </a:p>
        </p:txBody>
      </p:sp>
      <p:sp>
        <p:nvSpPr>
          <p:cNvPr id="5" name="Footer Placeholder 4"/>
          <p:cNvSpPr>
            <a:spLocks noGrp="1"/>
          </p:cNvSpPr>
          <p:nvPr>
            <p:ph type="ftr" sz="quarter" idx="11"/>
          </p:nvPr>
        </p:nvSpPr>
        <p:spPr/>
        <p:txBody>
          <a:bodyPr/>
          <a:lstStyle/>
          <a:p>
            <a:r>
              <a:rPr lang="en-US" smtClean="0"/>
              <a:t>A Primer On Postmodernism</a:t>
            </a:r>
            <a:endParaRPr lang="en-US"/>
          </a:p>
        </p:txBody>
      </p:sp>
      <p:sp>
        <p:nvSpPr>
          <p:cNvPr id="6" name="Slide Number Placeholder 5"/>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D091D-AD62-4593-95A5-3D737E18819D}" type="datetime1">
              <a:rPr lang="en-US" smtClean="0"/>
              <a:t>9/11/2012</a:t>
            </a:fld>
            <a:endParaRPr lang="en-US"/>
          </a:p>
        </p:txBody>
      </p:sp>
      <p:sp>
        <p:nvSpPr>
          <p:cNvPr id="5" name="Footer Placeholder 4"/>
          <p:cNvSpPr>
            <a:spLocks noGrp="1"/>
          </p:cNvSpPr>
          <p:nvPr>
            <p:ph type="ftr" sz="quarter" idx="11"/>
          </p:nvPr>
        </p:nvSpPr>
        <p:spPr/>
        <p:txBody>
          <a:bodyPr/>
          <a:lstStyle/>
          <a:p>
            <a:r>
              <a:rPr lang="en-US" smtClean="0"/>
              <a:t>A Primer On Postmodernism</a:t>
            </a:r>
            <a:endParaRPr lang="en-US"/>
          </a:p>
        </p:txBody>
      </p:sp>
      <p:sp>
        <p:nvSpPr>
          <p:cNvPr id="6" name="Slide Number Placeholder 5"/>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1C9E0-348F-4688-B1BA-F12ED208EC1D}" type="datetime1">
              <a:rPr lang="en-US" smtClean="0"/>
              <a:t>9/11/2012</a:t>
            </a:fld>
            <a:endParaRPr lang="en-US"/>
          </a:p>
        </p:txBody>
      </p:sp>
      <p:sp>
        <p:nvSpPr>
          <p:cNvPr id="5" name="Footer Placeholder 4"/>
          <p:cNvSpPr>
            <a:spLocks noGrp="1"/>
          </p:cNvSpPr>
          <p:nvPr>
            <p:ph type="ftr" sz="quarter" idx="11"/>
          </p:nvPr>
        </p:nvSpPr>
        <p:spPr/>
        <p:txBody>
          <a:bodyPr/>
          <a:lstStyle/>
          <a:p>
            <a:r>
              <a:rPr lang="en-US" smtClean="0"/>
              <a:t>A Primer On Postmodernism</a:t>
            </a:r>
            <a:endParaRPr lang="en-US"/>
          </a:p>
        </p:txBody>
      </p:sp>
      <p:sp>
        <p:nvSpPr>
          <p:cNvPr id="6" name="Slide Number Placeholder 5"/>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4FCFF-D9D3-4215-945E-F146800A5F25}" type="datetime1">
              <a:rPr lang="en-US" smtClean="0"/>
              <a:t>9/11/2012</a:t>
            </a:fld>
            <a:endParaRPr lang="en-US"/>
          </a:p>
        </p:txBody>
      </p:sp>
      <p:sp>
        <p:nvSpPr>
          <p:cNvPr id="5" name="Footer Placeholder 4"/>
          <p:cNvSpPr>
            <a:spLocks noGrp="1"/>
          </p:cNvSpPr>
          <p:nvPr>
            <p:ph type="ftr" sz="quarter" idx="11"/>
          </p:nvPr>
        </p:nvSpPr>
        <p:spPr/>
        <p:txBody>
          <a:bodyPr/>
          <a:lstStyle/>
          <a:p>
            <a:r>
              <a:rPr lang="en-US" smtClean="0"/>
              <a:t>A Primer On Postmodernism</a:t>
            </a:r>
            <a:endParaRPr lang="en-US"/>
          </a:p>
        </p:txBody>
      </p:sp>
      <p:sp>
        <p:nvSpPr>
          <p:cNvPr id="6" name="Slide Number Placeholder 5"/>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1E57A8-5B0D-4B14-81DB-06DF075F9BE8}" type="datetime1">
              <a:rPr lang="en-US" smtClean="0"/>
              <a:t>9/11/2012</a:t>
            </a:fld>
            <a:endParaRPr lang="en-US"/>
          </a:p>
        </p:txBody>
      </p:sp>
      <p:sp>
        <p:nvSpPr>
          <p:cNvPr id="6" name="Footer Placeholder 5"/>
          <p:cNvSpPr>
            <a:spLocks noGrp="1"/>
          </p:cNvSpPr>
          <p:nvPr>
            <p:ph type="ftr" sz="quarter" idx="11"/>
          </p:nvPr>
        </p:nvSpPr>
        <p:spPr/>
        <p:txBody>
          <a:bodyPr/>
          <a:lstStyle/>
          <a:p>
            <a:r>
              <a:rPr lang="en-US" smtClean="0"/>
              <a:t>A Primer On Postmodernism</a:t>
            </a:r>
            <a:endParaRPr lang="en-US"/>
          </a:p>
        </p:txBody>
      </p:sp>
      <p:sp>
        <p:nvSpPr>
          <p:cNvPr id="7" name="Slide Number Placeholder 6"/>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A34DEE-6C67-4355-8BD7-BC39EA886FFF}" type="datetime1">
              <a:rPr lang="en-US" smtClean="0"/>
              <a:t>9/11/2012</a:t>
            </a:fld>
            <a:endParaRPr lang="en-US"/>
          </a:p>
        </p:txBody>
      </p:sp>
      <p:sp>
        <p:nvSpPr>
          <p:cNvPr id="8" name="Footer Placeholder 7"/>
          <p:cNvSpPr>
            <a:spLocks noGrp="1"/>
          </p:cNvSpPr>
          <p:nvPr>
            <p:ph type="ftr" sz="quarter" idx="11"/>
          </p:nvPr>
        </p:nvSpPr>
        <p:spPr/>
        <p:txBody>
          <a:bodyPr/>
          <a:lstStyle/>
          <a:p>
            <a:r>
              <a:rPr lang="en-US" smtClean="0"/>
              <a:t>A Primer On Postmodernism</a:t>
            </a:r>
            <a:endParaRPr lang="en-US"/>
          </a:p>
        </p:txBody>
      </p:sp>
      <p:sp>
        <p:nvSpPr>
          <p:cNvPr id="9" name="Slide Number Placeholder 8"/>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13F2A7-C7D9-4E80-A081-A632FC15AEDC}" type="datetime1">
              <a:rPr lang="en-US" smtClean="0"/>
              <a:t>9/11/2012</a:t>
            </a:fld>
            <a:endParaRPr lang="en-US"/>
          </a:p>
        </p:txBody>
      </p:sp>
      <p:sp>
        <p:nvSpPr>
          <p:cNvPr id="4" name="Footer Placeholder 3"/>
          <p:cNvSpPr>
            <a:spLocks noGrp="1"/>
          </p:cNvSpPr>
          <p:nvPr>
            <p:ph type="ftr" sz="quarter" idx="11"/>
          </p:nvPr>
        </p:nvSpPr>
        <p:spPr/>
        <p:txBody>
          <a:bodyPr/>
          <a:lstStyle/>
          <a:p>
            <a:r>
              <a:rPr lang="en-US" smtClean="0"/>
              <a:t>A Primer On Postmodernism</a:t>
            </a:r>
            <a:endParaRPr lang="en-US"/>
          </a:p>
        </p:txBody>
      </p:sp>
      <p:sp>
        <p:nvSpPr>
          <p:cNvPr id="5" name="Slide Number Placeholder 4"/>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697F7-905C-447A-8CC3-8CAB33593E7D}" type="datetime1">
              <a:rPr lang="en-US" smtClean="0"/>
              <a:t>9/11/2012</a:t>
            </a:fld>
            <a:endParaRPr lang="en-US"/>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
        <p:nvSpPr>
          <p:cNvPr id="4" name="Slide Number Placeholder 3"/>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18BAE-1EB5-4224-97F3-E4F659BF5C7B}" type="datetime1">
              <a:rPr lang="en-US" smtClean="0"/>
              <a:t>9/11/2012</a:t>
            </a:fld>
            <a:endParaRPr lang="en-US"/>
          </a:p>
        </p:txBody>
      </p:sp>
      <p:sp>
        <p:nvSpPr>
          <p:cNvPr id="6" name="Footer Placeholder 5"/>
          <p:cNvSpPr>
            <a:spLocks noGrp="1"/>
          </p:cNvSpPr>
          <p:nvPr>
            <p:ph type="ftr" sz="quarter" idx="11"/>
          </p:nvPr>
        </p:nvSpPr>
        <p:spPr/>
        <p:txBody>
          <a:bodyPr/>
          <a:lstStyle/>
          <a:p>
            <a:r>
              <a:rPr lang="en-US" smtClean="0"/>
              <a:t>A Primer On Postmodernism</a:t>
            </a:r>
            <a:endParaRPr lang="en-US"/>
          </a:p>
        </p:txBody>
      </p:sp>
      <p:sp>
        <p:nvSpPr>
          <p:cNvPr id="7" name="Slide Number Placeholder 6"/>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0FA98-D57C-4771-8414-632BA09ED298}" type="datetime1">
              <a:rPr lang="en-US" smtClean="0"/>
              <a:t>9/11/2012</a:t>
            </a:fld>
            <a:endParaRPr lang="en-US"/>
          </a:p>
        </p:txBody>
      </p:sp>
      <p:sp>
        <p:nvSpPr>
          <p:cNvPr id="6" name="Footer Placeholder 5"/>
          <p:cNvSpPr>
            <a:spLocks noGrp="1"/>
          </p:cNvSpPr>
          <p:nvPr>
            <p:ph type="ftr" sz="quarter" idx="11"/>
          </p:nvPr>
        </p:nvSpPr>
        <p:spPr/>
        <p:txBody>
          <a:bodyPr/>
          <a:lstStyle/>
          <a:p>
            <a:r>
              <a:rPr lang="en-US" smtClean="0"/>
              <a:t>A Primer On Postmodernism</a:t>
            </a:r>
            <a:endParaRPr lang="en-US"/>
          </a:p>
        </p:txBody>
      </p:sp>
      <p:sp>
        <p:nvSpPr>
          <p:cNvPr id="7" name="Slide Number Placeholder 6"/>
          <p:cNvSpPr>
            <a:spLocks noGrp="1"/>
          </p:cNvSpPr>
          <p:nvPr>
            <p:ph type="sldNum" sz="quarter" idx="12"/>
          </p:nvPr>
        </p:nvSpPr>
        <p:spPr/>
        <p:txBody>
          <a:bodyPr/>
          <a:lstStyle/>
          <a:p>
            <a:fld id="{3454E20E-A3F7-4559-BABE-F3E43608DA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B974A-B9CB-43E6-A4D2-1A8E64619058}" type="datetime1">
              <a:rPr lang="en-US" smtClean="0"/>
              <a:t>9/11/2012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 Primer On Postmodernism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4E20E-A3F7-4559-BABE-F3E43608DA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78276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dirty="0" smtClean="0"/>
              <a:t>Leadership in a Postmodern Context</a:t>
            </a:r>
            <a:endParaRPr lang="en-US" dirty="0"/>
          </a:p>
        </p:txBody>
      </p:sp>
      <p:sp>
        <p:nvSpPr>
          <p:cNvPr id="4" name="Footer Placeholder 3"/>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287962"/>
          </a:xfrm>
        </p:spPr>
        <p:style>
          <a:lnRef idx="0">
            <a:schemeClr val="accent4"/>
          </a:lnRef>
          <a:fillRef idx="3">
            <a:schemeClr val="accent4"/>
          </a:fillRef>
          <a:effectRef idx="3">
            <a:schemeClr val="accent4"/>
          </a:effectRef>
          <a:fontRef idx="minor">
            <a:schemeClr val="lt1"/>
          </a:fontRef>
        </p:style>
        <p:txBody>
          <a:bodyPr/>
          <a:lstStyle/>
          <a:p>
            <a:r>
              <a:rPr lang="en-US" dirty="0" smtClean="0"/>
              <a:t>“By replacing the modern worldview with a multiplicity of views and worlds, the postmodern era has in effect replaced knowledge with interpretation.”</a:t>
            </a:r>
            <a:endParaRPr lang="en-US" dirty="0"/>
          </a:p>
        </p:txBody>
      </p:sp>
      <p:sp>
        <p:nvSpPr>
          <p:cNvPr id="4" name="Footer Placeholder 3"/>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style>
          <a:lnRef idx="0">
            <a:schemeClr val="accent4"/>
          </a:lnRef>
          <a:fillRef idx="3">
            <a:schemeClr val="accent4"/>
          </a:fillRef>
          <a:effectRef idx="3">
            <a:schemeClr val="accent4"/>
          </a:effectRef>
          <a:fontRef idx="minor">
            <a:schemeClr val="lt1"/>
          </a:fontRef>
        </p:style>
        <p:txBody>
          <a:bodyPr/>
          <a:lstStyle/>
          <a:p>
            <a:r>
              <a:rPr lang="en-US" dirty="0" smtClean="0"/>
              <a:t>Postmodernism as the end of the “</a:t>
            </a:r>
            <a:r>
              <a:rPr lang="en-US" dirty="0" err="1" smtClean="0"/>
              <a:t>Metanarrative</a:t>
            </a:r>
            <a:r>
              <a:rPr lang="en-US" dirty="0" smtClean="0"/>
              <a:t>.”</a:t>
            </a:r>
            <a:br>
              <a:rPr lang="en-US" dirty="0" smtClean="0"/>
            </a:b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ost modern.jpg"/>
          <p:cNvPicPr>
            <a:picLocks noChangeAspect="1"/>
          </p:cNvPicPr>
          <p:nvPr/>
        </p:nvPicPr>
        <p:blipFill>
          <a:blip r:embed="rId2" cstate="print"/>
          <a:stretch>
            <a:fillRect/>
          </a:stretch>
        </p:blipFill>
        <p:spPr>
          <a:xfrm>
            <a:off x="1000125" y="571500"/>
            <a:ext cx="7143750" cy="5715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3048000"/>
          </a:xfrm>
        </p:spPr>
        <p:style>
          <a:lnRef idx="0">
            <a:schemeClr val="accent4"/>
          </a:lnRef>
          <a:fillRef idx="3">
            <a:schemeClr val="accent4"/>
          </a:fillRef>
          <a:effectRef idx="3">
            <a:schemeClr val="accent4"/>
          </a:effectRef>
          <a:fontRef idx="minor">
            <a:schemeClr val="lt1"/>
          </a:fontRef>
        </p:style>
        <p:txBody>
          <a:bodyPr/>
          <a:lstStyle/>
          <a:p>
            <a:r>
              <a:rPr lang="en-US" dirty="0" smtClean="0"/>
              <a:t>The Gospel &amp; the Postmodern Context </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en-US" dirty="0" smtClean="0"/>
              <a:t>“Evangelicalism shares close ties with modernity.  A child of the Reformation, pietism, &amp; revivalism, the evangelical movement was born in the early modern period.  And North American evangelicalism reached maturity in the mid-twentieth century – at the height of the modern era.</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0">
            <a:schemeClr val="accent4"/>
          </a:lnRef>
          <a:fillRef idx="3">
            <a:schemeClr val="accent4"/>
          </a:fillRef>
          <a:effectRef idx="3">
            <a:schemeClr val="accent4"/>
          </a:effectRef>
          <a:fontRef idx="minor">
            <a:schemeClr val="lt1"/>
          </a:fontRef>
        </p:style>
        <p:txBody>
          <a:bodyPr/>
          <a:lstStyle/>
          <a:p>
            <a:r>
              <a:rPr lang="en-US" dirty="0" smtClean="0"/>
              <a:t>“Evangelical presentations of the gospel have often been accompanied by a rational apologetic that appeals to proofs for the existence of God, the trustworthiness of the Bible, and the historicity of Jesus resurrection.”</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style>
          <a:lnRef idx="0">
            <a:schemeClr val="accent4"/>
          </a:lnRef>
          <a:fillRef idx="3">
            <a:schemeClr val="accent4"/>
          </a:fillRef>
          <a:effectRef idx="3">
            <a:schemeClr val="accent4"/>
          </a:effectRef>
          <a:fontRef idx="minor">
            <a:schemeClr val="lt1"/>
          </a:fontRef>
        </p:style>
        <p:txBody>
          <a:bodyPr/>
          <a:lstStyle/>
          <a:p>
            <a:r>
              <a:rPr lang="en-US" dirty="0" smtClean="0"/>
              <a:t>“Evangelical systematic theologies have generally focused on the propositional content of the faith, seeking to provide a logical presentation of Christian doctrine.”</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style>
          <a:lnRef idx="0">
            <a:schemeClr val="accent4"/>
          </a:lnRef>
          <a:fillRef idx="3">
            <a:schemeClr val="accent4"/>
          </a:fillRef>
          <a:effectRef idx="3">
            <a:schemeClr val="accent4"/>
          </a:effectRef>
          <a:fontRef idx="minor">
            <a:schemeClr val="lt1"/>
          </a:fontRef>
        </p:style>
        <p:txBody>
          <a:bodyPr/>
          <a:lstStyle/>
          <a:p>
            <a:r>
              <a:rPr lang="en-US" dirty="0" smtClean="0"/>
              <a:t>“Postmodernism questions the Enlightenment assumption that knowledge is certain and that the criterion for certainty rests with our human rational capabilities.”</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US" dirty="0" smtClean="0"/>
              <a:t>A Post-Individualistic Gospel</a:t>
            </a:r>
            <a:endParaRPr lang="en-US" dirty="0"/>
          </a:p>
        </p:txBody>
      </p:sp>
      <p:sp>
        <p:nvSpPr>
          <p:cNvPr id="5" name="Content Placeholder 4"/>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lvl="0" algn="ctr">
              <a:buNone/>
            </a:pPr>
            <a:r>
              <a:rPr lang="en-US" dirty="0"/>
              <a:t>Our faith is highly social.  What people want to see are a people who live out the gospel in wholesome, authentic, and healing relationships.  We invite others to become participants in the community of those whose highest loyalty is the God revealed in Christ.  </a:t>
            </a:r>
            <a:r>
              <a:rPr lang="en-US" dirty="0" smtClean="0"/>
              <a:t>We work together for a </a:t>
            </a:r>
            <a:r>
              <a:rPr lang="en-US" dirty="0"/>
              <a:t>whole and healed world.  It’s about more than just me.</a:t>
            </a:r>
          </a:p>
          <a:p>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449762"/>
          </a:xfrm>
        </p:spPr>
        <p:style>
          <a:lnRef idx="0">
            <a:schemeClr val="accent4"/>
          </a:lnRef>
          <a:fillRef idx="3">
            <a:schemeClr val="accent4"/>
          </a:fillRef>
          <a:effectRef idx="3">
            <a:schemeClr val="accent4"/>
          </a:effectRef>
          <a:fontRef idx="minor">
            <a:schemeClr val="lt1"/>
          </a:fontRef>
        </p:style>
        <p:txBody>
          <a:bodyPr/>
          <a:lstStyle/>
          <a:p>
            <a:r>
              <a:rPr lang="en-US" dirty="0" smtClean="0"/>
              <a:t>“Our gospel must address the human person within the context of the communities in which people are embedded.”</a:t>
            </a:r>
            <a:endParaRPr lang="en-US" dirty="0"/>
          </a:p>
        </p:txBody>
      </p:sp>
      <p:sp>
        <p:nvSpPr>
          <p:cNvPr id="4" name="Footer Placeholder 3"/>
          <p:cNvSpPr>
            <a:spLocks noGrp="1"/>
          </p:cNvSpPr>
          <p:nvPr>
            <p:ph type="ftr" sz="quarter" idx="11"/>
          </p:nvPr>
        </p:nvSpPr>
        <p:spPr/>
        <p:txBody>
          <a:bodyPr/>
          <a:lstStyle/>
          <a:p>
            <a:r>
              <a:rPr lang="en-US" smtClean="0"/>
              <a:t>A Primer On Postmodernism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4191000"/>
          </a:xfrm>
        </p:spPr>
        <p:style>
          <a:lnRef idx="0">
            <a:schemeClr val="accent4"/>
          </a:lnRef>
          <a:fillRef idx="3">
            <a:schemeClr val="accent4"/>
          </a:fillRef>
          <a:effectRef idx="3">
            <a:schemeClr val="accent4"/>
          </a:effectRef>
          <a:fontRef idx="minor">
            <a:schemeClr val="lt1"/>
          </a:fontRef>
        </p:style>
        <p:txBody>
          <a:bodyPr>
            <a:normAutofit/>
          </a:bodyPr>
          <a:lstStyle/>
          <a:p>
            <a:r>
              <a:rPr lang="en-US" dirty="0" smtClean="0"/>
              <a:t>“Postmodernism represents a rejection of the Enlightenment project and the foundational assumptions upon which it was built.”</a:t>
            </a:r>
            <a:br>
              <a:rPr lang="en-US" dirty="0" smtClean="0"/>
            </a:br>
            <a:endParaRPr lang="en-US" dirty="0"/>
          </a:p>
        </p:txBody>
      </p:sp>
      <p:sp>
        <p:nvSpPr>
          <p:cNvPr id="3" name="Footer Placeholder 2"/>
          <p:cNvSpPr>
            <a:spLocks noGrp="1"/>
          </p:cNvSpPr>
          <p:nvPr>
            <p:ph type="ftr" sz="quarter" idx="11"/>
          </p:nvPr>
        </p:nvSpPr>
        <p:spPr/>
        <p:txBody>
          <a:bodyPr/>
          <a:lstStyle/>
          <a:p>
            <a:r>
              <a:rPr lang="en-US" dirty="0" smtClean="0"/>
              <a:t>A Primer On Postmodernism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52600"/>
            <a:ext cx="8229600" cy="2849562"/>
          </a:xfrm>
        </p:spPr>
        <p:style>
          <a:lnRef idx="0">
            <a:schemeClr val="accent4"/>
          </a:lnRef>
          <a:fillRef idx="3">
            <a:schemeClr val="accent4"/>
          </a:fillRef>
          <a:effectRef idx="3">
            <a:schemeClr val="accent4"/>
          </a:effectRef>
          <a:fontRef idx="minor">
            <a:schemeClr val="lt1"/>
          </a:fontRef>
        </p:style>
        <p:txBody>
          <a:bodyPr/>
          <a:lstStyle/>
          <a:p>
            <a:r>
              <a:rPr lang="en-US" dirty="0" smtClean="0"/>
              <a:t>The individual-within-community</a:t>
            </a:r>
            <a:endParaRPr lang="en-US" dirty="0"/>
          </a:p>
        </p:txBody>
      </p:sp>
      <p:sp>
        <p:nvSpPr>
          <p:cNvPr id="4" name="Footer Placeholder 3"/>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US" dirty="0" smtClean="0"/>
              <a:t>A Post-Rationalistic Gospel</a:t>
            </a:r>
            <a:endParaRPr lang="en-US" dirty="0"/>
          </a:p>
        </p:txBody>
      </p:sp>
      <p:sp>
        <p:nvSpPr>
          <p:cNvPr id="5" name="Content Placeholder 4"/>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lvl="0" algn="ctr">
              <a:buNone/>
            </a:pPr>
            <a:r>
              <a:rPr lang="en-US" dirty="0"/>
              <a:t>It’s not anti intellectual but reason isn’t the only thing.  Intuition and </a:t>
            </a:r>
            <a:r>
              <a:rPr lang="en-US" dirty="0" smtClean="0"/>
              <a:t>experience are important.  </a:t>
            </a:r>
            <a:r>
              <a:rPr lang="en-US" dirty="0"/>
              <a:t>Mystery is embraced.  We will no longer focus on propositions as the central content of Christian faith.  It’s more than just a system of beliefs that are right.</a:t>
            </a:r>
          </a:p>
          <a:p>
            <a:pPr algn="ctr">
              <a:buNone/>
            </a:pP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295400"/>
            <a:ext cx="8229600" cy="2392362"/>
          </a:xfrm>
        </p:spPr>
        <p:style>
          <a:lnRef idx="0">
            <a:schemeClr val="accent4"/>
          </a:lnRef>
          <a:fillRef idx="3">
            <a:schemeClr val="accent4"/>
          </a:fillRef>
          <a:effectRef idx="3">
            <a:schemeClr val="accent4"/>
          </a:effectRef>
          <a:fontRef idx="minor">
            <a:schemeClr val="lt1"/>
          </a:fontRef>
        </p:style>
        <p:txBody>
          <a:bodyPr/>
          <a:lstStyle/>
          <a:p>
            <a:r>
              <a:rPr lang="en-US" dirty="0" smtClean="0"/>
              <a:t>Mystery is embraced.</a:t>
            </a:r>
            <a:endParaRPr lang="en-US" dirty="0"/>
          </a:p>
        </p:txBody>
      </p:sp>
      <p:sp>
        <p:nvSpPr>
          <p:cNvPr id="4" name="Footer Placeholder 3"/>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US" dirty="0" smtClean="0"/>
              <a:t>A Post-Dualistic Gospel</a:t>
            </a:r>
            <a:endParaRPr lang="en-US" dirty="0"/>
          </a:p>
        </p:txBody>
      </p:sp>
      <p:sp>
        <p:nvSpPr>
          <p:cNvPr id="5" name="Content Placeholder 4"/>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lvl="0" algn="ctr">
              <a:buNone/>
            </a:pPr>
            <a:r>
              <a:rPr lang="en-US" dirty="0"/>
              <a:t>In post-modernity saving “souls” is not the only or even the main concern.  We are interested in the human person as a unified whole.  Our identity includes being in relationship with others, with God, with nature, and with </a:t>
            </a:r>
            <a:r>
              <a:rPr lang="en-US" dirty="0" smtClean="0"/>
              <a:t>ourselves.</a:t>
            </a:r>
            <a:endParaRPr lang="en-US" dirty="0"/>
          </a:p>
          <a:p>
            <a:pPr algn="ctr">
              <a:buNone/>
            </a:pP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516562"/>
          </a:xfrm>
        </p:spPr>
        <p:style>
          <a:lnRef idx="0">
            <a:schemeClr val="accent4"/>
          </a:lnRef>
          <a:fillRef idx="3">
            <a:schemeClr val="accent4"/>
          </a:fillRef>
          <a:effectRef idx="3">
            <a:schemeClr val="accent4"/>
          </a:effectRef>
          <a:fontRef idx="minor">
            <a:schemeClr val="lt1"/>
          </a:fontRef>
        </p:style>
        <p:txBody>
          <a:bodyPr/>
          <a:lstStyle/>
          <a:p>
            <a:pPr lvl="0"/>
            <a:r>
              <a:rPr lang="en-US" dirty="0" smtClean="0"/>
              <a:t>Soul vs. Body </a:t>
            </a:r>
            <a:br>
              <a:rPr lang="en-US" dirty="0" smtClean="0"/>
            </a:br>
            <a:r>
              <a:rPr lang="en-US" dirty="0" smtClean="0"/>
              <a:t>Sacred vs. Secular</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US" dirty="0" smtClean="0"/>
              <a:t>A Post-Noeticentric Gospel</a:t>
            </a:r>
            <a:endParaRPr lang="en-US" dirty="0"/>
          </a:p>
        </p:txBody>
      </p:sp>
      <p:sp>
        <p:nvSpPr>
          <p:cNvPr id="5" name="Content Placeholder 4"/>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ctr">
              <a:buNone/>
            </a:pPr>
            <a:r>
              <a:rPr lang="en-US" dirty="0" smtClean="0"/>
              <a:t>The goal of our existence encompasses more than just the accumulation of knowledge.  Knowledge is good only when it facilitates a good result.  We refuse to allow commitment to Christ to remain merely in intellectual endeavor, a matter solely of assent to orthodox propositions.</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66800"/>
            <a:ext cx="8229600" cy="4068762"/>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en-US" dirty="0" smtClean="0"/>
              <a:t>The Christian gospel is concerned not only with the reformulation of our intellectual commitments but also with the transformation of our character and the renewal of our entire lives.</a:t>
            </a:r>
            <a:endParaRPr lang="en-US" dirty="0"/>
          </a:p>
        </p:txBody>
      </p:sp>
      <p:sp>
        <p:nvSpPr>
          <p:cNvPr id="4" name="Footer Placeholder 3"/>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228850"/>
          </a:xfrm>
        </p:spPr>
        <p:style>
          <a:lnRef idx="0">
            <a:schemeClr val="accent4"/>
          </a:lnRef>
          <a:fillRef idx="3">
            <a:schemeClr val="accent4"/>
          </a:fillRef>
          <a:effectRef idx="3">
            <a:schemeClr val="accent4"/>
          </a:effectRef>
          <a:fontRef idx="minor">
            <a:schemeClr val="lt1"/>
          </a:fontRef>
        </p:style>
        <p:txBody>
          <a:bodyPr/>
          <a:lstStyle/>
          <a:p>
            <a:r>
              <a:rPr lang="en-US" dirty="0" smtClean="0"/>
              <a:t>Orthodoxy must lead to Orthopraxy.</a:t>
            </a:r>
            <a:endParaRPr lang="en-US" dirty="0"/>
          </a:p>
        </p:txBody>
      </p:sp>
      <p:sp>
        <p:nvSpPr>
          <p:cNvPr id="4" name="Subtitle 3"/>
          <p:cNvSpPr>
            <a:spLocks noGrp="1"/>
          </p:cNvSpPr>
          <p:nvPr>
            <p:ph type="subTitle" idx="1"/>
          </p:nvPr>
        </p:nvSpPr>
        <p:spPr>
          <a:xfrm>
            <a:off x="1295400" y="3200400"/>
            <a:ext cx="6400800" cy="1752600"/>
          </a:xfrm>
        </p:spPr>
        <p:style>
          <a:lnRef idx="1">
            <a:schemeClr val="accent4"/>
          </a:lnRef>
          <a:fillRef idx="2">
            <a:schemeClr val="accent4"/>
          </a:fillRef>
          <a:effectRef idx="1">
            <a:schemeClr val="accent4"/>
          </a:effectRef>
          <a:fontRef idx="minor">
            <a:schemeClr val="dk1"/>
          </a:fontRef>
        </p:style>
        <p:txBody>
          <a:bodyPr/>
          <a:lstStyle/>
          <a:p>
            <a:r>
              <a:rPr lang="en-US" dirty="0" smtClean="0">
                <a:solidFill>
                  <a:schemeClr val="tx1"/>
                </a:solidFill>
              </a:rPr>
              <a:t>We encourage people to believe in Jesus and to also follow the “way” of Jesus.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209800" y="533400"/>
            <a:ext cx="4419600" cy="5486400"/>
          </a:xfrm>
          <a:noFill/>
          <a:ln>
            <a:noFill/>
          </a:ln>
        </p:spPr>
        <p:style>
          <a:lnRef idx="1">
            <a:schemeClr val="accent2"/>
          </a:lnRef>
          <a:fillRef idx="3">
            <a:schemeClr val="accent2"/>
          </a:fillRef>
          <a:effectRef idx="2">
            <a:schemeClr val="accent2"/>
          </a:effectRef>
          <a:fontRef idx="minor">
            <a:schemeClr val="lt1"/>
          </a:fontRef>
        </p:style>
        <p:txBody>
          <a:bodyPr>
            <a:noAutofit/>
          </a:bodyPr>
          <a:lstStyle/>
          <a:p>
            <a:r>
              <a:rPr lang="en-US" sz="8800" b="1" dirty="0" smtClean="0">
                <a:effectLst>
                  <a:outerShdw blurRad="38100" dist="38100" dir="2700000" algn="tl">
                    <a:srgbClr val="000000">
                      <a:alpha val="43137"/>
                    </a:srgbClr>
                  </a:outerShdw>
                </a:effectLst>
              </a:rPr>
              <a:t>E</a:t>
            </a:r>
            <a:br>
              <a:rPr lang="en-US" sz="8800" b="1" dirty="0" smtClean="0">
                <a:effectLst>
                  <a:outerShdw blurRad="38100" dist="38100" dir="2700000" algn="tl">
                    <a:srgbClr val="000000">
                      <a:alpha val="43137"/>
                    </a:srgbClr>
                  </a:outerShdw>
                </a:effectLst>
              </a:rPr>
            </a:br>
            <a:r>
              <a:rPr lang="en-US" sz="8800" b="1" dirty="0" smtClean="0">
                <a:effectLst>
                  <a:outerShdw blurRad="38100" dist="38100" dir="2700000" algn="tl">
                    <a:srgbClr val="000000">
                      <a:alpha val="43137"/>
                    </a:srgbClr>
                  </a:outerShdw>
                </a:effectLst>
              </a:rPr>
              <a:t>P</a:t>
            </a:r>
            <a:br>
              <a:rPr lang="en-US" sz="8800" b="1" dirty="0" smtClean="0">
                <a:effectLst>
                  <a:outerShdw blurRad="38100" dist="38100" dir="2700000" algn="tl">
                    <a:srgbClr val="000000">
                      <a:alpha val="43137"/>
                    </a:srgbClr>
                  </a:outerShdw>
                </a:effectLst>
              </a:rPr>
            </a:br>
            <a:r>
              <a:rPr lang="en-US" sz="8800" b="1" dirty="0" smtClean="0">
                <a:effectLst>
                  <a:outerShdw blurRad="38100" dist="38100" dir="2700000" algn="tl">
                    <a:srgbClr val="000000">
                      <a:alpha val="43137"/>
                    </a:srgbClr>
                  </a:outerShdw>
                </a:effectLst>
              </a:rPr>
              <a:t>I</a:t>
            </a:r>
            <a:br>
              <a:rPr lang="en-US" sz="8800" b="1" dirty="0" smtClean="0">
                <a:effectLst>
                  <a:outerShdw blurRad="38100" dist="38100" dir="2700000" algn="tl">
                    <a:srgbClr val="000000">
                      <a:alpha val="43137"/>
                    </a:srgbClr>
                  </a:outerShdw>
                </a:effectLst>
              </a:rPr>
            </a:br>
            <a:r>
              <a:rPr lang="en-US" sz="8800" b="1" dirty="0" smtClean="0">
                <a:effectLst>
                  <a:outerShdw blurRad="38100" dist="38100" dir="2700000" algn="tl">
                    <a:srgbClr val="000000">
                      <a:alpha val="43137"/>
                    </a:srgbClr>
                  </a:outerShdw>
                </a:effectLst>
              </a:rPr>
              <a:t>C</a:t>
            </a:r>
            <a:endParaRPr lang="en-US" sz="8800" b="1"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Post Modern Pilgrims by Leonard Sweet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685800"/>
            <a:ext cx="8229600" cy="1143000"/>
          </a:xfrm>
        </p:spPr>
        <p:style>
          <a:lnRef idx="0">
            <a:scrgbClr r="0" g="0" b="0"/>
          </a:lnRef>
          <a:fillRef idx="1003">
            <a:schemeClr val="dk2"/>
          </a:fillRef>
          <a:effectRef idx="0">
            <a:scrgbClr r="0" g="0" b="0"/>
          </a:effectRef>
          <a:fontRef idx="major"/>
        </p:style>
        <p:txBody>
          <a:bodyPr/>
          <a:lstStyle/>
          <a:p>
            <a:r>
              <a:rPr lang="en-US" b="1" dirty="0" smtClean="0">
                <a:solidFill>
                  <a:schemeClr val="bg1"/>
                </a:solidFill>
              </a:rPr>
              <a:t>Experiential</a:t>
            </a:r>
            <a:endParaRPr lang="en-US" b="1" dirty="0">
              <a:solidFill>
                <a:schemeClr val="bg1"/>
              </a:solidFill>
            </a:endParaRPr>
          </a:p>
        </p:txBody>
      </p:sp>
      <p:sp>
        <p:nvSpPr>
          <p:cNvPr id="5" name="Content Placeholder 4"/>
          <p:cNvSpPr>
            <a:spLocks noGrp="1"/>
          </p:cNvSpPr>
          <p:nvPr>
            <p:ph idx="1"/>
          </p:nvPr>
        </p:nvSpPr>
        <p:spPr>
          <a:xfrm>
            <a:off x="304800" y="2590800"/>
            <a:ext cx="8229600" cy="2514600"/>
          </a:xfrm>
        </p:spPr>
        <p:style>
          <a:lnRef idx="1">
            <a:schemeClr val="accent1"/>
          </a:lnRef>
          <a:fillRef idx="2">
            <a:schemeClr val="accent1"/>
          </a:fillRef>
          <a:effectRef idx="1">
            <a:schemeClr val="accent1"/>
          </a:effectRef>
          <a:fontRef idx="minor">
            <a:schemeClr val="dk1"/>
          </a:fontRef>
        </p:style>
        <p:txBody>
          <a:bodyPr/>
          <a:lstStyle/>
          <a:p>
            <a:pPr algn="ctr">
              <a:buNone/>
            </a:pPr>
            <a:r>
              <a:rPr lang="en-US" dirty="0" smtClean="0">
                <a:solidFill>
                  <a:schemeClr val="tx1"/>
                </a:solidFill>
              </a:rPr>
              <a:t>It is one thing to talk about God.  It is quite another thing to experience God.</a:t>
            </a:r>
          </a:p>
          <a:p>
            <a:pPr algn="ctr">
              <a:buNone/>
            </a:pPr>
            <a:r>
              <a:rPr lang="en-US" dirty="0" smtClean="0">
                <a:solidFill>
                  <a:schemeClr val="tx1"/>
                </a:solidFill>
              </a:rPr>
              <a:t>32% of all stripes of regular churchgoers have </a:t>
            </a:r>
            <a:r>
              <a:rPr lang="en-US" i="1" dirty="0" smtClean="0">
                <a:solidFill>
                  <a:schemeClr val="tx1"/>
                </a:solidFill>
              </a:rPr>
              <a:t>never </a:t>
            </a:r>
            <a:r>
              <a:rPr lang="en-US" dirty="0" smtClean="0">
                <a:solidFill>
                  <a:schemeClr val="tx1"/>
                </a:solidFill>
              </a:rPr>
              <a:t>experienced God’s presence in worship.</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dirty="0" smtClean="0"/>
              <a:t>Postmodern Pilgrims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style>
          <a:lnRef idx="0">
            <a:schemeClr val="accent4"/>
          </a:lnRef>
          <a:fillRef idx="3">
            <a:schemeClr val="accent4"/>
          </a:fillRef>
          <a:effectRef idx="3">
            <a:schemeClr val="accent4"/>
          </a:effectRef>
          <a:fontRef idx="minor">
            <a:schemeClr val="lt1"/>
          </a:fontRef>
        </p:style>
        <p:txBody>
          <a:bodyPr/>
          <a:lstStyle/>
          <a:p>
            <a:r>
              <a:rPr lang="en-US" dirty="0" smtClean="0"/>
              <a:t>“In some sense evangelicalism – with its focus on scientific thinking, the empirical approach, and common sense – is a child of early modernity.”</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Postmodern Pilgrims</a:t>
            </a:r>
            <a:endParaRPr lang="en-US" dirty="0"/>
          </a:p>
        </p:txBody>
      </p:sp>
      <p:pic>
        <p:nvPicPr>
          <p:cNvPr id="4106" name="Picture 10" descr="https://encrypted-tbn1.google.com/images?q=tbn:ANd9GcTJeWCdo3BWrKbiGYfXSx2ExBUOcqX49-qr08hGWArL96QmO5RM"/>
          <p:cNvPicPr>
            <a:picLocks noChangeAspect="1" noChangeArrowheads="1"/>
          </p:cNvPicPr>
          <p:nvPr/>
        </p:nvPicPr>
        <p:blipFill>
          <a:blip r:embed="rId2" cstate="print"/>
          <a:srcRect/>
          <a:stretch>
            <a:fillRect/>
          </a:stretch>
        </p:blipFill>
        <p:spPr bwMode="auto">
          <a:xfrm>
            <a:off x="5257800" y="533400"/>
            <a:ext cx="3261360" cy="2717800"/>
          </a:xfrm>
          <a:prstGeom prst="rect">
            <a:avLst/>
          </a:prstGeom>
          <a:noFill/>
        </p:spPr>
      </p:pic>
      <p:pic>
        <p:nvPicPr>
          <p:cNvPr id="4108" name="Picture 12" descr="https://encrypted-tbn1.google.com/images?q=tbn:ANd9GcSHpR2CJ1V6YTmqw_yuxe96rJr1YlX9UUacqI7P3_cuciRT1Uf3"/>
          <p:cNvPicPr>
            <a:picLocks noChangeAspect="1" noChangeArrowheads="1"/>
          </p:cNvPicPr>
          <p:nvPr/>
        </p:nvPicPr>
        <p:blipFill>
          <a:blip r:embed="rId3" cstate="print"/>
          <a:srcRect/>
          <a:stretch>
            <a:fillRect/>
          </a:stretch>
        </p:blipFill>
        <p:spPr bwMode="auto">
          <a:xfrm>
            <a:off x="304800" y="228600"/>
            <a:ext cx="4114800" cy="2057400"/>
          </a:xfrm>
          <a:prstGeom prst="rect">
            <a:avLst/>
          </a:prstGeom>
          <a:noFill/>
        </p:spPr>
      </p:pic>
      <p:pic>
        <p:nvPicPr>
          <p:cNvPr id="4112" name="Picture 16" descr="https://encrypted-tbn3.gstatic.com/images?q=tbn:ANd9GcRdCZdglJgvgyc8tKRgs0RfLPFI0WONUrT7pG10RylGANsbRnc1U8Ab8TE"/>
          <p:cNvPicPr>
            <a:picLocks noChangeAspect="1" noChangeArrowheads="1"/>
          </p:cNvPicPr>
          <p:nvPr/>
        </p:nvPicPr>
        <p:blipFill>
          <a:blip r:embed="rId4" cstate="print"/>
          <a:srcRect/>
          <a:stretch>
            <a:fillRect/>
          </a:stretch>
        </p:blipFill>
        <p:spPr bwMode="auto">
          <a:xfrm>
            <a:off x="365760" y="2590800"/>
            <a:ext cx="4358640" cy="1676400"/>
          </a:xfrm>
          <a:prstGeom prst="rect">
            <a:avLst/>
          </a:prstGeom>
          <a:noFill/>
        </p:spPr>
      </p:pic>
      <p:pic>
        <p:nvPicPr>
          <p:cNvPr id="4114" name="Picture 18" descr="https://encrypted-tbn2.gstatic.com/images?q=tbn:ANd9GcRmnDNX4oaWyWRYZUkm20U2Z2V3JjWpFzzuaFWn03JMEHIRISuK"/>
          <p:cNvPicPr>
            <a:picLocks noChangeAspect="1" noChangeArrowheads="1"/>
          </p:cNvPicPr>
          <p:nvPr/>
        </p:nvPicPr>
        <p:blipFill>
          <a:blip r:embed="rId5" cstate="print"/>
          <a:srcRect/>
          <a:stretch>
            <a:fillRect/>
          </a:stretch>
        </p:blipFill>
        <p:spPr bwMode="auto">
          <a:xfrm>
            <a:off x="5257800" y="3962400"/>
            <a:ext cx="3349487" cy="2249291"/>
          </a:xfrm>
          <a:prstGeom prst="rect">
            <a:avLst/>
          </a:prstGeom>
          <a:noFill/>
        </p:spPr>
      </p:pic>
      <p:pic>
        <p:nvPicPr>
          <p:cNvPr id="4116" name="Picture 20" descr="https://encrypted-tbn3.gstatic.com/images?q=tbn:ANd9GcS6sVpHLP_LRMXzT1tKPyC4-ckPPqgYFnwhwAN8zYQFWzP0cAs9PUoq5ZNC"/>
          <p:cNvPicPr>
            <a:picLocks noChangeAspect="1" noChangeArrowheads="1"/>
          </p:cNvPicPr>
          <p:nvPr/>
        </p:nvPicPr>
        <p:blipFill>
          <a:blip r:embed="rId6" cstate="print"/>
          <a:srcRect/>
          <a:stretch>
            <a:fillRect/>
          </a:stretch>
        </p:blipFill>
        <p:spPr bwMode="auto">
          <a:xfrm>
            <a:off x="381000" y="4495800"/>
            <a:ext cx="1795848" cy="2013526"/>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lstStyle/>
          <a:p>
            <a:r>
              <a:rPr lang="en-US" b="1" dirty="0" smtClean="0">
                <a:solidFill>
                  <a:schemeClr val="bg1"/>
                </a:solidFill>
              </a:rPr>
              <a:t>Participatory</a:t>
            </a:r>
            <a:endParaRPr lang="en-US" b="1" dirty="0">
              <a:solidFill>
                <a:schemeClr val="bg1"/>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r>
              <a:rPr lang="en-US" dirty="0" smtClean="0"/>
              <a:t>Interactive</a:t>
            </a:r>
          </a:p>
          <a:p>
            <a:pPr algn="ctr">
              <a:buNone/>
            </a:pPr>
            <a:r>
              <a:rPr lang="en-US" dirty="0" smtClean="0"/>
              <a:t>Let people complete the sentence for themselves.</a:t>
            </a:r>
          </a:p>
          <a:p>
            <a:pPr algn="ctr">
              <a:buNone/>
            </a:pPr>
            <a:r>
              <a:rPr lang="en-US" dirty="0" smtClean="0"/>
              <a:t>Have people do something.</a:t>
            </a:r>
          </a:p>
          <a:p>
            <a:pPr algn="ctr">
              <a:buNone/>
            </a:pPr>
            <a:r>
              <a:rPr lang="en-US" dirty="0" smtClean="0"/>
              <a:t>Dialogue</a:t>
            </a:r>
            <a:endParaRPr lang="en-US" dirty="0"/>
          </a:p>
        </p:txBody>
      </p:sp>
      <p:sp>
        <p:nvSpPr>
          <p:cNvPr id="4" name="Footer Placeholder 3"/>
          <p:cNvSpPr>
            <a:spLocks noGrp="1"/>
          </p:cNvSpPr>
          <p:nvPr>
            <p:ph type="ftr" sz="quarter" idx="11"/>
          </p:nvPr>
        </p:nvSpPr>
        <p:spPr/>
        <p:txBody>
          <a:bodyPr/>
          <a:lstStyle/>
          <a:p>
            <a:r>
              <a:rPr lang="en-US" dirty="0" smtClean="0"/>
              <a:t>Postmodern Pilgrims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Postmodern Pilgrims</a:t>
            </a:r>
            <a:endParaRPr lang="en-US" dirty="0"/>
          </a:p>
        </p:txBody>
      </p:sp>
      <p:pic>
        <p:nvPicPr>
          <p:cNvPr id="5124" name="Picture 4" descr="https://encrypted-tbn3.google.com/images?q=tbn:ANd9GcQ1eCX0oB4qQypbdUaq_Byj-lnWxbDgX47SpUCkazC0y2HNKQGyGrYYFIcP"/>
          <p:cNvPicPr>
            <a:picLocks noChangeAspect="1" noChangeArrowheads="1"/>
          </p:cNvPicPr>
          <p:nvPr/>
        </p:nvPicPr>
        <p:blipFill>
          <a:blip r:embed="rId2" cstate="print"/>
          <a:srcRect/>
          <a:stretch>
            <a:fillRect/>
          </a:stretch>
        </p:blipFill>
        <p:spPr bwMode="auto">
          <a:xfrm>
            <a:off x="457200" y="152400"/>
            <a:ext cx="3028493" cy="1828800"/>
          </a:xfrm>
          <a:prstGeom prst="rect">
            <a:avLst/>
          </a:prstGeom>
          <a:noFill/>
        </p:spPr>
      </p:pic>
      <p:pic>
        <p:nvPicPr>
          <p:cNvPr id="9" name="Picture 6" descr="https://encrypted-tbn1.google.com/images?q=tbn:ANd9GcSgcRlcUDKog00VSUy3McuJ-TH5X4VON_gKVYuGWHB-7KRjjyjK"/>
          <p:cNvPicPr>
            <a:picLocks noChangeAspect="1" noChangeArrowheads="1"/>
          </p:cNvPicPr>
          <p:nvPr/>
        </p:nvPicPr>
        <p:blipFill>
          <a:blip r:embed="rId3" cstate="print"/>
          <a:srcRect/>
          <a:stretch>
            <a:fillRect/>
          </a:stretch>
        </p:blipFill>
        <p:spPr bwMode="auto">
          <a:xfrm>
            <a:off x="5410200" y="76200"/>
            <a:ext cx="3505200" cy="2625518"/>
          </a:xfrm>
          <a:prstGeom prst="rect">
            <a:avLst/>
          </a:prstGeom>
          <a:noFill/>
        </p:spPr>
      </p:pic>
      <p:pic>
        <p:nvPicPr>
          <p:cNvPr id="5130" name="Picture 10" descr="https://encrypted-tbn3.gstatic.com/images?q=tbn:ANd9GcSBm_V3tV6cr7ydswt7ngtj7yQJVykyXdkaTAKPmoAXFVnEyqtddg"/>
          <p:cNvPicPr>
            <a:picLocks noChangeAspect="1" noChangeArrowheads="1"/>
          </p:cNvPicPr>
          <p:nvPr/>
        </p:nvPicPr>
        <p:blipFill>
          <a:blip r:embed="rId4" cstate="print"/>
          <a:srcRect/>
          <a:stretch>
            <a:fillRect/>
          </a:stretch>
        </p:blipFill>
        <p:spPr bwMode="auto">
          <a:xfrm>
            <a:off x="2819400" y="2819400"/>
            <a:ext cx="2894245" cy="2907166"/>
          </a:xfrm>
          <a:prstGeom prst="rect">
            <a:avLst/>
          </a:prstGeom>
          <a:noFill/>
        </p:spPr>
      </p:pic>
      <p:pic>
        <p:nvPicPr>
          <p:cNvPr id="5132" name="Picture 12" descr="https://encrypted-tbn1.google.com/images?q=tbn:ANd9GcSiYqH-IGh6O5LkN_tj8YbsSK_QJUFvHFrD4J_Y8gfTF_-NfrArcw"/>
          <p:cNvPicPr>
            <a:picLocks noChangeAspect="1" noChangeArrowheads="1"/>
          </p:cNvPicPr>
          <p:nvPr/>
        </p:nvPicPr>
        <p:blipFill>
          <a:blip r:embed="rId5" cstate="print"/>
          <a:srcRect/>
          <a:stretch>
            <a:fillRect/>
          </a:stretch>
        </p:blipFill>
        <p:spPr bwMode="auto">
          <a:xfrm>
            <a:off x="-2743200" y="3124200"/>
            <a:ext cx="2476500" cy="1847851"/>
          </a:xfrm>
          <a:prstGeom prst="rect">
            <a:avLst/>
          </a:prstGeom>
          <a:noFill/>
        </p:spPr>
      </p:pic>
      <p:pic>
        <p:nvPicPr>
          <p:cNvPr id="5134" name="Picture 14" descr="https://encrypted-tbn1.gstatic.com/images?q=tbn:ANd9GcQJAX_S4oOqo7xFMfFtnE87xfSA9uCM2cNgU9vBLz3vgV0KjFNi8A"/>
          <p:cNvPicPr>
            <a:picLocks noChangeAspect="1" noChangeArrowheads="1"/>
          </p:cNvPicPr>
          <p:nvPr/>
        </p:nvPicPr>
        <p:blipFill>
          <a:blip r:embed="rId6" cstate="print"/>
          <a:srcRect/>
          <a:stretch>
            <a:fillRect/>
          </a:stretch>
        </p:blipFill>
        <p:spPr bwMode="auto">
          <a:xfrm>
            <a:off x="6168666" y="4572000"/>
            <a:ext cx="2746734" cy="2057400"/>
          </a:xfrm>
          <a:prstGeom prst="rect">
            <a:avLst/>
          </a:prstGeom>
          <a:noFill/>
        </p:spPr>
      </p:pic>
      <p:pic>
        <p:nvPicPr>
          <p:cNvPr id="5136" name="Picture 16" descr="https://encrypted-tbn1.gstatic.com/images?q=tbn:ANd9GcQ8cT47mMCDjzwLhRra7UyNXoVcRVWVdQAtntCI4weJ4yU9N4MunQ"/>
          <p:cNvPicPr>
            <a:picLocks noChangeAspect="1" noChangeArrowheads="1"/>
          </p:cNvPicPr>
          <p:nvPr/>
        </p:nvPicPr>
        <p:blipFill>
          <a:blip r:embed="rId7" cstate="print"/>
          <a:srcRect/>
          <a:stretch>
            <a:fillRect/>
          </a:stretch>
        </p:blipFill>
        <p:spPr bwMode="auto">
          <a:xfrm>
            <a:off x="76200" y="4886324"/>
            <a:ext cx="2628900" cy="1743076"/>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lstStyle/>
          <a:p>
            <a:r>
              <a:rPr lang="en-US" dirty="0" smtClean="0">
                <a:solidFill>
                  <a:schemeClr val="bg1"/>
                </a:solidFill>
              </a:rPr>
              <a:t>Image-Driven</a:t>
            </a:r>
            <a:endParaRPr lang="en-US" dirty="0">
              <a:solidFill>
                <a:schemeClr val="bg1"/>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a:buNone/>
            </a:pPr>
            <a:r>
              <a:rPr lang="en-US" dirty="0" smtClean="0"/>
              <a:t>Story and metaphor are now at the heart of spirituality.</a:t>
            </a:r>
          </a:p>
          <a:p>
            <a:pPr algn="ctr">
              <a:buNone/>
            </a:pPr>
            <a:r>
              <a:rPr lang="en-US" dirty="0" smtClean="0"/>
              <a:t>Visual language</a:t>
            </a:r>
          </a:p>
          <a:p>
            <a:pPr algn="ctr">
              <a:buNone/>
            </a:pPr>
            <a:r>
              <a:rPr lang="en-US" dirty="0" smtClean="0"/>
              <a:t>Visual images</a:t>
            </a:r>
            <a:endParaRPr lang="en-US" dirty="0"/>
          </a:p>
        </p:txBody>
      </p:sp>
      <p:sp>
        <p:nvSpPr>
          <p:cNvPr id="4" name="Footer Placeholder 3"/>
          <p:cNvSpPr>
            <a:spLocks noGrp="1"/>
          </p:cNvSpPr>
          <p:nvPr>
            <p:ph type="ftr" sz="quarter" idx="11"/>
          </p:nvPr>
        </p:nvSpPr>
        <p:spPr/>
        <p:txBody>
          <a:bodyPr/>
          <a:lstStyle/>
          <a:p>
            <a:r>
              <a:rPr lang="en-US" dirty="0" smtClean="0"/>
              <a:t>Postmodern Pilgrims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A Primer On Postmodernism</a:t>
            </a:r>
            <a:endParaRPr lang="en-US"/>
          </a:p>
        </p:txBody>
      </p:sp>
      <p:pic>
        <p:nvPicPr>
          <p:cNvPr id="3074" name="Picture 2" descr="https://encrypted-tbn0.google.com/images?q=tbn:ANd9GcQHEzDOuOfD27qt-9IRkkqdqhm2s81YWA5vpqEuSFZEZdfpVISZAXSREPGrJQ"/>
          <p:cNvPicPr>
            <a:picLocks noChangeAspect="1" noChangeArrowheads="1"/>
          </p:cNvPicPr>
          <p:nvPr/>
        </p:nvPicPr>
        <p:blipFill>
          <a:blip r:embed="rId2" cstate="print"/>
          <a:srcRect/>
          <a:stretch>
            <a:fillRect/>
          </a:stretch>
        </p:blipFill>
        <p:spPr bwMode="auto">
          <a:xfrm>
            <a:off x="5791200" y="3810000"/>
            <a:ext cx="2651102" cy="1981200"/>
          </a:xfrm>
          <a:prstGeom prst="rect">
            <a:avLst/>
          </a:prstGeom>
          <a:noFill/>
        </p:spPr>
      </p:pic>
      <p:pic>
        <p:nvPicPr>
          <p:cNvPr id="3076" name="Picture 4" descr="https://encrypted-tbn1.google.com/images?q=tbn:ANd9GcS-0n7mDb7-ZMNKJcApi2gbnzosWW4dg2DhNm7MLk-YW0jkFcPlxApgVHsJ"/>
          <p:cNvPicPr>
            <a:picLocks noChangeAspect="1" noChangeArrowheads="1"/>
          </p:cNvPicPr>
          <p:nvPr/>
        </p:nvPicPr>
        <p:blipFill>
          <a:blip r:embed="rId3" cstate="print"/>
          <a:srcRect/>
          <a:stretch>
            <a:fillRect/>
          </a:stretch>
        </p:blipFill>
        <p:spPr bwMode="auto">
          <a:xfrm>
            <a:off x="381000" y="457200"/>
            <a:ext cx="4038600" cy="2658576"/>
          </a:xfrm>
          <a:prstGeom prst="rect">
            <a:avLst/>
          </a:prstGeom>
          <a:noFill/>
        </p:spPr>
      </p:pic>
      <p:pic>
        <p:nvPicPr>
          <p:cNvPr id="3080" name="Picture 8" descr="https://encrypted-tbn0.google.com/images?q=tbn:ANd9GcTu0kuew9yCzJKZksuLEIVaxmkmhzATsvBKBYwUHRSIO0wyudxZ"/>
          <p:cNvPicPr>
            <a:picLocks noChangeAspect="1" noChangeArrowheads="1"/>
          </p:cNvPicPr>
          <p:nvPr/>
        </p:nvPicPr>
        <p:blipFill>
          <a:blip r:embed="rId4" cstate="print"/>
          <a:srcRect/>
          <a:stretch>
            <a:fillRect/>
          </a:stretch>
        </p:blipFill>
        <p:spPr bwMode="auto">
          <a:xfrm>
            <a:off x="5212080" y="457200"/>
            <a:ext cx="3474720" cy="2895600"/>
          </a:xfrm>
          <a:prstGeom prst="rect">
            <a:avLst/>
          </a:prstGeom>
          <a:noFill/>
        </p:spPr>
      </p:pic>
      <p:pic>
        <p:nvPicPr>
          <p:cNvPr id="3082" name="Picture 10" descr="https://encrypted-tbn2.google.com/images?q=tbn:ANd9GcSQCGUYBNyh2yMIe3A9x02mwFVmaN3cDMnOJ5EqXrNATBoGQMx-"/>
          <p:cNvPicPr>
            <a:picLocks noChangeAspect="1" noChangeArrowheads="1"/>
          </p:cNvPicPr>
          <p:nvPr/>
        </p:nvPicPr>
        <p:blipFill>
          <a:blip r:embed="rId5" cstate="print"/>
          <a:srcRect/>
          <a:stretch>
            <a:fillRect/>
          </a:stretch>
        </p:blipFill>
        <p:spPr bwMode="auto">
          <a:xfrm>
            <a:off x="914400" y="3581400"/>
            <a:ext cx="3051926" cy="22860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lstStyle/>
          <a:p>
            <a:r>
              <a:rPr lang="en-US" dirty="0" smtClean="0">
                <a:solidFill>
                  <a:schemeClr val="bg1"/>
                </a:solidFill>
              </a:rPr>
              <a:t>Connected</a:t>
            </a:r>
            <a:endParaRPr lang="en-US" dirty="0">
              <a:solidFill>
                <a:schemeClr val="bg1"/>
              </a:solidFill>
            </a:endParaRPr>
          </a:p>
        </p:txBody>
      </p:sp>
      <p:sp>
        <p:nvSpPr>
          <p:cNvPr id="3" name="Content Placeholder 2"/>
          <p:cNvSpPr>
            <a:spLocks noGrp="1"/>
          </p:cNvSpPr>
          <p:nvPr>
            <p:ph idx="1"/>
          </p:nvPr>
        </p:nvSpPr>
        <p:spPr>
          <a:xfrm>
            <a:off x="457200" y="1600200"/>
            <a:ext cx="8229600" cy="4724400"/>
          </a:xfrm>
          <a:solidFill>
            <a:schemeClr val="tx2">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a:normAutofit/>
          </a:bodyPr>
          <a:lstStyle/>
          <a:p>
            <a:pPr algn="ctr">
              <a:buNone/>
            </a:pPr>
            <a:r>
              <a:rPr lang="en-US" dirty="0" smtClean="0"/>
              <a:t>Community</a:t>
            </a:r>
            <a:endParaRPr lang="en-US" dirty="0"/>
          </a:p>
          <a:p>
            <a:pPr algn="ctr">
              <a:buNone/>
            </a:pPr>
            <a:r>
              <a:rPr lang="en-US" dirty="0" smtClean="0"/>
              <a:t>A safe group of people to share life with.</a:t>
            </a:r>
          </a:p>
          <a:p>
            <a:pPr algn="ctr">
              <a:buNone/>
            </a:pPr>
            <a:r>
              <a:rPr lang="en-US" dirty="0" smtClean="0"/>
              <a:t>Build relationships of trust and intimacy.</a:t>
            </a:r>
            <a:endParaRPr lang="en-US" dirty="0"/>
          </a:p>
          <a:p>
            <a:pPr algn="ctr">
              <a:buNone/>
            </a:pPr>
            <a:r>
              <a:rPr lang="en-US" dirty="0" smtClean="0"/>
              <a:t>Love</a:t>
            </a:r>
          </a:p>
          <a:p>
            <a:pPr algn="ctr">
              <a:buNone/>
            </a:pPr>
            <a:r>
              <a:rPr lang="en-US" dirty="0" smtClean="0"/>
              <a:t>To know and to be known.</a:t>
            </a:r>
            <a:endParaRPr lang="en-US" dirty="0"/>
          </a:p>
        </p:txBody>
      </p:sp>
      <p:sp>
        <p:nvSpPr>
          <p:cNvPr id="4" name="Footer Placeholder 3"/>
          <p:cNvSpPr>
            <a:spLocks noGrp="1"/>
          </p:cNvSpPr>
          <p:nvPr>
            <p:ph type="ftr" sz="quarter" idx="11"/>
          </p:nvPr>
        </p:nvSpPr>
        <p:spPr/>
        <p:txBody>
          <a:bodyPr/>
          <a:lstStyle/>
          <a:p>
            <a:r>
              <a:rPr lang="en-US" dirty="0" smtClean="0"/>
              <a:t>Postmodern Pilgrims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Postmodern Pilgrims</a:t>
            </a:r>
            <a:endParaRPr lang="en-US" dirty="0"/>
          </a:p>
        </p:txBody>
      </p:sp>
      <p:pic>
        <p:nvPicPr>
          <p:cNvPr id="1028" name="Picture 4" descr="https://encrypted-tbn2.gstatic.com/images?q=tbn:ANd9GcRtyd49WqeY8adUmKWohSOqQAAlLhUsszr9ML0JTfsf3q7SjCn5"/>
          <p:cNvPicPr>
            <a:picLocks noChangeAspect="1" noChangeArrowheads="1"/>
          </p:cNvPicPr>
          <p:nvPr/>
        </p:nvPicPr>
        <p:blipFill>
          <a:blip r:embed="rId2" cstate="print"/>
          <a:srcRect/>
          <a:stretch>
            <a:fillRect/>
          </a:stretch>
        </p:blipFill>
        <p:spPr bwMode="auto">
          <a:xfrm>
            <a:off x="3352800" y="1600200"/>
            <a:ext cx="2819400" cy="2819400"/>
          </a:xfrm>
          <a:prstGeom prst="rect">
            <a:avLst/>
          </a:prstGeom>
          <a:noFill/>
        </p:spPr>
      </p:pic>
      <p:pic>
        <p:nvPicPr>
          <p:cNvPr id="1030" name="Picture 6" descr="https://encrypted-tbn3.gstatic.com/images?q=tbn:ANd9GcRrWEhojK52ok3naPluTP4UWNKNRu5GXW3_bt5gSIBZCLbL-yo2aA"/>
          <p:cNvPicPr>
            <a:picLocks noChangeAspect="1" noChangeArrowheads="1"/>
          </p:cNvPicPr>
          <p:nvPr/>
        </p:nvPicPr>
        <p:blipFill>
          <a:blip r:embed="rId3" cstate="print"/>
          <a:srcRect/>
          <a:stretch>
            <a:fillRect/>
          </a:stretch>
        </p:blipFill>
        <p:spPr bwMode="auto">
          <a:xfrm>
            <a:off x="380999" y="381000"/>
            <a:ext cx="2688829" cy="1828800"/>
          </a:xfrm>
          <a:prstGeom prst="rect">
            <a:avLst/>
          </a:prstGeom>
          <a:noFill/>
        </p:spPr>
      </p:pic>
      <p:pic>
        <p:nvPicPr>
          <p:cNvPr id="1032" name="Picture 8" descr="https://encrypted-tbn2.gstatic.com/images?q=tbn:ANd9GcRoN5a0F1_v0ItGNdv0Br80PlDBwy6rPx9YxPuRok66W2qv6D4p"/>
          <p:cNvPicPr>
            <a:picLocks noChangeAspect="1" noChangeArrowheads="1"/>
          </p:cNvPicPr>
          <p:nvPr/>
        </p:nvPicPr>
        <p:blipFill>
          <a:blip r:embed="rId4" cstate="print"/>
          <a:srcRect/>
          <a:stretch>
            <a:fillRect/>
          </a:stretch>
        </p:blipFill>
        <p:spPr bwMode="auto">
          <a:xfrm>
            <a:off x="5791200" y="4572000"/>
            <a:ext cx="3101036" cy="20636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ost modern.jpg"/>
          <p:cNvPicPr>
            <a:picLocks noChangeAspect="1"/>
          </p:cNvPicPr>
          <p:nvPr/>
        </p:nvPicPr>
        <p:blipFill>
          <a:blip r:embed="rId2" cstate="print"/>
          <a:stretch>
            <a:fillRect/>
          </a:stretch>
        </p:blipFill>
        <p:spPr>
          <a:xfrm>
            <a:off x="1000125" y="571500"/>
            <a:ext cx="7143750" cy="5715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en-US" dirty="0" smtClean="0"/>
              <a:t>“This phenomenon marks the end of a single, universal worldview.  The postmodern ethos resists unified, all-encompassing, and universally valid explanations.  It replaces these with a respect for differences and a celebration of the local and particular at the expense of the universal.”</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style>
          <a:lnRef idx="0">
            <a:schemeClr val="accent4"/>
          </a:lnRef>
          <a:fillRef idx="3">
            <a:schemeClr val="accent4"/>
          </a:fillRef>
          <a:effectRef idx="3">
            <a:schemeClr val="accent4"/>
          </a:effectRef>
          <a:fontRef idx="minor">
            <a:schemeClr val="lt1"/>
          </a:fontRef>
        </p:style>
        <p:txBody>
          <a:bodyPr/>
          <a:lstStyle/>
          <a:p>
            <a:r>
              <a:rPr lang="en-US" dirty="0" smtClean="0"/>
              <a:t>“Postmoderns feel comfortable mixing elements of what have traditionally been considered incompatible belief systems.”</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style>
          <a:lnRef idx="0">
            <a:schemeClr val="accent4"/>
          </a:lnRef>
          <a:fillRef idx="3">
            <a:schemeClr val="accent4"/>
          </a:fillRef>
          <a:effectRef idx="3">
            <a:schemeClr val="accent4"/>
          </a:effectRef>
          <a:fontRef idx="minor">
            <a:schemeClr val="lt1"/>
          </a:fontRef>
        </p:style>
        <p:txBody>
          <a:bodyPr/>
          <a:lstStyle/>
          <a:p>
            <a:r>
              <a:rPr lang="en-US" dirty="0" smtClean="0"/>
              <a:t>“We are witnessing a transition form an industrial society to an information society, the symbol of which is the computer.”</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style>
          <a:lnRef idx="0">
            <a:schemeClr val="accent4"/>
          </a:lnRef>
          <a:fillRef idx="3">
            <a:schemeClr val="accent4"/>
          </a:fillRef>
          <a:effectRef idx="3">
            <a:schemeClr val="accent4"/>
          </a:effectRef>
          <a:fontRef idx="minor">
            <a:schemeClr val="lt1"/>
          </a:fontRef>
        </p:style>
        <p:txBody>
          <a:bodyPr/>
          <a:lstStyle/>
          <a:p>
            <a:r>
              <a:rPr lang="en-US" dirty="0" smtClean="0"/>
              <a:t>“The central hallmark of postmodern cultural expression is pluralism.”</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906962"/>
          </a:xfrm>
        </p:spPr>
        <p:style>
          <a:lnRef idx="0">
            <a:schemeClr val="accent4"/>
          </a:lnRef>
          <a:fillRef idx="3">
            <a:schemeClr val="accent4"/>
          </a:fillRef>
          <a:effectRef idx="3">
            <a:schemeClr val="accent4"/>
          </a:effectRef>
          <a:fontRef idx="minor">
            <a:schemeClr val="lt1"/>
          </a:fontRef>
        </p:style>
        <p:txBody>
          <a:bodyPr/>
          <a:lstStyle/>
          <a:p>
            <a:r>
              <a:rPr lang="en-US" dirty="0" smtClean="0"/>
              <a:t>“Exposure to the postmodern ethos through pop culture is itself characteristically postmodern.</a:t>
            </a:r>
            <a:br>
              <a:rPr lang="en-US" dirty="0" smtClean="0"/>
            </a:b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US" dirty="0" smtClean="0"/>
              <a:t>Pop Culture Teaches Values</a:t>
            </a:r>
            <a:endParaRPr lang="en-US" dirty="0"/>
          </a:p>
        </p:txBody>
      </p:sp>
      <p:sp>
        <p:nvSpPr>
          <p:cNvPr id="5" name="Content Placeholder 4"/>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Views on alcohol consumption.</a:t>
            </a:r>
          </a:p>
          <a:p>
            <a:r>
              <a:rPr lang="en-US" dirty="0" smtClean="0"/>
              <a:t>Views on the legalization of recreational drugs.</a:t>
            </a:r>
          </a:p>
          <a:p>
            <a:r>
              <a:rPr lang="en-US" dirty="0" smtClean="0"/>
              <a:t>Views on appropriate language.</a:t>
            </a:r>
          </a:p>
          <a:p>
            <a:r>
              <a:rPr lang="en-US" dirty="0" smtClean="0"/>
              <a:t>Views on sexuality.</a:t>
            </a:r>
          </a:p>
          <a:p>
            <a:r>
              <a:rPr lang="en-US" dirty="0" smtClean="0"/>
              <a:t>Views about God and spirituality.</a:t>
            </a:r>
            <a:endParaRPr lang="en-US" dirty="0"/>
          </a:p>
        </p:txBody>
      </p:sp>
      <p:sp>
        <p:nvSpPr>
          <p:cNvPr id="3" name="Footer Placeholder 2"/>
          <p:cNvSpPr>
            <a:spLocks noGrp="1"/>
          </p:cNvSpPr>
          <p:nvPr>
            <p:ph type="ftr" sz="quarter" idx="11"/>
          </p:nvPr>
        </p:nvSpPr>
        <p:spPr/>
        <p:txBody>
          <a:bodyPr/>
          <a:lstStyle/>
          <a:p>
            <a:r>
              <a:rPr lang="en-US" smtClean="0"/>
              <a:t>A Primer On Postmodernism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899</Words>
  <Application>Microsoft Office PowerPoint</Application>
  <PresentationFormat>On-screen Show (4:3)</PresentationFormat>
  <Paragraphs>90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Leadership in a Postmodern Context</vt:lpstr>
      <vt:lpstr>“Postmodernism represents a rejection of the Enlightenment project and the foundational assumptions upon which it was built.” </vt:lpstr>
      <vt:lpstr>“In some sense evangelicalism – with its focus on scientific thinking, the empirical approach, and common sense – is a child of early modernity.”</vt:lpstr>
      <vt:lpstr>“This phenomenon marks the end of a single, universal worldview.  The postmodern ethos resists unified, all-encompassing, and universally valid explanations.  It replaces these with a respect for differences and a celebration of the local and particular at the expense of the universal.”</vt:lpstr>
      <vt:lpstr>“Postmoderns feel comfortable mixing elements of what have traditionally been considered incompatible belief systems.”</vt:lpstr>
      <vt:lpstr>“We are witnessing a transition form an industrial society to an information society, the symbol of which is the computer.”</vt:lpstr>
      <vt:lpstr>“The central hallmark of postmodern cultural expression is pluralism.”</vt:lpstr>
      <vt:lpstr>“Exposure to the postmodern ethos through pop culture is itself characteristically postmodern. </vt:lpstr>
      <vt:lpstr>Pop Culture Teaches Values</vt:lpstr>
      <vt:lpstr>“By replacing the modern worldview with a multiplicity of views and worlds, the postmodern era has in effect replaced knowledge with interpretation.”</vt:lpstr>
      <vt:lpstr>Postmodernism as the end of the “Metanarrative.” </vt:lpstr>
      <vt:lpstr>Slide 12</vt:lpstr>
      <vt:lpstr>The Gospel &amp; the Postmodern Context </vt:lpstr>
      <vt:lpstr>“Evangelicalism shares close ties with modernity.  A child of the Reformation, pietism, &amp; revivalism, the evangelical movement was born in the early modern period.  And North American evangelicalism reached maturity in the mid-twentieth century – at the height of the modern era.</vt:lpstr>
      <vt:lpstr>“Evangelical presentations of the gospel have often been accompanied by a rational apologetic that appeals to proofs for the existence of God, the trustworthiness of the Bible, and the historicity of Jesus resurrection.”</vt:lpstr>
      <vt:lpstr>“Evangelical systematic theologies have generally focused on the propositional content of the faith, seeking to provide a logical presentation of Christian doctrine.”</vt:lpstr>
      <vt:lpstr>“Postmodernism questions the Enlightenment assumption that knowledge is certain and that the criterion for certainty rests with our human rational capabilities.”</vt:lpstr>
      <vt:lpstr>A Post-Individualistic Gospel</vt:lpstr>
      <vt:lpstr>“Our gospel must address the human person within the context of the communities in which people are embedded.”</vt:lpstr>
      <vt:lpstr>The individual-within-community</vt:lpstr>
      <vt:lpstr>A Post-Rationalistic Gospel</vt:lpstr>
      <vt:lpstr>Mystery is embraced.</vt:lpstr>
      <vt:lpstr>A Post-Dualistic Gospel</vt:lpstr>
      <vt:lpstr>Soul vs. Body  Sacred vs. Secular </vt:lpstr>
      <vt:lpstr>A Post-Noeticentric Gospel</vt:lpstr>
      <vt:lpstr>The Christian gospel is concerned not only with the reformulation of our intellectual commitments but also with the transformation of our character and the renewal of our entire lives.</vt:lpstr>
      <vt:lpstr>Orthodoxy must lead to Orthopraxy.</vt:lpstr>
      <vt:lpstr>E P I C</vt:lpstr>
      <vt:lpstr>Experiential</vt:lpstr>
      <vt:lpstr>Slide 30</vt:lpstr>
      <vt:lpstr>Participatory</vt:lpstr>
      <vt:lpstr>Slide 32</vt:lpstr>
      <vt:lpstr>Image-Driven</vt:lpstr>
      <vt:lpstr>Slide 34</vt:lpstr>
      <vt:lpstr>Connected</vt:lpstr>
      <vt:lpstr>Slide 36</vt:lpstr>
      <vt:lpstr>Slide 37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a Postmodern Context</dc:title>
  <dc:creator>Ken</dc:creator>
  <cp:lastModifiedBy>Ken</cp:lastModifiedBy>
  <cp:revision>18</cp:revision>
  <dcterms:created xsi:type="dcterms:W3CDTF">2012-09-11T18:47:58Z</dcterms:created>
  <dcterms:modified xsi:type="dcterms:W3CDTF">2012-09-11T22:10:44Z</dcterms:modified>
</cp:coreProperties>
</file>