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304" r:id="rId5"/>
    <p:sldId id="300" r:id="rId6"/>
    <p:sldId id="305" r:id="rId7"/>
    <p:sldId id="301" r:id="rId8"/>
    <p:sldId id="259" r:id="rId9"/>
    <p:sldId id="260" r:id="rId10"/>
    <p:sldId id="261" r:id="rId11"/>
    <p:sldId id="262" r:id="rId12"/>
    <p:sldId id="263" r:id="rId13"/>
    <p:sldId id="264" r:id="rId14"/>
    <p:sldId id="265" r:id="rId15"/>
    <p:sldId id="266" r:id="rId16"/>
    <p:sldId id="306" r:id="rId17"/>
    <p:sldId id="268" r:id="rId18"/>
    <p:sldId id="269" r:id="rId19"/>
    <p:sldId id="270" r:id="rId20"/>
    <p:sldId id="271" r:id="rId21"/>
    <p:sldId id="275" r:id="rId22"/>
    <p:sldId id="272" r:id="rId23"/>
    <p:sldId id="273" r:id="rId24"/>
    <p:sldId id="274" r:id="rId25"/>
    <p:sldId id="302" r:id="rId26"/>
    <p:sldId id="303" r:id="rId27"/>
    <p:sldId id="276" r:id="rId28"/>
    <p:sldId id="277" r:id="rId29"/>
    <p:sldId id="290" r:id="rId30"/>
    <p:sldId id="291" r:id="rId31"/>
    <p:sldId id="292" r:id="rId32"/>
    <p:sldId id="293" r:id="rId33"/>
    <p:sldId id="307" r:id="rId34"/>
    <p:sldId id="294" r:id="rId35"/>
    <p:sldId id="278" r:id="rId36"/>
    <p:sldId id="308" r:id="rId37"/>
    <p:sldId id="279" r:id="rId38"/>
    <p:sldId id="280" r:id="rId39"/>
    <p:sldId id="281" r:id="rId40"/>
    <p:sldId id="282" r:id="rId41"/>
    <p:sldId id="283" r:id="rId42"/>
    <p:sldId id="286" r:id="rId43"/>
    <p:sldId id="288" r:id="rId44"/>
    <p:sldId id="289" r:id="rId45"/>
    <p:sldId id="311" r:id="rId46"/>
    <p:sldId id="312" r:id="rId47"/>
    <p:sldId id="313" r:id="rId48"/>
    <p:sldId id="314" r:id="rId49"/>
    <p:sldId id="315" r:id="rId50"/>
    <p:sldId id="316" r:id="rId51"/>
    <p:sldId id="317" r:id="rId52"/>
    <p:sldId id="318" r:id="rId53"/>
    <p:sldId id="319" r:id="rId54"/>
    <p:sldId id="309" r:id="rId55"/>
    <p:sldId id="310" r:id="rId56"/>
    <p:sldId id="320" r:id="rId57"/>
    <p:sldId id="321" r:id="rId58"/>
    <p:sldId id="322" r:id="rId59"/>
    <p:sldId id="295" r:id="rId60"/>
    <p:sldId id="296" r:id="rId61"/>
    <p:sldId id="297" r:id="rId62"/>
    <p:sldId id="298" r:id="rId63"/>
    <p:sldId id="29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31825-C5F5-4B33-B75E-BAC00987540E}" type="datetimeFigureOut">
              <a:rPr lang="en-US" smtClean="0"/>
              <a:pPr/>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CC590-C958-4BA4-B46C-42F25078A6D2}" type="slidenum">
              <a:rPr lang="en-US" smtClean="0"/>
              <a:pPr/>
              <a:t>‹#›</a:t>
            </a:fld>
            <a:endParaRPr lang="en-US"/>
          </a:p>
        </p:txBody>
      </p:sp>
    </p:spTree>
    <p:extLst>
      <p:ext uri="{BB962C8B-B14F-4D97-AF65-F5344CB8AC3E}">
        <p14:creationId xmlns:p14="http://schemas.microsoft.com/office/powerpoint/2010/main" val="302475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accent2"/>
                </a:solidFill>
              </a:rPr>
              <a:t>Tell the story of my journey of transformation – Wellspring – MSC – Tomball</a:t>
            </a:r>
          </a:p>
          <a:p>
            <a:r>
              <a:rPr lang="en-US" dirty="0" smtClean="0">
                <a:solidFill>
                  <a:schemeClr val="accent2"/>
                </a:solidFill>
              </a:rPr>
              <a:t> Non Christians complaint that Christians</a:t>
            </a:r>
            <a:r>
              <a:rPr lang="en-US" baseline="0" dirty="0" smtClean="0">
                <a:solidFill>
                  <a:schemeClr val="accent2"/>
                </a:solidFill>
              </a:rPr>
              <a:t> don’t think – the discipline </a:t>
            </a:r>
            <a:r>
              <a:rPr lang="en-US" baseline="0" smtClean="0">
                <a:solidFill>
                  <a:schemeClr val="accent2"/>
                </a:solidFill>
              </a:rPr>
              <a:t>of Mental Models.</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B74DD712-F431-4726-B143-29F2E42061C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3FE4DC-35C5-47BB-B751-1E936FCD4C59}" type="slidenum">
              <a:rPr lang="en-US" smtClean="0"/>
              <a:pPr>
                <a:defRPr/>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23611EB6-17D3-499F-A1F2-4FAB38355C1F}" type="slidenum">
              <a:rPr lang="en-US" smtClean="0"/>
              <a:pPr/>
              <a:t>25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dirty="0" smtClean="0"/>
              <a:t>Tell the day laborer</a:t>
            </a:r>
            <a:r>
              <a:rPr lang="en-US" baseline="0" dirty="0" smtClean="0"/>
              <a:t> story</a:t>
            </a:r>
            <a:endParaRPr lang="en-US" dirty="0" smtClean="0"/>
          </a:p>
        </p:txBody>
      </p:sp>
      <p:sp>
        <p:nvSpPr>
          <p:cNvPr id="78852" name="Slide Number Placeholder 3"/>
          <p:cNvSpPr>
            <a:spLocks noGrp="1"/>
          </p:cNvSpPr>
          <p:nvPr>
            <p:ph type="sldNum" sz="quarter" idx="5"/>
          </p:nvPr>
        </p:nvSpPr>
        <p:spPr>
          <a:noFill/>
        </p:spPr>
        <p:txBody>
          <a:bodyPr/>
          <a:lstStyle/>
          <a:p>
            <a:fld id="{615267AF-7D98-4E79-9036-39CC82145A2F}" type="slidenum">
              <a:rPr lang="en-US" smtClean="0"/>
              <a:pPr/>
              <a:t>26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the story of John the Baptizer and Jesus – “Is this what you were</a:t>
            </a:r>
            <a:r>
              <a:rPr lang="en-US" baseline="0" dirty="0" smtClean="0"/>
              <a:t> expecting?”  Luke7:18</a:t>
            </a:r>
            <a:endParaRPr lang="en-US" dirty="0"/>
          </a:p>
        </p:txBody>
      </p:sp>
      <p:sp>
        <p:nvSpPr>
          <p:cNvPr id="4" name="Slide Number Placeholder 3"/>
          <p:cNvSpPr>
            <a:spLocks noGrp="1"/>
          </p:cNvSpPr>
          <p:nvPr>
            <p:ph type="sldNum" sz="quarter" idx="10"/>
          </p:nvPr>
        </p:nvSpPr>
        <p:spPr/>
        <p:txBody>
          <a:bodyPr/>
          <a:lstStyle/>
          <a:p>
            <a:fld id="{B74DD712-F431-4726-B143-29F2E42061CC}" type="slidenum">
              <a:rPr lang="en-US" smtClean="0"/>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Wholeness “Shalom” in all six dimensions.</a:t>
            </a:r>
            <a:endParaRPr lang="en-US" dirty="0"/>
          </a:p>
        </p:txBody>
      </p:sp>
      <p:sp>
        <p:nvSpPr>
          <p:cNvPr id="4" name="Slide Number Placeholder 3"/>
          <p:cNvSpPr>
            <a:spLocks noGrp="1"/>
          </p:cNvSpPr>
          <p:nvPr>
            <p:ph type="sldNum" sz="quarter" idx="10"/>
          </p:nvPr>
        </p:nvSpPr>
        <p:spPr/>
        <p:txBody>
          <a:bodyPr/>
          <a:lstStyle/>
          <a:p>
            <a:fld id="{B74DD712-F431-4726-B143-29F2E42061CC}"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Practical Stuff With Ken Shuman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56E0BE-F06D-43D2-97BD-1413B37ED5DB}"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C2DF2-3882-417A-B9CD-BAC54F33E68F}"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03E6-9C23-410A-B739-71EE69BFB6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C2DF2-3882-417A-B9CD-BAC54F33E68F}" type="datetimeFigureOut">
              <a:rPr lang="en-US" smtClean="0"/>
              <a:pPr/>
              <a:t>10/14/2013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903E6-9C23-410A-B739-71EE69BFB6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470025"/>
          </a:xfrm>
        </p:spPr>
        <p:style>
          <a:lnRef idx="0">
            <a:schemeClr val="accent1"/>
          </a:lnRef>
          <a:fillRef idx="3">
            <a:schemeClr val="accent1"/>
          </a:fillRef>
          <a:effectRef idx="3">
            <a:schemeClr val="accent1"/>
          </a:effectRef>
          <a:fontRef idx="minor">
            <a:schemeClr val="lt1"/>
          </a:fontRef>
        </p:style>
        <p:txBody>
          <a:bodyPr/>
          <a:lstStyle/>
          <a:p>
            <a:r>
              <a:rPr lang="en-US" dirty="0" smtClean="0"/>
              <a:t>Introduction to the Missional Church Movement</a:t>
            </a:r>
            <a:endParaRPr lang="en-US" dirty="0"/>
          </a:p>
        </p:txBody>
      </p:sp>
      <p:sp>
        <p:nvSpPr>
          <p:cNvPr id="3" name="Subtitle 2"/>
          <p:cNvSpPr>
            <a:spLocks noGrp="1"/>
          </p:cNvSpPr>
          <p:nvPr>
            <p:ph type="subTitle" idx="1"/>
          </p:nvPr>
        </p:nvSpPr>
        <p:spPr>
          <a:xfrm>
            <a:off x="1371600" y="3886200"/>
            <a:ext cx="6400800" cy="914400"/>
          </a:xfrm>
        </p:spPr>
        <p:style>
          <a:lnRef idx="1">
            <a:schemeClr val="accent1"/>
          </a:lnRef>
          <a:fillRef idx="2">
            <a:schemeClr val="accent1"/>
          </a:fillRef>
          <a:effectRef idx="1">
            <a:schemeClr val="accent1"/>
          </a:effectRef>
          <a:fontRef idx="minor">
            <a:schemeClr val="dk1"/>
          </a:fontRef>
        </p:style>
        <p:txBody>
          <a:bodyPr>
            <a:normAutofit/>
          </a:bodyPr>
          <a:lstStyle/>
          <a:p>
            <a:r>
              <a:rPr lang="en-US" sz="4400" smtClean="0">
                <a:solidFill>
                  <a:schemeClr val="tx1"/>
                </a:solidFill>
              </a:rPr>
              <a:t>Session Four</a:t>
            </a:r>
            <a:endParaRPr lang="en-US"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44562"/>
          </a:xfrm>
        </p:spPr>
        <p:style>
          <a:lnRef idx="3">
            <a:schemeClr val="lt1"/>
          </a:lnRef>
          <a:fillRef idx="1">
            <a:schemeClr val="accent1"/>
          </a:fillRef>
          <a:effectRef idx="1">
            <a:schemeClr val="accent1"/>
          </a:effectRef>
          <a:fontRef idx="minor">
            <a:schemeClr val="lt1"/>
          </a:fontRef>
        </p:style>
        <p:txBody>
          <a:bodyPr/>
          <a:lstStyle/>
          <a:p>
            <a:r>
              <a:rPr lang="en-US" dirty="0" smtClean="0"/>
              <a:t>Defining a few terms:</a:t>
            </a:r>
            <a:endParaRPr lang="en-US" dirty="0"/>
          </a:p>
        </p:txBody>
      </p:sp>
      <p:sp>
        <p:nvSpPr>
          <p:cNvPr id="3" name="Content Placeholder 2"/>
          <p:cNvSpPr>
            <a:spLocks noGrp="1"/>
          </p:cNvSpPr>
          <p:nvPr>
            <p:ph idx="1"/>
          </p:nvPr>
        </p:nvSpPr>
        <p:spPr>
          <a:xfrm>
            <a:off x="533400" y="1371600"/>
            <a:ext cx="8229600" cy="5334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smtClean="0"/>
              <a:t>Missions: 	something a church does as 			part of its life &amp; programs.</a:t>
            </a:r>
          </a:p>
          <a:p>
            <a:r>
              <a:rPr lang="en-US" dirty="0" smtClean="0"/>
              <a:t>Missionary:	someone sent to do 					missions somewhere else – 			primarily in the form of 				evangelization.</a:t>
            </a:r>
          </a:p>
          <a:p>
            <a:r>
              <a:rPr lang="en-US" dirty="0" smtClean="0"/>
              <a:t>Mission:		a purpose or agenda – 				something to accomplish.</a:t>
            </a:r>
          </a:p>
          <a:p>
            <a:r>
              <a:rPr lang="en-US" dirty="0" smtClean="0"/>
              <a:t>Missional:	to join God in his mission as 			a way of life – reflecting 				his character.</a:t>
            </a:r>
            <a:endParaRPr lang="en-US" dirty="0"/>
          </a:p>
        </p:txBody>
      </p:sp>
      <p:sp>
        <p:nvSpPr>
          <p:cNvPr id="4" name="Footer Placeholder 3"/>
          <p:cNvSpPr>
            <a:spLocks noGrp="1"/>
          </p:cNvSpPr>
          <p:nvPr>
            <p:ph type="ftr" sz="quarter" idx="11"/>
          </p:nvPr>
        </p:nvSpPr>
        <p:spPr/>
        <p:txBody>
          <a:bodyPr/>
          <a:lstStyle/>
          <a:p>
            <a:r>
              <a:rPr lang="en-US" smtClean="0"/>
              <a:t>Ken Shuman D.Min.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effectLst>
                  <a:outerShdw blurRad="38100" dist="38100" dir="2700000" algn="tl">
                    <a:srgbClr val="000000">
                      <a:alpha val="43137"/>
                    </a:srgbClr>
                  </a:outerShdw>
                </a:effectLst>
              </a:rPr>
              <a:t>What is the heart of God?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What does God care about?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smtClean="0"/>
              <a:t>God formed a nation through Abraham that was intended to be “a blessing to the nations.” (Genesis 12:2&amp;3)</a:t>
            </a:r>
          </a:p>
          <a:p>
            <a:endParaRPr lang="en-US" dirty="0" smtClean="0"/>
          </a:p>
          <a:p>
            <a:r>
              <a:rPr lang="en-US" dirty="0" smtClean="0"/>
              <a:t>God heard the cry of the oppressed in Egypt and sent Moses as his rescuer. </a:t>
            </a:r>
          </a:p>
          <a:p>
            <a:pPr>
              <a:buNone/>
            </a:pPr>
            <a:endParaRPr lang="en-US" dirty="0" smtClean="0"/>
          </a:p>
          <a:p>
            <a:r>
              <a:rPr lang="en-US" dirty="0" smtClean="0"/>
              <a:t>God is full of compassion and desires justice for every person.</a:t>
            </a:r>
            <a:endParaRPr lang="en-US" dirty="0"/>
          </a:p>
        </p:txBody>
      </p:sp>
      <p:sp>
        <p:nvSpPr>
          <p:cNvPr id="4" name="Footer Placeholder 3"/>
          <p:cNvSpPr>
            <a:spLocks noGrp="1"/>
          </p:cNvSpPr>
          <p:nvPr>
            <p:ph type="ftr" sz="quarter" idx="11"/>
          </p:nvPr>
        </p:nvSpPr>
        <p:spPr/>
        <p:txBody>
          <a:bodyPr/>
          <a:lstStyle/>
          <a:p>
            <a:r>
              <a:rPr lang="en-US" smtClean="0"/>
              <a:t>Ken Shuman D.Min.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52400"/>
          <a:ext cx="8382000" cy="6576844"/>
        </p:xfrm>
        <a:graphic>
          <a:graphicData uri="http://schemas.openxmlformats.org/drawingml/2006/table">
            <a:tbl>
              <a:tblPr>
                <a:effectLst>
                  <a:outerShdw blurRad="50800" dist="38100" dir="2700000" algn="tl" rotWithShape="0">
                    <a:prstClr val="black">
                      <a:alpha val="40000"/>
                    </a:prstClr>
                  </a:outerShdw>
                </a:effectLst>
              </a:tblPr>
              <a:tblGrid>
                <a:gridCol w="4191000"/>
                <a:gridCol w="4191000"/>
              </a:tblGrid>
              <a:tr h="15758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Deuteronomy 10:17-19</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He defends the cause of the fatherless and the widow and loves the alien, giving him food and clothing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Proverbs 31:8-9</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Speak up for those who cannot speak for themselves, for the rights of all who are destitute</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68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Deuteronomy 15:11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There will always be poor people in the land. Therefore I command you to be openhanded toward your brothers and toward the poor and needy in your 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Jeremiah 22:15,16</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He defended the cause of the poor and needy…Is that not what it means to know me?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68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Job 29:11-13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I rescued the poor…the fatherless…the man who was dying; I made the widow’s heart 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Amos 5:23,24</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Away with the noise of your songs…but let justice roll on like a river, righteousness like a never-failing stream!</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1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Psalm 68:5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A father to the fatherless, a defender of widows, is God in his holy dwelling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1" indent="-3175" algn="l"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mn-lt"/>
                        </a:rPr>
                        <a:t>Isaiah 1:17</a:t>
                      </a:r>
                    </a:p>
                    <a:p>
                      <a:pPr marL="117475" marR="0" lvl="1" indent="-3175"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mn-lt"/>
                        </a:rPr>
                        <a:t>Learn to do right! Seek justice, encourage the oppressed. Defend the cause of the fatherless, plead the case of the widow.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74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Proverbs 14:31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Whoever is kind to the needy honors God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mn-lt"/>
                        </a:rPr>
                        <a:t>Isaiah 61:1-3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mn-lt"/>
                        </a:rPr>
                        <a:t>The Spirit of the Sovereign Lord is on me…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a:xfrm>
            <a:off x="3124200" y="6477000"/>
            <a:ext cx="2895600" cy="323850"/>
          </a:xfrm>
        </p:spPr>
        <p:txBody>
          <a:bodyPr/>
          <a:lstStyle/>
          <a:p>
            <a:pPr>
              <a:defRPr/>
            </a:pPr>
            <a:r>
              <a:rPr lang="en-US" smtClean="0"/>
              <a:t>Ken Shuman D.Min.</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t>God Cares &amp; Wants Us to Care.</a:t>
            </a:r>
            <a:endParaRPr lang="en-US" dirty="0"/>
          </a:p>
        </p:txBody>
      </p:sp>
      <p:sp>
        <p:nvSpPr>
          <p:cNvPr id="3" name="Content Placeholder 2"/>
          <p:cNvSpPr>
            <a:spLocks noGrp="1"/>
          </p:cNvSpPr>
          <p:nvPr>
            <p:ph idx="1"/>
          </p:nvPr>
        </p:nvSpPr>
        <p:spPr>
          <a:xfrm>
            <a:off x="381000" y="2057400"/>
            <a:ext cx="8229600" cy="3810000"/>
          </a:xfrm>
        </p:spPr>
        <p:style>
          <a:lnRef idx="1">
            <a:schemeClr val="accent1"/>
          </a:lnRef>
          <a:fillRef idx="2">
            <a:schemeClr val="accent1"/>
          </a:fillRef>
          <a:effectRef idx="1">
            <a:schemeClr val="accent1"/>
          </a:effectRef>
          <a:fontRef idx="minor">
            <a:schemeClr val="dk1"/>
          </a:fontRef>
        </p:style>
        <p:txBody>
          <a:bodyPr/>
          <a:lstStyle/>
          <a:p>
            <a:r>
              <a:rPr lang="en-US" dirty="0" smtClean="0"/>
              <a:t>Isaiah 58:1-12</a:t>
            </a:r>
          </a:p>
          <a:p>
            <a:endParaRPr lang="en-US" dirty="0" smtClean="0"/>
          </a:p>
          <a:p>
            <a:r>
              <a:rPr lang="en-US" dirty="0" smtClean="0"/>
              <a:t>Micah 6:8 -	</a:t>
            </a:r>
          </a:p>
          <a:p>
            <a:pPr algn="ctr">
              <a:buNone/>
            </a:pPr>
            <a:r>
              <a:rPr lang="en-US" dirty="0" smtClean="0">
                <a:solidFill>
                  <a:schemeClr val="tx1"/>
                </a:solidFill>
              </a:rPr>
              <a:t>And what does the Lord require of you? To act justly and to love mercy and walk humbly with your God.</a:t>
            </a:r>
          </a:p>
          <a:p>
            <a:pPr>
              <a:buNone/>
            </a:pPr>
            <a:endParaRPr lang="en-US" dirty="0"/>
          </a:p>
        </p:txBody>
      </p:sp>
      <p:sp>
        <p:nvSpPr>
          <p:cNvPr id="4" name="Footer Placeholder 3"/>
          <p:cNvSpPr>
            <a:spLocks noGrp="1"/>
          </p:cNvSpPr>
          <p:nvPr>
            <p:ph type="ftr" sz="quarter" idx="11"/>
          </p:nvPr>
        </p:nvSpPr>
        <p:spPr/>
        <p:txBody>
          <a:bodyPr/>
          <a:lstStyle/>
          <a:p>
            <a:r>
              <a:rPr lang="en-US" smtClean="0"/>
              <a:t>Ken Shuman D.Min.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04800"/>
            <a:ext cx="8229600" cy="5821363"/>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en-US" dirty="0" smtClean="0"/>
              <a:t>The central vision of world history in the Bible is that all of creation is one, every creature in community with every other, living in harmony and security toward the joy and well-being of every other creature.</a:t>
            </a:r>
          </a:p>
          <a:p>
            <a:pPr>
              <a:buNone/>
            </a:pPr>
            <a:endParaRPr lang="en-US" dirty="0" smtClean="0"/>
          </a:p>
          <a:p>
            <a:r>
              <a:rPr lang="en-US" dirty="0" smtClean="0"/>
              <a:t>Leviticus 26:4-6</a:t>
            </a:r>
          </a:p>
          <a:p>
            <a:r>
              <a:rPr lang="en-US" dirty="0" smtClean="0"/>
              <a:t>Isaiah 32:16-18</a:t>
            </a:r>
          </a:p>
          <a:p>
            <a:r>
              <a:rPr lang="en-US" dirty="0" smtClean="0"/>
              <a:t>Ezekiel 34: 25-29</a:t>
            </a:r>
          </a:p>
          <a:p>
            <a:r>
              <a:rPr lang="en-US" dirty="0" smtClean="0"/>
              <a:t>Ephesians 2:14</a:t>
            </a:r>
            <a:endParaRPr lang="en-US" dirty="0"/>
          </a:p>
        </p:txBody>
      </p:sp>
      <p:sp>
        <p:nvSpPr>
          <p:cNvPr id="4" name="Footer Placeholder 3"/>
          <p:cNvSpPr>
            <a:spLocks noGrp="1"/>
          </p:cNvSpPr>
          <p:nvPr>
            <p:ph type="ftr" sz="quarter" idx="11"/>
          </p:nvPr>
        </p:nvSpPr>
        <p:spPr>
          <a:xfrm>
            <a:off x="2971800" y="6356350"/>
            <a:ext cx="3048000" cy="365125"/>
          </a:xfrm>
        </p:spPr>
        <p:txBody>
          <a:bodyPr/>
          <a:lstStyle/>
          <a:p>
            <a:r>
              <a:rPr lang="en-US" dirty="0" smtClean="0"/>
              <a:t>From the book Living Toward a Vision</a:t>
            </a:r>
          </a:p>
          <a:p>
            <a:r>
              <a:rPr lang="en-US" dirty="0" smtClean="0"/>
              <a:t>By Walter Brueggemann p.15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2785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“That persistent vision of joy, well-being, harmony, and prosperity is not captured in any single word or idea in the Bible, and a cluster of words is required to express its many dimensions and subtle nuances: love, loyalty, truth, grace, salvation, justice, blessing, righteousness. But the term that in recent discussions has been used to summarize that controlling vision is </a:t>
            </a:r>
            <a:r>
              <a:rPr lang="en-US" sz="3200" i="1" dirty="0" smtClean="0">
                <a:effectLst>
                  <a:outerShdw blurRad="38100" dist="38100" dir="2700000" algn="tl">
                    <a:srgbClr val="000000">
                      <a:alpha val="43137"/>
                    </a:srgbClr>
                  </a:outerShdw>
                </a:effectLst>
              </a:rPr>
              <a:t>shalom.</a:t>
            </a:r>
            <a:r>
              <a:rPr lang="en-US" sz="3200" dirty="0" smtClean="0"/>
              <a:t>”</a:t>
            </a:r>
            <a:endParaRPr lang="en-US" sz="3200"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a:xfrm>
            <a:off x="2819400" y="6356350"/>
            <a:ext cx="3200400" cy="365125"/>
          </a:xfrm>
        </p:spPr>
        <p:txBody>
          <a:bodyPr/>
          <a:lstStyle/>
          <a:p>
            <a:r>
              <a:rPr lang="en-US" i="1" dirty="0" smtClean="0">
                <a:solidFill>
                  <a:schemeClr val="tx1">
                    <a:lumMod val="85000"/>
                    <a:lumOff val="15000"/>
                  </a:schemeClr>
                </a:solidFill>
              </a:rPr>
              <a:t>Living Toward a Vision </a:t>
            </a:r>
            <a:r>
              <a:rPr lang="en-US" dirty="0" smtClean="0">
                <a:solidFill>
                  <a:schemeClr val="tx1">
                    <a:lumMod val="85000"/>
                    <a:lumOff val="15000"/>
                  </a:schemeClr>
                </a:solidFill>
              </a:rPr>
              <a:t>by Walter Brueggemann  Page15</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962400"/>
            <a:ext cx="8077200" cy="2667000"/>
          </a:xfrm>
        </p:spPr>
        <p:style>
          <a:lnRef idx="1">
            <a:schemeClr val="accent2"/>
          </a:lnRef>
          <a:fillRef idx="2">
            <a:schemeClr val="accent2"/>
          </a:fillRef>
          <a:effectRef idx="1">
            <a:schemeClr val="accent2"/>
          </a:effectRef>
          <a:fontRef idx="minor">
            <a:schemeClr val="dk1"/>
          </a:fontRef>
        </p:style>
        <p:txBody>
          <a:bodyPr/>
          <a:lstStyle/>
          <a:p>
            <a:r>
              <a:rPr lang="en-US" b="1" dirty="0" smtClean="0">
                <a:solidFill>
                  <a:schemeClr val="tx1"/>
                </a:solidFill>
              </a:rPr>
              <a:t>“Shalom is derived from a root that conveys the image of wholeness, unity, and harmony – something that is complete and sound.” </a:t>
            </a:r>
            <a:endParaRPr lang="en-US" dirty="0" smtClean="0">
              <a:solidFill>
                <a:schemeClr val="tx1"/>
              </a:solidFill>
            </a:endParaRPr>
          </a:p>
          <a:p>
            <a:r>
              <a:rPr lang="en-US" i="1" dirty="0" smtClean="0">
                <a:solidFill>
                  <a:schemeClr val="tx1">
                    <a:lumMod val="65000"/>
                    <a:lumOff val="35000"/>
                  </a:schemeClr>
                </a:solidFill>
              </a:rPr>
              <a:t>Expository Dictionary of Bible Words </a:t>
            </a:r>
            <a:r>
              <a:rPr lang="en-US" dirty="0" smtClean="0">
                <a:solidFill>
                  <a:schemeClr val="tx1">
                    <a:lumMod val="65000"/>
                    <a:lumOff val="35000"/>
                  </a:schemeClr>
                </a:solidFill>
              </a:rPr>
              <a:t>Lawrence O. Richards</a:t>
            </a:r>
          </a:p>
          <a:p>
            <a:endParaRPr lang="en-US" dirty="0"/>
          </a:p>
        </p:txBody>
      </p:sp>
      <p:pic>
        <p:nvPicPr>
          <p:cNvPr id="5" name="Picture 4" descr="paloma%20shalom.jpg"/>
          <p:cNvPicPr>
            <a:picLocks noChangeAspect="1"/>
          </p:cNvPicPr>
          <p:nvPr/>
        </p:nvPicPr>
        <p:blipFill>
          <a:blip r:embed="rId2" cstate="print"/>
          <a:stretch>
            <a:fillRect/>
          </a:stretch>
        </p:blipFill>
        <p:spPr>
          <a:xfrm>
            <a:off x="2057400" y="282146"/>
            <a:ext cx="5108448" cy="345165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The consequence of justice &amp; righteousness is </a:t>
            </a:r>
            <a:r>
              <a:rPr lang="en-US" sz="3600" i="1" dirty="0" smtClean="0"/>
              <a:t>shalom – </a:t>
            </a:r>
            <a:r>
              <a:rPr lang="en-US" sz="3600" dirty="0" smtClean="0"/>
              <a:t>an enduring </a:t>
            </a:r>
            <a:r>
              <a:rPr lang="en-US" sz="3600" dirty="0" err="1" smtClean="0"/>
              <a:t>sabbath</a:t>
            </a:r>
            <a:r>
              <a:rPr lang="en-US" sz="3600" dirty="0" smtClean="0"/>
              <a:t> of joy and well-being.  But the alternative is injustice and oppression, which lead inevitably to turmoil and anxiety with no chance of well-being.</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Jesus’ ministry to the excluded was the same, the establishment of community between those who were excluded and those who had excluded them. His acts of healing the sick, forgiving the guilty, raising the dead, and feeding the hungry are all actions of reestablishing God’s will for </a:t>
            </a:r>
            <a:r>
              <a:rPr lang="en-US" sz="3600" i="1" dirty="0" smtClean="0"/>
              <a:t>shalom </a:t>
            </a:r>
            <a:r>
              <a:rPr lang="en-US" sz="3600" dirty="0" smtClean="0"/>
              <a:t>in a world gone chaotic by callous self-seeking.</a:t>
            </a:r>
            <a:endParaRPr lang="en-US" sz="3600" dirty="0"/>
          </a:p>
        </p:txBody>
      </p:sp>
      <p:sp>
        <p:nvSpPr>
          <p:cNvPr id="3" name="Footer Placeholder 2"/>
          <p:cNvSpPr>
            <a:spLocks noGrp="1"/>
          </p:cNvSpPr>
          <p:nvPr>
            <p:ph type="ftr" sz="quarter" idx="11"/>
          </p:nvPr>
        </p:nvSpPr>
        <p:spPr>
          <a:xfrm>
            <a:off x="3124200" y="6356350"/>
            <a:ext cx="3124200" cy="365125"/>
          </a:xfrm>
        </p:spPr>
        <p:txBody>
          <a:bodyPr/>
          <a:lstStyle/>
          <a:p>
            <a:r>
              <a:rPr lang="en-US" i="1" dirty="0" smtClean="0">
                <a:solidFill>
                  <a:schemeClr val="tx1">
                    <a:lumMod val="50000"/>
                    <a:lumOff val="50000"/>
                  </a:schemeClr>
                </a:solidFill>
              </a:rPr>
              <a:t>Living Toward a Vision </a:t>
            </a:r>
            <a:r>
              <a:rPr lang="en-US" dirty="0" smtClean="0">
                <a:solidFill>
                  <a:schemeClr val="tx1">
                    <a:lumMod val="50000"/>
                    <a:lumOff val="50000"/>
                  </a:schemeClr>
                </a:solidFill>
              </a:rPr>
              <a:t>by Walter Brueggemann page 19</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470025"/>
          </a:xfrm>
        </p:spPr>
        <p:style>
          <a:lnRef idx="3">
            <a:schemeClr val="lt1"/>
          </a:lnRef>
          <a:fillRef idx="1">
            <a:schemeClr val="accent1"/>
          </a:fillRef>
          <a:effectRef idx="1">
            <a:schemeClr val="accent1"/>
          </a:effectRef>
          <a:fontRef idx="minor">
            <a:schemeClr val="lt1"/>
          </a:fontRef>
        </p:style>
        <p:txBody>
          <a:bodyPr>
            <a:normAutofit/>
          </a:bodyPr>
          <a:lstStyle/>
          <a:p>
            <a:r>
              <a:rPr lang="en-US" dirty="0" smtClean="0">
                <a:latin typeface="Comic Sans MS" pitchFamily="66" charset="0"/>
              </a:rPr>
              <a:t> </a:t>
            </a:r>
            <a:r>
              <a:rPr lang="en-US" dirty="0" smtClean="0"/>
              <a:t>Shalom for “Haves” and “Have-</a:t>
            </a:r>
            <a:r>
              <a:rPr lang="en-US" dirty="0" err="1" smtClean="0"/>
              <a:t>Nots</a:t>
            </a:r>
            <a:r>
              <a:rPr lang="en-US" dirty="0" smtClean="0"/>
              <a:t>”</a:t>
            </a:r>
            <a:endParaRPr lang="en-US" dirty="0"/>
          </a:p>
        </p:txBody>
      </p:sp>
      <p:sp>
        <p:nvSpPr>
          <p:cNvPr id="5" name="Subtitle 4"/>
          <p:cNvSpPr>
            <a:spLocks noGrp="1"/>
          </p:cNvSpPr>
          <p:nvPr>
            <p:ph type="subTitle" idx="1"/>
          </p:nvPr>
        </p:nvSpPr>
        <p:spPr>
          <a:xfrm>
            <a:off x="914400" y="2590800"/>
            <a:ext cx="7239000" cy="3886200"/>
          </a:xfrm>
        </p:spPr>
        <p:style>
          <a:lnRef idx="1">
            <a:schemeClr val="accent1"/>
          </a:lnRef>
          <a:fillRef idx="2">
            <a:schemeClr val="accent1"/>
          </a:fillRef>
          <a:effectRef idx="1">
            <a:schemeClr val="accent1"/>
          </a:effectRef>
          <a:fontRef idx="minor">
            <a:schemeClr val="dk1"/>
          </a:fontRef>
        </p:style>
        <p:txBody>
          <a:bodyPr>
            <a:normAutofit/>
          </a:bodyPr>
          <a:lstStyle/>
          <a:p>
            <a:pPr algn="l">
              <a:buFont typeface="Arial" pitchFamily="34" charset="0"/>
              <a:buChar char="•"/>
            </a:pPr>
            <a:r>
              <a:rPr lang="en-US" dirty="0" smtClean="0">
                <a:solidFill>
                  <a:schemeClr val="tx1">
                    <a:lumMod val="75000"/>
                    <a:lumOff val="25000"/>
                  </a:schemeClr>
                </a:solidFill>
              </a:rPr>
              <a:t>Shalom for “Have-</a:t>
            </a:r>
            <a:r>
              <a:rPr lang="en-US" dirty="0" err="1" smtClean="0">
                <a:solidFill>
                  <a:schemeClr val="tx1">
                    <a:lumMod val="75000"/>
                    <a:lumOff val="25000"/>
                  </a:schemeClr>
                </a:solidFill>
              </a:rPr>
              <a:t>Nots</a:t>
            </a:r>
            <a:r>
              <a:rPr lang="en-US" dirty="0" smtClean="0">
                <a:solidFill>
                  <a:schemeClr val="tx1">
                    <a:lumMod val="75000"/>
                    <a:lumOff val="25000"/>
                  </a:schemeClr>
                </a:solidFill>
              </a:rPr>
              <a:t>” involved crying out to God, asking Him to hear and to deliver.  (A theology of salvation.)</a:t>
            </a:r>
          </a:p>
          <a:p>
            <a:pPr algn="l"/>
            <a:endParaRPr lang="en-US" dirty="0" smtClean="0">
              <a:solidFill>
                <a:schemeClr val="tx1">
                  <a:lumMod val="75000"/>
                  <a:lumOff val="25000"/>
                </a:schemeClr>
              </a:solidFill>
            </a:endParaRPr>
          </a:p>
          <a:p>
            <a:pPr algn="l">
              <a:buFont typeface="Arial" pitchFamily="34" charset="0"/>
              <a:buChar char="•"/>
            </a:pPr>
            <a:r>
              <a:rPr lang="en-US" dirty="0" smtClean="0">
                <a:solidFill>
                  <a:schemeClr val="tx1">
                    <a:lumMod val="75000"/>
                    <a:lumOff val="25000"/>
                  </a:schemeClr>
                </a:solidFill>
              </a:rPr>
              <a:t>Shalom for “Haves” includes questions about </a:t>
            </a:r>
            <a:r>
              <a:rPr lang="en-US" i="1" dirty="0" smtClean="0">
                <a:solidFill>
                  <a:schemeClr val="tx1">
                    <a:lumMod val="75000"/>
                    <a:lumOff val="25000"/>
                  </a:schemeClr>
                </a:solidFill>
              </a:rPr>
              <a:t>proper management and joyous celebration. </a:t>
            </a:r>
            <a:r>
              <a:rPr lang="en-US" dirty="0" smtClean="0">
                <a:solidFill>
                  <a:schemeClr val="tx1">
                    <a:lumMod val="75000"/>
                    <a:lumOff val="25000"/>
                  </a:schemeClr>
                </a:solidFill>
              </a:rPr>
              <a:t>(A theology of blessing.)</a:t>
            </a:r>
            <a:endParaRPr 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1752600"/>
            <a:ext cx="8839200" cy="1384995"/>
          </a:xfrm>
          <a:prstGeom prst="rect">
            <a:avLst/>
          </a:prstGeom>
          <a:gradFill flip="none" rotWithShape="1">
            <a:gsLst>
              <a:gs pos="0">
                <a:srgbClr val="7ECA4A">
                  <a:shade val="30000"/>
                  <a:satMod val="115000"/>
                </a:srgbClr>
              </a:gs>
              <a:gs pos="50000">
                <a:srgbClr val="7ECA4A">
                  <a:shade val="67500"/>
                  <a:satMod val="115000"/>
                </a:srgbClr>
              </a:gs>
              <a:gs pos="100000">
                <a:srgbClr val="7ECA4A">
                  <a:shade val="100000"/>
                  <a:satMod val="115000"/>
                </a:srgbClr>
              </a:gs>
            </a:gsLst>
            <a:lin ang="0" scaled="1"/>
            <a:tileRect/>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omic Sans MS" pitchFamily="66" charset="0"/>
                <a:ea typeface="Verdana" pitchFamily="34" charset="0"/>
                <a:cs typeface="Verdana" pitchFamily="34" charset="0"/>
              </a:rPr>
              <a:t>Be Missional</a:t>
            </a:r>
          </a:p>
          <a:p>
            <a:pPr algn="ctr"/>
            <a:r>
              <a:rPr lang="en-US" sz="3600" b="1" dirty="0" smtClean="0">
                <a:solidFill>
                  <a:schemeClr val="bg1"/>
                </a:solidFill>
                <a:effectLst>
                  <a:outerShdw blurRad="38100" dist="38100" dir="2700000" algn="tl">
                    <a:srgbClr val="000000">
                      <a:alpha val="43137"/>
                    </a:srgbClr>
                  </a:outerShdw>
                </a:effectLst>
                <a:latin typeface="Bradley Hand ITC" pitchFamily="66" charset="0"/>
                <a:ea typeface="Verdana" pitchFamily="34" charset="0"/>
                <a:cs typeface="Verdana" pitchFamily="34" charset="0"/>
              </a:rPr>
              <a:t>Living a life that reflects the heart of God.</a:t>
            </a:r>
            <a:endParaRPr lang="en-US" sz="3600" b="1" dirty="0">
              <a:solidFill>
                <a:schemeClr val="bg1"/>
              </a:solidFill>
              <a:effectLst>
                <a:outerShdw blurRad="38100" dist="38100" dir="2700000" algn="tl">
                  <a:srgbClr val="000000">
                    <a:alpha val="43137"/>
                  </a:srgbClr>
                </a:outerShdw>
              </a:effectLst>
              <a:latin typeface="Bradley Hand ITC" pitchFamily="66" charset="0"/>
              <a:ea typeface="Verdana" pitchFamily="34" charset="0"/>
              <a:cs typeface="Verdana" pitchFamily="34" charset="0"/>
            </a:endParaRPr>
          </a:p>
        </p:txBody>
      </p:sp>
      <p:sp>
        <p:nvSpPr>
          <p:cNvPr id="6" name="Footer Placeholder 5"/>
          <p:cNvSpPr>
            <a:spLocks noGrp="1"/>
          </p:cNvSpPr>
          <p:nvPr>
            <p:ph type="ftr" sz="quarter" idx="11"/>
          </p:nvPr>
        </p:nvSpPr>
        <p:spPr/>
        <p:txBody>
          <a:bodyPr/>
          <a:lstStyle/>
          <a:p>
            <a:r>
              <a:rPr lang="en-US" smtClean="0"/>
              <a:t>Ken Shuman D.Min.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2023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“So we imagine the world either as a dreaded burden soon to pass away, or as a rich gift to be valued and nurtured. </a:t>
            </a:r>
            <a:br>
              <a:rPr lang="en-US" sz="3200" dirty="0" smtClean="0"/>
            </a:br>
            <a:r>
              <a:rPr lang="en-US" sz="3200" dirty="0" smtClean="0"/>
              <a:t>So we imagine ourselves as persons, either as among the wretched, waiting for a new deal, or as a trusted, valued manager prepared to act responsibly and confidently.</a:t>
            </a:r>
            <a:r>
              <a:rPr lang="en-US" sz="3200" dirty="0"/>
              <a:t> </a:t>
            </a:r>
            <a:r>
              <a:rPr lang="en-US" sz="3200" dirty="0" smtClean="0"/>
              <a:t> </a:t>
            </a:r>
            <a:br>
              <a:rPr lang="en-US" sz="3200" dirty="0" smtClean="0"/>
            </a:br>
            <a:r>
              <a:rPr lang="en-US" sz="3200" dirty="0" smtClean="0"/>
              <a:t>So we imagine and preach </a:t>
            </a:r>
            <a:r>
              <a:rPr lang="en-US" sz="3200" i="1" dirty="0" smtClean="0"/>
              <a:t>the good news, </a:t>
            </a:r>
            <a:r>
              <a:rPr lang="en-US" sz="3200" dirty="0" smtClean="0"/>
              <a:t>either as a promise of the upheaval or as an assurance of durability of what is.”</a:t>
            </a:r>
            <a:endParaRPr lang="en-US" sz="3200" dirty="0"/>
          </a:p>
        </p:txBody>
      </p:sp>
      <p:sp>
        <p:nvSpPr>
          <p:cNvPr id="5" name="Footer Placeholder 4"/>
          <p:cNvSpPr>
            <a:spLocks noGrp="1"/>
          </p:cNvSpPr>
          <p:nvPr>
            <p:ph type="ftr" sz="quarter" idx="11"/>
          </p:nvPr>
        </p:nvSpPr>
        <p:spPr/>
        <p:txBody>
          <a:bodyPr/>
          <a:lstStyle/>
          <a:p>
            <a:r>
              <a:rPr lang="en-US" dirty="0" smtClean="0">
                <a:solidFill>
                  <a:schemeClr val="tx1">
                    <a:lumMod val="75000"/>
                    <a:lumOff val="25000"/>
                  </a:schemeClr>
                </a:solidFill>
              </a:rPr>
              <a:t>Brueggemann page 35,36</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554162"/>
          </a:xfrm>
        </p:spPr>
        <p:style>
          <a:lnRef idx="3">
            <a:schemeClr val="lt1"/>
          </a:lnRef>
          <a:fillRef idx="1">
            <a:schemeClr val="accent1"/>
          </a:fillRef>
          <a:effectRef idx="1">
            <a:schemeClr val="accent1"/>
          </a:effectRef>
          <a:fontRef idx="minor">
            <a:schemeClr val="lt1"/>
          </a:fontRef>
        </p:style>
        <p:txBody>
          <a:bodyPr/>
          <a:lstStyle/>
          <a:p>
            <a:r>
              <a:rPr lang="en-US" dirty="0" smtClean="0"/>
              <a:t>Shalom &amp; Restored Wholeness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i="1" dirty="0" smtClean="0"/>
              <a:t>Shalom </a:t>
            </a:r>
            <a:r>
              <a:rPr lang="en-US" dirty="0" smtClean="0"/>
              <a:t>As Freedom &amp; Unity</a:t>
            </a:r>
            <a:endParaRPr lang="en-US" i="1" dirty="0"/>
          </a:p>
        </p:txBody>
      </p:sp>
      <p:sp>
        <p:nvSpPr>
          <p:cNvPr id="4" name="Content Placeholder 3"/>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God intends freedom. </a:t>
            </a:r>
          </a:p>
          <a:p>
            <a:pPr>
              <a:buNone/>
            </a:pPr>
            <a:r>
              <a:rPr lang="en-US" dirty="0" smtClean="0"/>
              <a:t>		“Let us characterize slavery simply as that 	which keeps us from being joyous.”</a:t>
            </a:r>
          </a:p>
          <a:p>
            <a:pPr algn="ctr">
              <a:buNone/>
            </a:pPr>
            <a:endParaRPr lang="en-US" dirty="0" smtClean="0">
              <a:latin typeface="Comic Sans MS" pitchFamily="66" charset="0"/>
            </a:endParaRPr>
          </a:p>
          <a:p>
            <a:r>
              <a:rPr lang="en-US" dirty="0" smtClean="0"/>
              <a:t>God desires unity. </a:t>
            </a:r>
          </a:p>
          <a:p>
            <a:pPr>
              <a:buNone/>
            </a:pPr>
            <a:r>
              <a:rPr lang="en-US" dirty="0" smtClean="0"/>
              <a:t> 		“God is against estrangement and 	fragmentation.”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819400"/>
          </a:xfrm>
        </p:spPr>
        <p:style>
          <a:lnRef idx="0">
            <a:schemeClr val="accent1"/>
          </a:lnRef>
          <a:fillRef idx="3">
            <a:schemeClr val="accent1"/>
          </a:fillRef>
          <a:effectRef idx="3">
            <a:schemeClr val="accent1"/>
          </a:effectRef>
          <a:fontRef idx="minor">
            <a:schemeClr val="lt1"/>
          </a:fontRef>
        </p:style>
        <p:txBody>
          <a:bodyPr>
            <a:normAutofit/>
          </a:bodyPr>
          <a:lstStyle/>
          <a:p>
            <a:r>
              <a:rPr lang="en-US" sz="3600" dirty="0" smtClean="0"/>
              <a:t>“Mission is the mother of theology.”</a:t>
            </a:r>
            <a:endParaRPr lang="en-US" sz="3600" dirty="0"/>
          </a:p>
        </p:txBody>
      </p:sp>
      <p:sp>
        <p:nvSpPr>
          <p:cNvPr id="3" name="Footer Placeholder 2"/>
          <p:cNvSpPr>
            <a:spLocks noGrp="1"/>
          </p:cNvSpPr>
          <p:nvPr>
            <p:ph type="ftr" sz="quarter" idx="11"/>
          </p:nvPr>
        </p:nvSpPr>
        <p:spPr/>
        <p:txBody>
          <a:bodyPr/>
          <a:lstStyle/>
          <a:p>
            <a:r>
              <a:rPr lang="en-US" dirty="0" smtClean="0"/>
              <a:t>Transforming Mission by David J. Bosch</a:t>
            </a:r>
          </a:p>
          <a:p>
            <a:r>
              <a:rPr lang="en-US" dirty="0" smtClean="0"/>
              <a:t>Page 16</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style>
          <a:lnRef idx="3">
            <a:schemeClr val="lt1"/>
          </a:lnRef>
          <a:fillRef idx="1">
            <a:schemeClr val="accent1"/>
          </a:fillRef>
          <a:effectRef idx="1">
            <a:schemeClr val="accent1"/>
          </a:effectRef>
          <a:fontRef idx="minor">
            <a:schemeClr val="lt1"/>
          </a:fontRef>
        </p:style>
        <p:txBody>
          <a:bodyPr>
            <a:normAutofit/>
          </a:bodyPr>
          <a:lstStyle/>
          <a:p>
            <a:r>
              <a:rPr lang="en-US" sz="3600" dirty="0" smtClean="0"/>
              <a:t>“God is the ‘God who acts.’ It may be more accurate to refer to the Bible as the Acts of God rather than call it the Word of God.”</a:t>
            </a:r>
            <a:endParaRPr lang="en-US" sz="3600" dirty="0"/>
          </a:p>
        </p:txBody>
      </p:sp>
      <p:sp>
        <p:nvSpPr>
          <p:cNvPr id="3" name="Footer Placeholder 2"/>
          <p:cNvSpPr>
            <a:spLocks noGrp="1"/>
          </p:cNvSpPr>
          <p:nvPr>
            <p:ph type="ftr" sz="quarter" idx="11"/>
          </p:nvPr>
        </p:nvSpPr>
        <p:spPr/>
        <p:txBody>
          <a:bodyPr/>
          <a:lstStyle/>
          <a:p>
            <a:r>
              <a:rPr lang="en-US" dirty="0" smtClean="0"/>
              <a:t>Transforming Mission by David J. Bosch</a:t>
            </a:r>
          </a:p>
          <a:p>
            <a:r>
              <a:rPr lang="en-US" dirty="0" smtClean="0"/>
              <a:t>Page 17</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ignored 4"/>
          <p:cNvPicPr>
            <a:picLocks noGrp="1" noChangeAspect="1" noChangeArrowheads="1"/>
          </p:cNvPicPr>
          <p:nvPr>
            <p:ph/>
          </p:nvPr>
        </p:nvPicPr>
        <p:blipFill>
          <a:blip r:embed="rId3" cstate="print"/>
          <a:srcRect/>
          <a:stretch>
            <a:fillRect/>
          </a:stretch>
        </p:blipFill>
        <p:spPr>
          <a:xfrm>
            <a:off x="2667000" y="0"/>
            <a:ext cx="2971800" cy="2514600"/>
          </a:xfrm>
          <a:noFill/>
        </p:spPr>
      </p:pic>
      <p:pic>
        <p:nvPicPr>
          <p:cNvPr id="30723" name="Picture 6" descr="ignored 19"/>
          <p:cNvPicPr>
            <a:picLocks noChangeAspect="1" noChangeArrowheads="1"/>
          </p:cNvPicPr>
          <p:nvPr/>
        </p:nvPicPr>
        <p:blipFill>
          <a:blip r:embed="rId4" cstate="print"/>
          <a:srcRect/>
          <a:stretch>
            <a:fillRect/>
          </a:stretch>
        </p:blipFill>
        <p:spPr bwMode="auto">
          <a:xfrm>
            <a:off x="5651500" y="0"/>
            <a:ext cx="3492500" cy="4445000"/>
          </a:xfrm>
          <a:prstGeom prst="rect">
            <a:avLst/>
          </a:prstGeom>
          <a:noFill/>
          <a:ln w="9525">
            <a:noFill/>
            <a:miter lim="800000"/>
            <a:headEnd/>
            <a:tailEnd/>
          </a:ln>
        </p:spPr>
      </p:pic>
      <p:pic>
        <p:nvPicPr>
          <p:cNvPr id="30724" name="Picture 7" descr="ignored 17"/>
          <p:cNvPicPr>
            <a:picLocks noChangeAspect="1" noChangeArrowheads="1"/>
          </p:cNvPicPr>
          <p:nvPr/>
        </p:nvPicPr>
        <p:blipFill>
          <a:blip r:embed="rId5" cstate="print"/>
          <a:srcRect/>
          <a:stretch>
            <a:fillRect/>
          </a:stretch>
        </p:blipFill>
        <p:spPr bwMode="auto">
          <a:xfrm>
            <a:off x="1905000" y="2895600"/>
            <a:ext cx="1981200" cy="1981200"/>
          </a:xfrm>
          <a:prstGeom prst="rect">
            <a:avLst/>
          </a:prstGeom>
          <a:noFill/>
          <a:ln w="9525">
            <a:noFill/>
            <a:miter lim="800000"/>
            <a:headEnd/>
            <a:tailEnd/>
          </a:ln>
        </p:spPr>
      </p:pic>
      <p:pic>
        <p:nvPicPr>
          <p:cNvPr id="30725" name="Picture 8" descr="ignored 5"/>
          <p:cNvPicPr>
            <a:picLocks noChangeAspect="1" noChangeArrowheads="1"/>
          </p:cNvPicPr>
          <p:nvPr/>
        </p:nvPicPr>
        <p:blipFill>
          <a:blip r:embed="rId6" cstate="print"/>
          <a:srcRect/>
          <a:stretch>
            <a:fillRect/>
          </a:stretch>
        </p:blipFill>
        <p:spPr bwMode="auto">
          <a:xfrm>
            <a:off x="4333875" y="4267200"/>
            <a:ext cx="4810125" cy="2590800"/>
          </a:xfrm>
          <a:prstGeom prst="rect">
            <a:avLst/>
          </a:prstGeom>
          <a:noFill/>
          <a:ln w="9525">
            <a:noFill/>
            <a:miter lim="800000"/>
            <a:headEnd/>
            <a:tailEnd/>
          </a:ln>
        </p:spPr>
      </p:pic>
      <p:pic>
        <p:nvPicPr>
          <p:cNvPr id="30726" name="Picture 10" descr="ignored 6"/>
          <p:cNvPicPr>
            <a:picLocks noChangeAspect="1" noChangeArrowheads="1"/>
          </p:cNvPicPr>
          <p:nvPr/>
        </p:nvPicPr>
        <p:blipFill>
          <a:blip r:embed="rId7" cstate="print"/>
          <a:srcRect/>
          <a:stretch>
            <a:fillRect/>
          </a:stretch>
        </p:blipFill>
        <p:spPr bwMode="auto">
          <a:xfrm>
            <a:off x="0" y="0"/>
            <a:ext cx="2714625" cy="2944813"/>
          </a:xfrm>
          <a:prstGeom prst="rect">
            <a:avLst/>
          </a:prstGeom>
          <a:noFill/>
          <a:ln w="9525">
            <a:noFill/>
            <a:miter lim="800000"/>
            <a:headEnd/>
            <a:tailEnd/>
          </a:ln>
        </p:spPr>
      </p:pic>
      <p:pic>
        <p:nvPicPr>
          <p:cNvPr id="30727" name="Picture 11" descr="ignored 3"/>
          <p:cNvPicPr>
            <a:picLocks noChangeAspect="1" noChangeArrowheads="1"/>
          </p:cNvPicPr>
          <p:nvPr/>
        </p:nvPicPr>
        <p:blipFill>
          <a:blip r:embed="rId8" cstate="print"/>
          <a:srcRect/>
          <a:stretch>
            <a:fillRect/>
          </a:stretch>
        </p:blipFill>
        <p:spPr bwMode="auto">
          <a:xfrm>
            <a:off x="0" y="4572000"/>
            <a:ext cx="4343400" cy="2286000"/>
          </a:xfrm>
          <a:prstGeom prst="rect">
            <a:avLst/>
          </a:prstGeom>
          <a:noFill/>
          <a:ln w="9525">
            <a:noFill/>
            <a:miter lim="800000"/>
            <a:headEnd/>
            <a:tailEnd/>
          </a:ln>
        </p:spPr>
      </p:pic>
      <p:pic>
        <p:nvPicPr>
          <p:cNvPr id="30728" name="Picture 12" descr="ignored 10"/>
          <p:cNvPicPr>
            <a:picLocks noChangeAspect="1" noChangeArrowheads="1"/>
          </p:cNvPicPr>
          <p:nvPr/>
        </p:nvPicPr>
        <p:blipFill>
          <a:blip r:embed="rId9" cstate="print"/>
          <a:srcRect/>
          <a:stretch>
            <a:fillRect/>
          </a:stretch>
        </p:blipFill>
        <p:spPr bwMode="auto">
          <a:xfrm>
            <a:off x="0" y="2895600"/>
            <a:ext cx="1905000" cy="1752600"/>
          </a:xfrm>
          <a:prstGeom prst="rect">
            <a:avLst/>
          </a:prstGeom>
          <a:noFill/>
          <a:ln w="9525">
            <a:noFill/>
            <a:miter lim="800000"/>
            <a:headEnd/>
            <a:tailEnd/>
          </a:ln>
        </p:spPr>
      </p:pic>
      <p:sp>
        <p:nvSpPr>
          <p:cNvPr id="30729" name="TextBox 9"/>
          <p:cNvSpPr txBox="1">
            <a:spLocks noChangeArrowheads="1"/>
          </p:cNvSpPr>
          <p:nvPr/>
        </p:nvSpPr>
        <p:spPr bwMode="auto">
          <a:xfrm>
            <a:off x="2667000" y="2514600"/>
            <a:ext cx="2971800" cy="461963"/>
          </a:xfrm>
          <a:prstGeom prst="rect">
            <a:avLst/>
          </a:prstGeom>
          <a:blipFill>
            <a:blip r:embed="rId10" cstate="print"/>
            <a:tile tx="0" ty="0" sx="100000" sy="100000" flip="none" algn="tl"/>
          </a:blipFill>
          <a:ln w="9525">
            <a:noFill/>
            <a:miter lim="800000"/>
            <a:headEnd/>
            <a:tailEnd/>
          </a:ln>
        </p:spPr>
        <p:txBody>
          <a:bodyPr wrap="square">
            <a:spAutoFit/>
          </a:bodyPr>
          <a:lstStyle/>
          <a:p>
            <a:r>
              <a:rPr lang="en-US" sz="2400" dirty="0"/>
              <a:t>   Look for the</a:t>
            </a:r>
          </a:p>
        </p:txBody>
      </p:sp>
      <p:sp>
        <p:nvSpPr>
          <p:cNvPr id="30730" name="TextBox 11"/>
          <p:cNvSpPr txBox="1">
            <a:spLocks noChangeArrowheads="1"/>
          </p:cNvSpPr>
          <p:nvPr/>
        </p:nvSpPr>
        <p:spPr bwMode="auto">
          <a:xfrm>
            <a:off x="3886200" y="2895600"/>
            <a:ext cx="1905000" cy="1569660"/>
          </a:xfrm>
          <a:prstGeom prst="rect">
            <a:avLst/>
          </a:prstGeom>
          <a:blipFill>
            <a:blip r:embed="rId10" cstate="print"/>
            <a:tile tx="0" ty="0" sx="100000" sy="100000" flip="none" algn="tl"/>
          </a:blipFill>
          <a:ln w="9525">
            <a:noFill/>
            <a:miter lim="800000"/>
            <a:headEnd/>
            <a:tailEnd/>
          </a:ln>
        </p:spPr>
        <p:txBody>
          <a:bodyPr wrap="square">
            <a:spAutoFit/>
          </a:bodyPr>
          <a:lstStyle/>
          <a:p>
            <a:r>
              <a:rPr lang="en-US" sz="2400" dirty="0"/>
              <a:t>overlooked and the</a:t>
            </a:r>
          </a:p>
          <a:p>
            <a:r>
              <a:rPr lang="en-US" sz="2400" dirty="0" smtClean="0"/>
              <a:t>ignored.  Matt. 25:40</a:t>
            </a:r>
            <a:endParaRPr lang="en-US" sz="24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ignored 1"/>
          <p:cNvPicPr>
            <a:picLocks noChangeAspect="1" noChangeArrowheads="1"/>
          </p:cNvPicPr>
          <p:nvPr/>
        </p:nvPicPr>
        <p:blipFill>
          <a:blip r:embed="rId3" cstate="print"/>
          <a:srcRect/>
          <a:stretch>
            <a:fillRect/>
          </a:stretch>
        </p:blipFill>
        <p:spPr bwMode="auto">
          <a:xfrm>
            <a:off x="0" y="0"/>
            <a:ext cx="5027613" cy="3833813"/>
          </a:xfrm>
          <a:prstGeom prst="rect">
            <a:avLst/>
          </a:prstGeom>
          <a:noFill/>
          <a:ln w="9525">
            <a:noFill/>
            <a:miter lim="800000"/>
            <a:headEnd/>
            <a:tailEnd/>
          </a:ln>
        </p:spPr>
      </p:pic>
      <p:pic>
        <p:nvPicPr>
          <p:cNvPr id="31747" name="Picture 5" descr="ignored 16"/>
          <p:cNvPicPr>
            <a:picLocks noChangeAspect="1" noChangeArrowheads="1"/>
          </p:cNvPicPr>
          <p:nvPr/>
        </p:nvPicPr>
        <p:blipFill>
          <a:blip r:embed="rId4" cstate="print"/>
          <a:srcRect/>
          <a:stretch>
            <a:fillRect/>
          </a:stretch>
        </p:blipFill>
        <p:spPr bwMode="auto">
          <a:xfrm>
            <a:off x="4851400" y="0"/>
            <a:ext cx="4292600" cy="6858000"/>
          </a:xfrm>
          <a:prstGeom prst="rect">
            <a:avLst/>
          </a:prstGeom>
          <a:noFill/>
          <a:ln w="9525">
            <a:noFill/>
            <a:miter lim="800000"/>
            <a:headEnd/>
            <a:tailEnd/>
          </a:ln>
        </p:spPr>
      </p:pic>
      <p:pic>
        <p:nvPicPr>
          <p:cNvPr id="31748" name="Picture 5" descr="Black man.jpg"/>
          <p:cNvPicPr>
            <a:picLocks noChangeAspect="1"/>
          </p:cNvPicPr>
          <p:nvPr/>
        </p:nvPicPr>
        <p:blipFill>
          <a:blip r:embed="rId5" cstate="print"/>
          <a:srcRect/>
          <a:stretch>
            <a:fillRect/>
          </a:stretch>
        </p:blipFill>
        <p:spPr bwMode="auto">
          <a:xfrm>
            <a:off x="0" y="3276600"/>
            <a:ext cx="48768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905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Jesus came preaching &amp; demonstrating the good news of the kingdom.</a:t>
            </a:r>
            <a:endParaRPr lang="en-US" dirty="0"/>
          </a:p>
        </p:txBody>
      </p:sp>
      <p:sp>
        <p:nvSpPr>
          <p:cNvPr id="3" name="Content Placeholder 2"/>
          <p:cNvSpPr>
            <a:spLocks noGrp="1"/>
          </p:cNvSpPr>
          <p:nvPr>
            <p:ph idx="1"/>
          </p:nvPr>
        </p:nvSpPr>
        <p:spPr>
          <a:xfrm>
            <a:off x="304800" y="2209800"/>
            <a:ext cx="8686800" cy="4571999"/>
          </a:xfrm>
        </p:spPr>
        <p:style>
          <a:lnRef idx="1">
            <a:schemeClr val="accent1"/>
          </a:lnRef>
          <a:fillRef idx="2">
            <a:schemeClr val="accent1"/>
          </a:fillRef>
          <a:effectRef idx="1">
            <a:schemeClr val="accent1"/>
          </a:effectRef>
          <a:fontRef idx="minor">
            <a:schemeClr val="dk1"/>
          </a:fontRef>
        </p:style>
        <p:txBody>
          <a:bodyPr/>
          <a:lstStyle/>
          <a:p>
            <a:r>
              <a:rPr lang="en-US" dirty="0" smtClean="0"/>
              <a:t>Matthew 4:17 &amp; 23, 6:9-13, 6:33</a:t>
            </a:r>
          </a:p>
          <a:p>
            <a:r>
              <a:rPr lang="en-US" dirty="0" smtClean="0"/>
              <a:t>God’s rule &amp; reign.</a:t>
            </a:r>
          </a:p>
          <a:p>
            <a:r>
              <a:rPr lang="en-US" dirty="0" smtClean="0"/>
              <a:t>God’s dream for the world.</a:t>
            </a:r>
          </a:p>
          <a:p>
            <a:r>
              <a:rPr lang="en-US" dirty="0" smtClean="0"/>
              <a:t>“We describe God’s kingdom in terms of God’s dreams coming true for this earth, of God’s justice &amp; peace replacing earth’s injustice &amp; disharmony.” </a:t>
            </a:r>
            <a:r>
              <a:rPr lang="en-US" sz="2800" dirty="0" smtClean="0"/>
              <a:t>(Brian McLaren in </a:t>
            </a:r>
            <a:r>
              <a:rPr lang="en-US" sz="2800" i="1" dirty="0" smtClean="0"/>
              <a:t>The Secret Message of Jesus.)</a:t>
            </a: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style>
          <a:lnRef idx="1">
            <a:schemeClr val="accent1"/>
          </a:lnRef>
          <a:fillRef idx="3">
            <a:schemeClr val="accent1"/>
          </a:fillRef>
          <a:effectRef idx="2">
            <a:schemeClr val="accent1"/>
          </a:effectRef>
          <a:fontRef idx="minor">
            <a:schemeClr val="lt1"/>
          </a:fontRef>
        </p:style>
        <p:txBody>
          <a:bodyPr/>
          <a:lstStyle/>
          <a:p>
            <a:pPr algn="ctr">
              <a:buNone/>
            </a:pPr>
            <a:r>
              <a:rPr lang="en-US" dirty="0" smtClean="0"/>
              <a:t>“</a:t>
            </a:r>
            <a:r>
              <a:rPr lang="en-US" sz="4400" dirty="0" smtClean="0"/>
              <a:t>The reign of God is undoubtedly central to Jesus’ entire ministry.  It is, likewise central to his understanding of his own mission.” </a:t>
            </a:r>
          </a:p>
          <a:p>
            <a:pPr algn="ctr">
              <a:buNone/>
            </a:pPr>
            <a:r>
              <a:rPr lang="en-US" sz="4400" dirty="0" smtClean="0"/>
              <a:t> Bosch p. 31</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763000" cy="1470025"/>
          </a:xfrm>
        </p:spPr>
        <p:style>
          <a:lnRef idx="0">
            <a:schemeClr val="accent1"/>
          </a:lnRef>
          <a:fillRef idx="3">
            <a:schemeClr val="accent1"/>
          </a:fillRef>
          <a:effectRef idx="3">
            <a:schemeClr val="accent1"/>
          </a:effectRef>
          <a:fontRef idx="minor">
            <a:schemeClr val="lt1"/>
          </a:fontRef>
        </p:style>
        <p:txBody>
          <a:bodyPr/>
          <a:lstStyle/>
          <a:p>
            <a:r>
              <a:rPr lang="en-US" dirty="0" smtClean="0"/>
              <a:t>“</a:t>
            </a:r>
            <a:r>
              <a:rPr lang="en-US" dirty="0" err="1" smtClean="0"/>
              <a:t>Missio</a:t>
            </a:r>
            <a:r>
              <a:rPr lang="en-US" dirty="0" smtClean="0"/>
              <a:t> Dei” </a:t>
            </a:r>
            <a:br>
              <a:rPr lang="en-US" dirty="0" smtClean="0"/>
            </a:br>
            <a:r>
              <a:rPr lang="en-US" dirty="0" smtClean="0"/>
              <a:t> </a:t>
            </a:r>
            <a:r>
              <a:rPr lang="en-US" dirty="0"/>
              <a:t>T</a:t>
            </a:r>
            <a:r>
              <a:rPr lang="en-US" dirty="0" smtClean="0"/>
              <a:t>he </a:t>
            </a:r>
            <a:r>
              <a:rPr lang="en-US" dirty="0"/>
              <a:t>M</a:t>
            </a:r>
            <a:r>
              <a:rPr lang="en-US" dirty="0" smtClean="0"/>
              <a:t>ission of God</a:t>
            </a:r>
            <a:endParaRPr lang="en-US" dirty="0"/>
          </a:p>
        </p:txBody>
      </p:sp>
      <p:sp>
        <p:nvSpPr>
          <p:cNvPr id="3" name="Subtitle 2"/>
          <p:cNvSpPr>
            <a:spLocks noGrp="1"/>
          </p:cNvSpPr>
          <p:nvPr>
            <p:ph type="subTitle" idx="1"/>
          </p:nvPr>
        </p:nvSpPr>
        <p:spPr>
          <a:xfrm>
            <a:off x="533400" y="2438400"/>
            <a:ext cx="8001000" cy="35814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solidFill>
                  <a:schemeClr val="tx1"/>
                </a:solidFill>
              </a:rPr>
              <a:t>Mission is understood as being derived from the very nature of God.  The classical doctrine of the Missio Dei as God the Father sending the Son, and God the Father and the Son sending the Spirit is expanded to include yet another “movement”: Father, Son, and Holy Spirit sending the church into the world.</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dirty="0" smtClean="0"/>
              <a:t>From the book Transforming Mission</a:t>
            </a:r>
          </a:p>
          <a:p>
            <a:r>
              <a:rPr lang="en-US" dirty="0" smtClean="0"/>
              <a:t>By David Bosch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16562"/>
          </a:xfrm>
        </p:spPr>
        <p:style>
          <a:lnRef idx="0">
            <a:schemeClr val="accent1"/>
          </a:lnRef>
          <a:fillRef idx="3">
            <a:schemeClr val="accent1"/>
          </a:fillRef>
          <a:effectRef idx="3">
            <a:schemeClr val="accent1"/>
          </a:effectRef>
          <a:fontRef idx="minor">
            <a:schemeClr val="lt1"/>
          </a:fontRef>
        </p:style>
        <p:txBody>
          <a:bodyPr/>
          <a:lstStyle/>
          <a:p>
            <a:r>
              <a:rPr lang="en-US" dirty="0" smtClean="0"/>
              <a:t>“God’s reign is not understood as exclusively future but as both future and already present.”  The future has invaded the present.”  Bosch p. 32</a:t>
            </a:r>
            <a:br>
              <a:rPr lang="en-US" dirty="0" smtClean="0"/>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style>
          <a:lnRef idx="0">
            <a:schemeClr val="accent1"/>
          </a:lnRef>
          <a:fillRef idx="3">
            <a:schemeClr val="accent1"/>
          </a:fillRef>
          <a:effectRef idx="3">
            <a:schemeClr val="accent1"/>
          </a:effectRef>
          <a:fontRef idx="minor">
            <a:schemeClr val="lt1"/>
          </a:fontRef>
        </p:style>
        <p:txBody>
          <a:bodyPr/>
          <a:lstStyle/>
          <a:p>
            <a:r>
              <a:rPr lang="en-US" dirty="0" smtClean="0"/>
              <a:t>Mortimer Arias says that the mission of God is “…to denounce anything that opposes God’s purpose for humanity, and to announce and incarnate the reign of God in our troubled world.”  </a:t>
            </a:r>
            <a:br>
              <a:rPr lang="en-US" dirty="0" smtClean="0"/>
            </a:br>
            <a:r>
              <a:rPr lang="en-US" i="1" dirty="0" smtClean="0"/>
              <a:t>Announcing the Reign of God</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0">
            <a:schemeClr val="accent1"/>
          </a:lnRef>
          <a:fillRef idx="3">
            <a:schemeClr val="accent1"/>
          </a:fillRef>
          <a:effectRef idx="3">
            <a:schemeClr val="accent1"/>
          </a:effectRef>
          <a:fontRef idx="minor">
            <a:schemeClr val="lt1"/>
          </a:fontRef>
        </p:style>
        <p:txBody>
          <a:bodyPr>
            <a:noAutofit/>
          </a:bodyPr>
          <a:lstStyle/>
          <a:p>
            <a:r>
              <a:rPr lang="en-US" sz="3200" dirty="0" smtClean="0"/>
              <a:t>“The kingdom of God, announced by Jesus, is multidimensional and all-encompassing.  It is both a present and a future reality.  It has to do with each individual creature and with the whole of society.”  It embraces all dimensions of human life: physical, spiritual, personal and interpersonal, communal and societal, historical and eternal.  And it encompasses all human relationships – with the neighbor, with nature, and with God.” </a:t>
            </a:r>
            <a:br>
              <a:rPr lang="en-US" sz="3200" dirty="0" smtClean="0"/>
            </a:br>
            <a:r>
              <a:rPr lang="en-US" sz="3200" dirty="0" smtClean="0"/>
              <a:t> Arias P. xv</a:t>
            </a:r>
            <a:br>
              <a:rPr lang="en-US" sz="3200" dirty="0" smtClean="0"/>
            </a:br>
            <a:endParaRPr lang="en-US" sz="3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001962"/>
          </a:xfrm>
        </p:spPr>
        <p:style>
          <a:lnRef idx="0">
            <a:schemeClr val="accent2"/>
          </a:lnRef>
          <a:fillRef idx="3">
            <a:schemeClr val="accent2"/>
          </a:fillRef>
          <a:effectRef idx="3">
            <a:schemeClr val="accent2"/>
          </a:effectRef>
          <a:fontRef idx="minor">
            <a:schemeClr val="lt1"/>
          </a:fontRef>
        </p:style>
        <p:txBody>
          <a:bodyPr/>
          <a:lstStyle/>
          <a:p>
            <a:r>
              <a:rPr lang="en-US" dirty="0" smtClean="0"/>
              <a:t>The zone of God’s rule includes: </a:t>
            </a:r>
            <a:r>
              <a:rPr lang="en-US" u="sng" dirty="0" smtClean="0">
                <a:effectLst>
                  <a:outerShdw blurRad="38100" dist="38100" dir="2700000" algn="tl">
                    <a:srgbClr val="000000">
                      <a:alpha val="43137"/>
                    </a:srgbClr>
                  </a:outerShdw>
                </a:effectLst>
              </a:rPr>
              <a:t>Reconciled Relationships</a:t>
            </a:r>
            <a:endParaRPr lang="en-US" u="sng"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smtClean="0"/>
              <a:t>“The kingdom of God, in short compass, is the society in which the will of God is established to transform all of life.  The kingdom of God is more than what God is doing ‘within you’ and more than God’s personal ‘dynamic presence’; it is what God is doing in this world through the community of faith for the redemptive plans of God – including what God is doing in you and me.  It transforms relationships with </a:t>
            </a:r>
            <a:r>
              <a:rPr lang="en-US" sz="3200" b="1" dirty="0" smtClean="0"/>
              <a:t>God</a:t>
            </a:r>
            <a:r>
              <a:rPr lang="en-US" sz="3200" dirty="0" smtClean="0"/>
              <a:t>, with </a:t>
            </a:r>
            <a:r>
              <a:rPr lang="en-US" sz="3200" b="1" dirty="0" smtClean="0"/>
              <a:t>self</a:t>
            </a:r>
            <a:r>
              <a:rPr lang="en-US" sz="3200" dirty="0" smtClean="0"/>
              <a:t>, with </a:t>
            </a:r>
            <a:r>
              <a:rPr lang="en-US" sz="3200" b="1" dirty="0" smtClean="0"/>
              <a:t>others</a:t>
            </a:r>
            <a:r>
              <a:rPr lang="en-US" sz="3200" dirty="0" smtClean="0"/>
              <a:t>, and with </a:t>
            </a:r>
            <a:r>
              <a:rPr lang="en-US" sz="3200" b="1" dirty="0" smtClean="0"/>
              <a:t>the world</a:t>
            </a:r>
            <a:r>
              <a:rPr lang="en-US" sz="3200" dirty="0" smtClean="0"/>
              <a:t>.” </a:t>
            </a:r>
            <a:br>
              <a:rPr lang="en-US" sz="3200" dirty="0" smtClean="0"/>
            </a:br>
            <a:r>
              <a:rPr lang="en-US" sz="3200" dirty="0" smtClean="0"/>
              <a:t>Scot McKnight – </a:t>
            </a:r>
            <a:r>
              <a:rPr lang="en-US" sz="3200" i="1" dirty="0" smtClean="0"/>
              <a:t>A Community Called Atonement</a:t>
            </a:r>
            <a:r>
              <a:rPr lang="en-US" sz="3200" dirty="0" smtClean="0"/>
              <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4000" dirty="0" smtClean="0"/>
              <a:t>An All-Inclusive Mission</a:t>
            </a:r>
            <a:endParaRPr lang="en-US" sz="4000" dirty="0"/>
          </a:p>
        </p:txBody>
      </p:sp>
      <p:sp>
        <p:nvSpPr>
          <p:cNvPr id="5" name="Content Placeholder 4"/>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ctr">
              <a:buNone/>
            </a:pPr>
            <a:r>
              <a:rPr lang="en-US" dirty="0" smtClean="0"/>
              <a:t>“What amazes one again and again is the inclusiveness of Jesus’ mission. It embraces both the poor and the rich, both the oppressed and the oppressor, both the sinners and the devout.  His mission is one of dissolving alienation and breaking down walls of hostility, of crossing boundaries between individuals and groups.”</a:t>
            </a:r>
            <a:endParaRPr lang="en-US" dirty="0"/>
          </a:p>
        </p:txBody>
      </p:sp>
      <p:sp>
        <p:nvSpPr>
          <p:cNvPr id="3" name="Footer Placeholder 2"/>
          <p:cNvSpPr>
            <a:spLocks noGrp="1"/>
          </p:cNvSpPr>
          <p:nvPr>
            <p:ph type="ftr" sz="quarter" idx="11"/>
          </p:nvPr>
        </p:nvSpPr>
        <p:spPr/>
        <p:txBody>
          <a:bodyPr/>
          <a:lstStyle/>
          <a:p>
            <a:r>
              <a:rPr lang="en-US" smtClean="0"/>
              <a:t>Transforming Mission by David J. Bosch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620962"/>
          </a:xfrm>
        </p:spPr>
        <p:style>
          <a:lnRef idx="1">
            <a:schemeClr val="accent2"/>
          </a:lnRef>
          <a:fillRef idx="3">
            <a:schemeClr val="accent2"/>
          </a:fillRef>
          <a:effectRef idx="2">
            <a:schemeClr val="accent2"/>
          </a:effectRef>
          <a:fontRef idx="minor">
            <a:schemeClr val="lt1"/>
          </a:fontRef>
        </p:style>
        <p:txBody>
          <a:bodyPr/>
          <a:lstStyle/>
          <a:p>
            <a:r>
              <a:rPr lang="en-US" dirty="0" smtClean="0"/>
              <a:t>The zone of God’s rule includes:</a:t>
            </a:r>
            <a:br>
              <a:rPr lang="en-US" dirty="0" smtClean="0"/>
            </a:br>
            <a:r>
              <a:rPr lang="en-US" u="sng" dirty="0" smtClean="0">
                <a:effectLst>
                  <a:outerShdw blurRad="38100" dist="38100" dir="2700000" algn="tl">
                    <a:srgbClr val="000000">
                      <a:alpha val="43137"/>
                    </a:srgbClr>
                  </a:outerShdw>
                </a:effectLst>
              </a:rPr>
              <a:t>Restored Wholeness</a:t>
            </a:r>
            <a:endParaRPr lang="en-US"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latin typeface="Comic Sans MS" pitchFamily="66" charset="0"/>
              </a:rPr>
              <a:t>An All-Inclusive Mission</a:t>
            </a:r>
            <a:endParaRPr lang="en-US" sz="4000" dirty="0">
              <a:latin typeface="Comic Sans MS" pitchFamily="66" charset="0"/>
            </a:endParaRPr>
          </a:p>
        </p:txBody>
      </p:sp>
      <p:sp>
        <p:nvSpPr>
          <p:cNvPr id="5" name="Content Placeholder 4"/>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algn="ctr">
              <a:buNone/>
            </a:pPr>
            <a:r>
              <a:rPr lang="en-US" dirty="0" smtClean="0">
                <a:latin typeface="Comic Sans MS" pitchFamily="66" charset="0"/>
              </a:rPr>
              <a:t>“What amazes one again and again is the inclusiveness of Jesus’ mission. It embraces both the poor and the rich, both the oppressed and the oppressor, both the sinners and the devout.  His mission is one of dissolving alienation and breaking down wall of hostility, of crossing boundaries between individuals</a:t>
            </a:r>
            <a:endParaRPr lang="en-US" dirty="0">
              <a:latin typeface="Comic Sans MS" pitchFamily="66" charset="0"/>
            </a:endParaRPr>
          </a:p>
        </p:txBody>
      </p:sp>
      <p:sp>
        <p:nvSpPr>
          <p:cNvPr id="3" name="Footer Placeholder 2"/>
          <p:cNvSpPr>
            <a:spLocks noGrp="1"/>
          </p:cNvSpPr>
          <p:nvPr>
            <p:ph type="ftr" sz="quarter" idx="11"/>
          </p:nvPr>
        </p:nvSpPr>
        <p:spPr/>
        <p:txBody>
          <a:bodyPr/>
          <a:lstStyle/>
          <a:p>
            <a:r>
              <a:rPr lang="en-US" dirty="0" smtClean="0"/>
              <a:t>Transforming Mission by David J. Bosch page 33</a:t>
            </a:r>
            <a:endParaRPr lang="en-US" dirty="0"/>
          </a:p>
        </p:txBody>
      </p:sp>
      <p:sp>
        <p:nvSpPr>
          <p:cNvPr id="6" name="Title 1"/>
          <p:cNvSpPr txBox="1">
            <a:spLocks/>
          </p:cNvSpPr>
          <p:nvPr/>
        </p:nvSpPr>
        <p:spPr>
          <a:xfrm>
            <a:off x="457200" y="274638"/>
            <a:ext cx="8229600" cy="589756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ea typeface="+mn-ea"/>
                <a:cs typeface="+mn-cs"/>
              </a:rPr>
              <a:t>“Thus there is, in Jesus’ ministry, no tension between saving from sin and saving from physical ailment, between the spiritual and the social.”</a:t>
            </a:r>
            <a:endParaRPr kumimoji="0" lang="en-US" sz="4400" b="0" i="0" u="none" strike="noStrike" kern="1200" cap="none" spc="0" normalizeH="0" baseline="0" noProof="0" dirty="0">
              <a:ln>
                <a:noFill/>
              </a:ln>
              <a:solidFill>
                <a:schemeClr val="tx1"/>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975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“Discipleship involves a commitment to God’s reign, to justice and love, and to obedience to the entire will of God.  Mission is not narrowed down to an activity of making individuals new creatures, of providing them with ‘blessed assurance’ so that, come what may, they will be ‘eternally saved’.</a:t>
            </a:r>
            <a:endParaRPr lang="en-US" sz="3200" dirty="0"/>
          </a:p>
        </p:txBody>
      </p:sp>
      <p:sp>
        <p:nvSpPr>
          <p:cNvPr id="4" name="Footer Placeholder 3"/>
          <p:cNvSpPr>
            <a:spLocks noGrp="1"/>
          </p:cNvSpPr>
          <p:nvPr>
            <p:ph type="ftr" sz="quarter" idx="11"/>
          </p:nvPr>
        </p:nvSpPr>
        <p:spPr/>
        <p:txBody>
          <a:bodyPr/>
          <a:lstStyle/>
          <a:p>
            <a:r>
              <a:rPr lang="en-US" dirty="0" smtClean="0"/>
              <a:t>Transforming Mission by David J. Bosch</a:t>
            </a:r>
          </a:p>
          <a:p>
            <a:r>
              <a:rPr lang="en-US" dirty="0" smtClean="0"/>
              <a:t>Page 81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“Mission involves, from the beginning and as matter of course, making new believers sensitive to the needs of others, opening their eyes and hearts to recognize injustice, suffering, oppression, and the plight of those who have fallen by the wayside.”</a:t>
            </a:r>
            <a:endParaRPr lang="en-US" sz="3200" dirty="0"/>
          </a:p>
        </p:txBody>
      </p:sp>
      <p:sp>
        <p:nvSpPr>
          <p:cNvPr id="3" name="Footer Placeholder 2"/>
          <p:cNvSpPr>
            <a:spLocks noGrp="1"/>
          </p:cNvSpPr>
          <p:nvPr>
            <p:ph type="ftr" sz="quarter" idx="11"/>
          </p:nvPr>
        </p:nvSpPr>
        <p:spPr/>
        <p:txBody>
          <a:bodyPr/>
          <a:lstStyle/>
          <a:p>
            <a:r>
              <a:rPr lang="en-US" smtClean="0"/>
              <a:t>Transforming Mission by David J. Bosch</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087562"/>
          </a:xfrm>
        </p:spPr>
        <p:style>
          <a:lnRef idx="0">
            <a:schemeClr val="accent1"/>
          </a:lnRef>
          <a:fillRef idx="3">
            <a:schemeClr val="accent1"/>
          </a:fillRef>
          <a:effectRef idx="3">
            <a:schemeClr val="accent1"/>
          </a:effectRef>
          <a:fontRef idx="minor">
            <a:schemeClr val="lt1"/>
          </a:fontRef>
        </p:style>
        <p:txBody>
          <a:bodyPr/>
          <a:lstStyle/>
          <a:p>
            <a:r>
              <a:rPr lang="en-US" dirty="0" smtClean="0"/>
              <a:t>What is the mission of God?</a:t>
            </a:r>
            <a:endParaRPr lang="en-US" dirty="0"/>
          </a:p>
        </p:txBody>
      </p:sp>
      <p:pic>
        <p:nvPicPr>
          <p:cNvPr id="45058" name="Picture 2" descr="https://encrypted-tbn1.google.com/images?q=tbn:ANd9GcSIZZfQdQAOQSKoRYOE0KJJrSaxhXGsh0neCstDizsXEPv1v_s1_r-rLsA"/>
          <p:cNvPicPr>
            <a:picLocks noChangeAspect="1" noChangeArrowheads="1"/>
          </p:cNvPicPr>
          <p:nvPr/>
        </p:nvPicPr>
        <p:blipFill>
          <a:blip r:embed="rId2" cstate="print"/>
          <a:srcRect/>
          <a:stretch>
            <a:fillRect/>
          </a:stretch>
        </p:blipFill>
        <p:spPr bwMode="auto">
          <a:xfrm>
            <a:off x="3429000" y="2971800"/>
            <a:ext cx="2077895" cy="313848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“To become a disciple means a decisive and irrevocable turning to both God and neighbor. What follows from there is a journey which, in fact, never ends in this life, a journey of continually discovering new dimensions of loving God and neighbor, as ‘the reign of God and his justice’ are increasingly revealed in the life of the disciple.”</a:t>
            </a:r>
            <a:endParaRPr lang="en-US" sz="3200" dirty="0"/>
          </a:p>
        </p:txBody>
      </p:sp>
      <p:sp>
        <p:nvSpPr>
          <p:cNvPr id="3" name="Footer Placeholder 2"/>
          <p:cNvSpPr>
            <a:spLocks noGrp="1"/>
          </p:cNvSpPr>
          <p:nvPr>
            <p:ph type="ftr" sz="quarter" idx="11"/>
          </p:nvPr>
        </p:nvSpPr>
        <p:spPr/>
        <p:txBody>
          <a:bodyPr/>
          <a:lstStyle/>
          <a:p>
            <a:r>
              <a:rPr lang="en-US" dirty="0" smtClean="0"/>
              <a:t>Transforming Mission by David J. Bosch</a:t>
            </a:r>
          </a:p>
          <a:p>
            <a:r>
              <a:rPr lang="en-US" dirty="0" smtClean="0"/>
              <a:t>Page 82</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975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“Discipleship involves a commitment to God’s reign, to justice and love, and to obedience to the entire will of God.  Mission is not narrowed down to an activity of making individuals new creatures, of providing them with ‘blessed assurance’ so that, come what may, they will be ‘eternally saved’.</a:t>
            </a:r>
            <a:endParaRPr lang="en-US" sz="3200" dirty="0"/>
          </a:p>
        </p:txBody>
      </p:sp>
      <p:sp>
        <p:nvSpPr>
          <p:cNvPr id="4" name="Footer Placeholder 3"/>
          <p:cNvSpPr>
            <a:spLocks noGrp="1"/>
          </p:cNvSpPr>
          <p:nvPr>
            <p:ph type="ftr" sz="quarter" idx="11"/>
          </p:nvPr>
        </p:nvSpPr>
        <p:spPr/>
        <p:txBody>
          <a:bodyPr/>
          <a:lstStyle/>
          <a:p>
            <a:r>
              <a:rPr lang="en-US" dirty="0" smtClean="0"/>
              <a:t>Transforming Mission by David J. Bosch</a:t>
            </a:r>
          </a:p>
          <a:p>
            <a:r>
              <a:rPr lang="en-US" dirty="0" smtClean="0"/>
              <a:t>Page 81</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90600"/>
            <a:ext cx="8229600" cy="4343400"/>
          </a:xfrm>
        </p:spPr>
        <p:style>
          <a:lnRef idx="1">
            <a:schemeClr val="accent1"/>
          </a:lnRef>
          <a:fillRef idx="3">
            <a:schemeClr val="accent1"/>
          </a:fillRef>
          <a:effectRef idx="2">
            <a:schemeClr val="accent1"/>
          </a:effectRef>
          <a:fontRef idx="minor">
            <a:schemeClr val="lt1"/>
          </a:fontRef>
        </p:style>
        <p:txBody>
          <a:bodyPr>
            <a:normAutofit/>
          </a:bodyPr>
          <a:lstStyle/>
          <a:p>
            <a:pPr algn="ctr">
              <a:buNone/>
            </a:pPr>
            <a:r>
              <a:rPr lang="en-US" sz="4000" dirty="0" smtClean="0"/>
              <a:t>“Luke 4:16-21 has, for all practical purposes, replaced Matthew’s ‘Great Commission’ as the key text not only for understanding Christ’s own mission but also that of the church.”</a:t>
            </a:r>
            <a:endParaRPr lang="en-US" sz="4000" dirty="0"/>
          </a:p>
        </p:txBody>
      </p:sp>
      <p:sp>
        <p:nvSpPr>
          <p:cNvPr id="3" name="Footer Placeholder 2"/>
          <p:cNvSpPr>
            <a:spLocks noGrp="1"/>
          </p:cNvSpPr>
          <p:nvPr>
            <p:ph type="ftr" sz="quarter" idx="11"/>
          </p:nvPr>
        </p:nvSpPr>
        <p:spPr/>
        <p:txBody>
          <a:bodyPr/>
          <a:lstStyle/>
          <a:p>
            <a:r>
              <a:rPr lang="en-US" dirty="0" smtClean="0"/>
              <a:t>Transforming Mission by David J. Bosch</a:t>
            </a:r>
          </a:p>
          <a:p>
            <a:r>
              <a:rPr lang="en-US" dirty="0" smtClean="0"/>
              <a:t>Page 84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style>
          <a:lnRef idx="0">
            <a:schemeClr val="accent1"/>
          </a:lnRef>
          <a:fillRef idx="3">
            <a:schemeClr val="accent1"/>
          </a:fillRef>
          <a:effectRef idx="3">
            <a:schemeClr val="accent1"/>
          </a:effectRef>
          <a:fontRef idx="minor">
            <a:schemeClr val="lt1"/>
          </a:fontRef>
        </p:style>
        <p:txBody>
          <a:bodyPr>
            <a:normAutofit/>
          </a:bodyPr>
          <a:lstStyle/>
          <a:p>
            <a:r>
              <a:rPr lang="en-US" dirty="0" smtClean="0"/>
              <a:t>For Luke, salvation means acceptance, fellowship, &amp; new life.</a:t>
            </a:r>
            <a:br>
              <a:rPr lang="en-US" dirty="0" smtClean="0"/>
            </a:br>
            <a:r>
              <a:rPr lang="en-US" dirty="0" smtClean="0"/>
              <a:t>“Whatever salvation is, then, in every specific context, it includes the total transformation of human life, forgiveness of sin, healing from infirmities, and release from any kind of bondage.”</a:t>
            </a:r>
            <a:endParaRPr lang="en-US" dirty="0"/>
          </a:p>
        </p:txBody>
      </p:sp>
      <p:sp>
        <p:nvSpPr>
          <p:cNvPr id="3" name="Footer Placeholder 2"/>
          <p:cNvSpPr>
            <a:spLocks noGrp="1"/>
          </p:cNvSpPr>
          <p:nvPr>
            <p:ph type="ftr" sz="quarter" idx="11"/>
          </p:nvPr>
        </p:nvSpPr>
        <p:spPr>
          <a:xfrm>
            <a:off x="3200400" y="6416675"/>
            <a:ext cx="2895600" cy="365125"/>
          </a:xfrm>
        </p:spPr>
        <p:txBody>
          <a:bodyPr/>
          <a:lstStyle/>
          <a:p>
            <a:r>
              <a:rPr lang="en-US" dirty="0" smtClean="0"/>
              <a:t>Transforming Mission by David J. Bosch</a:t>
            </a:r>
          </a:p>
          <a:p>
            <a:r>
              <a:rPr lang="en-US" dirty="0" smtClean="0"/>
              <a:t>Page 107</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style>
          <a:lnRef idx="0">
            <a:schemeClr val="accent1"/>
          </a:lnRef>
          <a:fillRef idx="3">
            <a:schemeClr val="accent1"/>
          </a:fillRef>
          <a:effectRef idx="3">
            <a:schemeClr val="accent1"/>
          </a:effectRef>
          <a:fontRef idx="minor">
            <a:schemeClr val="lt1"/>
          </a:fontRef>
        </p:style>
        <p:txBody>
          <a:bodyPr/>
          <a:lstStyle/>
          <a:p>
            <a:r>
              <a:rPr lang="en-US" dirty="0" smtClean="0"/>
              <a:t>“For Luke, salvation actually had </a:t>
            </a:r>
            <a:r>
              <a:rPr lang="en-US" i="1" dirty="0" smtClean="0"/>
              <a:t>six </a:t>
            </a:r>
            <a:r>
              <a:rPr lang="en-US" dirty="0" smtClean="0"/>
              <a:t>dimensions; economic, social, political, physical, psychological, and spiritual.”</a:t>
            </a:r>
            <a:endParaRPr lang="en-US" dirty="0"/>
          </a:p>
        </p:txBody>
      </p:sp>
      <p:sp>
        <p:nvSpPr>
          <p:cNvPr id="3" name="Footer Placeholder 2"/>
          <p:cNvSpPr>
            <a:spLocks noGrp="1"/>
          </p:cNvSpPr>
          <p:nvPr>
            <p:ph type="ftr" sz="quarter" idx="11"/>
          </p:nvPr>
        </p:nvSpPr>
        <p:spPr/>
        <p:txBody>
          <a:bodyPr/>
          <a:lstStyle/>
          <a:p>
            <a:r>
              <a:rPr lang="en-US" dirty="0" smtClean="0"/>
              <a:t>Transforming Mission by David J. Bosch</a:t>
            </a:r>
          </a:p>
          <a:p>
            <a:r>
              <a:rPr lang="en-US" dirty="0" smtClean="0"/>
              <a:t>Page 117</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2316162"/>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effectLst>
                  <a:outerShdw blurRad="38100" dist="38100" dir="2700000" algn="tl">
                    <a:srgbClr val="000000">
                      <a:alpha val="43137"/>
                    </a:srgbClr>
                  </a:outerShdw>
                </a:effectLst>
              </a:rPr>
              <a:t>Restored Wholeness in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Six</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Dimensions.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044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The Economic Dimension</a:t>
            </a:r>
            <a:endParaRPr lang="en-US" dirty="0"/>
          </a:p>
        </p:txBody>
      </p:sp>
      <p:sp>
        <p:nvSpPr>
          <p:cNvPr id="4" name="Content Placeholder 3"/>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The ability to work at jobs with livable wages.</a:t>
            </a:r>
          </a:p>
          <a:p>
            <a:r>
              <a:rPr lang="en-US" dirty="0" smtClean="0"/>
              <a:t>The capacity to manage money.</a:t>
            </a:r>
          </a:p>
          <a:p>
            <a:r>
              <a:rPr lang="en-US" dirty="0" smtClean="0"/>
              <a:t>The opportunity to accumulate wealth.</a:t>
            </a:r>
          </a:p>
          <a:p>
            <a:r>
              <a:rPr lang="en-US" dirty="0" smtClean="0"/>
              <a:t>Quality education opportunities.</a:t>
            </a:r>
          </a:p>
          <a:p>
            <a:r>
              <a:rPr lang="en-US" dirty="0" smtClean="0"/>
              <a:t>Affordable housing.</a:t>
            </a:r>
          </a:p>
          <a:p>
            <a:r>
              <a:rPr lang="en-US" dirty="0" smtClean="0"/>
              <a:t>Generosity.</a:t>
            </a:r>
            <a:endParaRPr lang="en-US" dirty="0"/>
          </a:p>
        </p:txBody>
      </p:sp>
    </p:spTree>
    <p:extLst>
      <p:ext uri="{BB962C8B-B14F-4D97-AF65-F5344CB8AC3E}">
        <p14:creationId xmlns:p14="http://schemas.microsoft.com/office/powerpoint/2010/main" val="2948060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The Social Dimension</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Reconciliation</a:t>
            </a:r>
          </a:p>
          <a:p>
            <a:r>
              <a:rPr lang="en-US" dirty="0" smtClean="0"/>
              <a:t>Forgiveness</a:t>
            </a:r>
          </a:p>
          <a:p>
            <a:r>
              <a:rPr lang="en-US" dirty="0" smtClean="0"/>
              <a:t>Graciousness</a:t>
            </a:r>
          </a:p>
          <a:p>
            <a:r>
              <a:rPr lang="en-US" dirty="0" smtClean="0"/>
              <a:t>Hospitality</a:t>
            </a:r>
          </a:p>
          <a:p>
            <a:r>
              <a:rPr lang="en-US" dirty="0" smtClean="0"/>
              <a:t>Peacemaking</a:t>
            </a:r>
          </a:p>
          <a:p>
            <a:r>
              <a:rPr lang="en-US" dirty="0" smtClean="0"/>
              <a:t>Equality</a:t>
            </a:r>
          </a:p>
          <a:p>
            <a:r>
              <a:rPr lang="en-US" dirty="0" smtClean="0"/>
              <a:t>Empowered</a:t>
            </a:r>
            <a:endParaRPr lang="en-US" dirty="0"/>
          </a:p>
        </p:txBody>
      </p:sp>
    </p:spTree>
    <p:extLst>
      <p:ext uri="{BB962C8B-B14F-4D97-AF65-F5344CB8AC3E}">
        <p14:creationId xmlns:p14="http://schemas.microsoft.com/office/powerpoint/2010/main" val="281691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The Physical Dimension</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Affordable &amp; accessible healthcare.</a:t>
            </a:r>
          </a:p>
          <a:p>
            <a:r>
              <a:rPr lang="en-US" dirty="0" smtClean="0"/>
              <a:t>Proper nutrition</a:t>
            </a:r>
          </a:p>
          <a:p>
            <a:r>
              <a:rPr lang="en-US" dirty="0" smtClean="0"/>
              <a:t>Clean water</a:t>
            </a:r>
          </a:p>
          <a:p>
            <a:r>
              <a:rPr lang="en-US" dirty="0" smtClean="0"/>
              <a:t>Rest &amp; Relaxation</a:t>
            </a:r>
          </a:p>
          <a:p>
            <a:r>
              <a:rPr lang="en-US" dirty="0" smtClean="0"/>
              <a:t>Proper exercise</a:t>
            </a:r>
          </a:p>
          <a:p>
            <a:r>
              <a:rPr lang="en-US" dirty="0" smtClean="0"/>
              <a:t>Whole &amp; healthy living conditions</a:t>
            </a:r>
          </a:p>
          <a:p>
            <a:r>
              <a:rPr lang="en-US" dirty="0" smtClean="0"/>
              <a:t>Physical Health</a:t>
            </a:r>
          </a:p>
          <a:p>
            <a:endParaRPr lang="en-US" dirty="0" smtClean="0"/>
          </a:p>
          <a:p>
            <a:endParaRPr lang="en-US" dirty="0"/>
          </a:p>
        </p:txBody>
      </p:sp>
    </p:spTree>
    <p:extLst>
      <p:ext uri="{BB962C8B-B14F-4D97-AF65-F5344CB8AC3E}">
        <p14:creationId xmlns:p14="http://schemas.microsoft.com/office/powerpoint/2010/main" val="3636288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The Psychological Dimension</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smtClean="0"/>
              <a:t>No feelings of inferiority or shame. </a:t>
            </a:r>
            <a:endParaRPr lang="en-US" dirty="0"/>
          </a:p>
          <a:p>
            <a:r>
              <a:rPr lang="en-US" dirty="0" smtClean="0"/>
              <a:t>No feelings of being “less than” or not enough.</a:t>
            </a:r>
          </a:p>
          <a:p>
            <a:r>
              <a:rPr lang="en-US" dirty="0" smtClean="0"/>
              <a:t>No god complex or sense of superiority.</a:t>
            </a:r>
          </a:p>
          <a:p>
            <a:r>
              <a:rPr lang="en-US" dirty="0" smtClean="0"/>
              <a:t>Mentally whole &amp; healthy.</a:t>
            </a:r>
          </a:p>
          <a:p>
            <a:r>
              <a:rPr lang="en-US" dirty="0" smtClean="0"/>
              <a:t>No worry, anxiety, or depression.</a:t>
            </a:r>
          </a:p>
          <a:p>
            <a:r>
              <a:rPr lang="en-US" dirty="0" smtClean="0"/>
              <a:t>No stress overload.</a:t>
            </a:r>
          </a:p>
          <a:p>
            <a:r>
              <a:rPr lang="en-US" dirty="0" smtClean="0"/>
              <a:t>At Peace.</a:t>
            </a:r>
          </a:p>
          <a:p>
            <a:r>
              <a:rPr lang="en-US" dirty="0" smtClean="0"/>
              <a:t>Joyful.</a:t>
            </a:r>
          </a:p>
          <a:p>
            <a:endParaRPr lang="en-US" dirty="0" smtClean="0"/>
          </a:p>
          <a:p>
            <a:endParaRPr lang="en-US" dirty="0"/>
          </a:p>
        </p:txBody>
      </p:sp>
    </p:spTree>
    <p:extLst>
      <p:ext uri="{BB962C8B-B14F-4D97-AF65-F5344CB8AC3E}">
        <p14:creationId xmlns:p14="http://schemas.microsoft.com/office/powerpoint/2010/main" val="17955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latin typeface="+mj-lt"/>
              </a:rPr>
              <a:t>What is God’s Mission?</a:t>
            </a:r>
            <a:endParaRPr lang="en-US" dirty="0">
              <a:latin typeface="+mj-lt"/>
            </a:endParaRPr>
          </a:p>
        </p:txBody>
      </p:sp>
      <p:sp>
        <p:nvSpPr>
          <p:cNvPr id="3" name="Content Placeholder 2"/>
          <p:cNvSpPr>
            <a:spLocks noGrp="1"/>
          </p:cNvSpPr>
          <p:nvPr>
            <p:ph idx="1"/>
          </p:nvPr>
        </p:nvSpPr>
        <p:spPr>
          <a:xfrm>
            <a:off x="457200" y="2286000"/>
            <a:ext cx="8229600" cy="3200400"/>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en-US" dirty="0"/>
              <a:t>Mission is the result of God’s initiative, rooted in God’s purposes to restore and heal creation.</a:t>
            </a:r>
          </a:p>
          <a:p>
            <a:pPr algn="ctr">
              <a:buNone/>
            </a:pPr>
            <a:r>
              <a:rPr lang="en-US" dirty="0"/>
              <a:t>“God’s mission is to set things right in a broken, sinful world, to redeem it, and to restore it to what God has always intended for the world.”</a:t>
            </a:r>
          </a:p>
        </p:txBody>
      </p:sp>
      <p:sp>
        <p:nvSpPr>
          <p:cNvPr id="4" name="Footer Placeholder 3"/>
          <p:cNvSpPr>
            <a:spLocks noGrp="1"/>
          </p:cNvSpPr>
          <p:nvPr>
            <p:ph type="ftr" sz="quarter" idx="11"/>
          </p:nvPr>
        </p:nvSpPr>
        <p:spPr/>
        <p:txBody>
          <a:bodyPr/>
          <a:lstStyle/>
          <a:p>
            <a:r>
              <a:rPr lang="en-US" dirty="0" smtClean="0"/>
              <a:t>From the book Treasures in Clay Jars</a:t>
            </a:r>
          </a:p>
          <a:p>
            <a:r>
              <a:rPr lang="en-US" dirty="0" smtClean="0"/>
              <a:t>Edited by Lois Y. Barrett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The Political Dimension</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Jesus is Lord – rather than Caesar.</a:t>
            </a:r>
          </a:p>
          <a:p>
            <a:r>
              <a:rPr lang="en-US" dirty="0" smtClean="0"/>
              <a:t>No political party or government fully represents the Jesus agenda.</a:t>
            </a:r>
          </a:p>
          <a:p>
            <a:r>
              <a:rPr lang="en-US" dirty="0" smtClean="0"/>
              <a:t>Politics are about power &amp; control.</a:t>
            </a:r>
          </a:p>
          <a:p>
            <a:r>
              <a:rPr lang="en-US" dirty="0" smtClean="0"/>
              <a:t>We speak out against governments that oppress, abuse, kill, or act unjustly.</a:t>
            </a:r>
          </a:p>
          <a:p>
            <a:r>
              <a:rPr lang="en-US" dirty="0" smtClean="0"/>
              <a:t>We work to repair systems that perpetuate injustice.</a:t>
            </a:r>
            <a:endParaRPr lang="en-US" dirty="0"/>
          </a:p>
        </p:txBody>
      </p:sp>
    </p:spTree>
    <p:extLst>
      <p:ext uri="{BB962C8B-B14F-4D97-AF65-F5344CB8AC3E}">
        <p14:creationId xmlns:p14="http://schemas.microsoft.com/office/powerpoint/2010/main" val="18532612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The Spiritual Dimension</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We acknowledge God.</a:t>
            </a:r>
          </a:p>
          <a:p>
            <a:r>
              <a:rPr lang="en-US" dirty="0" smtClean="0"/>
              <a:t>We have a spiritual connection with God.</a:t>
            </a:r>
          </a:p>
          <a:p>
            <a:r>
              <a:rPr lang="en-US" dirty="0" smtClean="0"/>
              <a:t>We work for the purposes of God, reflecting God’s character.</a:t>
            </a:r>
          </a:p>
          <a:p>
            <a:r>
              <a:rPr lang="en-US" dirty="0" smtClean="0"/>
              <a:t>We are free. There is no coercion.</a:t>
            </a:r>
          </a:p>
          <a:p>
            <a:r>
              <a:rPr lang="en-US" dirty="0" smtClean="0"/>
              <a:t>We are full of life.</a:t>
            </a:r>
          </a:p>
          <a:p>
            <a:r>
              <a:rPr lang="en-US" dirty="0" smtClean="0"/>
              <a:t>We engage in spiritual practices.</a:t>
            </a:r>
            <a:endParaRPr lang="en-US" dirty="0"/>
          </a:p>
        </p:txBody>
      </p:sp>
    </p:spTree>
    <p:extLst>
      <p:ext uri="{BB962C8B-B14F-4D97-AF65-F5344CB8AC3E}">
        <p14:creationId xmlns:p14="http://schemas.microsoft.com/office/powerpoint/2010/main" val="24901479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7386061" cy="1938992"/>
          </a:xfrm>
          <a:prstGeom prst="rect">
            <a:avLst/>
          </a:prstGeom>
          <a:noFill/>
        </p:spPr>
        <p:txBody>
          <a:bodyPr wrap="non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Kingdom of God transforms </a:t>
            </a:r>
          </a:p>
          <a:p>
            <a:pPr algn="ct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a:t>
            </a: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elationship with God, with self, </a:t>
            </a:r>
          </a:p>
          <a:p>
            <a:pPr algn="ct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ith others, and with the world.”</a:t>
            </a:r>
            <a:endPar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Footer Placeholder 4"/>
          <p:cNvSpPr>
            <a:spLocks noGrp="1"/>
          </p:cNvSpPr>
          <p:nvPr>
            <p:ph type="ftr" sz="quarter" idx="11"/>
          </p:nvPr>
        </p:nvSpPr>
        <p:spPr/>
        <p:txBody>
          <a:bodyPr/>
          <a:lstStyle/>
          <a:p>
            <a:r>
              <a:rPr lang="en-US" b="1" i="1" dirty="0" smtClean="0"/>
              <a:t>A Community Called Atonement </a:t>
            </a:r>
          </a:p>
          <a:p>
            <a:r>
              <a:rPr lang="en-US" dirty="0" smtClean="0"/>
              <a:t> Scot McKnight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428999"/>
            <a:ext cx="2743200" cy="1666875"/>
          </a:xfrm>
          <a:prstGeom prst="rect">
            <a:avLst/>
          </a:prstGeom>
        </p:spPr>
      </p:pic>
    </p:spTree>
    <p:extLst>
      <p:ext uri="{BB962C8B-B14F-4D97-AF65-F5344CB8AC3E}">
        <p14:creationId xmlns:p14="http://schemas.microsoft.com/office/powerpoint/2010/main" val="3907578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1938992"/>
          </a:xfrm>
          <a:prstGeom prst="rect">
            <a:avLst/>
          </a:prstGeom>
        </p:spPr>
        <p:txBody>
          <a:bodyPr wrap="square">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“Atonement is only understood when</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a:t>
            </a: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 is understood as the restoration of </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humans in all directions.”</a:t>
            </a:r>
            <a:endParaRPr lang="en-US" sz="4000" dirty="0"/>
          </a:p>
        </p:txBody>
      </p:sp>
      <p:sp>
        <p:nvSpPr>
          <p:cNvPr id="3" name="Rectangle 2"/>
          <p:cNvSpPr/>
          <p:nvPr/>
        </p:nvSpPr>
        <p:spPr>
          <a:xfrm>
            <a:off x="609600" y="2971800"/>
            <a:ext cx="7848600" cy="3170099"/>
          </a:xfrm>
          <a:prstGeom prst="rect">
            <a:avLst/>
          </a:prstGeom>
          <a:noFill/>
        </p:spPr>
        <p:txBody>
          <a:bodyPr wrap="squar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People are made for:</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“union with God, </a:t>
            </a:r>
          </a:p>
          <a:p>
            <a:pPr algn="ct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t>
            </a: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ommunion with others,</a:t>
            </a:r>
          </a:p>
          <a:p>
            <a:pPr algn="ct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ove of self, </a:t>
            </a:r>
          </a:p>
          <a:p>
            <a:pPr algn="ct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&amp; care for the world.”</a:t>
            </a:r>
            <a:endPar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Footer Placeholder 3"/>
          <p:cNvSpPr>
            <a:spLocks noGrp="1"/>
          </p:cNvSpPr>
          <p:nvPr>
            <p:ph type="ftr" sz="quarter" idx="11"/>
          </p:nvPr>
        </p:nvSpPr>
        <p:spPr/>
        <p:txBody>
          <a:bodyPr/>
          <a:lstStyle/>
          <a:p>
            <a:r>
              <a:rPr lang="en-US" b="1" i="1" dirty="0" smtClean="0"/>
              <a:t>A Community Called Atonement</a:t>
            </a:r>
          </a:p>
          <a:p>
            <a:r>
              <a:rPr lang="en-US" dirty="0" smtClean="0"/>
              <a:t>Scott McKnight</a:t>
            </a:r>
            <a:endParaRPr lang="en-US" dirty="0"/>
          </a:p>
        </p:txBody>
      </p:sp>
    </p:spTree>
    <p:extLst>
      <p:ext uri="{BB962C8B-B14F-4D97-AF65-F5344CB8AC3E}">
        <p14:creationId xmlns:p14="http://schemas.microsoft.com/office/powerpoint/2010/main" val="36617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2544762"/>
          </a:xfrm>
        </p:spPr>
        <p:style>
          <a:lnRef idx="1">
            <a:schemeClr val="accent2"/>
          </a:lnRef>
          <a:fillRef idx="3">
            <a:schemeClr val="accent2"/>
          </a:fillRef>
          <a:effectRef idx="2">
            <a:schemeClr val="accent2"/>
          </a:effectRef>
          <a:fontRef idx="minor">
            <a:schemeClr val="lt1"/>
          </a:fontRef>
        </p:style>
        <p:txBody>
          <a:bodyPr/>
          <a:lstStyle/>
          <a:p>
            <a:r>
              <a:rPr lang="en-US" dirty="0" smtClean="0"/>
              <a:t>The zone of God’s rule includes:</a:t>
            </a:r>
            <a:br>
              <a:rPr lang="en-US" dirty="0" smtClean="0"/>
            </a:br>
            <a:r>
              <a:rPr lang="en-US" u="sng" dirty="0" smtClean="0">
                <a:effectLst>
                  <a:outerShdw blurRad="38100" dist="38100" dir="2700000" algn="tl">
                    <a:srgbClr val="000000">
                      <a:alpha val="43137"/>
                    </a:srgbClr>
                  </a:outerShdw>
                </a:effectLst>
              </a:rPr>
              <a:t>Re-established Justice</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4403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solidFill>
                  <a:schemeClr val="bg1"/>
                </a:solidFill>
              </a:rPr>
              <a:t>The entire ministry of Jesus, and his relationships with the poor, with women and with other marginalized people witness, in Luke’s writings, to Jesus’ practice of boundary-breaking compassion, which the church is called to emulate.</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smtClean="0"/>
              <a:t>Transforming Mission by David J. Bosch</a:t>
            </a:r>
          </a:p>
          <a:p>
            <a:r>
              <a:rPr lang="en-US" dirty="0" smtClean="0"/>
              <a:t>Page 86</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Justice/Righteousness</a:t>
            </a:r>
            <a:endParaRPr lang="en-US" dirty="0"/>
          </a:p>
        </p:txBody>
      </p:sp>
      <p:sp>
        <p:nvSpPr>
          <p:cNvPr id="3" name="Content Placeholder 2"/>
          <p:cNvSpPr>
            <a:spLocks noGrp="1"/>
          </p:cNvSpPr>
          <p:nvPr>
            <p:ph idx="1"/>
          </p:nvPr>
        </p:nvSpPr>
        <p:spPr>
          <a:xfrm>
            <a:off x="533400" y="1981200"/>
            <a:ext cx="8229600" cy="4190999"/>
          </a:xfrm>
        </p:spPr>
        <p:style>
          <a:lnRef idx="1">
            <a:schemeClr val="accent1"/>
          </a:lnRef>
          <a:fillRef idx="2">
            <a:schemeClr val="accent1"/>
          </a:fillRef>
          <a:effectRef idx="1">
            <a:schemeClr val="accent1"/>
          </a:effectRef>
          <a:fontRef idx="minor">
            <a:schemeClr val="dk1"/>
          </a:fontRef>
        </p:style>
        <p:txBody>
          <a:bodyPr/>
          <a:lstStyle/>
          <a:p>
            <a:r>
              <a:rPr lang="en-US" dirty="0" smtClean="0"/>
              <a:t>“Linked with God’s reign in a mysterious way is the concept </a:t>
            </a:r>
            <a:r>
              <a:rPr lang="en-US" i="1" dirty="0" err="1" smtClean="0"/>
              <a:t>dikaiosyne</a:t>
            </a:r>
            <a:r>
              <a:rPr lang="en-US" i="1" dirty="0" smtClean="0"/>
              <a:t>, </a:t>
            </a:r>
            <a:r>
              <a:rPr lang="en-US" dirty="0" smtClean="0"/>
              <a:t>which is perhaps the most characteristically </a:t>
            </a:r>
            <a:r>
              <a:rPr lang="en-US" dirty="0" err="1" smtClean="0"/>
              <a:t>Matthean</a:t>
            </a:r>
            <a:r>
              <a:rPr lang="en-US" dirty="0" smtClean="0"/>
              <a:t> notion of all.”</a:t>
            </a:r>
          </a:p>
          <a:p>
            <a:r>
              <a:rPr lang="en-US" dirty="0" smtClean="0"/>
              <a:t>“It is unlikely that Matthew has found this term in his sources; it is introduced by himself at each point.”</a:t>
            </a:r>
            <a:endParaRPr lang="en-US" dirty="0"/>
          </a:p>
        </p:txBody>
      </p:sp>
      <p:sp>
        <p:nvSpPr>
          <p:cNvPr id="4" name="Footer Placeholder 3"/>
          <p:cNvSpPr>
            <a:spLocks noGrp="1"/>
          </p:cNvSpPr>
          <p:nvPr>
            <p:ph type="ftr" sz="quarter" idx="11"/>
          </p:nvPr>
        </p:nvSpPr>
        <p:spPr/>
        <p:txBody>
          <a:bodyPr/>
          <a:lstStyle/>
          <a:p>
            <a:r>
              <a:rPr lang="en-US" dirty="0" smtClean="0"/>
              <a:t>Transforming Mission by David J. Bosch page 70</a:t>
            </a:r>
            <a:endParaRPr lang="en-US" dirty="0"/>
          </a:p>
        </p:txBody>
      </p:sp>
    </p:spTree>
    <p:extLst>
      <p:ext uri="{BB962C8B-B14F-4D97-AF65-F5344CB8AC3E}">
        <p14:creationId xmlns:p14="http://schemas.microsoft.com/office/powerpoint/2010/main" val="40794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213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“The translation of </a:t>
            </a:r>
            <a:r>
              <a:rPr lang="en-US" sz="3600" i="1" dirty="0" err="1" smtClean="0"/>
              <a:t>dikaiosyne</a:t>
            </a:r>
            <a:r>
              <a:rPr lang="en-US" sz="3600" dirty="0" smtClean="0"/>
              <a:t> poses problems, however, at least in English. It can refer to </a:t>
            </a:r>
            <a:r>
              <a:rPr lang="en-US" sz="3600" i="1" dirty="0" smtClean="0"/>
              <a:t>justification </a:t>
            </a:r>
            <a:r>
              <a:rPr lang="en-US" sz="3600" dirty="0" smtClean="0"/>
              <a:t>(God’s merciful act of declaring us just), or to </a:t>
            </a:r>
            <a:r>
              <a:rPr lang="en-US" sz="3600" i="1" dirty="0" smtClean="0"/>
              <a:t>righteousness</a:t>
            </a:r>
            <a:r>
              <a:rPr lang="en-US" sz="3600" dirty="0" smtClean="0"/>
              <a:t> (a preeminently religious or spiritual concept; an attribute of God or a spiritual quality that we receive from God), or to </a:t>
            </a:r>
            <a:r>
              <a:rPr lang="en-US" sz="3600" i="1" dirty="0" smtClean="0"/>
              <a:t>justice</a:t>
            </a:r>
            <a:r>
              <a:rPr lang="en-US" sz="3600" dirty="0" smtClean="0"/>
              <a:t> (people’s right conduct in relation to their fellow human beings.)</a:t>
            </a:r>
            <a:endParaRPr lang="en-US" sz="3600" dirty="0"/>
          </a:p>
        </p:txBody>
      </p:sp>
      <p:sp>
        <p:nvSpPr>
          <p:cNvPr id="4" name="Footer Placeholder 3"/>
          <p:cNvSpPr>
            <a:spLocks noGrp="1"/>
          </p:cNvSpPr>
          <p:nvPr>
            <p:ph type="ftr" sz="quarter" idx="11"/>
          </p:nvPr>
        </p:nvSpPr>
        <p:spPr/>
        <p:txBody>
          <a:bodyPr/>
          <a:lstStyle/>
          <a:p>
            <a:r>
              <a:rPr lang="en-US" dirty="0" smtClean="0"/>
              <a:t>Transforming Mission by David J. Bosch</a:t>
            </a:r>
          </a:p>
          <a:p>
            <a:r>
              <a:rPr lang="en-US" dirty="0" smtClean="0"/>
              <a:t>Page 71</a:t>
            </a:r>
            <a:endParaRPr lang="en-US" dirty="0"/>
          </a:p>
        </p:txBody>
      </p:sp>
    </p:spTree>
    <p:extLst>
      <p:ext uri="{BB962C8B-B14F-4D97-AF65-F5344CB8AC3E}">
        <p14:creationId xmlns:p14="http://schemas.microsoft.com/office/powerpoint/2010/main" val="1937906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7451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“Most English New Testament translations reveal a bias toward the second meaning.”</a:t>
            </a:r>
            <a:br>
              <a:rPr lang="en-US" sz="3600" dirty="0" smtClean="0"/>
            </a:br>
            <a:r>
              <a:rPr lang="en-US" sz="3600" dirty="0" smtClean="0"/>
              <a:t/>
            </a:r>
            <a:br>
              <a:rPr lang="en-US" sz="3600" dirty="0" smtClean="0"/>
            </a:br>
            <a:r>
              <a:rPr lang="en-US" sz="3600" dirty="0" smtClean="0"/>
              <a:t>Matt. 5:6, 5:10, 5:20 &amp; 6:33</a:t>
            </a:r>
            <a:endParaRPr lang="en-US" sz="3600" dirty="0"/>
          </a:p>
        </p:txBody>
      </p:sp>
      <p:sp>
        <p:nvSpPr>
          <p:cNvPr id="3" name="Footer Placeholder 2"/>
          <p:cNvSpPr>
            <a:spLocks noGrp="1"/>
          </p:cNvSpPr>
          <p:nvPr>
            <p:ph type="ftr" sz="quarter" idx="11"/>
          </p:nvPr>
        </p:nvSpPr>
        <p:spPr/>
        <p:txBody>
          <a:bodyPr/>
          <a:lstStyle/>
          <a:p>
            <a:r>
              <a:rPr lang="en-US" smtClean="0"/>
              <a:t>Transforming Mission by David J. Bosch</a:t>
            </a:r>
            <a:endParaRPr lang="en-US"/>
          </a:p>
        </p:txBody>
      </p:sp>
    </p:spTree>
    <p:extLst>
      <p:ext uri="{BB962C8B-B14F-4D97-AF65-F5344CB8AC3E}">
        <p14:creationId xmlns:p14="http://schemas.microsoft.com/office/powerpoint/2010/main" val="3951821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style>
          <a:lnRef idx="0">
            <a:schemeClr val="accent1"/>
          </a:lnRef>
          <a:fillRef idx="3">
            <a:schemeClr val="accent1"/>
          </a:fillRef>
          <a:effectRef idx="3">
            <a:schemeClr val="accent1"/>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effectLst>
              </a:rPr>
              <a:t>Romans 14:17</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2895600"/>
            <a:ext cx="6400800" cy="1143000"/>
          </a:xfrm>
        </p:spPr>
        <p:style>
          <a:lnRef idx="1">
            <a:schemeClr val="accent1"/>
          </a:lnRef>
          <a:fillRef idx="2">
            <a:schemeClr val="accent1"/>
          </a:fillRef>
          <a:effectRef idx="1">
            <a:schemeClr val="accent1"/>
          </a:effectRef>
          <a:fontRef idx="minor">
            <a:schemeClr val="dk1"/>
          </a:fontRef>
        </p:style>
        <p:txBody>
          <a:bodyPr/>
          <a:lstStyle/>
          <a:p>
            <a:r>
              <a:rPr lang="en-US" dirty="0">
                <a:solidFill>
                  <a:schemeClr val="tx1"/>
                </a:solidFill>
              </a:rPr>
              <a:t>T</a:t>
            </a:r>
            <a:r>
              <a:rPr lang="en-US" dirty="0" smtClean="0">
                <a:solidFill>
                  <a:schemeClr val="tx1"/>
                </a:solidFill>
              </a:rPr>
              <a:t>he </a:t>
            </a:r>
            <a:r>
              <a:rPr lang="en-US" dirty="0">
                <a:solidFill>
                  <a:schemeClr val="tx1"/>
                </a:solidFill>
              </a:rPr>
              <a:t>Kingdom of God is justice, wholeness &amp; celebration.</a:t>
            </a:r>
          </a:p>
          <a:p>
            <a:endParaRPr lang="en-US" dirty="0"/>
          </a:p>
        </p:txBody>
      </p:sp>
      <p:sp>
        <p:nvSpPr>
          <p:cNvPr id="3" name="Footer Placeholder 2"/>
          <p:cNvSpPr>
            <a:spLocks noGrp="1"/>
          </p:cNvSpPr>
          <p:nvPr>
            <p:ph type="ftr" sz="quarter" idx="11"/>
          </p:nvPr>
        </p:nvSpPr>
        <p:spPr/>
        <p:txBody>
          <a:bodyPr/>
          <a:lstStyle/>
          <a:p>
            <a:r>
              <a:rPr lang="en-US" dirty="0" smtClean="0"/>
              <a:t>Ken Shuman D.Min.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style>
          <a:lnRef idx="0">
            <a:schemeClr val="accent1"/>
          </a:lnRef>
          <a:fillRef idx="3">
            <a:schemeClr val="accent1"/>
          </a:fillRef>
          <a:effectRef idx="3">
            <a:schemeClr val="accent1"/>
          </a:effectRef>
          <a:fontRef idx="minor">
            <a:schemeClr val="lt1"/>
          </a:fontRef>
        </p:style>
        <p:txBody>
          <a:bodyPr>
            <a:normAutofit/>
          </a:bodyPr>
          <a:lstStyle/>
          <a:p>
            <a:r>
              <a:rPr lang="en-US" sz="3600" dirty="0" smtClean="0">
                <a:effectLst>
                  <a:outerShdw blurRad="38100" dist="38100" dir="2700000" algn="tl">
                    <a:srgbClr val="000000">
                      <a:alpha val="43137"/>
                    </a:srgbClr>
                  </a:outerShdw>
                </a:effectLst>
              </a:rPr>
              <a:t>“Mission is faith in action. It is the acting out of the central prayer that Jesus taught his disciples to use: ‘Father, hallowed be thy name, thy kingdom come; they will be done on earth as in heaven.’”</a:t>
            </a:r>
            <a:r>
              <a:rPr lang="en-US" sz="3600" dirty="0" smtClean="0"/>
              <a:t/>
            </a:r>
            <a:br>
              <a:rPr lang="en-US" sz="3600" dirty="0" smtClean="0"/>
            </a:br>
            <a:r>
              <a:rPr lang="en-US" sz="3600" dirty="0" smtClean="0"/>
              <a:t> Lesslie Newbigin</a:t>
            </a:r>
            <a:br>
              <a:rPr lang="en-US" sz="3600" dirty="0" smtClean="0"/>
            </a:br>
            <a:r>
              <a:rPr lang="en-US" sz="3600" i="1" dirty="0" smtClean="0"/>
              <a:t>The Open Secret</a:t>
            </a: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440362"/>
          </a:xfrm>
        </p:spPr>
        <p:style>
          <a:lnRef idx="0">
            <a:schemeClr val="accent1"/>
          </a:lnRef>
          <a:fillRef idx="3">
            <a:schemeClr val="accent1"/>
          </a:fillRef>
          <a:effectRef idx="3">
            <a:schemeClr val="accent1"/>
          </a:effectRef>
          <a:fontRef idx="minor">
            <a:schemeClr val="lt1"/>
          </a:fontRef>
        </p:style>
        <p:txBody>
          <a:bodyPr/>
          <a:lstStyle/>
          <a:p>
            <a:r>
              <a:rPr lang="en-US" dirty="0" smtClean="0"/>
              <a:t>We are called and sent to represent God’s dream for the world.  It is our task to create foretastes of God’s kingdom here on earth.</a:t>
            </a:r>
            <a:endParaRPr lang="en-US" dirty="0"/>
          </a:p>
        </p:txBody>
      </p:sp>
      <p:sp>
        <p:nvSpPr>
          <p:cNvPr id="4" name="Footer Placeholder 3"/>
          <p:cNvSpPr>
            <a:spLocks noGrp="1"/>
          </p:cNvSpPr>
          <p:nvPr>
            <p:ph type="ftr" sz="quarter" idx="11"/>
          </p:nvPr>
        </p:nvSpPr>
        <p:spPr/>
        <p:txBody>
          <a:bodyPr/>
          <a:lstStyle/>
          <a:p>
            <a:r>
              <a:rPr lang="en-US" dirty="0" smtClean="0"/>
              <a:t>Ken Shuman D.Min.</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2954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304800" y="228600"/>
            <a:ext cx="8610600" cy="6202363"/>
          </a:xfrm>
        </p:spPr>
        <p:style>
          <a:lnRef idx="0">
            <a:schemeClr val="accent1"/>
          </a:lnRef>
          <a:fillRef idx="3">
            <a:schemeClr val="accent1"/>
          </a:fillRef>
          <a:effectRef idx="3">
            <a:schemeClr val="accent1"/>
          </a:effectRef>
          <a:fontRef idx="minor">
            <a:schemeClr val="lt1"/>
          </a:fontRef>
        </p:style>
        <p:txBody>
          <a:bodyPr>
            <a:normAutofit/>
          </a:bodyPr>
          <a:lstStyle/>
          <a:p>
            <a:r>
              <a:rPr lang="en-US" sz="3400" dirty="0" smtClean="0"/>
              <a:t>As </a:t>
            </a:r>
            <a:r>
              <a:rPr lang="en-US" sz="3400" dirty="0"/>
              <a:t>followers of the way of Jesus we represent the reign of God in the world.  By “being” different.  We love one another</a:t>
            </a:r>
          </a:p>
          <a:p>
            <a:pPr lvl="0"/>
            <a:r>
              <a:rPr lang="en-US" sz="3400" dirty="0"/>
              <a:t>As followers of the way of Jesus we serve the reign of God.  By “doing” acts of mercy and justice.</a:t>
            </a:r>
          </a:p>
          <a:p>
            <a:pPr lvl="0"/>
            <a:r>
              <a:rPr lang="en-US" sz="3400" dirty="0"/>
              <a:t>As followers of the way of Jesus we announce the reign of God.  By “speaking” good news.</a:t>
            </a:r>
          </a:p>
          <a:p>
            <a:pPr>
              <a:buNone/>
            </a:pPr>
            <a:endParaRPr lang="en-US" dirty="0">
              <a:latin typeface="Comic Sans MS" pitchFamily="66" charset="0"/>
            </a:endParaRPr>
          </a:p>
        </p:txBody>
      </p:sp>
      <p:sp>
        <p:nvSpPr>
          <p:cNvPr id="4" name="Footer Placeholder 3"/>
          <p:cNvSpPr>
            <a:spLocks noGrp="1"/>
          </p:cNvSpPr>
          <p:nvPr>
            <p:ph type="ftr" sz="quarter" idx="11"/>
          </p:nvPr>
        </p:nvSpPr>
        <p:spPr/>
        <p:txBody>
          <a:bodyPr/>
          <a:lstStyle/>
          <a:p>
            <a:r>
              <a:rPr lang="en-US" smtClean="0"/>
              <a:t>Ken Shuman D.Min.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5943600"/>
          </a:xfrm>
        </p:spPr>
        <p:style>
          <a:lnRef idx="0">
            <a:schemeClr val="accent1"/>
          </a:lnRef>
          <a:fillRef idx="3">
            <a:schemeClr val="accent1"/>
          </a:fillRef>
          <a:effectRef idx="3">
            <a:schemeClr val="accent1"/>
          </a:effectRef>
          <a:fontRef idx="minor">
            <a:schemeClr val="lt1"/>
          </a:fontRef>
        </p:style>
        <p:txBody>
          <a:bodyPr>
            <a:normAutofit/>
          </a:bodyPr>
          <a:lstStyle/>
          <a:p>
            <a:r>
              <a:rPr lang="en-US" sz="3600" dirty="0" smtClean="0"/>
              <a:t>The Kingdom of God is both a gift we receive and a realm that we inhabit.</a:t>
            </a:r>
          </a:p>
          <a:p>
            <a:pPr>
              <a:buNone/>
            </a:pPr>
            <a:endParaRPr lang="en-US" sz="3600" dirty="0" smtClean="0"/>
          </a:p>
          <a:p>
            <a:r>
              <a:rPr lang="en-US" sz="3600" dirty="0" smtClean="0"/>
              <a:t>The daily life for a follower of Jesus is about asking how one may move more fully into the realm of God’s reign &amp; how one may welcome &amp; receive God’s reign into the fabric of one’s life this day more than ever before.</a:t>
            </a:r>
          </a:p>
          <a:p>
            <a:endParaRPr lang="en-US" dirty="0"/>
          </a:p>
        </p:txBody>
      </p:sp>
      <p:sp>
        <p:nvSpPr>
          <p:cNvPr id="4" name="Footer Placeholder 3"/>
          <p:cNvSpPr>
            <a:spLocks noGrp="1"/>
          </p:cNvSpPr>
          <p:nvPr>
            <p:ph type="ftr" sz="quarter" idx="11"/>
          </p:nvPr>
        </p:nvSpPr>
        <p:spPr/>
        <p:txBody>
          <a:bodyPr/>
          <a:lstStyle/>
          <a:p>
            <a:r>
              <a:rPr lang="en-US" smtClean="0"/>
              <a:t>Ken Shuman D.Min.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992562"/>
          </a:xfrm>
        </p:spPr>
        <p:style>
          <a:lnRef idx="0">
            <a:schemeClr val="accent1"/>
          </a:lnRef>
          <a:fillRef idx="3">
            <a:schemeClr val="accent1"/>
          </a:fillRef>
          <a:effectRef idx="3">
            <a:schemeClr val="accent1"/>
          </a:effectRef>
          <a:fontRef idx="minor">
            <a:schemeClr val="lt1"/>
          </a:fontRef>
        </p:style>
        <p:txBody>
          <a:bodyPr/>
          <a:lstStyle/>
          <a:p>
            <a:r>
              <a:rPr lang="en-US" dirty="0" smtClean="0"/>
              <a:t>From Souls to Wholes.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9737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“As </a:t>
            </a:r>
            <a:r>
              <a:rPr lang="en-US" sz="3600" dirty="0"/>
              <a:t>we have used the tools of biblical scholarship carefully, we have begun to learn that the biblical message is </a:t>
            </a:r>
            <a:r>
              <a:rPr lang="en-US" sz="3600" i="1" dirty="0"/>
              <a:t>more radical, more inclusive, more transforming</a:t>
            </a:r>
            <a:r>
              <a:rPr lang="en-US" sz="3600" dirty="0"/>
              <a:t> than we have allowed it to be. </a:t>
            </a:r>
            <a:r>
              <a:rPr lang="en-US" sz="3600" dirty="0" smtClean="0"/>
              <a:t/>
            </a:r>
            <a:br>
              <a:rPr lang="en-US" sz="3600" dirty="0" smtClean="0"/>
            </a:br>
            <a:r>
              <a:rPr lang="en-US" sz="3600" dirty="0" smtClean="0"/>
              <a:t>God’s </a:t>
            </a:r>
            <a:r>
              <a:rPr lang="en-US" sz="3600" dirty="0"/>
              <a:t>mission embraces all of creation</a:t>
            </a:r>
            <a:r>
              <a:rPr lang="en-US" sz="3600" dirty="0" smtClean="0"/>
              <a:t>.” </a:t>
            </a:r>
            <a:br>
              <a:rPr lang="en-US" sz="3600" dirty="0" smtClean="0"/>
            </a:br>
            <a:r>
              <a:rPr lang="en-US" sz="3600" dirty="0" smtClean="0"/>
              <a:t/>
            </a:r>
            <a:br>
              <a:rPr lang="en-US" sz="3600" dirty="0" smtClean="0"/>
            </a:br>
            <a:endParaRPr lang="en-US" sz="3600" dirty="0">
              <a:latin typeface="Comic Sans MS" pitchFamily="66" charset="0"/>
            </a:endParaRPr>
          </a:p>
        </p:txBody>
      </p:sp>
      <p:sp>
        <p:nvSpPr>
          <p:cNvPr id="7" name="Footer Placeholder 6"/>
          <p:cNvSpPr>
            <a:spLocks noGrp="1"/>
          </p:cNvSpPr>
          <p:nvPr>
            <p:ph type="ftr" sz="quarter" idx="11"/>
          </p:nvPr>
        </p:nvSpPr>
        <p:spPr/>
        <p:txBody>
          <a:bodyPr/>
          <a:lstStyle/>
          <a:p>
            <a:r>
              <a:rPr lang="en-US" dirty="0" smtClean="0"/>
              <a:t>From the book Missional Church</a:t>
            </a:r>
          </a:p>
          <a:p>
            <a:r>
              <a:rPr lang="en-US" dirty="0" smtClean="0"/>
              <a:t>Edited by Darrell L. Guder</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81600"/>
          </a:xfrm>
        </p:spPr>
        <p:style>
          <a:lnRef idx="1">
            <a:schemeClr val="accent1"/>
          </a:lnRef>
          <a:fillRef idx="2">
            <a:schemeClr val="accent1"/>
          </a:fillRef>
          <a:effectRef idx="1">
            <a:schemeClr val="accent1"/>
          </a:effectRef>
          <a:fontRef idx="minor">
            <a:schemeClr val="dk1"/>
          </a:fontRef>
        </p:style>
        <p:txBody>
          <a:bodyPr>
            <a:normAutofit/>
          </a:bodyPr>
          <a:lstStyle/>
          <a:p>
            <a:r>
              <a:rPr lang="en-US" sz="4000" dirty="0" smtClean="0"/>
              <a:t>It has taken us decades to realize that mission is not just a program of the church. It defines the church as God’s sent people. Our challenge today is to move from church with mission to missional church.</a:t>
            </a:r>
            <a:endParaRPr lang="en-US" sz="4000" dirty="0"/>
          </a:p>
        </p:txBody>
      </p:sp>
      <p:sp>
        <p:nvSpPr>
          <p:cNvPr id="3" name="Footer Placeholder 2"/>
          <p:cNvSpPr>
            <a:spLocks noGrp="1"/>
          </p:cNvSpPr>
          <p:nvPr>
            <p:ph type="ftr" sz="quarter" idx="11"/>
          </p:nvPr>
        </p:nvSpPr>
        <p:spPr/>
        <p:txBody>
          <a:bodyPr/>
          <a:lstStyle/>
          <a:p>
            <a:r>
              <a:rPr lang="en-US" dirty="0" smtClean="0"/>
              <a:t>Missional Church edited by Darrell L. Guder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2745</Words>
  <Application>Microsoft Office PowerPoint</Application>
  <PresentationFormat>On-screen Show (4:3)</PresentationFormat>
  <Paragraphs>238</Paragraphs>
  <Slides>63</Slides>
  <Notes>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Introduction to the Missional Church Movement</vt:lpstr>
      <vt:lpstr>PowerPoint Presentation</vt:lpstr>
      <vt:lpstr>“Missio Dei”   The Mission of God</vt:lpstr>
      <vt:lpstr>What is the mission of God?</vt:lpstr>
      <vt:lpstr>What is God’s Mission?</vt:lpstr>
      <vt:lpstr>“Mission is faith in action. It is the acting out of the central prayer that Jesus taught his disciples to use: ‘Father, hallowed be thy name, thy kingdom come; they will be done on earth as in heaven.’”  Lesslie Newbigin The Open Secret </vt:lpstr>
      <vt:lpstr>From Souls to Wholes.</vt:lpstr>
      <vt:lpstr>“As we have used the tools of biblical scholarship carefully, we have begun to learn that the biblical message is more radical, more inclusive, more transforming than we have allowed it to be.  God’s mission embraces all of creation.”   </vt:lpstr>
      <vt:lpstr>It has taken us decades to realize that mission is not just a program of the church. It defines the church as God’s sent people. Our challenge today is to move from church with mission to missional church.</vt:lpstr>
      <vt:lpstr>Defining a few terms:</vt:lpstr>
      <vt:lpstr>What is the heart of God?   What does God care about?</vt:lpstr>
      <vt:lpstr>PowerPoint Presentation</vt:lpstr>
      <vt:lpstr>God Cares &amp; Wants Us to Care.</vt:lpstr>
      <vt:lpstr>PowerPoint Presentation</vt:lpstr>
      <vt:lpstr>“That persistent vision of joy, well-being, harmony, and prosperity is not captured in any single word or idea in the Bible, and a cluster of words is required to express its many dimensions and subtle nuances: love, loyalty, truth, grace, salvation, justice, blessing, righteousness. But the term that in recent discussions has been used to summarize that controlling vision is shalom.”</vt:lpstr>
      <vt:lpstr>PowerPoint Presentation</vt:lpstr>
      <vt:lpstr>The consequence of justice &amp; righteousness is shalom – an enduring sabbath of joy and well-being.  But the alternative is injustice and oppression, which lead inevitably to turmoil and anxiety with no chance of well-being.</vt:lpstr>
      <vt:lpstr>Jesus’ ministry to the excluded was the same, the establishment of community between those who were excluded and those who had excluded them. His acts of healing the sick, forgiving the guilty, raising the dead, and feeding the hungry are all actions of reestablishing God’s will for shalom in a world gone chaotic by callous self-seeking.</vt:lpstr>
      <vt:lpstr> Shalom for “Haves” and “Have-Nots”</vt:lpstr>
      <vt:lpstr>“So we imagine the world either as a dreaded burden soon to pass away, or as a rich gift to be valued and nurtured.  So we imagine ourselves as persons, either as among the wretched, waiting for a new deal, or as a trusted, valued manager prepared to act responsibly and confidently.   So we imagine and preach the good news, either as a promise of the upheaval or as an assurance of durability of what is.”</vt:lpstr>
      <vt:lpstr>Shalom &amp; Restored Wholeness</vt:lpstr>
      <vt:lpstr>Shalom As Freedom &amp; Unity</vt:lpstr>
      <vt:lpstr>“Mission is the mother of theology.”</vt:lpstr>
      <vt:lpstr>“God is the ‘God who acts.’ It may be more accurate to refer to the Bible as the Acts of God rather than call it the Word of God.”</vt:lpstr>
      <vt:lpstr>PowerPoint Presentation</vt:lpstr>
      <vt:lpstr>PowerPoint Presentation</vt:lpstr>
      <vt:lpstr>PowerPoint Presentation</vt:lpstr>
      <vt:lpstr>Jesus came preaching &amp; demonstrating the good news of the kingdom.</vt:lpstr>
      <vt:lpstr>PowerPoint Presentation</vt:lpstr>
      <vt:lpstr>“God’s reign is not understood as exclusively future but as both future and already present.”  The future has invaded the present.”  Bosch p. 32 </vt:lpstr>
      <vt:lpstr>Mortimer Arias says that the mission of God is “…to denounce anything that opposes God’s purpose for humanity, and to announce and incarnate the reign of God in our troubled world.”   Announcing the Reign of God </vt:lpstr>
      <vt:lpstr>“The kingdom of God, announced by Jesus, is multidimensional and all-encompassing.  It is both a present and a future reality.  It has to do with each individual creature and with the whole of society.”  It embraces all dimensions of human life: physical, spiritual, personal and interpersonal, communal and societal, historical and eternal.  And it encompasses all human relationships – with the neighbor, with nature, and with God.”   Arias P. xv </vt:lpstr>
      <vt:lpstr>The zone of God’s rule includes: Reconciled Relationships</vt:lpstr>
      <vt:lpstr>“The kingdom of God, in short compass, is the society in which the will of God is established to transform all of life.  The kingdom of God is more than what God is doing ‘within you’ and more than God’s personal ‘dynamic presence’; it is what God is doing in this world through the community of faith for the redemptive plans of God – including what God is doing in you and me.  It transforms relationships with God, with self, with others, and with the world.”  Scot McKnight – A Community Called Atonement </vt:lpstr>
      <vt:lpstr>An All-Inclusive Mission</vt:lpstr>
      <vt:lpstr>The zone of God’s rule includes: Restored Wholeness</vt:lpstr>
      <vt:lpstr>An All-Inclusive Mission</vt:lpstr>
      <vt:lpstr>“Discipleship involves a commitment to God’s reign, to justice and love, and to obedience to the entire will of God.  Mission is not narrowed down to an activity of making individuals new creatures, of providing them with ‘blessed assurance’ so that, come what may, they will be ‘eternally saved’.</vt:lpstr>
      <vt:lpstr>“Mission involves, from the beginning and as matter of course, making new believers sensitive to the needs of others, opening their eyes and hearts to recognize injustice, suffering, oppression, and the plight of those who have fallen by the wayside.”</vt:lpstr>
      <vt:lpstr>“To become a disciple means a decisive and irrevocable turning to both God and neighbor. What follows from there is a journey which, in fact, never ends in this life, a journey of continually discovering new dimensions of loving God and neighbor, as ‘the reign of God and his justice’ are increasingly revealed in the life of the disciple.”</vt:lpstr>
      <vt:lpstr>“Discipleship involves a commitment to God’s reign, to justice and love, and to obedience to the entire will of God.  Mission is not narrowed down to an activity of making individuals new creatures, of providing them with ‘blessed assurance’ so that, come what may, they will be ‘eternally saved’.</vt:lpstr>
      <vt:lpstr>PowerPoint Presentation</vt:lpstr>
      <vt:lpstr>For Luke, salvation means acceptance, fellowship, &amp; new life. “Whatever salvation is, then, in every specific context, it includes the total transformation of human life, forgiveness of sin, healing from infirmities, and release from any kind of bondage.”</vt:lpstr>
      <vt:lpstr>“For Luke, salvation actually had six dimensions; economic, social, political, physical, psychological, and spiritual.”</vt:lpstr>
      <vt:lpstr>Restored Wholeness in  Six Dimensions.</vt:lpstr>
      <vt:lpstr>The Economic Dimension</vt:lpstr>
      <vt:lpstr>The Social Dimension</vt:lpstr>
      <vt:lpstr>The Physical Dimension</vt:lpstr>
      <vt:lpstr>The Psychological Dimension</vt:lpstr>
      <vt:lpstr>The Political Dimension</vt:lpstr>
      <vt:lpstr>The Spiritual Dimension</vt:lpstr>
      <vt:lpstr>PowerPoint Presentation</vt:lpstr>
      <vt:lpstr>PowerPoint Presentation</vt:lpstr>
      <vt:lpstr>The zone of God’s rule includes: Re-established Justice</vt:lpstr>
      <vt:lpstr>The entire ministry of Jesus, and his relationships with the poor, with women and with other marginalized people witness, in Luke’s writings, to Jesus’ practice of boundary-breaking compassion, which the church is called to emulate.</vt:lpstr>
      <vt:lpstr>Justice/Righteousness</vt:lpstr>
      <vt:lpstr>“The translation of dikaiosyne poses problems, however, at least in English. It can refer to justification (God’s merciful act of declaring us just), or to righteousness (a preeminently religious or spiritual concept; an attribute of God or a spiritual quality that we receive from God), or to justice (people’s right conduct in relation to their fellow human beings.)</vt:lpstr>
      <vt:lpstr>“Most English New Testament translations reveal a bias toward the second meaning.”  Matt. 5:6, 5:10, 5:20 &amp; 6:33</vt:lpstr>
      <vt:lpstr>Romans 14:17</vt:lpstr>
      <vt:lpstr>We are called and sent to represent God’s dream for the world.  It is our task to create foretastes of God’s kingdom here on earth.</vt:lpstr>
      <vt:lpstr>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Mission &amp;  The Contemporary Church</dc:title>
  <dc:creator>Ken</dc:creator>
  <cp:lastModifiedBy>Ken</cp:lastModifiedBy>
  <cp:revision>29</cp:revision>
  <dcterms:created xsi:type="dcterms:W3CDTF">2012-10-24T16:31:27Z</dcterms:created>
  <dcterms:modified xsi:type="dcterms:W3CDTF">2013-10-14T15:28:16Z</dcterms:modified>
</cp:coreProperties>
</file>