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1" r:id="rId7"/>
    <p:sldId id="272" r:id="rId8"/>
    <p:sldId id="273" r:id="rId9"/>
    <p:sldId id="261" r:id="rId10"/>
    <p:sldId id="262" r:id="rId11"/>
    <p:sldId id="274" r:id="rId12"/>
    <p:sldId id="275" r:id="rId13"/>
    <p:sldId id="263" r:id="rId14"/>
    <p:sldId id="264" r:id="rId15"/>
    <p:sldId id="265" r:id="rId16"/>
    <p:sldId id="266" r:id="rId17"/>
    <p:sldId id="267" r:id="rId18"/>
    <p:sldId id="268" r:id="rId19"/>
    <p:sldId id="269" r:id="rId20"/>
    <p:sldId id="270"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05" autoAdjust="0"/>
  </p:normalViewPr>
  <p:slideViewPr>
    <p:cSldViewPr>
      <p:cViewPr varScale="1">
        <p:scale>
          <a:sx n="68" d="100"/>
          <a:sy n="68" d="100"/>
        </p:scale>
        <p:origin x="-57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DB18AD-5175-41E1-B5BB-BADF8F22DF0A}"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4030093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B18AD-5175-41E1-B5BB-BADF8F22DF0A}"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2804162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B18AD-5175-41E1-B5BB-BADF8F22DF0A}"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179391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B18AD-5175-41E1-B5BB-BADF8F22DF0A}"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50039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DB18AD-5175-41E1-B5BB-BADF8F22DF0A}"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2739525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DB18AD-5175-41E1-B5BB-BADF8F22DF0A}"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3483784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DB18AD-5175-41E1-B5BB-BADF8F22DF0A}"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389640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DB18AD-5175-41E1-B5BB-BADF8F22DF0A}"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47757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B18AD-5175-41E1-B5BB-BADF8F22DF0A}"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286181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B18AD-5175-41E1-B5BB-BADF8F22DF0A}"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4229567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B18AD-5175-41E1-B5BB-BADF8F22DF0A}"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F2E1-6D7C-4E2F-B740-115FB68BFA22}" type="slidenum">
              <a:rPr lang="en-US" smtClean="0"/>
              <a:t>‹#›</a:t>
            </a:fld>
            <a:endParaRPr lang="en-US"/>
          </a:p>
        </p:txBody>
      </p:sp>
    </p:spTree>
    <p:extLst>
      <p:ext uri="{BB962C8B-B14F-4D97-AF65-F5344CB8AC3E}">
        <p14:creationId xmlns:p14="http://schemas.microsoft.com/office/powerpoint/2010/main" val="243689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B18AD-5175-41E1-B5BB-BADF8F22DF0A}"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9F2E1-6D7C-4E2F-B740-115FB68BFA22}" type="slidenum">
              <a:rPr lang="en-US" smtClean="0"/>
              <a:t>‹#›</a:t>
            </a:fld>
            <a:endParaRPr lang="en-US"/>
          </a:p>
        </p:txBody>
      </p:sp>
    </p:spTree>
    <p:extLst>
      <p:ext uri="{BB962C8B-B14F-4D97-AF65-F5344CB8AC3E}">
        <p14:creationId xmlns:p14="http://schemas.microsoft.com/office/powerpoint/2010/main" val="3975085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533400"/>
            <a:ext cx="8229600" cy="5638800"/>
          </a:xfrm>
        </p:spPr>
        <p:style>
          <a:lnRef idx="1">
            <a:schemeClr val="accent5"/>
          </a:lnRef>
          <a:fillRef idx="3">
            <a:schemeClr val="accent5"/>
          </a:fillRef>
          <a:effectRef idx="2">
            <a:schemeClr val="accent5"/>
          </a:effectRef>
          <a:fontRef idx="minor">
            <a:schemeClr val="lt1"/>
          </a:fontRef>
        </p:style>
        <p:txBody>
          <a:bodyPr/>
          <a:lstStyle/>
          <a:p>
            <a:r>
              <a:rPr lang="en-US" b="1" dirty="0">
                <a:effectLst>
                  <a:outerShdw blurRad="38100" dist="38100" dir="2700000" algn="tl">
                    <a:srgbClr val="000000">
                      <a:alpha val="43137"/>
                    </a:srgbClr>
                  </a:outerShdw>
                </a:effectLst>
              </a:rPr>
              <a:t>Aptitudes of Missional Congregations in </a:t>
            </a:r>
            <a:r>
              <a:rPr lang="en-US" b="1" dirty="0" smtClean="0">
                <a:effectLst>
                  <a:outerShdw blurRad="38100" dist="38100" dir="2700000" algn="tl">
                    <a:srgbClr val="000000">
                      <a:alpha val="43137"/>
                    </a:srgbClr>
                  </a:outerShdw>
                </a:effectLst>
              </a:rPr>
              <a:t>Context</a:t>
            </a:r>
            <a:br>
              <a:rPr lang="en-US" b="1"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 From the book</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i="1" dirty="0" smtClean="0">
                <a:effectLst>
                  <a:outerShdw blurRad="38100" dist="38100" dir="2700000" algn="tl">
                    <a:srgbClr val="000000">
                      <a:alpha val="43137"/>
                    </a:srgbClr>
                  </a:outerShdw>
                </a:effectLst>
              </a:rPr>
              <a:t>The Missional Church in Context</a:t>
            </a:r>
            <a:br>
              <a:rPr lang="en-US" i="1"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Craig Van Gelder editor</a:t>
            </a:r>
            <a:endParaRPr lang="en-US"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7270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00200"/>
            <a:ext cx="8229600" cy="2773362"/>
          </a:xfrm>
        </p:spPr>
        <p:style>
          <a:lnRef idx="1">
            <a:schemeClr val="accent5"/>
          </a:lnRef>
          <a:fillRef idx="3">
            <a:schemeClr val="accent5"/>
          </a:fillRef>
          <a:effectRef idx="2">
            <a:schemeClr val="accent5"/>
          </a:effectRef>
          <a:fontRef idx="minor">
            <a:schemeClr val="lt1"/>
          </a:fontRef>
        </p:style>
        <p:txBody>
          <a:bodyPr>
            <a:normAutofit fontScale="90000"/>
          </a:bodyPr>
          <a:lstStyle/>
          <a:p>
            <a:r>
              <a:rPr lang="en-US" b="1" i="1" dirty="0" smtClean="0">
                <a:effectLst>
                  <a:outerShdw blurRad="38100" dist="38100" dir="2700000" algn="tl">
                    <a:srgbClr val="000000">
                      <a:alpha val="43137"/>
                    </a:srgbClr>
                  </a:outerShdw>
                </a:effectLst>
              </a:rPr>
              <a:t/>
            </a:r>
            <a:br>
              <a:rPr lang="en-US" b="1" i="1" dirty="0" smtClean="0">
                <a:effectLst>
                  <a:outerShdw blurRad="38100" dist="38100" dir="2700000" algn="tl">
                    <a:srgbClr val="000000">
                      <a:alpha val="43137"/>
                    </a:srgbClr>
                  </a:outerShdw>
                </a:effectLst>
              </a:rPr>
            </a:br>
            <a:r>
              <a:rPr lang="en-US" sz="4900" b="1" i="1" dirty="0" smtClean="0">
                <a:effectLst>
                  <a:outerShdw blurRad="38100" dist="38100" dir="2700000" algn="tl">
                    <a:srgbClr val="000000">
                      <a:alpha val="43137"/>
                    </a:srgbClr>
                  </a:outerShdw>
                </a:effectLst>
              </a:rPr>
              <a:t>Expect </a:t>
            </a:r>
            <a:r>
              <a:rPr lang="en-US" sz="4900" b="1" i="1" dirty="0">
                <a:effectLst>
                  <a:outerShdw blurRad="38100" dist="38100" dir="2700000" algn="tl">
                    <a:srgbClr val="000000">
                      <a:alpha val="43137"/>
                    </a:srgbClr>
                  </a:outerShdw>
                </a:effectLst>
              </a:rPr>
              <a:t>to be changed by the people that you work among.</a:t>
            </a:r>
            <a:r>
              <a:rPr lang="en-US" sz="4900" dirty="0">
                <a:effectLst>
                  <a:outerShdw blurRad="38100" dist="38100" dir="2700000" algn="tl">
                    <a:srgbClr val="000000">
                      <a:alpha val="43137"/>
                    </a:srgbClr>
                  </a:outerShdw>
                </a:effectLst>
              </a:rPr>
              <a:t/>
            </a:r>
            <a:br>
              <a:rPr lang="en-US" sz="4900" dirty="0">
                <a:effectLst>
                  <a:outerShdw blurRad="38100" dist="38100" dir="2700000" algn="tl">
                    <a:srgbClr val="000000">
                      <a:alpha val="43137"/>
                    </a:srgbClr>
                  </a:outerShdw>
                </a:effectLst>
              </a:rPr>
            </a:br>
            <a:r>
              <a:rPr lang="en-US" b="1" i="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98730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en-US" dirty="0" smtClean="0">
                <a:effectLst>
                  <a:outerShdw blurRad="38100" dist="38100" dir="2700000" algn="tl">
                    <a:srgbClr val="000000">
                      <a:alpha val="43137"/>
                    </a:srgbClr>
                  </a:outerShdw>
                </a:effectLst>
              </a:rPr>
              <a:t>Treating </a:t>
            </a:r>
            <a:r>
              <a:rPr lang="en-US" dirty="0" smtClean="0">
                <a:effectLst>
                  <a:outerShdw blurRad="38100" dist="38100" dir="2700000" algn="tl">
                    <a:srgbClr val="000000">
                      <a:alpha val="43137"/>
                    </a:srgbClr>
                  </a:outerShdw>
                </a:effectLst>
              </a:rPr>
              <a:t>the Neighbor as Subject</a:t>
            </a:r>
            <a:endParaRPr lang="en-US"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Instead of treating people as objects by delivering goods, services, and truth to them – we assume they have gifts, talents, and leadership capacity.</a:t>
            </a:r>
          </a:p>
          <a:p>
            <a:endParaRPr lang="en-US" dirty="0"/>
          </a:p>
          <a:p>
            <a:r>
              <a:rPr lang="en-US" dirty="0" smtClean="0"/>
              <a:t>We trust that they will teach us things about God that we don’t know yet. We expect to learn from them.</a:t>
            </a:r>
            <a:endParaRPr lang="en-US" dirty="0"/>
          </a:p>
        </p:txBody>
      </p:sp>
    </p:spTree>
    <p:extLst>
      <p:ext uri="{BB962C8B-B14F-4D97-AF65-F5344CB8AC3E}">
        <p14:creationId xmlns:p14="http://schemas.microsoft.com/office/powerpoint/2010/main" val="315761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6400"/>
            <a:ext cx="8229600" cy="2925762"/>
          </a:xfrm>
        </p:spPr>
        <p:style>
          <a:lnRef idx="0">
            <a:schemeClr val="accent3"/>
          </a:lnRef>
          <a:fillRef idx="3">
            <a:schemeClr val="accent3"/>
          </a:fillRef>
          <a:effectRef idx="3">
            <a:schemeClr val="accent3"/>
          </a:effectRef>
          <a:fontRef idx="minor">
            <a:schemeClr val="lt1"/>
          </a:fontRef>
        </p:style>
        <p:txBody>
          <a:bodyPr/>
          <a:lstStyle/>
          <a:p>
            <a:r>
              <a:rPr lang="en-US" dirty="0" smtClean="0"/>
              <a:t>Acts 10 - Cornelius</a:t>
            </a:r>
            <a:endParaRPr lang="en-US" dirty="0"/>
          </a:p>
        </p:txBody>
      </p:sp>
    </p:spTree>
    <p:extLst>
      <p:ext uri="{BB962C8B-B14F-4D97-AF65-F5344CB8AC3E}">
        <p14:creationId xmlns:p14="http://schemas.microsoft.com/office/powerpoint/2010/main" val="705856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763000" cy="5638800"/>
          </a:xfrm>
        </p:spPr>
        <p:style>
          <a:lnRef idx="1">
            <a:schemeClr val="accent5"/>
          </a:lnRef>
          <a:fillRef idx="2">
            <a:schemeClr val="accent5"/>
          </a:fillRef>
          <a:effectRef idx="1">
            <a:schemeClr val="accent5"/>
          </a:effectRef>
          <a:fontRef idx="minor">
            <a:schemeClr val="dk1"/>
          </a:fontRef>
        </p:style>
        <p:txBody>
          <a:bodyPr>
            <a:normAutofit fontScale="90000"/>
          </a:bodyPr>
          <a:lstStyle/>
          <a:p>
            <a:pPr lvl="0"/>
            <a:r>
              <a:rPr lang="en-US" sz="4000" dirty="0" smtClean="0"/>
              <a:t> </a:t>
            </a:r>
            <a:br>
              <a:rPr lang="en-US" sz="4000" dirty="0" smtClean="0"/>
            </a:br>
            <a:r>
              <a:rPr lang="en-US" sz="3600" dirty="0" smtClean="0"/>
              <a:t>4. Missional </a:t>
            </a:r>
            <a:r>
              <a:rPr lang="en-US" sz="3600" dirty="0"/>
              <a:t>congregations understand that they are contextual, and thus also particular</a:t>
            </a:r>
            <a:r>
              <a:rPr lang="en-US" sz="3600" b="1" dirty="0"/>
              <a:t>.</a:t>
            </a:r>
            <a:r>
              <a:rPr lang="en-US" sz="3600" dirty="0"/>
              <a:t/>
            </a:r>
            <a:br>
              <a:rPr lang="en-US" sz="3600" dirty="0"/>
            </a:br>
            <a:r>
              <a:rPr lang="en-US" sz="3600" dirty="0"/>
              <a:t>The church, as a local church, can only come into existence in its relationship to the reality of culture and cultures within a particular context.  In reality, there can be no model congregation.  While there can be illustrative examples of contextualized congregations that might help inform others, no congregation can function as a model for others.</a:t>
            </a:r>
            <a:br>
              <a:rPr lang="en-US" sz="3600" dirty="0"/>
            </a:br>
            <a:endParaRPr lang="en-US" sz="3600" dirty="0"/>
          </a:p>
        </p:txBody>
      </p:sp>
    </p:spTree>
    <p:extLst>
      <p:ext uri="{BB962C8B-B14F-4D97-AF65-F5344CB8AC3E}">
        <p14:creationId xmlns:p14="http://schemas.microsoft.com/office/powerpoint/2010/main" val="1337056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3687762"/>
          </a:xfrm>
        </p:spPr>
        <p:style>
          <a:lnRef idx="1">
            <a:schemeClr val="accent5"/>
          </a:lnRef>
          <a:fillRef idx="3">
            <a:schemeClr val="accent5"/>
          </a:fillRef>
          <a:effectRef idx="2">
            <a:schemeClr val="accent5"/>
          </a:effectRef>
          <a:fontRef idx="minor">
            <a:schemeClr val="lt1"/>
          </a:fontRef>
        </p:style>
        <p:txBody>
          <a:bodyPr/>
          <a:lstStyle/>
          <a:p>
            <a:r>
              <a:rPr lang="en-US" b="1" i="1" dirty="0">
                <a:effectLst>
                  <a:outerShdw blurRad="38100" dist="38100" dir="2700000" algn="tl">
                    <a:srgbClr val="000000">
                      <a:alpha val="43137"/>
                    </a:srgbClr>
                  </a:outerShdw>
                </a:effectLst>
              </a:rPr>
              <a:t>There is no one model for doing missional ministry that works everywhere.</a:t>
            </a:r>
            <a:br>
              <a:rPr lang="en-US" b="1" i="1" dirty="0">
                <a:effectLst>
                  <a:outerShdw blurRad="38100" dist="38100" dir="2700000" algn="tl">
                    <a:srgbClr val="000000">
                      <a:alpha val="43137"/>
                    </a:srgbClr>
                  </a:outerShdw>
                </a:effectLst>
              </a:rPr>
            </a:br>
            <a:endParaRPr lang="en-US"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1732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6629400"/>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3200" dirty="0" smtClean="0"/>
              <a:t>5. Missional </a:t>
            </a:r>
            <a:r>
              <a:rPr lang="en-US" sz="3200" dirty="0"/>
              <a:t>congregations understand that ministry is always contextual, and thus also practical.</a:t>
            </a:r>
            <a:br>
              <a:rPr lang="en-US" sz="3200" dirty="0"/>
            </a:br>
            <a:r>
              <a:rPr lang="en-US" sz="3200" dirty="0"/>
              <a:t>Ministry takes place in relationship to a particular context, and, as ministry takes place, congregations develop specific practices for that context.  In reality, there can be no common program that works the same in each congregation and context.  While a basic programmatic framework may inform the development of ministry, each congregation is best served by thinking carefully about how such a program might need to be adapted to fit its particular ministry and the context it serves.</a:t>
            </a:r>
            <a:br>
              <a:rPr lang="en-US" sz="3200" dirty="0"/>
            </a:br>
            <a:endParaRPr lang="en-US" sz="3200" dirty="0"/>
          </a:p>
        </p:txBody>
      </p:sp>
    </p:spTree>
    <p:extLst>
      <p:ext uri="{BB962C8B-B14F-4D97-AF65-F5344CB8AC3E}">
        <p14:creationId xmlns:p14="http://schemas.microsoft.com/office/powerpoint/2010/main" val="1925750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3611562"/>
          </a:xfrm>
        </p:spPr>
        <p:style>
          <a:lnRef idx="1">
            <a:schemeClr val="accent5"/>
          </a:lnRef>
          <a:fillRef idx="3">
            <a:schemeClr val="accent5"/>
          </a:fillRef>
          <a:effectRef idx="2">
            <a:schemeClr val="accent5"/>
          </a:effectRef>
          <a:fontRef idx="minor">
            <a:schemeClr val="lt1"/>
          </a:fontRef>
        </p:style>
        <p:txBody>
          <a:bodyPr/>
          <a:lstStyle/>
          <a:p>
            <a:r>
              <a:rPr lang="en-US" b="1" i="1" dirty="0">
                <a:effectLst>
                  <a:outerShdw blurRad="38100" dist="38100" dir="2700000" algn="tl">
                    <a:srgbClr val="000000">
                      <a:alpha val="43137"/>
                    </a:srgbClr>
                  </a:outerShdw>
                </a:effectLst>
              </a:rPr>
              <a:t>Because every context is unique, there is not one program that will work in every context.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0340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style>
          <a:lnRef idx="1">
            <a:schemeClr val="accent5"/>
          </a:lnRef>
          <a:fillRef idx="2">
            <a:schemeClr val="accent5"/>
          </a:fillRef>
          <a:effectRef idx="1">
            <a:schemeClr val="accent5"/>
          </a:effectRef>
          <a:fontRef idx="minor">
            <a:schemeClr val="dk1"/>
          </a:fontRef>
        </p:style>
        <p:txBody>
          <a:bodyPr>
            <a:normAutofit fontScale="90000"/>
          </a:bodyPr>
          <a:lstStyle/>
          <a:p>
            <a:pPr lvl="0"/>
            <a:r>
              <a:rPr lang="en-US" sz="3600" dirty="0" smtClean="0"/>
              <a:t>6. Missional </a:t>
            </a:r>
            <a:r>
              <a:rPr lang="en-US" sz="3600" dirty="0"/>
              <a:t>congregations understand that doing theology is always contextual, and thus also perspectival. In reality there can be no universal confession: every congregation needs to learn how to confess the faith in its particular context.  While it needs to draw on historical confessions to engage in confessing the faith, a congregation needs to actively engage in translating the themes and insight of historical confessions in order to address the issues within its own context.</a:t>
            </a:r>
            <a:br>
              <a:rPr lang="en-US" sz="3600" dirty="0"/>
            </a:br>
            <a:endParaRPr lang="en-US" sz="3600" dirty="0"/>
          </a:p>
        </p:txBody>
      </p:sp>
    </p:spTree>
    <p:extLst>
      <p:ext uri="{BB962C8B-B14F-4D97-AF65-F5344CB8AC3E}">
        <p14:creationId xmlns:p14="http://schemas.microsoft.com/office/powerpoint/2010/main" val="3236609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3916362"/>
          </a:xfrm>
        </p:spPr>
        <p:style>
          <a:lnRef idx="1">
            <a:schemeClr val="accent5"/>
          </a:lnRef>
          <a:fillRef idx="3">
            <a:schemeClr val="accent5"/>
          </a:fillRef>
          <a:effectRef idx="2">
            <a:schemeClr val="accent5"/>
          </a:effectRef>
          <a:fontRef idx="minor">
            <a:schemeClr val="lt1"/>
          </a:fontRef>
        </p:style>
        <p:txBody>
          <a:bodyPr/>
          <a:lstStyle/>
          <a:p>
            <a:r>
              <a:rPr lang="en-US" b="1" i="1" dirty="0">
                <a:effectLst>
                  <a:outerShdw blurRad="38100" dist="38100" dir="2700000" algn="tl">
                    <a:srgbClr val="000000">
                      <a:alpha val="43137"/>
                    </a:srgbClr>
                  </a:outerShdw>
                </a:effectLst>
              </a:rPr>
              <a:t>We need to translate our beliefs into language that people in the host community can understand.</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93962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3200" dirty="0" smtClean="0"/>
              <a:t>7. Missional </a:t>
            </a:r>
            <a:r>
              <a:rPr lang="en-US" sz="3200" dirty="0"/>
              <a:t>congregations understand that organization is always contextual, and thus also provisional. In reality, there can be no standardized polity.  Polity needs to focus more on guiding principles rather than prescribed practices, because polities need to be adaptive and flexible as they consciously take context and culture into consideration in the midst of the processed of forming and reforming.</a:t>
            </a:r>
            <a:br>
              <a:rPr lang="en-US" sz="3200" dirty="0"/>
            </a:br>
            <a:endParaRPr lang="en-US" sz="3200" dirty="0"/>
          </a:p>
        </p:txBody>
      </p:sp>
    </p:spTree>
    <p:extLst>
      <p:ext uri="{BB962C8B-B14F-4D97-AF65-F5344CB8AC3E}">
        <p14:creationId xmlns:p14="http://schemas.microsoft.com/office/powerpoint/2010/main" val="2162155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629400"/>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3200" dirty="0" smtClean="0"/>
              <a:t>1. </a:t>
            </a:r>
            <a:r>
              <a:rPr lang="en-US" sz="3600" dirty="0" smtClean="0"/>
              <a:t>Missional </a:t>
            </a:r>
            <a:r>
              <a:rPr lang="en-US" sz="3600" dirty="0"/>
              <a:t>congregations learn to read a context as they seek their </a:t>
            </a:r>
            <a:r>
              <a:rPr lang="en-US" sz="3600" dirty="0" err="1"/>
              <a:t>contextuality</a:t>
            </a:r>
            <a:r>
              <a:rPr lang="en-US" sz="3600" b="1" dirty="0"/>
              <a:t>.  </a:t>
            </a:r>
            <a:r>
              <a:rPr lang="en-US" sz="3600" dirty="0"/>
              <a:t/>
            </a:r>
            <a:br>
              <a:rPr lang="en-US" sz="3600" dirty="0"/>
            </a:br>
            <a:r>
              <a:rPr lang="en-US" sz="3600" dirty="0"/>
              <a:t>It is critical that congregations develop the ability to read a context.  This aptitude is inherent within the church that is missionary by nature.  This means that the church will always seek to be contextual in engaging the context wherever it is located.</a:t>
            </a:r>
            <a:br>
              <a:rPr lang="en-US" sz="3600" dirty="0"/>
            </a:br>
            <a:endParaRPr lang="en-US" sz="3600" dirty="0"/>
          </a:p>
        </p:txBody>
      </p:sp>
    </p:spTree>
    <p:extLst>
      <p:ext uri="{BB962C8B-B14F-4D97-AF65-F5344CB8AC3E}">
        <p14:creationId xmlns:p14="http://schemas.microsoft.com/office/powerpoint/2010/main" val="36117354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3763962"/>
          </a:xfrm>
        </p:spPr>
        <p:style>
          <a:lnRef idx="1">
            <a:schemeClr val="accent5"/>
          </a:lnRef>
          <a:fillRef idx="3">
            <a:schemeClr val="accent5"/>
          </a:fillRef>
          <a:effectRef idx="2">
            <a:schemeClr val="accent5"/>
          </a:effectRef>
          <a:fontRef idx="minor">
            <a:schemeClr val="lt1"/>
          </a:fontRef>
        </p:style>
        <p:txBody>
          <a:bodyPr>
            <a:normAutofit fontScale="90000"/>
          </a:bodyPr>
          <a:lstStyle/>
          <a:p>
            <a:r>
              <a:rPr lang="en-US" b="1" i="1" dirty="0" smtClean="0">
                <a:effectLst>
                  <a:outerShdw blurRad="38100" dist="38100" dir="2700000" algn="tl">
                    <a:srgbClr val="000000">
                      <a:alpha val="43137"/>
                    </a:srgbClr>
                  </a:outerShdw>
                </a:effectLst>
              </a:rPr>
              <a:t/>
            </a:r>
            <a:br>
              <a:rPr lang="en-US" b="1" i="1" dirty="0" smtClean="0">
                <a:effectLst>
                  <a:outerShdw blurRad="38100" dist="38100" dir="2700000" algn="tl">
                    <a:srgbClr val="000000">
                      <a:alpha val="43137"/>
                    </a:srgbClr>
                  </a:outerShdw>
                </a:effectLst>
              </a:rPr>
            </a:br>
            <a:r>
              <a:rPr lang="en-US" sz="4900" b="1" i="1" dirty="0" smtClean="0">
                <a:effectLst>
                  <a:outerShdw blurRad="38100" dist="38100" dir="2700000" algn="tl">
                    <a:srgbClr val="000000">
                      <a:alpha val="43137"/>
                    </a:srgbClr>
                  </a:outerShdw>
                </a:effectLst>
              </a:rPr>
              <a:t>Each </a:t>
            </a:r>
            <a:r>
              <a:rPr lang="en-US" sz="4900" b="1" i="1" dirty="0">
                <a:effectLst>
                  <a:outerShdw blurRad="38100" dist="38100" dir="2700000" algn="tl">
                    <a:srgbClr val="000000">
                      <a:alpha val="43137"/>
                    </a:srgbClr>
                  </a:outerShdw>
                </a:effectLst>
              </a:rPr>
              <a:t>missional community should establish its own unique guiding </a:t>
            </a:r>
            <a:r>
              <a:rPr lang="en-US" sz="4900" b="1" i="1" dirty="0" smtClean="0">
                <a:effectLst>
                  <a:outerShdw blurRad="38100" dist="38100" dir="2700000" algn="tl">
                    <a:srgbClr val="000000">
                      <a:alpha val="43137"/>
                    </a:srgbClr>
                  </a:outerShdw>
                </a:effectLst>
              </a:rPr>
              <a:t>principles and way of doing things.</a:t>
            </a:r>
            <a:r>
              <a:rPr lang="en-US" sz="4900" dirty="0">
                <a:effectLst>
                  <a:outerShdw blurRad="38100" dist="38100" dir="2700000" algn="tl">
                    <a:srgbClr val="000000">
                      <a:alpha val="43137"/>
                    </a:srgbClr>
                  </a:outerShdw>
                </a:effectLst>
              </a:rPr>
              <a:t/>
            </a:r>
            <a:br>
              <a:rPr lang="en-US" sz="4900" dirty="0">
                <a:effectLst>
                  <a:outerShdw blurRad="38100" dist="38100" dir="2700000" algn="tl">
                    <a:srgbClr val="000000">
                      <a:alpha val="43137"/>
                    </a:srgbClr>
                  </a:outerShdw>
                </a:effectLst>
              </a:rPr>
            </a:br>
            <a:r>
              <a:rPr lang="en-US" dirty="0"/>
              <a:t> </a:t>
            </a:r>
            <a:br>
              <a:rPr lang="en-US" dirty="0"/>
            </a:br>
            <a:endParaRPr lang="en-US" dirty="0"/>
          </a:p>
        </p:txBody>
      </p:sp>
    </p:spTree>
    <p:extLst>
      <p:ext uri="{BB962C8B-B14F-4D97-AF65-F5344CB8AC3E}">
        <p14:creationId xmlns:p14="http://schemas.microsoft.com/office/powerpoint/2010/main" val="442103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style>
          <a:lnRef idx="1">
            <a:schemeClr val="accent2"/>
          </a:lnRef>
          <a:fillRef idx="3">
            <a:schemeClr val="accent2"/>
          </a:fillRef>
          <a:effectRef idx="2">
            <a:schemeClr val="accent2"/>
          </a:effectRef>
          <a:fontRef idx="minor">
            <a:schemeClr val="lt1"/>
          </a:fontRef>
        </p:style>
        <p:txBody>
          <a:bodyPr/>
          <a:lstStyle/>
          <a:p>
            <a:r>
              <a:rPr lang="en-US" dirty="0" smtClean="0"/>
              <a:t>We should never have transplanted Christianity without breaking the pot in which the plant came. </a:t>
            </a:r>
            <a:endParaRPr lang="en-US" dirty="0"/>
          </a:p>
        </p:txBody>
      </p:sp>
      <p:sp>
        <p:nvSpPr>
          <p:cNvPr id="3" name="Footer Placeholder 2"/>
          <p:cNvSpPr>
            <a:spLocks noGrp="1"/>
          </p:cNvSpPr>
          <p:nvPr>
            <p:ph type="ftr" sz="quarter" idx="11"/>
          </p:nvPr>
        </p:nvSpPr>
        <p:spPr/>
        <p:txBody>
          <a:bodyPr/>
          <a:lstStyle/>
          <a:p>
            <a:r>
              <a:rPr lang="en-US" smtClean="0"/>
              <a:t>Transforming Mission by David J. Bosch</a:t>
            </a:r>
            <a:endParaRPr lang="en-US"/>
          </a:p>
        </p:txBody>
      </p:sp>
    </p:spTree>
    <p:extLst>
      <p:ext uri="{BB962C8B-B14F-4D97-AF65-F5344CB8AC3E}">
        <p14:creationId xmlns:p14="http://schemas.microsoft.com/office/powerpoint/2010/main" val="4008693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449762"/>
          </a:xfrm>
        </p:spPr>
        <p:style>
          <a:lnRef idx="1">
            <a:schemeClr val="accent2"/>
          </a:lnRef>
          <a:fillRef idx="3">
            <a:schemeClr val="accent2"/>
          </a:fillRef>
          <a:effectRef idx="2">
            <a:schemeClr val="accent2"/>
          </a:effectRef>
          <a:fontRef idx="minor">
            <a:schemeClr val="lt1"/>
          </a:fontRef>
        </p:style>
        <p:txBody>
          <a:bodyPr/>
          <a:lstStyle/>
          <a:p>
            <a:r>
              <a:rPr lang="en-US" dirty="0" smtClean="0"/>
              <a:t>Our hope lies not in trying to create (for instance) just an </a:t>
            </a:r>
            <a:r>
              <a:rPr lang="en-US" i="1" dirty="0" smtClean="0"/>
              <a:t>Indian </a:t>
            </a:r>
            <a:r>
              <a:rPr lang="en-US" dirty="0" smtClean="0"/>
              <a:t>Christianity but a </a:t>
            </a:r>
            <a:r>
              <a:rPr lang="en-US" i="1" dirty="0" smtClean="0"/>
              <a:t>Hindu </a:t>
            </a:r>
            <a:r>
              <a:rPr lang="en-US" dirty="0" smtClean="0"/>
              <a:t>Christianity.</a:t>
            </a:r>
            <a:endParaRPr lang="en-US" dirty="0"/>
          </a:p>
        </p:txBody>
      </p:sp>
      <p:sp>
        <p:nvSpPr>
          <p:cNvPr id="3" name="Footer Placeholder 2"/>
          <p:cNvSpPr>
            <a:spLocks noGrp="1"/>
          </p:cNvSpPr>
          <p:nvPr>
            <p:ph type="ftr" sz="quarter" idx="11"/>
          </p:nvPr>
        </p:nvSpPr>
        <p:spPr/>
        <p:txBody>
          <a:bodyPr/>
          <a:lstStyle/>
          <a:p>
            <a:r>
              <a:rPr lang="en-US" smtClean="0"/>
              <a:t>Transforming Mission by David J. Bosch</a:t>
            </a:r>
            <a:endParaRPr lang="en-US"/>
          </a:p>
        </p:txBody>
      </p:sp>
    </p:spTree>
    <p:extLst>
      <p:ext uri="{BB962C8B-B14F-4D97-AF65-F5344CB8AC3E}">
        <p14:creationId xmlns:p14="http://schemas.microsoft.com/office/powerpoint/2010/main" val="500382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3916362"/>
          </a:xfrm>
        </p:spPr>
        <p:style>
          <a:lnRef idx="1">
            <a:schemeClr val="accent5"/>
          </a:lnRef>
          <a:fillRef idx="3">
            <a:schemeClr val="accent5"/>
          </a:fillRef>
          <a:effectRef idx="2">
            <a:schemeClr val="accent5"/>
          </a:effectRef>
          <a:fontRef idx="minor">
            <a:schemeClr val="lt1"/>
          </a:fontRef>
        </p:style>
        <p:txBody>
          <a:bodyPr/>
          <a:lstStyle/>
          <a:p>
            <a:r>
              <a:rPr lang="en-US" b="1" i="1" dirty="0" smtClean="0">
                <a:effectLst>
                  <a:outerShdw blurRad="38100" dist="38100" dir="2700000" algn="tl">
                    <a:srgbClr val="000000">
                      <a:alpha val="43137"/>
                    </a:srgbClr>
                  </a:outerShdw>
                </a:effectLst>
              </a:rPr>
              <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Study </a:t>
            </a:r>
            <a:r>
              <a:rPr lang="en-US" b="1" i="1" dirty="0">
                <a:effectLst>
                  <a:outerShdw blurRad="38100" dist="38100" dir="2700000" algn="tl">
                    <a:srgbClr val="000000">
                      <a:alpha val="43137"/>
                    </a:srgbClr>
                  </a:outerShdw>
                </a:effectLst>
              </a:rPr>
              <a:t>and understand the people and the culture where you intend to serve</a:t>
            </a:r>
            <a:r>
              <a:rPr lang="en-US" i="1" dirty="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17410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763000" cy="5562600"/>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3200" dirty="0" smtClean="0"/>
              <a:t>2. Missional </a:t>
            </a:r>
            <a:r>
              <a:rPr lang="en-US" sz="3200" dirty="0"/>
              <a:t>congregations anticipate new insights into the Gospel.</a:t>
            </a:r>
            <a:br>
              <a:rPr lang="en-US" sz="3200" dirty="0"/>
            </a:br>
            <a:r>
              <a:rPr lang="en-US" sz="3200" dirty="0"/>
              <a:t>The very act of translating the gospel into new vernacular languages often opens up fresh understandings regarding its meaning. </a:t>
            </a:r>
            <a:r>
              <a:rPr lang="en-US" sz="3200" b="1" dirty="0"/>
              <a:t> </a:t>
            </a:r>
            <a:r>
              <a:rPr lang="en-US" sz="3200" dirty="0"/>
              <a:t>This was certainly the case in the New Testament when the gospel was translated into a Hellenistic worldview in Antioch.</a:t>
            </a:r>
            <a:br>
              <a:rPr lang="en-US" sz="3200" dirty="0"/>
            </a:br>
            <a:endParaRPr lang="en-US" sz="3200" dirty="0"/>
          </a:p>
        </p:txBody>
      </p:sp>
    </p:spTree>
    <p:extLst>
      <p:ext uri="{BB962C8B-B14F-4D97-AF65-F5344CB8AC3E}">
        <p14:creationId xmlns:p14="http://schemas.microsoft.com/office/powerpoint/2010/main" val="3526413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2895600"/>
          </a:xfrm>
        </p:spPr>
        <p:style>
          <a:lnRef idx="1">
            <a:schemeClr val="accent5"/>
          </a:lnRef>
          <a:fillRef idx="3">
            <a:schemeClr val="accent5"/>
          </a:fillRef>
          <a:effectRef idx="2">
            <a:schemeClr val="accent5"/>
          </a:effectRef>
          <a:fontRef idx="minor">
            <a:schemeClr val="lt1"/>
          </a:fontRef>
        </p:style>
        <p:txBody>
          <a:bodyPr>
            <a:normAutofit/>
          </a:bodyPr>
          <a:lstStyle/>
          <a:p>
            <a:r>
              <a:rPr lang="en-US" b="1" i="1" dirty="0" smtClean="0">
                <a:effectLst>
                  <a:outerShdw blurRad="38100" dist="38100" dir="2700000" algn="tl">
                    <a:srgbClr val="000000">
                      <a:alpha val="43137"/>
                    </a:srgbClr>
                  </a:outerShdw>
                </a:effectLst>
              </a:rPr>
              <a:t/>
            </a:r>
            <a:br>
              <a:rPr lang="en-US" b="1" i="1" dirty="0" smtClean="0">
                <a:effectLst>
                  <a:outerShdw blurRad="38100" dist="38100" dir="2700000" algn="tl">
                    <a:srgbClr val="000000">
                      <a:alpha val="43137"/>
                    </a:srgbClr>
                  </a:outerShdw>
                </a:effectLst>
              </a:rPr>
            </a:br>
            <a:r>
              <a:rPr lang="en-US" b="1" i="1" dirty="0" smtClean="0">
                <a:effectLst>
                  <a:outerShdw blurRad="38100" dist="38100" dir="2700000" algn="tl">
                    <a:srgbClr val="000000">
                      <a:alpha val="43137"/>
                    </a:srgbClr>
                  </a:outerShdw>
                </a:effectLst>
              </a:rPr>
              <a:t>Expect </a:t>
            </a:r>
            <a:r>
              <a:rPr lang="en-US" b="1" i="1" dirty="0">
                <a:effectLst>
                  <a:outerShdw blurRad="38100" dist="38100" dir="2700000" algn="tl">
                    <a:srgbClr val="000000">
                      <a:alpha val="43137"/>
                    </a:srgbClr>
                  </a:outerShdw>
                </a:effectLst>
              </a:rPr>
              <a:t>to gain new insight into the Gospel as you serve missionally.</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06361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style>
          <a:lnRef idx="1">
            <a:schemeClr val="accent2"/>
          </a:lnRef>
          <a:fillRef idx="3">
            <a:schemeClr val="accent2"/>
          </a:fillRef>
          <a:effectRef idx="2">
            <a:schemeClr val="accent2"/>
          </a:effectRef>
          <a:fontRef idx="minor">
            <a:schemeClr val="lt1"/>
          </a:fontRef>
        </p:style>
        <p:txBody>
          <a:bodyPr>
            <a:normAutofit/>
          </a:bodyPr>
          <a:lstStyle/>
          <a:p>
            <a:r>
              <a:rPr lang="en-US" sz="4000" dirty="0" smtClean="0"/>
              <a:t>“From the beginning of his time in India, Newbigin knew he was an outsider who needed to listen to and learn the cultures of that vast country’s people.”</a:t>
            </a:r>
            <a:endParaRPr lang="en-US" sz="4000" dirty="0"/>
          </a:p>
        </p:txBody>
      </p:sp>
    </p:spTree>
    <p:extLst>
      <p:ext uri="{BB962C8B-B14F-4D97-AF65-F5344CB8AC3E}">
        <p14:creationId xmlns:p14="http://schemas.microsoft.com/office/powerpoint/2010/main" val="2253130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style>
          <a:lnRef idx="1">
            <a:schemeClr val="accent2"/>
          </a:lnRef>
          <a:fillRef idx="3">
            <a:schemeClr val="accent2"/>
          </a:fillRef>
          <a:effectRef idx="2">
            <a:schemeClr val="accent2"/>
          </a:effectRef>
          <a:fontRef idx="minor">
            <a:schemeClr val="lt1"/>
          </a:fontRef>
        </p:style>
        <p:txBody>
          <a:bodyPr>
            <a:normAutofit/>
          </a:bodyPr>
          <a:lstStyle/>
          <a:p>
            <a:r>
              <a:rPr lang="en-US" sz="4000" dirty="0" smtClean="0"/>
              <a:t>“He would do this by sitting in villages with local religious leaders and they would read each other’s sacred texts. Then Newbigin made a discovery: he needed to relearn the gospel itself. He realized he hadn’t come to India just to convert the Indian people…”</a:t>
            </a:r>
            <a:endParaRPr lang="en-US" sz="4000" dirty="0"/>
          </a:p>
        </p:txBody>
      </p:sp>
    </p:spTree>
    <p:extLst>
      <p:ext uri="{BB962C8B-B14F-4D97-AF65-F5344CB8AC3E}">
        <p14:creationId xmlns:p14="http://schemas.microsoft.com/office/powerpoint/2010/main" val="3253258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6962"/>
          </a:xfrm>
        </p:spPr>
        <p:style>
          <a:lnRef idx="1">
            <a:schemeClr val="accent2"/>
          </a:lnRef>
          <a:fillRef idx="3">
            <a:schemeClr val="accent2"/>
          </a:fillRef>
          <a:effectRef idx="2">
            <a:schemeClr val="accent2"/>
          </a:effectRef>
          <a:fontRef idx="minor">
            <a:schemeClr val="lt1"/>
          </a:fontRef>
        </p:style>
        <p:txBody>
          <a:bodyPr>
            <a:normAutofit/>
          </a:bodyPr>
          <a:lstStyle/>
          <a:p>
            <a:r>
              <a:rPr lang="en-US" sz="4000" dirty="0" smtClean="0"/>
              <a:t>“As he lived among these people, he realized that the gospel was converting him; it was questioning some of his most basic assumptions.”</a:t>
            </a:r>
            <a:endParaRPr lang="en-US" sz="4000" dirty="0"/>
          </a:p>
        </p:txBody>
      </p:sp>
      <p:sp>
        <p:nvSpPr>
          <p:cNvPr id="3" name="Footer Placeholder 2"/>
          <p:cNvSpPr>
            <a:spLocks noGrp="1"/>
          </p:cNvSpPr>
          <p:nvPr>
            <p:ph type="ftr" sz="quarter" idx="11"/>
          </p:nvPr>
        </p:nvSpPr>
        <p:spPr/>
        <p:txBody>
          <a:bodyPr/>
          <a:lstStyle/>
          <a:p>
            <a:r>
              <a:rPr lang="en-US" smtClean="0"/>
              <a:t>Missional: Joining God in the Neighorhood   Alan J. Roxburgh</a:t>
            </a:r>
            <a:endParaRPr lang="en-US"/>
          </a:p>
        </p:txBody>
      </p:sp>
    </p:spTree>
    <p:extLst>
      <p:ext uri="{BB962C8B-B14F-4D97-AF65-F5344CB8AC3E}">
        <p14:creationId xmlns:p14="http://schemas.microsoft.com/office/powerpoint/2010/main" val="2457521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686800" cy="4191000"/>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3200" dirty="0" smtClean="0"/>
              <a:t>3. Missional </a:t>
            </a:r>
            <a:r>
              <a:rPr lang="en-US" sz="3200" dirty="0"/>
              <a:t>congregations anticipate reciprocity.</a:t>
            </a:r>
            <a:br>
              <a:rPr lang="en-US" sz="3200" dirty="0"/>
            </a:br>
            <a:r>
              <a:rPr lang="en-US" sz="3200" dirty="0"/>
              <a:t>Reciprocity occurs when the cultural group that has brought the gospel into another context is itself changed by those who have received the gospel.</a:t>
            </a:r>
            <a:br>
              <a:rPr lang="en-US" sz="3200" dirty="0"/>
            </a:br>
            <a:endParaRPr lang="en-US" sz="3200" dirty="0"/>
          </a:p>
        </p:txBody>
      </p:sp>
    </p:spTree>
    <p:extLst>
      <p:ext uri="{BB962C8B-B14F-4D97-AF65-F5344CB8AC3E}">
        <p14:creationId xmlns:p14="http://schemas.microsoft.com/office/powerpoint/2010/main" val="4284067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484</Words>
  <Application>Microsoft Office PowerPoint</Application>
  <PresentationFormat>On-screen Show (4:3)</PresentationFormat>
  <Paragraphs>28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Aptitudes of Missional Congregations in Context   From the book The Missional Church in Context Craig Van Gelder editor</vt:lpstr>
      <vt:lpstr>1. Missional congregations learn to read a context as they seek their contextuality.   It is critical that congregations develop the ability to read a context.  This aptitude is inherent within the church that is missionary by nature.  This means that the church will always seek to be contextual in engaging the context wherever it is located. </vt:lpstr>
      <vt:lpstr> Study and understand the people and the culture where you intend to serve. </vt:lpstr>
      <vt:lpstr>2. Missional congregations anticipate new insights into the Gospel. The very act of translating the gospel into new vernacular languages often opens up fresh understandings regarding its meaning.  This was certainly the case in the New Testament when the gospel was translated into a Hellenistic worldview in Antioch. </vt:lpstr>
      <vt:lpstr> Expect to gain new insight into the Gospel as you serve missionally. </vt:lpstr>
      <vt:lpstr>“From the beginning of his time in India, Newbigin knew he was an outsider who needed to listen to and learn the cultures of that vast country’s people.”</vt:lpstr>
      <vt:lpstr>“He would do this by sitting in villages with local religious leaders and they would read each other’s sacred texts. Then Newbigin made a discovery: he needed to relearn the gospel itself. He realized he hadn’t come to India just to convert the Indian people…”</vt:lpstr>
      <vt:lpstr>“As he lived among these people, he realized that the gospel was converting him; it was questioning some of his most basic assumptions.”</vt:lpstr>
      <vt:lpstr>3. Missional congregations anticipate reciprocity. Reciprocity occurs when the cultural group that has brought the gospel into another context is itself changed by those who have received the gospel. </vt:lpstr>
      <vt:lpstr> Expect to be changed by the people that you work among.   </vt:lpstr>
      <vt:lpstr>Treating the Neighbor as Subject</vt:lpstr>
      <vt:lpstr>Acts 10 - Cornelius</vt:lpstr>
      <vt:lpstr>  4. Missional congregations understand that they are contextual, and thus also particular. The church, as a local church, can only come into existence in its relationship to the reality of culture and cultures within a particular context.  In reality, there can be no model congregation.  While there can be illustrative examples of contextualized congregations that might help inform others, no congregation can function as a model for others. </vt:lpstr>
      <vt:lpstr>There is no one model for doing missional ministry that works everywhere. </vt:lpstr>
      <vt:lpstr>5. Missional congregations understand that ministry is always contextual, and thus also practical. Ministry takes place in relationship to a particular context, and, as ministry takes place, congregations develop specific practices for that context.  In reality, there can be no common program that works the same in each congregation and context.  While a basic programmatic framework may inform the development of ministry, each congregation is best served by thinking carefully about how such a program might need to be adapted to fit its particular ministry and the context it serves. </vt:lpstr>
      <vt:lpstr>Because every context is unique, there is not one program that will work in every context.</vt:lpstr>
      <vt:lpstr>6. Missional congregations understand that doing theology is always contextual, and thus also perspectival. In reality there can be no universal confession: every congregation needs to learn how to confess the faith in its particular context.  While it needs to draw on historical confessions to engage in confessing the faith, a congregation needs to actively engage in translating the themes and insight of historical confessions in order to address the issues within its own context. </vt:lpstr>
      <vt:lpstr>We need to translate our beliefs into language that people in the host community can understand. </vt:lpstr>
      <vt:lpstr>7. Missional congregations understand that organization is always contextual, and thus also provisional. In reality, there can be no standardized polity.  Polity needs to focus more on guiding principles rather than prescribed practices, because polities need to be adaptive and flexible as they consciously take context and culture into consideration in the midst of the processed of forming and reforming. </vt:lpstr>
      <vt:lpstr> Each missional community should establish its own unique guiding principles and way of doing things.   </vt:lpstr>
      <vt:lpstr>We should never have transplanted Christianity without breaking the pot in which the plant came. </vt:lpstr>
      <vt:lpstr>Our hope lies not in trying to create (for instance) just an Indian Christianity but a Hindu Christianity.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Aptitudes of Missional Congregations in Context   From the book The Missional Church in Context Craig Van Gelder editor</dc:title>
  <dc:creator>Ken</dc:creator>
  <cp:lastModifiedBy>Ken</cp:lastModifiedBy>
  <cp:revision>6</cp:revision>
  <dcterms:created xsi:type="dcterms:W3CDTF">2015-10-27T19:51:00Z</dcterms:created>
  <dcterms:modified xsi:type="dcterms:W3CDTF">2015-10-28T00:44:47Z</dcterms:modified>
</cp:coreProperties>
</file>