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4693" autoAdjust="0"/>
  </p:normalViewPr>
  <p:slideViewPr>
    <p:cSldViewPr>
      <p:cViewPr varScale="1">
        <p:scale>
          <a:sx n="50" d="100"/>
          <a:sy n="50" d="100"/>
        </p:scale>
        <p:origin x="-119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406D5D-59C5-4C2B-9A12-CE5D79F9E77C}" type="datetimeFigureOut">
              <a:rPr lang="en-US" smtClean="0"/>
              <a:t>3/2/2015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F8EA45-B915-46DE-8C26-B90F3FF58CE7}" type="slidenum">
              <a:rPr lang="en-US" smtClean="0"/>
              <a:t>‹#›</a:t>
            </a:fld>
            <a:endParaRPr lang="en-US"/>
          </a:p>
        </p:txBody>
      </p:sp>
    </p:spTree>
    <p:extLst>
      <p:ext uri="{BB962C8B-B14F-4D97-AF65-F5344CB8AC3E}">
        <p14:creationId xmlns:p14="http://schemas.microsoft.com/office/powerpoint/2010/main" val="1606141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21FC4-AB47-4004-B2CC-37FF005CB2CA}" type="datetimeFigureOut">
              <a:rPr lang="en-US" smtClean="0"/>
              <a:t>3/2/2015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C29CE-1B86-42BD-9FC5-047D8CD29A11}" type="slidenum">
              <a:rPr lang="en-US" smtClean="0"/>
              <a:t>‹#›</a:t>
            </a:fld>
            <a:endParaRPr lang="en-US"/>
          </a:p>
        </p:txBody>
      </p:sp>
    </p:spTree>
    <p:extLst>
      <p:ext uri="{BB962C8B-B14F-4D97-AF65-F5344CB8AC3E}">
        <p14:creationId xmlns:p14="http://schemas.microsoft.com/office/powerpoint/2010/main" val="125814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1</a:t>
            </a:fld>
            <a:endParaRPr lang="en-US"/>
          </a:p>
        </p:txBody>
      </p:sp>
    </p:spTree>
    <p:extLst>
      <p:ext uri="{BB962C8B-B14F-4D97-AF65-F5344CB8AC3E}">
        <p14:creationId xmlns:p14="http://schemas.microsoft.com/office/powerpoint/2010/main" val="2481057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10</a:t>
            </a:fld>
            <a:endParaRPr lang="en-US"/>
          </a:p>
        </p:txBody>
      </p:sp>
    </p:spTree>
    <p:extLst>
      <p:ext uri="{BB962C8B-B14F-4D97-AF65-F5344CB8AC3E}">
        <p14:creationId xmlns:p14="http://schemas.microsoft.com/office/powerpoint/2010/main" val="899437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11</a:t>
            </a:fld>
            <a:endParaRPr lang="en-US"/>
          </a:p>
        </p:txBody>
      </p:sp>
    </p:spTree>
    <p:extLst>
      <p:ext uri="{BB962C8B-B14F-4D97-AF65-F5344CB8AC3E}">
        <p14:creationId xmlns:p14="http://schemas.microsoft.com/office/powerpoint/2010/main" val="3894837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12</a:t>
            </a:fld>
            <a:endParaRPr lang="en-US"/>
          </a:p>
        </p:txBody>
      </p:sp>
    </p:spTree>
    <p:extLst>
      <p:ext uri="{BB962C8B-B14F-4D97-AF65-F5344CB8AC3E}">
        <p14:creationId xmlns:p14="http://schemas.microsoft.com/office/powerpoint/2010/main" val="2220448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13</a:t>
            </a:fld>
            <a:endParaRPr lang="en-US"/>
          </a:p>
        </p:txBody>
      </p:sp>
    </p:spTree>
    <p:extLst>
      <p:ext uri="{BB962C8B-B14F-4D97-AF65-F5344CB8AC3E}">
        <p14:creationId xmlns:p14="http://schemas.microsoft.com/office/powerpoint/2010/main" val="1583449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14</a:t>
            </a:fld>
            <a:endParaRPr lang="en-US"/>
          </a:p>
        </p:txBody>
      </p:sp>
    </p:spTree>
    <p:extLst>
      <p:ext uri="{BB962C8B-B14F-4D97-AF65-F5344CB8AC3E}">
        <p14:creationId xmlns:p14="http://schemas.microsoft.com/office/powerpoint/2010/main" val="1134525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15</a:t>
            </a:fld>
            <a:endParaRPr lang="en-US"/>
          </a:p>
        </p:txBody>
      </p:sp>
    </p:spTree>
    <p:extLst>
      <p:ext uri="{BB962C8B-B14F-4D97-AF65-F5344CB8AC3E}">
        <p14:creationId xmlns:p14="http://schemas.microsoft.com/office/powerpoint/2010/main" val="960751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16</a:t>
            </a:fld>
            <a:endParaRPr lang="en-US"/>
          </a:p>
        </p:txBody>
      </p:sp>
    </p:spTree>
    <p:extLst>
      <p:ext uri="{BB962C8B-B14F-4D97-AF65-F5344CB8AC3E}">
        <p14:creationId xmlns:p14="http://schemas.microsoft.com/office/powerpoint/2010/main" val="2374831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17</a:t>
            </a:fld>
            <a:endParaRPr lang="en-US"/>
          </a:p>
        </p:txBody>
      </p:sp>
    </p:spTree>
    <p:extLst>
      <p:ext uri="{BB962C8B-B14F-4D97-AF65-F5344CB8AC3E}">
        <p14:creationId xmlns:p14="http://schemas.microsoft.com/office/powerpoint/2010/main" val="798148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18</a:t>
            </a:fld>
            <a:endParaRPr lang="en-US"/>
          </a:p>
        </p:txBody>
      </p:sp>
    </p:spTree>
    <p:extLst>
      <p:ext uri="{BB962C8B-B14F-4D97-AF65-F5344CB8AC3E}">
        <p14:creationId xmlns:p14="http://schemas.microsoft.com/office/powerpoint/2010/main" val="2894345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19</a:t>
            </a:fld>
            <a:endParaRPr lang="en-US"/>
          </a:p>
        </p:txBody>
      </p:sp>
    </p:spTree>
    <p:extLst>
      <p:ext uri="{BB962C8B-B14F-4D97-AF65-F5344CB8AC3E}">
        <p14:creationId xmlns:p14="http://schemas.microsoft.com/office/powerpoint/2010/main" val="385872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2</a:t>
            </a:fld>
            <a:endParaRPr lang="en-US"/>
          </a:p>
        </p:txBody>
      </p:sp>
    </p:spTree>
    <p:extLst>
      <p:ext uri="{BB962C8B-B14F-4D97-AF65-F5344CB8AC3E}">
        <p14:creationId xmlns:p14="http://schemas.microsoft.com/office/powerpoint/2010/main" val="3313634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20</a:t>
            </a:fld>
            <a:endParaRPr lang="en-US"/>
          </a:p>
        </p:txBody>
      </p:sp>
    </p:spTree>
    <p:extLst>
      <p:ext uri="{BB962C8B-B14F-4D97-AF65-F5344CB8AC3E}">
        <p14:creationId xmlns:p14="http://schemas.microsoft.com/office/powerpoint/2010/main" val="966557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21</a:t>
            </a:fld>
            <a:endParaRPr lang="en-US"/>
          </a:p>
        </p:txBody>
      </p:sp>
    </p:spTree>
    <p:extLst>
      <p:ext uri="{BB962C8B-B14F-4D97-AF65-F5344CB8AC3E}">
        <p14:creationId xmlns:p14="http://schemas.microsoft.com/office/powerpoint/2010/main" val="3236473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22</a:t>
            </a:fld>
            <a:endParaRPr lang="en-US"/>
          </a:p>
        </p:txBody>
      </p:sp>
    </p:spTree>
    <p:extLst>
      <p:ext uri="{BB962C8B-B14F-4D97-AF65-F5344CB8AC3E}">
        <p14:creationId xmlns:p14="http://schemas.microsoft.com/office/powerpoint/2010/main" val="2497003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23</a:t>
            </a:fld>
            <a:endParaRPr lang="en-US"/>
          </a:p>
        </p:txBody>
      </p:sp>
    </p:spTree>
    <p:extLst>
      <p:ext uri="{BB962C8B-B14F-4D97-AF65-F5344CB8AC3E}">
        <p14:creationId xmlns:p14="http://schemas.microsoft.com/office/powerpoint/2010/main" val="2387853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24</a:t>
            </a:fld>
            <a:endParaRPr lang="en-US"/>
          </a:p>
        </p:txBody>
      </p:sp>
    </p:spTree>
    <p:extLst>
      <p:ext uri="{BB962C8B-B14F-4D97-AF65-F5344CB8AC3E}">
        <p14:creationId xmlns:p14="http://schemas.microsoft.com/office/powerpoint/2010/main" val="1334385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25</a:t>
            </a:fld>
            <a:endParaRPr lang="en-US"/>
          </a:p>
        </p:txBody>
      </p:sp>
    </p:spTree>
    <p:extLst>
      <p:ext uri="{BB962C8B-B14F-4D97-AF65-F5344CB8AC3E}">
        <p14:creationId xmlns:p14="http://schemas.microsoft.com/office/powerpoint/2010/main" val="1721552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26</a:t>
            </a:fld>
            <a:endParaRPr lang="en-US"/>
          </a:p>
        </p:txBody>
      </p:sp>
    </p:spTree>
    <p:extLst>
      <p:ext uri="{BB962C8B-B14F-4D97-AF65-F5344CB8AC3E}">
        <p14:creationId xmlns:p14="http://schemas.microsoft.com/office/powerpoint/2010/main" val="3028215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27</a:t>
            </a:fld>
            <a:endParaRPr lang="en-US"/>
          </a:p>
        </p:txBody>
      </p:sp>
    </p:spTree>
    <p:extLst>
      <p:ext uri="{BB962C8B-B14F-4D97-AF65-F5344CB8AC3E}">
        <p14:creationId xmlns:p14="http://schemas.microsoft.com/office/powerpoint/2010/main" val="2903986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28</a:t>
            </a:fld>
            <a:endParaRPr lang="en-US"/>
          </a:p>
        </p:txBody>
      </p:sp>
    </p:spTree>
    <p:extLst>
      <p:ext uri="{BB962C8B-B14F-4D97-AF65-F5344CB8AC3E}">
        <p14:creationId xmlns:p14="http://schemas.microsoft.com/office/powerpoint/2010/main" val="45853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29</a:t>
            </a:fld>
            <a:endParaRPr lang="en-US"/>
          </a:p>
        </p:txBody>
      </p:sp>
    </p:spTree>
    <p:extLst>
      <p:ext uri="{BB962C8B-B14F-4D97-AF65-F5344CB8AC3E}">
        <p14:creationId xmlns:p14="http://schemas.microsoft.com/office/powerpoint/2010/main" val="510941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3</a:t>
            </a:fld>
            <a:endParaRPr lang="en-US"/>
          </a:p>
        </p:txBody>
      </p:sp>
    </p:spTree>
    <p:extLst>
      <p:ext uri="{BB962C8B-B14F-4D97-AF65-F5344CB8AC3E}">
        <p14:creationId xmlns:p14="http://schemas.microsoft.com/office/powerpoint/2010/main" val="1262683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30</a:t>
            </a:fld>
            <a:endParaRPr lang="en-US"/>
          </a:p>
        </p:txBody>
      </p:sp>
    </p:spTree>
    <p:extLst>
      <p:ext uri="{BB962C8B-B14F-4D97-AF65-F5344CB8AC3E}">
        <p14:creationId xmlns:p14="http://schemas.microsoft.com/office/powerpoint/2010/main" val="312975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31</a:t>
            </a:fld>
            <a:endParaRPr lang="en-US"/>
          </a:p>
        </p:txBody>
      </p:sp>
    </p:spTree>
    <p:extLst>
      <p:ext uri="{BB962C8B-B14F-4D97-AF65-F5344CB8AC3E}">
        <p14:creationId xmlns:p14="http://schemas.microsoft.com/office/powerpoint/2010/main" val="3474792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32</a:t>
            </a:fld>
            <a:endParaRPr lang="en-US"/>
          </a:p>
        </p:txBody>
      </p:sp>
    </p:spTree>
    <p:extLst>
      <p:ext uri="{BB962C8B-B14F-4D97-AF65-F5344CB8AC3E}">
        <p14:creationId xmlns:p14="http://schemas.microsoft.com/office/powerpoint/2010/main" val="3665922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33</a:t>
            </a:fld>
            <a:endParaRPr lang="en-US"/>
          </a:p>
        </p:txBody>
      </p:sp>
    </p:spTree>
    <p:extLst>
      <p:ext uri="{BB962C8B-B14F-4D97-AF65-F5344CB8AC3E}">
        <p14:creationId xmlns:p14="http://schemas.microsoft.com/office/powerpoint/2010/main" val="2410150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34</a:t>
            </a:fld>
            <a:endParaRPr lang="en-US"/>
          </a:p>
        </p:txBody>
      </p:sp>
    </p:spTree>
    <p:extLst>
      <p:ext uri="{BB962C8B-B14F-4D97-AF65-F5344CB8AC3E}">
        <p14:creationId xmlns:p14="http://schemas.microsoft.com/office/powerpoint/2010/main" val="1675322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35</a:t>
            </a:fld>
            <a:endParaRPr lang="en-US"/>
          </a:p>
        </p:txBody>
      </p:sp>
    </p:spTree>
    <p:extLst>
      <p:ext uri="{BB962C8B-B14F-4D97-AF65-F5344CB8AC3E}">
        <p14:creationId xmlns:p14="http://schemas.microsoft.com/office/powerpoint/2010/main" val="5250367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36</a:t>
            </a:fld>
            <a:endParaRPr lang="en-US"/>
          </a:p>
        </p:txBody>
      </p:sp>
    </p:spTree>
    <p:extLst>
      <p:ext uri="{BB962C8B-B14F-4D97-AF65-F5344CB8AC3E}">
        <p14:creationId xmlns:p14="http://schemas.microsoft.com/office/powerpoint/2010/main" val="2846227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37</a:t>
            </a:fld>
            <a:endParaRPr lang="en-US"/>
          </a:p>
        </p:txBody>
      </p:sp>
    </p:spTree>
    <p:extLst>
      <p:ext uri="{BB962C8B-B14F-4D97-AF65-F5344CB8AC3E}">
        <p14:creationId xmlns:p14="http://schemas.microsoft.com/office/powerpoint/2010/main" val="41743282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38</a:t>
            </a:fld>
            <a:endParaRPr lang="en-US"/>
          </a:p>
        </p:txBody>
      </p:sp>
    </p:spTree>
    <p:extLst>
      <p:ext uri="{BB962C8B-B14F-4D97-AF65-F5344CB8AC3E}">
        <p14:creationId xmlns:p14="http://schemas.microsoft.com/office/powerpoint/2010/main" val="580586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39</a:t>
            </a:fld>
            <a:endParaRPr lang="en-US"/>
          </a:p>
        </p:txBody>
      </p:sp>
    </p:spTree>
    <p:extLst>
      <p:ext uri="{BB962C8B-B14F-4D97-AF65-F5344CB8AC3E}">
        <p14:creationId xmlns:p14="http://schemas.microsoft.com/office/powerpoint/2010/main" val="206187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4</a:t>
            </a:fld>
            <a:endParaRPr lang="en-US"/>
          </a:p>
        </p:txBody>
      </p:sp>
    </p:spTree>
    <p:extLst>
      <p:ext uri="{BB962C8B-B14F-4D97-AF65-F5344CB8AC3E}">
        <p14:creationId xmlns:p14="http://schemas.microsoft.com/office/powerpoint/2010/main" val="139375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5</a:t>
            </a:fld>
            <a:endParaRPr lang="en-US"/>
          </a:p>
        </p:txBody>
      </p:sp>
    </p:spTree>
    <p:extLst>
      <p:ext uri="{BB962C8B-B14F-4D97-AF65-F5344CB8AC3E}">
        <p14:creationId xmlns:p14="http://schemas.microsoft.com/office/powerpoint/2010/main" val="1208029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6</a:t>
            </a:fld>
            <a:endParaRPr lang="en-US"/>
          </a:p>
        </p:txBody>
      </p:sp>
    </p:spTree>
    <p:extLst>
      <p:ext uri="{BB962C8B-B14F-4D97-AF65-F5344CB8AC3E}">
        <p14:creationId xmlns:p14="http://schemas.microsoft.com/office/powerpoint/2010/main" val="284389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7</a:t>
            </a:fld>
            <a:endParaRPr lang="en-US"/>
          </a:p>
        </p:txBody>
      </p:sp>
    </p:spTree>
    <p:extLst>
      <p:ext uri="{BB962C8B-B14F-4D97-AF65-F5344CB8AC3E}">
        <p14:creationId xmlns:p14="http://schemas.microsoft.com/office/powerpoint/2010/main" val="4291793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8</a:t>
            </a:fld>
            <a:endParaRPr lang="en-US"/>
          </a:p>
        </p:txBody>
      </p:sp>
    </p:spTree>
    <p:extLst>
      <p:ext uri="{BB962C8B-B14F-4D97-AF65-F5344CB8AC3E}">
        <p14:creationId xmlns:p14="http://schemas.microsoft.com/office/powerpoint/2010/main" val="397103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1C29CE-1B86-42BD-9FC5-047D8CD29A11}" type="slidenum">
              <a:rPr lang="en-US" smtClean="0"/>
              <a:t>9</a:t>
            </a:fld>
            <a:endParaRPr lang="en-US"/>
          </a:p>
        </p:txBody>
      </p:sp>
    </p:spTree>
    <p:extLst>
      <p:ext uri="{BB962C8B-B14F-4D97-AF65-F5344CB8AC3E}">
        <p14:creationId xmlns:p14="http://schemas.microsoft.com/office/powerpoint/2010/main" val="323979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4821FC8-8B5A-40A0-8D21-99480DE43F8A}" type="datetimeFigureOut">
              <a:rPr lang="en-US" smtClean="0"/>
              <a:t>3/2/2015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58B5DE9-D378-4579-B8CB-5EC5B15838E2}"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821FC8-8B5A-40A0-8D21-99480DE43F8A}"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B5DE9-D378-4579-B8CB-5EC5B15838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58B5DE9-D378-4579-B8CB-5EC5B15838E2}"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821FC8-8B5A-40A0-8D21-99480DE43F8A}"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4821FC8-8B5A-40A0-8D21-99480DE43F8A}"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58B5DE9-D378-4579-B8CB-5EC5B15838E2}"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4821FC8-8B5A-40A0-8D21-99480DE43F8A}" type="datetimeFigureOut">
              <a:rPr lang="en-US" smtClean="0"/>
              <a:t>3/2/2015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58B5DE9-D378-4579-B8CB-5EC5B15838E2}"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4821FC8-8B5A-40A0-8D21-99480DE43F8A}"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B5DE9-D378-4579-B8CB-5EC5B15838E2}"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4821FC8-8B5A-40A0-8D21-99480DE43F8A}" type="datetimeFigureOut">
              <a:rPr lang="en-US" smtClean="0"/>
              <a:t>3/2/2015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58B5DE9-D378-4579-B8CB-5EC5B15838E2}"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821FC8-8B5A-40A0-8D21-99480DE43F8A}"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58B5DE9-D378-4579-B8CB-5EC5B15838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4821FC8-8B5A-40A0-8D21-99480DE43F8A}"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58B5DE9-D378-4579-B8CB-5EC5B15838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58B5DE9-D378-4579-B8CB-5EC5B15838E2}"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4821FC8-8B5A-40A0-8D21-99480DE43F8A}" type="datetimeFigureOut">
              <a:rPr lang="en-US" smtClean="0"/>
              <a:t>3/2/2015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58B5DE9-D378-4579-B8CB-5EC5B15838E2}"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4821FC8-8B5A-40A0-8D21-99480DE43F8A}" type="datetimeFigureOut">
              <a:rPr lang="en-US" smtClean="0"/>
              <a:t>3/2/2015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4821FC8-8B5A-40A0-8D21-99480DE43F8A}" type="datetimeFigureOut">
              <a:rPr lang="en-US" smtClean="0"/>
              <a:t>3/2/2015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58B5DE9-D378-4579-B8CB-5EC5B15838E2}"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3200" b="1" dirty="0" smtClean="0"/>
              <a:t>Useful Tools for </a:t>
            </a:r>
            <a:r>
              <a:rPr lang="en-US" sz="3200" b="1" dirty="0"/>
              <a:t>Reaching Agreements and Building </a:t>
            </a:r>
            <a:r>
              <a:rPr lang="en-US" sz="3200" b="1" dirty="0" smtClean="0"/>
              <a:t>Relationships in K-12</a:t>
            </a:r>
          </a:p>
          <a:p>
            <a:endParaRPr lang="en-US" dirty="0" smtClean="0"/>
          </a:p>
          <a:p>
            <a:r>
              <a:rPr lang="en-US" dirty="0" smtClean="0"/>
              <a:t> Prepared for SEAC SMNCP</a:t>
            </a:r>
          </a:p>
          <a:p>
            <a:r>
              <a:rPr lang="en-US" dirty="0" smtClean="0"/>
              <a:t> by Paul Roose</a:t>
            </a:r>
          </a:p>
          <a:p>
            <a:r>
              <a:rPr lang="en-US" dirty="0" smtClean="0"/>
              <a:t>February 2015</a:t>
            </a:r>
            <a:endParaRPr lang="en-US" dirty="0"/>
          </a:p>
        </p:txBody>
      </p:sp>
      <p:sp>
        <p:nvSpPr>
          <p:cNvPr id="2" name="Title 1"/>
          <p:cNvSpPr>
            <a:spLocks noGrp="1"/>
          </p:cNvSpPr>
          <p:nvPr>
            <p:ph type="ctrTitle"/>
          </p:nvPr>
        </p:nvSpPr>
        <p:spPr/>
        <p:txBody>
          <a:bodyPr/>
          <a:lstStyle/>
          <a:p>
            <a:r>
              <a:rPr lang="en-US" b="1" dirty="0"/>
              <a:t>Mediation and Factfinding </a:t>
            </a:r>
            <a:endParaRPr lang="en-US" dirty="0"/>
          </a:p>
        </p:txBody>
      </p:sp>
      <p:pic>
        <p:nvPicPr>
          <p:cNvPr id="4" name="Picture 3" descr="C:\Users\Paul\Documents\GGDR\Templates\GGDRlogo2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33400"/>
            <a:ext cx="1981200" cy="533400"/>
          </a:xfrm>
          <a:prstGeom prst="rect">
            <a:avLst/>
          </a:prstGeom>
          <a:noFill/>
          <a:ln>
            <a:noFill/>
          </a:ln>
        </p:spPr>
      </p:pic>
    </p:spTree>
    <p:extLst>
      <p:ext uri="{BB962C8B-B14F-4D97-AF65-F5344CB8AC3E}">
        <p14:creationId xmlns:p14="http://schemas.microsoft.com/office/powerpoint/2010/main" val="3035343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Statutory Factors</a:t>
            </a:r>
          </a:p>
        </p:txBody>
      </p:sp>
      <p:sp>
        <p:nvSpPr>
          <p:cNvPr id="3" name="Content Placeholder 2"/>
          <p:cNvSpPr>
            <a:spLocks noGrp="1"/>
          </p:cNvSpPr>
          <p:nvPr>
            <p:ph sz="quarter" idx="1"/>
          </p:nvPr>
        </p:nvSpPr>
        <p:spPr/>
        <p:txBody>
          <a:bodyPr>
            <a:normAutofit fontScale="92500" lnSpcReduction="10000"/>
          </a:bodyPr>
          <a:lstStyle/>
          <a:p>
            <a:pPr lvl="0"/>
            <a:r>
              <a:rPr lang="en-US" dirty="0"/>
              <a:t>The consumer price index for goods and services, commonly known as the cost of living.</a:t>
            </a:r>
          </a:p>
          <a:p>
            <a:pPr lvl="0"/>
            <a:r>
              <a:rPr lang="en-US" dirty="0" smtClean="0"/>
              <a:t>The </a:t>
            </a:r>
            <a:r>
              <a:rPr lang="en-US" dirty="0"/>
              <a:t>overall compensation presently received by the employees, including direct wage compensation, vacations, holidays, and other excused time, insurance and pensions, medical and hospitalization benefits; the continuity and stability of employment; and all other benefits received.</a:t>
            </a:r>
          </a:p>
          <a:p>
            <a:pPr lvl="0"/>
            <a:r>
              <a:rPr lang="en-US" dirty="0" smtClean="0"/>
              <a:t>Any </a:t>
            </a:r>
            <a:r>
              <a:rPr lang="en-US" dirty="0"/>
              <a:t>other facts, not confined to those specified in paragraphs (1) to (6), inclusive, which are normally or traditionally taken into consideration in making the findings and recommendations.</a:t>
            </a:r>
          </a:p>
          <a:p>
            <a:endParaRPr lang="en-US" dirty="0"/>
          </a:p>
        </p:txBody>
      </p:sp>
      <p:pic>
        <p:nvPicPr>
          <p:cNvPr id="4" name="Picture 3" descr="C:\Users\Paul\Documents\GGDR\Templates\GGDRlogo2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715000"/>
            <a:ext cx="1981200" cy="533400"/>
          </a:xfrm>
          <a:prstGeom prst="rect">
            <a:avLst/>
          </a:prstGeom>
          <a:noFill/>
          <a:ln>
            <a:noFill/>
          </a:ln>
        </p:spPr>
      </p:pic>
    </p:spTree>
    <p:extLst>
      <p:ext uri="{BB962C8B-B14F-4D97-AF65-F5344CB8AC3E}">
        <p14:creationId xmlns:p14="http://schemas.microsoft.com/office/powerpoint/2010/main" val="644604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Role of Mediation in the Bargaining Process</a:t>
            </a:r>
          </a:p>
        </p:txBody>
      </p:sp>
      <p:pic>
        <p:nvPicPr>
          <p:cNvPr id="4" name="Content Placeholder 3" descr="C:\Users\Paul\Documents\GGDR\Templates\GGDRlogo2 (2).jpg"/>
          <p:cNvPicPr>
            <a:picLocks noGrp="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867400"/>
            <a:ext cx="1688869" cy="450273"/>
          </a:xfrm>
          <a:prstGeom prst="rect">
            <a:avLst/>
          </a:prstGeom>
          <a:noFill/>
          <a:ln>
            <a:noFill/>
          </a:ln>
        </p:spPr>
      </p:pic>
      <p:sp>
        <p:nvSpPr>
          <p:cNvPr id="8" name="Rectangle 7"/>
          <p:cNvSpPr/>
          <p:nvPr/>
        </p:nvSpPr>
        <p:spPr>
          <a:xfrm>
            <a:off x="1143000" y="2108638"/>
            <a:ext cx="6477000" cy="4056495"/>
          </a:xfrm>
          <a:prstGeom prst="rect">
            <a:avLst/>
          </a:prstGeom>
        </p:spPr>
        <p:txBody>
          <a:bodyPr wrap="square">
            <a:spAutoFit/>
          </a:bodyPr>
          <a:lstStyle/>
          <a:p>
            <a:pPr marL="342900" marR="0" lvl="0" indent="-342900">
              <a:lnSpc>
                <a:spcPct val="115000"/>
              </a:lnSpc>
              <a:spcBef>
                <a:spcPts val="0"/>
              </a:spcBef>
              <a:spcAft>
                <a:spcPts val="0"/>
              </a:spcAft>
              <a:buFont typeface="Wingdings"/>
              <a:buChar char=""/>
            </a:pPr>
            <a:r>
              <a:rPr lang="en-US" sz="2800" dirty="0">
                <a:ea typeface="Calibri"/>
                <a:cs typeface="Times New Roman"/>
              </a:rPr>
              <a:t>It is best to settle without </a:t>
            </a:r>
            <a:r>
              <a:rPr lang="en-US" sz="2800" dirty="0" smtClean="0">
                <a:ea typeface="Calibri"/>
                <a:cs typeface="Times New Roman"/>
              </a:rPr>
              <a:t>a mediator, </a:t>
            </a:r>
            <a:r>
              <a:rPr lang="en-US" sz="2800" dirty="0">
                <a:ea typeface="Calibri"/>
                <a:cs typeface="Times New Roman"/>
              </a:rPr>
              <a:t>but it is not the end of the world to go </a:t>
            </a:r>
            <a:r>
              <a:rPr lang="en-US" sz="2800" dirty="0" smtClean="0">
                <a:ea typeface="Calibri"/>
                <a:cs typeface="Times New Roman"/>
              </a:rPr>
              <a:t>there</a:t>
            </a:r>
            <a:endParaRPr lang="en-US" sz="2800" dirty="0">
              <a:ea typeface="Calibri"/>
              <a:cs typeface="Times New Roman"/>
            </a:endParaRPr>
          </a:p>
          <a:p>
            <a:pPr marL="342900" marR="0" lvl="0" indent="-342900">
              <a:lnSpc>
                <a:spcPct val="115000"/>
              </a:lnSpc>
              <a:spcBef>
                <a:spcPts val="0"/>
              </a:spcBef>
              <a:spcAft>
                <a:spcPts val="0"/>
              </a:spcAft>
              <a:buFont typeface="Wingdings"/>
              <a:buChar char=""/>
            </a:pPr>
            <a:r>
              <a:rPr lang="en-US" sz="2800" dirty="0">
                <a:ea typeface="Calibri"/>
                <a:cs typeface="Times New Roman"/>
              </a:rPr>
              <a:t>Bring in a mediator when the parties are stuck</a:t>
            </a:r>
          </a:p>
          <a:p>
            <a:pPr marL="342900" marR="0" lvl="0" indent="-342900">
              <a:lnSpc>
                <a:spcPct val="115000"/>
              </a:lnSpc>
              <a:spcBef>
                <a:spcPts val="0"/>
              </a:spcBef>
              <a:spcAft>
                <a:spcPts val="0"/>
              </a:spcAft>
              <a:buFont typeface="Wingdings"/>
              <a:buChar char=""/>
            </a:pPr>
            <a:r>
              <a:rPr lang="en-US" sz="2800" dirty="0">
                <a:ea typeface="Calibri"/>
                <a:cs typeface="Times New Roman"/>
              </a:rPr>
              <a:t>Under EERA, if the parties disagree about whether at impasse, PERB </a:t>
            </a:r>
            <a:r>
              <a:rPr lang="en-US" sz="2800" dirty="0" smtClean="0">
                <a:ea typeface="Calibri"/>
                <a:cs typeface="Times New Roman"/>
              </a:rPr>
              <a:t>decides</a:t>
            </a:r>
            <a:endParaRPr lang="en-US" sz="2800" dirty="0">
              <a:ea typeface="Calibri"/>
              <a:cs typeface="Times New Roman"/>
            </a:endParaRPr>
          </a:p>
        </p:txBody>
      </p:sp>
    </p:spTree>
    <p:extLst>
      <p:ext uri="{BB962C8B-B14F-4D97-AF65-F5344CB8AC3E}">
        <p14:creationId xmlns:p14="http://schemas.microsoft.com/office/powerpoint/2010/main" val="2601644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Mediation Under EERA?</a:t>
            </a:r>
            <a:endParaRPr lang="en-US" dirty="0"/>
          </a:p>
        </p:txBody>
      </p:sp>
      <p:pic>
        <p:nvPicPr>
          <p:cNvPr id="4" name="Content Placeholder 3" descr="C:\Users\Paul\Documents\GGDR\Templates\GGDRlogo2 (2).jpg"/>
          <p:cNvPicPr>
            <a:picLocks noGrp="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791200"/>
            <a:ext cx="1688869" cy="450273"/>
          </a:xfrm>
          <a:prstGeom prst="rect">
            <a:avLst/>
          </a:prstGeom>
          <a:noFill/>
          <a:ln>
            <a:noFill/>
          </a:ln>
        </p:spPr>
      </p:pic>
      <p:sp>
        <p:nvSpPr>
          <p:cNvPr id="5" name="Rectangle 4"/>
          <p:cNvSpPr/>
          <p:nvPr/>
        </p:nvSpPr>
        <p:spPr>
          <a:xfrm>
            <a:off x="1143000" y="2267912"/>
            <a:ext cx="6705600" cy="3560975"/>
          </a:xfrm>
          <a:prstGeom prst="rect">
            <a:avLst/>
          </a:prstGeom>
        </p:spPr>
        <p:txBody>
          <a:bodyPr wrap="square">
            <a:spAutoFit/>
          </a:bodyPr>
          <a:lstStyle/>
          <a:p>
            <a:pPr marL="342900" marR="0" lvl="0" indent="-342900">
              <a:lnSpc>
                <a:spcPct val="115000"/>
              </a:lnSpc>
              <a:spcBef>
                <a:spcPts val="0"/>
              </a:spcBef>
              <a:spcAft>
                <a:spcPts val="0"/>
              </a:spcAft>
              <a:buFont typeface="Wingdings"/>
              <a:buChar char=""/>
            </a:pPr>
            <a:r>
              <a:rPr lang="en-US" sz="2800" dirty="0">
                <a:latin typeface="Calibri"/>
                <a:ea typeface="Calibri"/>
                <a:cs typeface="Times New Roman"/>
              </a:rPr>
              <a:t>Mediation is confidential, off the record, and informal</a:t>
            </a:r>
          </a:p>
          <a:p>
            <a:pPr marL="342900" marR="0" lvl="0" indent="-342900">
              <a:lnSpc>
                <a:spcPct val="115000"/>
              </a:lnSpc>
              <a:spcBef>
                <a:spcPts val="0"/>
              </a:spcBef>
              <a:spcAft>
                <a:spcPts val="0"/>
              </a:spcAft>
              <a:buFont typeface="Wingdings"/>
              <a:buChar char=""/>
            </a:pPr>
            <a:r>
              <a:rPr lang="en-US" sz="2800" dirty="0">
                <a:latin typeface="Calibri"/>
                <a:ea typeface="Calibri"/>
                <a:cs typeface="Times New Roman"/>
              </a:rPr>
              <a:t>There is no fixed timeline for mediation except that it must go at least fifteen calendar days</a:t>
            </a:r>
          </a:p>
          <a:p>
            <a:pPr marL="342900" marR="0" lvl="0" indent="-342900">
              <a:lnSpc>
                <a:spcPct val="115000"/>
              </a:lnSpc>
              <a:spcBef>
                <a:spcPts val="0"/>
              </a:spcBef>
              <a:spcAft>
                <a:spcPts val="1000"/>
              </a:spcAft>
              <a:buFont typeface="Wingdings"/>
              <a:buChar char=""/>
            </a:pPr>
            <a:r>
              <a:rPr lang="en-US" sz="2800" dirty="0">
                <a:latin typeface="Calibri"/>
                <a:ea typeface="Calibri"/>
                <a:cs typeface="Times New Roman"/>
              </a:rPr>
              <a:t>The goal of mediation is a tentative agreement</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1392864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a:t>
            </a:r>
            <a:r>
              <a:rPr lang="en-US" dirty="0"/>
              <a:t>of the Mediator</a:t>
            </a:r>
          </a:p>
        </p:txBody>
      </p:sp>
      <p:sp>
        <p:nvSpPr>
          <p:cNvPr id="3" name="Content Placeholder 2"/>
          <p:cNvSpPr>
            <a:spLocks noGrp="1"/>
          </p:cNvSpPr>
          <p:nvPr>
            <p:ph sz="quarter" idx="1"/>
          </p:nvPr>
        </p:nvSpPr>
        <p:spPr/>
        <p:txBody>
          <a:bodyPr/>
          <a:lstStyle/>
          <a:p>
            <a:pPr lvl="1"/>
            <a:r>
              <a:rPr lang="en-US" sz="3600" dirty="0"/>
              <a:t>Acts as a communication link between the parties</a:t>
            </a:r>
          </a:p>
          <a:p>
            <a:pPr lvl="1"/>
            <a:r>
              <a:rPr lang="en-US" sz="3600" dirty="0"/>
              <a:t>Listens to the parties proposals, asks questions and provides feedback</a:t>
            </a:r>
          </a:p>
          <a:p>
            <a:pPr lvl="1"/>
            <a:r>
              <a:rPr lang="en-US" sz="3600" dirty="0"/>
              <a:t>Models good bargaining practices</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791200"/>
            <a:ext cx="1688869" cy="450273"/>
          </a:xfrm>
          <a:prstGeom prst="rect">
            <a:avLst/>
          </a:prstGeom>
          <a:noFill/>
          <a:ln>
            <a:noFill/>
          </a:ln>
        </p:spPr>
      </p:pic>
    </p:spTree>
    <p:extLst>
      <p:ext uri="{BB962C8B-B14F-4D97-AF65-F5344CB8AC3E}">
        <p14:creationId xmlns:p14="http://schemas.microsoft.com/office/powerpoint/2010/main" val="464002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Doris and I have an unspoken agreement, but she won’t tell me what it is.</a:t>
            </a:r>
            <a:endParaRPr lang="en-US" dirty="0"/>
          </a:p>
        </p:txBody>
      </p:sp>
      <p:pic>
        <p:nvPicPr>
          <p:cNvPr id="8" name="Picture Placeholder 7"/>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3559" b="23559"/>
          <a:stretch>
            <a:fillRect/>
          </a:stretch>
        </p:blipFill>
        <p:spPr/>
      </p:pic>
      <p:sp>
        <p:nvSpPr>
          <p:cNvPr id="7" name="Text Placeholder 6"/>
          <p:cNvSpPr>
            <a:spLocks noGrp="1"/>
          </p:cNvSpPr>
          <p:nvPr>
            <p:ph type="body" sz="half" idx="2"/>
          </p:nvPr>
        </p:nvSpPr>
        <p:spPr/>
        <p:txBody>
          <a:bodyPr/>
          <a:lstStyle/>
          <a:p>
            <a:r>
              <a:rPr lang="en-US" sz="2400" dirty="0" smtClean="0"/>
              <a:t>Mediation is about enhancing communication</a:t>
            </a:r>
            <a:r>
              <a:rPr lang="en-US" dirty="0" smtClean="0"/>
              <a:t>.</a:t>
            </a:r>
            <a:endParaRPr lang="en-US" dirty="0"/>
          </a:p>
        </p:txBody>
      </p:sp>
      <p:pic>
        <p:nvPicPr>
          <p:cNvPr id="4" name="Content Placeholder 3" descr="C:\Users\Paul\Documents\GGDR\Templates\GGDRlogo2 (2).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5791200"/>
            <a:ext cx="1688869" cy="450273"/>
          </a:xfrm>
          <a:prstGeom prst="rect">
            <a:avLst/>
          </a:prstGeom>
          <a:noFill/>
          <a:ln>
            <a:noFill/>
          </a:ln>
        </p:spPr>
      </p:pic>
    </p:spTree>
    <p:extLst>
      <p:ext uri="{BB962C8B-B14F-4D97-AF65-F5344CB8AC3E}">
        <p14:creationId xmlns:p14="http://schemas.microsoft.com/office/powerpoint/2010/main" val="622696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Mediators Work</a:t>
            </a:r>
            <a:endParaRPr lang="en-US" dirty="0"/>
          </a:p>
        </p:txBody>
      </p:sp>
      <p:sp>
        <p:nvSpPr>
          <p:cNvPr id="7" name="Content Placeholder 6"/>
          <p:cNvSpPr>
            <a:spLocks noGrp="1"/>
          </p:cNvSpPr>
          <p:nvPr>
            <p:ph sz="quarter" idx="1"/>
          </p:nvPr>
        </p:nvSpPr>
        <p:spPr/>
        <p:txBody>
          <a:bodyPr>
            <a:normAutofit fontScale="92500"/>
          </a:bodyPr>
          <a:lstStyle/>
          <a:p>
            <a:pPr marL="742950" lvl="1" indent="-285750">
              <a:lnSpc>
                <a:spcPct val="115000"/>
              </a:lnSpc>
              <a:spcBef>
                <a:spcPts val="0"/>
              </a:spcBef>
              <a:buFont typeface="Wingdings"/>
              <a:buChar char=""/>
            </a:pPr>
            <a:r>
              <a:rPr lang="en-US" sz="3200" dirty="0">
                <a:ea typeface="Calibri"/>
                <a:cs typeface="Times New Roman"/>
              </a:rPr>
              <a:t>Shuttles proposals and “supposals” between the parties</a:t>
            </a:r>
          </a:p>
          <a:p>
            <a:pPr marL="742950" lvl="1" indent="-285750">
              <a:lnSpc>
                <a:spcPct val="115000"/>
              </a:lnSpc>
              <a:spcBef>
                <a:spcPts val="0"/>
              </a:spcBef>
              <a:buFont typeface="Wingdings"/>
              <a:buChar char=""/>
            </a:pPr>
            <a:r>
              <a:rPr lang="en-US" sz="3200" dirty="0">
                <a:ea typeface="Calibri"/>
                <a:cs typeface="Times New Roman"/>
              </a:rPr>
              <a:t>Makes suggestions for settlement</a:t>
            </a:r>
          </a:p>
          <a:p>
            <a:pPr marL="742950" lvl="1" indent="-285750">
              <a:lnSpc>
                <a:spcPct val="115000"/>
              </a:lnSpc>
              <a:spcBef>
                <a:spcPts val="0"/>
              </a:spcBef>
              <a:buFont typeface="Wingdings"/>
              <a:buChar char=""/>
            </a:pPr>
            <a:r>
              <a:rPr lang="en-US" sz="3200" dirty="0" smtClean="0">
                <a:ea typeface="Calibri"/>
                <a:cs typeface="Times New Roman"/>
              </a:rPr>
              <a:t>Controls </a:t>
            </a:r>
            <a:r>
              <a:rPr lang="en-US" sz="3200" dirty="0">
                <a:ea typeface="Calibri"/>
                <a:cs typeface="Times New Roman"/>
              </a:rPr>
              <a:t>the process – </a:t>
            </a:r>
            <a:r>
              <a:rPr lang="en-US" sz="3200" dirty="0" smtClean="0">
                <a:ea typeface="Calibri"/>
                <a:cs typeface="Times New Roman"/>
              </a:rPr>
              <a:t>uses </a:t>
            </a:r>
            <a:r>
              <a:rPr lang="en-US" sz="3200" dirty="0">
                <a:ea typeface="Calibri"/>
                <a:cs typeface="Times New Roman"/>
              </a:rPr>
              <a:t>caucuses, subcommittees, sidebars as needed</a:t>
            </a:r>
          </a:p>
          <a:p>
            <a:pPr marL="742950" lvl="1" indent="-285750">
              <a:lnSpc>
                <a:spcPct val="115000"/>
              </a:lnSpc>
              <a:spcBef>
                <a:spcPts val="0"/>
              </a:spcBef>
              <a:spcAft>
                <a:spcPts val="1000"/>
              </a:spcAft>
              <a:buFont typeface="Wingdings"/>
              <a:buChar char=""/>
            </a:pPr>
            <a:r>
              <a:rPr lang="en-US" sz="3200" dirty="0">
                <a:ea typeface="Calibri"/>
                <a:cs typeface="Times New Roman"/>
              </a:rPr>
              <a:t>Keeps the parties talking and working</a:t>
            </a:r>
          </a:p>
          <a:p>
            <a:pPr marL="742950" lvl="1" indent="-285750">
              <a:lnSpc>
                <a:spcPct val="115000"/>
              </a:lnSpc>
              <a:spcBef>
                <a:spcPts val="0"/>
              </a:spcBef>
              <a:spcAft>
                <a:spcPts val="1000"/>
              </a:spcAft>
              <a:buFont typeface="Wingdings"/>
              <a:buChar char=""/>
            </a:pPr>
            <a:r>
              <a:rPr lang="en-US" sz="3200" dirty="0">
                <a:ea typeface="Calibri"/>
                <a:cs typeface="Times New Roman"/>
              </a:rPr>
              <a:t>Will remind the parties that the best way to move the other side is to make movement</a:t>
            </a:r>
          </a:p>
          <a:p>
            <a:endParaRPr lang="en-US" dirty="0"/>
          </a:p>
        </p:txBody>
      </p:sp>
      <p:pic>
        <p:nvPicPr>
          <p:cNvPr id="5"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974772"/>
            <a:ext cx="1688869" cy="450273"/>
          </a:xfrm>
          <a:prstGeom prst="rect">
            <a:avLst/>
          </a:prstGeom>
          <a:noFill/>
          <a:ln>
            <a:noFill/>
          </a:ln>
        </p:spPr>
      </p:pic>
    </p:spTree>
    <p:extLst>
      <p:ext uri="{BB962C8B-B14F-4D97-AF65-F5344CB8AC3E}">
        <p14:creationId xmlns:p14="http://schemas.microsoft.com/office/powerpoint/2010/main" val="1737867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t>
            </a:r>
            <a:r>
              <a:rPr lang="en-US" dirty="0"/>
              <a:t>are the mediators? </a:t>
            </a:r>
          </a:p>
        </p:txBody>
      </p:sp>
      <p:sp>
        <p:nvSpPr>
          <p:cNvPr id="3" name="Content Placeholder 2"/>
          <p:cNvSpPr>
            <a:spLocks noGrp="1"/>
          </p:cNvSpPr>
          <p:nvPr>
            <p:ph sz="quarter" idx="1"/>
          </p:nvPr>
        </p:nvSpPr>
        <p:spPr/>
        <p:txBody>
          <a:bodyPr>
            <a:normAutofit/>
          </a:bodyPr>
          <a:lstStyle/>
          <a:p>
            <a:r>
              <a:rPr lang="en-US" sz="3200" dirty="0" smtClean="0"/>
              <a:t>Are </a:t>
            </a:r>
            <a:r>
              <a:rPr lang="en-US" sz="3200" dirty="0"/>
              <a:t>experienced neutrals with a labor relations background</a:t>
            </a:r>
          </a:p>
          <a:p>
            <a:r>
              <a:rPr lang="en-US" sz="3200" dirty="0" smtClean="0"/>
              <a:t>Or</a:t>
            </a:r>
            <a:r>
              <a:rPr lang="en-US" sz="3200" dirty="0"/>
              <a:t>, if new to the job, experienced former negotiators for one side or both</a:t>
            </a:r>
          </a:p>
          <a:p>
            <a:r>
              <a:rPr lang="en-US" sz="3200" dirty="0" smtClean="0"/>
              <a:t>Bring </a:t>
            </a:r>
            <a:r>
              <a:rPr lang="en-US" sz="3200" dirty="0"/>
              <a:t>their experiences in other mediations, in schools and elsewhere</a:t>
            </a:r>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791200"/>
            <a:ext cx="1688869" cy="450273"/>
          </a:xfrm>
          <a:prstGeom prst="rect">
            <a:avLst/>
          </a:prstGeom>
          <a:noFill/>
          <a:ln>
            <a:noFill/>
          </a:ln>
        </p:spPr>
      </p:pic>
    </p:spTree>
    <p:extLst>
      <p:ext uri="{BB962C8B-B14F-4D97-AF65-F5344CB8AC3E}">
        <p14:creationId xmlns:p14="http://schemas.microsoft.com/office/powerpoint/2010/main" val="836954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Trust Your Mediator?</a:t>
            </a:r>
            <a:endParaRPr lang="en-US" dirty="0"/>
          </a:p>
        </p:txBody>
      </p:sp>
      <p:sp>
        <p:nvSpPr>
          <p:cNvPr id="3" name="Content Placeholder 2"/>
          <p:cNvSpPr>
            <a:spLocks noGrp="1"/>
          </p:cNvSpPr>
          <p:nvPr>
            <p:ph sz="quarter" idx="1"/>
          </p:nvPr>
        </p:nvSpPr>
        <p:spPr/>
        <p:txBody>
          <a:bodyPr/>
          <a:lstStyle/>
          <a:p>
            <a:r>
              <a:rPr lang="en-US" dirty="0" smtClean="0"/>
              <a:t>Neither </a:t>
            </a:r>
            <a:r>
              <a:rPr lang="en-US" dirty="0"/>
              <a:t>side pays a state mediator (the state does), or both sides do (typically) if private mediator used</a:t>
            </a:r>
          </a:p>
          <a:p>
            <a:r>
              <a:rPr lang="en-US" dirty="0" smtClean="0"/>
              <a:t>Are </a:t>
            </a:r>
            <a:r>
              <a:rPr lang="en-US" dirty="0"/>
              <a:t>not interested in the outcome, other than that the parties agree</a:t>
            </a:r>
          </a:p>
          <a:p>
            <a:r>
              <a:rPr lang="en-US" dirty="0" smtClean="0"/>
              <a:t>Are </a:t>
            </a:r>
            <a:r>
              <a:rPr lang="en-US" dirty="0"/>
              <a:t>not a part of your team, but not a part of the other side’s team either</a:t>
            </a:r>
          </a:p>
          <a:p>
            <a:r>
              <a:rPr lang="en-US" dirty="0" smtClean="0"/>
              <a:t>Will </a:t>
            </a:r>
            <a:r>
              <a:rPr lang="en-US" dirty="0"/>
              <a:t>honor confidentiality requests, but will use information to move both sides</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791200"/>
            <a:ext cx="1688869" cy="450273"/>
          </a:xfrm>
          <a:prstGeom prst="rect">
            <a:avLst/>
          </a:prstGeom>
          <a:noFill/>
          <a:ln>
            <a:noFill/>
          </a:ln>
        </p:spPr>
      </p:pic>
    </p:spTree>
    <p:extLst>
      <p:ext uri="{BB962C8B-B14F-4D97-AF65-F5344CB8AC3E}">
        <p14:creationId xmlns:p14="http://schemas.microsoft.com/office/powerpoint/2010/main" val="1837827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 making this decision on principle, just to see how it feels.”</a:t>
            </a:r>
            <a:endParaRPr lang="en-US" dirty="0"/>
          </a:p>
        </p:txBody>
      </p:sp>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3559" b="23559"/>
          <a:stretch>
            <a:fillRect/>
          </a:stretch>
        </p:blipFill>
        <p:spPr/>
      </p:pic>
      <p:sp>
        <p:nvSpPr>
          <p:cNvPr id="6" name="Text Placeholder 5"/>
          <p:cNvSpPr>
            <a:spLocks noGrp="1"/>
          </p:cNvSpPr>
          <p:nvPr>
            <p:ph type="body" sz="half" idx="2"/>
          </p:nvPr>
        </p:nvSpPr>
        <p:spPr/>
        <p:txBody>
          <a:bodyPr/>
          <a:lstStyle/>
          <a:p>
            <a:r>
              <a:rPr lang="en-US" sz="2400" dirty="0" smtClean="0"/>
              <a:t>A skilled mediator can help you find a way to change your position while remaining true to your principles</a:t>
            </a:r>
            <a:r>
              <a:rPr lang="en-US" dirty="0" smtClean="0"/>
              <a:t>.</a:t>
            </a:r>
            <a:endParaRPr lang="en-US" dirty="0"/>
          </a:p>
        </p:txBody>
      </p:sp>
      <p:pic>
        <p:nvPicPr>
          <p:cNvPr id="8" name="Content Placeholder 3" descr="C:\Users\Paul\Documents\GGDR\Templates\GGDRlogo2 (2).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5867400"/>
            <a:ext cx="1688869" cy="450273"/>
          </a:xfrm>
          <a:prstGeom prst="rect">
            <a:avLst/>
          </a:prstGeom>
          <a:noFill/>
          <a:ln>
            <a:noFill/>
          </a:ln>
        </p:spPr>
      </p:pic>
    </p:spTree>
    <p:extLst>
      <p:ext uri="{BB962C8B-B14F-4D97-AF65-F5344CB8AC3E}">
        <p14:creationId xmlns:p14="http://schemas.microsoft.com/office/powerpoint/2010/main" val="3656302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smtClean="0"/>
              <a:t>Team </a:t>
            </a:r>
            <a:r>
              <a:rPr lang="en-US" sz="2400" dirty="0"/>
              <a:t>members can make a big difference in mediation</a:t>
            </a:r>
          </a:p>
        </p:txBody>
      </p:sp>
      <p:sp>
        <p:nvSpPr>
          <p:cNvPr id="6" name="Content Placeholder 5"/>
          <p:cNvSpPr>
            <a:spLocks noGrp="1"/>
          </p:cNvSpPr>
          <p:nvPr>
            <p:ph sz="quarter" idx="1"/>
          </p:nvPr>
        </p:nvSpPr>
        <p:spPr/>
        <p:txBody>
          <a:bodyPr>
            <a:normAutofit lnSpcReduction="10000"/>
          </a:bodyPr>
          <a:lstStyle/>
          <a:p>
            <a:r>
              <a:rPr lang="en-US" sz="3200" dirty="0" smtClean="0"/>
              <a:t>Bargaining team members </a:t>
            </a:r>
            <a:r>
              <a:rPr lang="en-US" sz="3200" dirty="0"/>
              <a:t>can bring </a:t>
            </a:r>
            <a:r>
              <a:rPr lang="en-US" sz="3200" dirty="0" smtClean="0"/>
              <a:t>their </a:t>
            </a:r>
            <a:r>
              <a:rPr lang="en-US" sz="3200" dirty="0"/>
              <a:t>expertise to the discussions, especially in caucus with the mediator</a:t>
            </a:r>
          </a:p>
          <a:p>
            <a:r>
              <a:rPr lang="en-US" sz="3200" dirty="0" smtClean="0"/>
              <a:t>Team members </a:t>
            </a:r>
            <a:r>
              <a:rPr lang="en-US" sz="3200" dirty="0"/>
              <a:t>can parlay </a:t>
            </a:r>
            <a:r>
              <a:rPr lang="en-US" sz="3200" dirty="0" smtClean="0"/>
              <a:t>their </a:t>
            </a:r>
            <a:r>
              <a:rPr lang="en-US" sz="3200" dirty="0"/>
              <a:t>relationship with </a:t>
            </a:r>
            <a:r>
              <a:rPr lang="en-US" sz="3200" dirty="0" smtClean="0"/>
              <a:t>members </a:t>
            </a:r>
            <a:r>
              <a:rPr lang="en-US" sz="3200" dirty="0"/>
              <a:t>of the other team to advantage</a:t>
            </a:r>
          </a:p>
          <a:p>
            <a:r>
              <a:rPr lang="en-US" sz="3200" dirty="0" smtClean="0"/>
              <a:t>Team members </a:t>
            </a:r>
            <a:r>
              <a:rPr lang="en-US" sz="3200" dirty="0"/>
              <a:t>can volunteer to join mediation subcommittees in </a:t>
            </a:r>
            <a:r>
              <a:rPr lang="en-US" sz="3200" dirty="0" smtClean="0"/>
              <a:t>their </a:t>
            </a:r>
            <a:r>
              <a:rPr lang="en-US" sz="3200" dirty="0"/>
              <a:t>area of knowledge</a:t>
            </a:r>
          </a:p>
          <a:p>
            <a:endParaRPr lang="en-US" dirty="0"/>
          </a:p>
        </p:txBody>
      </p:sp>
      <p:pic>
        <p:nvPicPr>
          <p:cNvPr id="7"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867400"/>
            <a:ext cx="1688869" cy="450273"/>
          </a:xfrm>
          <a:prstGeom prst="rect">
            <a:avLst/>
          </a:prstGeom>
          <a:noFill/>
          <a:ln>
            <a:noFill/>
          </a:ln>
        </p:spPr>
      </p:pic>
    </p:spTree>
    <p:extLst>
      <p:ext uri="{BB962C8B-B14F-4D97-AF65-F5344CB8AC3E}">
        <p14:creationId xmlns:p14="http://schemas.microsoft.com/office/powerpoint/2010/main" val="3478977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Do Impasse Procedures Fit In?</a:t>
            </a:r>
          </a:p>
        </p:txBody>
      </p:sp>
      <p:sp>
        <p:nvSpPr>
          <p:cNvPr id="5" name="Content Placeholder 4"/>
          <p:cNvSpPr>
            <a:spLocks noGrp="1"/>
          </p:cNvSpPr>
          <p:nvPr>
            <p:ph sz="quarter" idx="1"/>
          </p:nvPr>
        </p:nvSpPr>
        <p:spPr/>
        <p:txBody>
          <a:bodyPr>
            <a:normAutofit/>
          </a:bodyPr>
          <a:lstStyle/>
          <a:p>
            <a:pPr lvl="0"/>
            <a:r>
              <a:rPr lang="en-US" sz="3600" dirty="0"/>
              <a:t>1,050 school districts</a:t>
            </a:r>
          </a:p>
          <a:p>
            <a:pPr lvl="0"/>
            <a:r>
              <a:rPr lang="en-US" sz="3600" dirty="0"/>
              <a:t>Two or more bargaining </a:t>
            </a:r>
            <a:r>
              <a:rPr lang="en-US" sz="3600" dirty="0" smtClean="0"/>
              <a:t>units </a:t>
            </a:r>
            <a:r>
              <a:rPr lang="en-US" sz="3600" dirty="0"/>
              <a:t>/ unions in each district</a:t>
            </a:r>
          </a:p>
          <a:p>
            <a:pPr lvl="0"/>
            <a:r>
              <a:rPr lang="en-US" sz="3600" dirty="0"/>
              <a:t>O</a:t>
            </a:r>
            <a:r>
              <a:rPr lang="en-US" sz="3600" dirty="0" smtClean="0"/>
              <a:t>ver </a:t>
            </a:r>
            <a:r>
              <a:rPr lang="en-US" sz="3600" dirty="0"/>
              <a:t>2,000 bargaining units in CA K-12</a:t>
            </a:r>
          </a:p>
          <a:p>
            <a:pPr lvl="0"/>
            <a:r>
              <a:rPr lang="en-US" sz="3600" dirty="0"/>
              <a:t>Typically, bargaining takes place each year for each unit, at least on limited items</a:t>
            </a:r>
          </a:p>
          <a:p>
            <a:endParaRPr lang="en-US" dirty="0"/>
          </a:p>
        </p:txBody>
      </p:sp>
      <p:pic>
        <p:nvPicPr>
          <p:cNvPr id="6" name="Picture 5" descr="C:\Users\Paul\Documents\GGDR\Templates\GGDRlogo2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96000"/>
            <a:ext cx="1981200" cy="533400"/>
          </a:xfrm>
          <a:prstGeom prst="rect">
            <a:avLst/>
          </a:prstGeom>
          <a:noFill/>
          <a:ln>
            <a:noFill/>
          </a:ln>
        </p:spPr>
      </p:pic>
    </p:spTree>
    <p:extLst>
      <p:ext uri="{BB962C8B-B14F-4D97-AF65-F5344CB8AC3E}">
        <p14:creationId xmlns:p14="http://schemas.microsoft.com/office/powerpoint/2010/main" val="2711458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Mediators </a:t>
            </a:r>
            <a:r>
              <a:rPr lang="en-US" sz="2700" dirty="0"/>
              <a:t>play the role of gatekeeper under EERA</a:t>
            </a:r>
          </a:p>
        </p:txBody>
      </p:sp>
      <p:sp>
        <p:nvSpPr>
          <p:cNvPr id="3" name="Content Placeholder 2"/>
          <p:cNvSpPr>
            <a:spLocks noGrp="1"/>
          </p:cNvSpPr>
          <p:nvPr>
            <p:ph sz="quarter" idx="1"/>
          </p:nvPr>
        </p:nvSpPr>
        <p:spPr/>
        <p:txBody>
          <a:bodyPr>
            <a:normAutofit/>
          </a:bodyPr>
          <a:lstStyle/>
          <a:p>
            <a:pPr marL="742950" lvl="1" indent="-285750">
              <a:lnSpc>
                <a:spcPct val="115000"/>
              </a:lnSpc>
              <a:spcBef>
                <a:spcPts val="0"/>
              </a:spcBef>
              <a:buFont typeface="Wingdings"/>
              <a:buChar char=""/>
            </a:pPr>
            <a:r>
              <a:rPr lang="en-US" sz="3200" dirty="0">
                <a:ea typeface="Calibri"/>
                <a:cs typeface="Times New Roman"/>
              </a:rPr>
              <a:t>They decide if and when to release to factfinding</a:t>
            </a:r>
          </a:p>
          <a:p>
            <a:pPr marL="742950" lvl="1" indent="-285750">
              <a:lnSpc>
                <a:spcPct val="115000"/>
              </a:lnSpc>
              <a:spcBef>
                <a:spcPts val="0"/>
              </a:spcBef>
              <a:buFont typeface="Wingdings"/>
              <a:buChar char=""/>
            </a:pPr>
            <a:r>
              <a:rPr lang="en-US" sz="3200" dirty="0">
                <a:ea typeface="Calibri"/>
                <a:cs typeface="Times New Roman"/>
              </a:rPr>
              <a:t>Typically, a mediator will require at least two meetings even if both parties appear eager to go</a:t>
            </a:r>
          </a:p>
          <a:p>
            <a:pPr marL="742950" lvl="1" indent="-285750">
              <a:lnSpc>
                <a:spcPct val="115000"/>
              </a:lnSpc>
              <a:spcBef>
                <a:spcPts val="0"/>
              </a:spcBef>
              <a:spcAft>
                <a:spcPts val="1000"/>
              </a:spcAft>
              <a:buFont typeface="Wingdings"/>
              <a:buChar char=""/>
            </a:pPr>
            <a:r>
              <a:rPr lang="en-US" sz="3200" dirty="0">
                <a:ea typeface="Calibri"/>
                <a:cs typeface="Times New Roman"/>
              </a:rPr>
              <a:t>Releasing parties puts them one step closer to a unilateral imposition / strike</a:t>
            </a:r>
            <a:endParaRPr lang="en-US" sz="3200" dirty="0">
              <a:effectLst/>
              <a:ea typeface="Calibri"/>
              <a:cs typeface="Times New Roman"/>
            </a:endParaRPr>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867400"/>
            <a:ext cx="1688869" cy="450273"/>
          </a:xfrm>
          <a:prstGeom prst="rect">
            <a:avLst/>
          </a:prstGeom>
          <a:noFill/>
          <a:ln>
            <a:noFill/>
          </a:ln>
        </p:spPr>
      </p:pic>
    </p:spTree>
    <p:extLst>
      <p:ext uri="{BB962C8B-B14F-4D97-AF65-F5344CB8AC3E}">
        <p14:creationId xmlns:p14="http://schemas.microsoft.com/office/powerpoint/2010/main" val="2954683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When </a:t>
            </a:r>
            <a:r>
              <a:rPr lang="en-US" sz="2700" dirty="0"/>
              <a:t>one side favors release and the other does not, the mediator must decide</a:t>
            </a:r>
          </a:p>
        </p:txBody>
      </p:sp>
      <p:sp>
        <p:nvSpPr>
          <p:cNvPr id="3" name="Content Placeholder 2"/>
          <p:cNvSpPr>
            <a:spLocks noGrp="1"/>
          </p:cNvSpPr>
          <p:nvPr>
            <p:ph sz="quarter" idx="1"/>
          </p:nvPr>
        </p:nvSpPr>
        <p:spPr/>
        <p:txBody>
          <a:bodyPr/>
          <a:lstStyle/>
          <a:p>
            <a:pPr marL="1143000" lvl="2">
              <a:lnSpc>
                <a:spcPct val="115000"/>
              </a:lnSpc>
              <a:spcBef>
                <a:spcPts val="0"/>
              </a:spcBef>
              <a:buFont typeface="Wingdings"/>
              <a:buChar char=""/>
            </a:pPr>
            <a:r>
              <a:rPr lang="en-US" sz="3600" dirty="0">
                <a:ea typeface="Calibri"/>
                <a:cs typeface="Times New Roman"/>
              </a:rPr>
              <a:t>How far apart are the parties?</a:t>
            </a:r>
          </a:p>
          <a:p>
            <a:pPr marL="1143000" lvl="2">
              <a:lnSpc>
                <a:spcPct val="115000"/>
              </a:lnSpc>
              <a:spcBef>
                <a:spcPts val="0"/>
              </a:spcBef>
              <a:buFont typeface="Wingdings"/>
              <a:buChar char=""/>
            </a:pPr>
            <a:r>
              <a:rPr lang="en-US" sz="3600" dirty="0">
                <a:ea typeface="Calibri"/>
                <a:cs typeface="Times New Roman"/>
              </a:rPr>
              <a:t>Are there critical issues that remain in dispute?</a:t>
            </a:r>
          </a:p>
          <a:p>
            <a:pPr marL="1143000" lvl="2">
              <a:lnSpc>
                <a:spcPct val="115000"/>
              </a:lnSpc>
              <a:spcBef>
                <a:spcPts val="0"/>
              </a:spcBef>
              <a:spcAft>
                <a:spcPts val="1000"/>
              </a:spcAft>
              <a:buFont typeface="Wingdings"/>
              <a:buChar char=""/>
            </a:pPr>
            <a:r>
              <a:rPr lang="en-US" sz="3600" dirty="0">
                <a:ea typeface="Calibri"/>
                <a:cs typeface="Times New Roman"/>
              </a:rPr>
              <a:t>How long have the parties been working at it?</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867400"/>
            <a:ext cx="1688869" cy="450273"/>
          </a:xfrm>
          <a:prstGeom prst="rect">
            <a:avLst/>
          </a:prstGeom>
          <a:noFill/>
          <a:ln>
            <a:noFill/>
          </a:ln>
        </p:spPr>
      </p:pic>
    </p:spTree>
    <p:extLst>
      <p:ext uri="{BB962C8B-B14F-4D97-AF65-F5344CB8AC3E}">
        <p14:creationId xmlns:p14="http://schemas.microsoft.com/office/powerpoint/2010/main" val="3265431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The Mediator Looks </a:t>
            </a:r>
            <a:r>
              <a:rPr lang="en-US" sz="2700" dirty="0"/>
              <a:t>at the </a:t>
            </a:r>
            <a:r>
              <a:rPr lang="en-US" sz="2700" dirty="0" smtClean="0"/>
              <a:t>Issues </a:t>
            </a:r>
            <a:r>
              <a:rPr lang="en-US" sz="2700" dirty="0"/>
              <a:t>and </a:t>
            </a:r>
            <a:r>
              <a:rPr lang="en-US" sz="2700" dirty="0" smtClean="0"/>
              <a:t>Dynamics</a:t>
            </a:r>
            <a:endParaRPr lang="en-US" sz="2700" dirty="0"/>
          </a:p>
        </p:txBody>
      </p:sp>
      <p:sp>
        <p:nvSpPr>
          <p:cNvPr id="3" name="Content Placeholder 2"/>
          <p:cNvSpPr>
            <a:spLocks noGrp="1"/>
          </p:cNvSpPr>
          <p:nvPr>
            <p:ph sz="quarter" idx="1"/>
          </p:nvPr>
        </p:nvSpPr>
        <p:spPr/>
        <p:txBody>
          <a:bodyPr/>
          <a:lstStyle/>
          <a:p>
            <a:r>
              <a:rPr lang="en-US" sz="3200" dirty="0" smtClean="0"/>
              <a:t>Has </a:t>
            </a:r>
            <a:r>
              <a:rPr lang="en-US" sz="3200" dirty="0"/>
              <a:t>the mediator picked up signals that a settlement is possible?</a:t>
            </a:r>
          </a:p>
          <a:p>
            <a:r>
              <a:rPr lang="en-US" sz="3200" dirty="0" smtClean="0"/>
              <a:t>Is </a:t>
            </a:r>
            <a:r>
              <a:rPr lang="en-US" sz="3200" dirty="0"/>
              <a:t>the party pushing for release willing to make progress on some issues prior to FF?</a:t>
            </a:r>
          </a:p>
          <a:p>
            <a:r>
              <a:rPr lang="en-US" sz="3200" dirty="0" smtClean="0"/>
              <a:t>Have </a:t>
            </a:r>
            <a:r>
              <a:rPr lang="en-US" sz="3200" dirty="0"/>
              <a:t>the parties followed mediator process suggestions?</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867400"/>
            <a:ext cx="1688869" cy="450273"/>
          </a:xfrm>
          <a:prstGeom prst="rect">
            <a:avLst/>
          </a:prstGeom>
          <a:noFill/>
          <a:ln>
            <a:noFill/>
          </a:ln>
        </p:spPr>
      </p:pic>
    </p:spTree>
    <p:extLst>
      <p:ext uri="{BB962C8B-B14F-4D97-AF65-F5344CB8AC3E}">
        <p14:creationId xmlns:p14="http://schemas.microsoft.com/office/powerpoint/2010/main" val="2021728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Mediator </a:t>
            </a:r>
            <a:r>
              <a:rPr lang="en-US" sz="2700" dirty="0"/>
              <a:t>may release the dispute with conditions</a:t>
            </a:r>
          </a:p>
        </p:txBody>
      </p:sp>
      <p:sp>
        <p:nvSpPr>
          <p:cNvPr id="3" name="Content Placeholder 2"/>
          <p:cNvSpPr>
            <a:spLocks noGrp="1"/>
          </p:cNvSpPr>
          <p:nvPr>
            <p:ph sz="quarter" idx="1"/>
          </p:nvPr>
        </p:nvSpPr>
        <p:spPr/>
        <p:txBody>
          <a:bodyPr/>
          <a:lstStyle/>
          <a:p>
            <a:r>
              <a:rPr lang="en-US" dirty="0" smtClean="0"/>
              <a:t>For </a:t>
            </a:r>
            <a:r>
              <a:rPr lang="en-US" dirty="0"/>
              <a:t>example, that the parties </a:t>
            </a:r>
            <a:endParaRPr lang="en-US" dirty="0" smtClean="0"/>
          </a:p>
          <a:p>
            <a:pPr lvl="1"/>
            <a:r>
              <a:rPr lang="en-US" sz="2800" dirty="0" smtClean="0"/>
              <a:t>agree </a:t>
            </a:r>
            <a:r>
              <a:rPr lang="en-US" sz="2800" dirty="0"/>
              <a:t>to try mediation after FF, if a report is issued</a:t>
            </a:r>
          </a:p>
          <a:p>
            <a:pPr lvl="1"/>
            <a:r>
              <a:rPr lang="en-US" sz="2800" dirty="0" smtClean="0"/>
              <a:t>narrow </a:t>
            </a:r>
            <a:r>
              <a:rPr lang="en-US" sz="2800" dirty="0"/>
              <a:t>the issues that will go before the FF panel</a:t>
            </a:r>
          </a:p>
          <a:p>
            <a:pPr lvl="1"/>
            <a:r>
              <a:rPr lang="en-US" sz="2800" dirty="0" smtClean="0"/>
              <a:t>agree </a:t>
            </a:r>
            <a:r>
              <a:rPr lang="en-US" sz="2800" dirty="0"/>
              <a:t>to a face to face small group meeting prior to release</a:t>
            </a:r>
          </a:p>
          <a:p>
            <a:pPr lvl="1"/>
            <a:r>
              <a:rPr lang="en-US" sz="2800" dirty="0" smtClean="0"/>
              <a:t>agree </a:t>
            </a:r>
            <a:r>
              <a:rPr lang="en-US" sz="2800" dirty="0"/>
              <a:t>to bring in higher-ups prior to release</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867400"/>
            <a:ext cx="1688869" cy="450273"/>
          </a:xfrm>
          <a:prstGeom prst="rect">
            <a:avLst/>
          </a:prstGeom>
          <a:noFill/>
          <a:ln>
            <a:noFill/>
          </a:ln>
        </p:spPr>
      </p:pic>
    </p:spTree>
    <p:extLst>
      <p:ext uri="{BB962C8B-B14F-4D97-AF65-F5344CB8AC3E}">
        <p14:creationId xmlns:p14="http://schemas.microsoft.com/office/powerpoint/2010/main" val="2803762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Mediation Resources</a:t>
            </a:r>
          </a:p>
        </p:txBody>
      </p:sp>
      <p:sp>
        <p:nvSpPr>
          <p:cNvPr id="3" name="Content Placeholder 2"/>
          <p:cNvSpPr>
            <a:spLocks noGrp="1"/>
          </p:cNvSpPr>
          <p:nvPr>
            <p:ph sz="quarter" idx="1"/>
          </p:nvPr>
        </p:nvSpPr>
        <p:spPr/>
        <p:txBody>
          <a:bodyPr/>
          <a:lstStyle/>
          <a:p>
            <a:r>
              <a:rPr lang="en-US" sz="3200" dirty="0" smtClean="0"/>
              <a:t>CPER </a:t>
            </a:r>
            <a:r>
              <a:rPr lang="en-US" sz="3200" dirty="0"/>
              <a:t>Pocket Guide to Public Sector Mediation in California – by Jerry </a:t>
            </a:r>
            <a:r>
              <a:rPr lang="en-US" sz="3200" dirty="0" err="1"/>
              <a:t>Fecher</a:t>
            </a:r>
            <a:endParaRPr lang="en-US" sz="3200" dirty="0"/>
          </a:p>
          <a:p>
            <a:r>
              <a:rPr lang="en-US" sz="3200" dirty="0" smtClean="0"/>
              <a:t>Process</a:t>
            </a:r>
            <a:r>
              <a:rPr lang="en-US" sz="3200" dirty="0"/>
              <a:t>, Strategy &amp; Tactics in Labor-Management Mediation – by Paul Roose</a:t>
            </a:r>
          </a:p>
          <a:p>
            <a:r>
              <a:rPr lang="en-US" sz="3200" dirty="0" smtClean="0"/>
              <a:t>The </a:t>
            </a:r>
            <a:r>
              <a:rPr lang="en-US" sz="3200" dirty="0"/>
              <a:t>Mediator’s Role as Gatekeeper Under EERA and HEERA – by Paul Roose and Jerry </a:t>
            </a:r>
            <a:r>
              <a:rPr lang="en-US" sz="3200" dirty="0" err="1"/>
              <a:t>Fecher</a:t>
            </a:r>
            <a:endParaRPr lang="en-US" sz="3200" dirty="0"/>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867400"/>
            <a:ext cx="1688869" cy="450273"/>
          </a:xfrm>
          <a:prstGeom prst="rect">
            <a:avLst/>
          </a:prstGeom>
          <a:noFill/>
          <a:ln>
            <a:noFill/>
          </a:ln>
        </p:spPr>
      </p:pic>
    </p:spTree>
    <p:extLst>
      <p:ext uri="{BB962C8B-B14F-4D97-AF65-F5344CB8AC3E}">
        <p14:creationId xmlns:p14="http://schemas.microsoft.com/office/powerpoint/2010/main" val="3857763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Role of Factfinding in the Bargaining Process</a:t>
            </a:r>
          </a:p>
        </p:txBody>
      </p:sp>
      <p:sp>
        <p:nvSpPr>
          <p:cNvPr id="3" name="Content Placeholder 2"/>
          <p:cNvSpPr>
            <a:spLocks noGrp="1"/>
          </p:cNvSpPr>
          <p:nvPr>
            <p:ph sz="quarter" idx="1"/>
          </p:nvPr>
        </p:nvSpPr>
        <p:spPr/>
        <p:txBody>
          <a:bodyPr/>
          <a:lstStyle/>
          <a:p>
            <a:pPr lvl="0"/>
            <a:r>
              <a:rPr lang="en-US" sz="3600" dirty="0"/>
              <a:t>Factfinding is an escalation of the dispute</a:t>
            </a:r>
          </a:p>
          <a:p>
            <a:pPr lvl="0"/>
            <a:r>
              <a:rPr lang="en-US" sz="3600" dirty="0"/>
              <a:t>It is more serious since it can involve a public factfinding report</a:t>
            </a:r>
          </a:p>
          <a:p>
            <a:pPr lvl="0"/>
            <a:r>
              <a:rPr lang="en-US" sz="3600" dirty="0"/>
              <a:t>It generally has an off-the-record and an on-the-record component</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867400"/>
            <a:ext cx="1688869" cy="450273"/>
          </a:xfrm>
          <a:prstGeom prst="rect">
            <a:avLst/>
          </a:prstGeom>
          <a:noFill/>
          <a:ln>
            <a:noFill/>
          </a:ln>
        </p:spPr>
      </p:pic>
    </p:spTree>
    <p:extLst>
      <p:ext uri="{BB962C8B-B14F-4D97-AF65-F5344CB8AC3E}">
        <p14:creationId xmlns:p14="http://schemas.microsoft.com/office/powerpoint/2010/main" val="3445285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Factfinding brings both risk and promise</a:t>
            </a:r>
            <a:endParaRPr lang="en-US" dirty="0"/>
          </a:p>
        </p:txBody>
      </p:sp>
      <p:sp>
        <p:nvSpPr>
          <p:cNvPr id="3" name="Content Placeholder 2"/>
          <p:cNvSpPr>
            <a:spLocks noGrp="1"/>
          </p:cNvSpPr>
          <p:nvPr>
            <p:ph sz="quarter" idx="1"/>
          </p:nvPr>
        </p:nvSpPr>
        <p:spPr/>
        <p:txBody>
          <a:bodyPr/>
          <a:lstStyle/>
          <a:p>
            <a:r>
              <a:rPr lang="en-US" sz="4000" dirty="0" smtClean="0"/>
              <a:t>It </a:t>
            </a:r>
            <a:r>
              <a:rPr lang="en-US" sz="4000" dirty="0"/>
              <a:t>is the last step prior to district being able to implement, union to strike</a:t>
            </a:r>
          </a:p>
          <a:p>
            <a:r>
              <a:rPr lang="en-US" sz="4000" dirty="0" smtClean="0"/>
              <a:t>It </a:t>
            </a:r>
            <a:r>
              <a:rPr lang="en-US" sz="4000" dirty="0"/>
              <a:t>is another opportunity to settle, with outside help</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867400"/>
            <a:ext cx="1688869" cy="450273"/>
          </a:xfrm>
          <a:prstGeom prst="rect">
            <a:avLst/>
          </a:prstGeom>
          <a:noFill/>
          <a:ln>
            <a:noFill/>
          </a:ln>
        </p:spPr>
      </p:pic>
    </p:spTree>
    <p:extLst>
      <p:ext uri="{BB962C8B-B14F-4D97-AF65-F5344CB8AC3E}">
        <p14:creationId xmlns:p14="http://schemas.microsoft.com/office/powerpoint/2010/main" val="2687300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factfinding panel</a:t>
            </a:r>
          </a:p>
        </p:txBody>
      </p:sp>
      <p:sp>
        <p:nvSpPr>
          <p:cNvPr id="3" name="Content Placeholder 2"/>
          <p:cNvSpPr>
            <a:spLocks noGrp="1"/>
          </p:cNvSpPr>
          <p:nvPr>
            <p:ph sz="quarter" idx="1"/>
          </p:nvPr>
        </p:nvSpPr>
        <p:spPr/>
        <p:txBody>
          <a:bodyPr/>
          <a:lstStyle/>
          <a:p>
            <a:pPr lvl="1"/>
            <a:r>
              <a:rPr lang="en-US" sz="2800" dirty="0"/>
              <a:t>Each side picks a party factfinder</a:t>
            </a:r>
          </a:p>
          <a:p>
            <a:pPr lvl="1"/>
            <a:r>
              <a:rPr lang="en-US" sz="2800" dirty="0"/>
              <a:t>Party factfinders are often union higher-ups and consultants (e.g. School Services</a:t>
            </a:r>
            <a:r>
              <a:rPr lang="en-US" sz="2800" dirty="0" smtClean="0"/>
              <a:t>) or attorneys</a:t>
            </a:r>
            <a:endParaRPr lang="en-US" sz="2800" dirty="0"/>
          </a:p>
          <a:p>
            <a:pPr lvl="1"/>
            <a:r>
              <a:rPr lang="en-US" sz="2800" dirty="0"/>
              <a:t>Party factfinders pick a neutral chairperson</a:t>
            </a:r>
          </a:p>
          <a:p>
            <a:pPr lvl="1"/>
            <a:r>
              <a:rPr lang="en-US" sz="2800" dirty="0"/>
              <a:t>PERB has a short list of </a:t>
            </a:r>
            <a:r>
              <a:rPr lang="en-US" sz="2800" dirty="0" err="1"/>
              <a:t>FFers</a:t>
            </a:r>
            <a:r>
              <a:rPr lang="en-US" sz="2800" dirty="0"/>
              <a:t> available for $100 a day, but parties can select and pay for another</a:t>
            </a:r>
          </a:p>
          <a:p>
            <a:pPr lvl="1"/>
            <a:r>
              <a:rPr lang="en-US" sz="2800" dirty="0" err="1"/>
              <a:t>FFer</a:t>
            </a:r>
            <a:r>
              <a:rPr lang="en-US" sz="2800" dirty="0"/>
              <a:t> chairs tend to be arbitrators and / or retired negotiators acceptable to both sides</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867400"/>
            <a:ext cx="1688869" cy="450273"/>
          </a:xfrm>
          <a:prstGeom prst="rect">
            <a:avLst/>
          </a:prstGeom>
          <a:noFill/>
          <a:ln>
            <a:noFill/>
          </a:ln>
        </p:spPr>
      </p:pic>
    </p:spTree>
    <p:extLst>
      <p:ext uri="{BB962C8B-B14F-4D97-AF65-F5344CB8AC3E}">
        <p14:creationId xmlns:p14="http://schemas.microsoft.com/office/powerpoint/2010/main" val="2424925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“I’ve never actually stormed a castle, but I’ve taken a bunch of siege-management courses.</a:t>
            </a:r>
            <a:endParaRPr lang="en-US" dirty="0"/>
          </a:p>
        </p:txBody>
      </p:sp>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3559" b="23559"/>
          <a:stretch>
            <a:fillRect/>
          </a:stretch>
        </p:blipFill>
        <p:spPr/>
      </p:pic>
      <p:sp>
        <p:nvSpPr>
          <p:cNvPr id="6" name="Text Placeholder 5"/>
          <p:cNvSpPr>
            <a:spLocks noGrp="1"/>
          </p:cNvSpPr>
          <p:nvPr>
            <p:ph type="body" sz="half" idx="2"/>
          </p:nvPr>
        </p:nvSpPr>
        <p:spPr/>
        <p:txBody>
          <a:bodyPr>
            <a:normAutofit/>
          </a:bodyPr>
          <a:lstStyle/>
          <a:p>
            <a:r>
              <a:rPr lang="en-US" sz="2400" dirty="0" smtClean="0"/>
              <a:t>You will be lucky if you never have to go through a strike in your career. But it is good to be prepared, just in case.</a:t>
            </a:r>
            <a:endParaRPr lang="en-US" sz="2400" dirty="0"/>
          </a:p>
        </p:txBody>
      </p:sp>
      <p:pic>
        <p:nvPicPr>
          <p:cNvPr id="8" name="Content Placeholder 3" descr="C:\Users\Paul\Documents\GGDR\Templates\GGDRlogo2 (2).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172200"/>
            <a:ext cx="1688869" cy="450273"/>
          </a:xfrm>
          <a:prstGeom prst="rect">
            <a:avLst/>
          </a:prstGeom>
          <a:noFill/>
          <a:ln>
            <a:noFill/>
          </a:ln>
        </p:spPr>
      </p:pic>
    </p:spTree>
    <p:extLst>
      <p:ext uri="{BB962C8B-B14F-4D97-AF65-F5344CB8AC3E}">
        <p14:creationId xmlns:p14="http://schemas.microsoft.com/office/powerpoint/2010/main" val="2597001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Timeline </a:t>
            </a:r>
            <a:r>
              <a:rPr lang="en-US" dirty="0"/>
              <a:t>for </a:t>
            </a:r>
            <a:r>
              <a:rPr lang="en-US" dirty="0" smtClean="0"/>
              <a:t>Factfinding </a:t>
            </a:r>
            <a:endParaRPr lang="en-US" dirty="0"/>
          </a:p>
        </p:txBody>
      </p:sp>
      <p:sp>
        <p:nvSpPr>
          <p:cNvPr id="6" name="Content Placeholder 5"/>
          <p:cNvSpPr>
            <a:spLocks noGrp="1"/>
          </p:cNvSpPr>
          <p:nvPr>
            <p:ph sz="quarter" idx="1"/>
          </p:nvPr>
        </p:nvSpPr>
        <p:spPr/>
        <p:txBody>
          <a:bodyPr/>
          <a:lstStyle/>
          <a:p>
            <a:r>
              <a:rPr lang="en-US" sz="3200" dirty="0" smtClean="0"/>
              <a:t>Can </a:t>
            </a:r>
            <a:r>
              <a:rPr lang="en-US" sz="3200" dirty="0"/>
              <a:t>be a tight schedule if one side or both is unwilling to extend</a:t>
            </a:r>
          </a:p>
          <a:p>
            <a:r>
              <a:rPr lang="en-US" sz="3200" dirty="0" smtClean="0"/>
              <a:t>Deadlines are often extended</a:t>
            </a:r>
            <a:r>
              <a:rPr lang="en-US" sz="3200" dirty="0"/>
              <a:t>, based on the schedules of the panel members and advocates</a:t>
            </a:r>
          </a:p>
          <a:p>
            <a:r>
              <a:rPr lang="en-US" sz="3200" dirty="0" smtClean="0"/>
              <a:t>Typically </a:t>
            </a:r>
            <a:r>
              <a:rPr lang="en-US" sz="3200" dirty="0"/>
              <a:t>takes three to five months from start to </a:t>
            </a:r>
            <a:r>
              <a:rPr lang="en-US" sz="3200" dirty="0" smtClean="0"/>
              <a:t>finish</a:t>
            </a:r>
          </a:p>
          <a:p>
            <a:r>
              <a:rPr lang="en-US" sz="3200" dirty="0" smtClean="0"/>
              <a:t>See CPER Pocket Guide for details</a:t>
            </a:r>
            <a:endParaRPr lang="en-US" sz="3200" dirty="0"/>
          </a:p>
          <a:p>
            <a:endParaRPr lang="en-US" dirty="0"/>
          </a:p>
        </p:txBody>
      </p:sp>
      <p:pic>
        <p:nvPicPr>
          <p:cNvPr id="7"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6172200"/>
            <a:ext cx="1688869" cy="450273"/>
          </a:xfrm>
          <a:prstGeom prst="rect">
            <a:avLst/>
          </a:prstGeom>
          <a:noFill/>
          <a:ln>
            <a:noFill/>
          </a:ln>
        </p:spPr>
      </p:pic>
    </p:spTree>
    <p:extLst>
      <p:ext uri="{BB962C8B-B14F-4D97-AF65-F5344CB8AC3E}">
        <p14:creationId xmlns:p14="http://schemas.microsoft.com/office/powerpoint/2010/main" val="3938127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Impasse Procedures Fit In?</a:t>
            </a:r>
          </a:p>
        </p:txBody>
      </p:sp>
      <p:sp>
        <p:nvSpPr>
          <p:cNvPr id="3" name="Content Placeholder 2"/>
          <p:cNvSpPr>
            <a:spLocks noGrp="1"/>
          </p:cNvSpPr>
          <p:nvPr>
            <p:ph sz="quarter" idx="1"/>
          </p:nvPr>
        </p:nvSpPr>
        <p:spPr/>
        <p:txBody>
          <a:bodyPr/>
          <a:lstStyle/>
          <a:p>
            <a:pPr lvl="0"/>
            <a:r>
              <a:rPr lang="en-US" sz="3200" dirty="0"/>
              <a:t>Of these 2,000 negotiations, perhaps 100 go to impasse (about 5%)</a:t>
            </a:r>
          </a:p>
          <a:p>
            <a:pPr lvl="0"/>
            <a:r>
              <a:rPr lang="en-US" sz="3200" dirty="0"/>
              <a:t>Of the 100 that go to mediation, perhaps 25 go to factfinding</a:t>
            </a:r>
          </a:p>
          <a:p>
            <a:pPr lvl="0"/>
            <a:r>
              <a:rPr lang="en-US" sz="3200" dirty="0"/>
              <a:t>Of the 25 that go to factfinding, perhaps five result in a factfinding report (all others settle)</a:t>
            </a:r>
          </a:p>
          <a:p>
            <a:pPr lvl="0"/>
            <a:r>
              <a:rPr lang="en-US" sz="3200" dirty="0"/>
              <a:t>Of the five reports, one to three go to a strike</a:t>
            </a:r>
          </a:p>
          <a:p>
            <a:endParaRPr lang="en-US" dirty="0"/>
          </a:p>
        </p:txBody>
      </p:sp>
      <p:pic>
        <p:nvPicPr>
          <p:cNvPr id="4" name="Picture 3" descr="C:\Users\Paul\Documents\GGDR\Templates\GGDRlogo2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943600"/>
            <a:ext cx="1981200" cy="533400"/>
          </a:xfrm>
          <a:prstGeom prst="rect">
            <a:avLst/>
          </a:prstGeom>
          <a:noFill/>
          <a:ln>
            <a:noFill/>
          </a:ln>
        </p:spPr>
      </p:pic>
    </p:spTree>
    <p:extLst>
      <p:ext uri="{BB962C8B-B14F-4D97-AF65-F5344CB8AC3E}">
        <p14:creationId xmlns:p14="http://schemas.microsoft.com/office/powerpoint/2010/main" val="827540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factfinding process</a:t>
            </a:r>
          </a:p>
        </p:txBody>
      </p:sp>
      <p:sp>
        <p:nvSpPr>
          <p:cNvPr id="3" name="Content Placeholder 2"/>
          <p:cNvSpPr>
            <a:spLocks noGrp="1"/>
          </p:cNvSpPr>
          <p:nvPr>
            <p:ph sz="quarter" idx="1"/>
          </p:nvPr>
        </p:nvSpPr>
        <p:spPr/>
        <p:txBody>
          <a:bodyPr/>
          <a:lstStyle/>
          <a:p>
            <a:pPr lvl="1"/>
            <a:r>
              <a:rPr lang="en-US" sz="3200" dirty="0"/>
              <a:t>Typically, the three-member panel will meet first to set the timeline and agenda</a:t>
            </a:r>
          </a:p>
          <a:p>
            <a:pPr lvl="1"/>
            <a:r>
              <a:rPr lang="en-US" sz="3200" dirty="0"/>
              <a:t>Sometimes the panel is able to settle the matter without a formal </a:t>
            </a:r>
            <a:r>
              <a:rPr lang="en-US" sz="3200" dirty="0" smtClean="0"/>
              <a:t>hearing</a:t>
            </a:r>
          </a:p>
          <a:p>
            <a:pPr lvl="1"/>
            <a:r>
              <a:rPr lang="en-US" sz="3200" dirty="0" smtClean="0"/>
              <a:t>In most cases, </a:t>
            </a:r>
            <a:r>
              <a:rPr lang="en-US" sz="3200" dirty="0"/>
              <a:t>the parties will gather in a conference room for a formal presentation</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5721927"/>
            <a:ext cx="1688869" cy="450273"/>
          </a:xfrm>
          <a:prstGeom prst="rect">
            <a:avLst/>
          </a:prstGeom>
          <a:noFill/>
          <a:ln>
            <a:noFill/>
          </a:ln>
        </p:spPr>
      </p:pic>
    </p:spTree>
    <p:extLst>
      <p:ext uri="{BB962C8B-B14F-4D97-AF65-F5344CB8AC3E}">
        <p14:creationId xmlns:p14="http://schemas.microsoft.com/office/powerpoint/2010/main" val="2901736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Factfinding Hearing</a:t>
            </a:r>
            <a:endParaRPr lang="en-US" dirty="0"/>
          </a:p>
        </p:txBody>
      </p:sp>
      <p:sp>
        <p:nvSpPr>
          <p:cNvPr id="3" name="Content Placeholder 2"/>
          <p:cNvSpPr>
            <a:spLocks noGrp="1"/>
          </p:cNvSpPr>
          <p:nvPr>
            <p:ph sz="quarter" idx="1"/>
          </p:nvPr>
        </p:nvSpPr>
        <p:spPr/>
        <p:txBody>
          <a:bodyPr/>
          <a:lstStyle/>
          <a:p>
            <a:r>
              <a:rPr lang="en-US" dirty="0" smtClean="0"/>
              <a:t>The </a:t>
            </a:r>
            <a:r>
              <a:rPr lang="en-US" dirty="0"/>
              <a:t>parties present their positions on the disputed issues to the panel, on the record</a:t>
            </a:r>
          </a:p>
          <a:p>
            <a:r>
              <a:rPr lang="en-US" dirty="0" smtClean="0"/>
              <a:t>The </a:t>
            </a:r>
            <a:r>
              <a:rPr lang="en-US" dirty="0"/>
              <a:t>parties attempt to convince the panel that their positions more closely conform to the statutory factors</a:t>
            </a:r>
          </a:p>
          <a:p>
            <a:r>
              <a:rPr lang="en-US" dirty="0" smtClean="0"/>
              <a:t>The </a:t>
            </a:r>
            <a:r>
              <a:rPr lang="en-US" dirty="0"/>
              <a:t>presenter is often the chief negotiator, or an attorney for the party</a:t>
            </a:r>
          </a:p>
          <a:p>
            <a:r>
              <a:rPr lang="en-US" dirty="0" smtClean="0"/>
              <a:t>The </a:t>
            </a:r>
            <a:r>
              <a:rPr lang="en-US" dirty="0"/>
              <a:t>panel may question the presenters, on the record</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5721927"/>
            <a:ext cx="1688869" cy="450273"/>
          </a:xfrm>
          <a:prstGeom prst="rect">
            <a:avLst/>
          </a:prstGeom>
          <a:noFill/>
          <a:ln>
            <a:noFill/>
          </a:ln>
        </p:spPr>
      </p:pic>
    </p:spTree>
    <p:extLst>
      <p:ext uri="{BB962C8B-B14F-4D97-AF65-F5344CB8AC3E}">
        <p14:creationId xmlns:p14="http://schemas.microsoft.com/office/powerpoint/2010/main" val="743948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Factfinding  Panel Executive </a:t>
            </a:r>
            <a:r>
              <a:rPr lang="en-US" dirty="0"/>
              <a:t>Session</a:t>
            </a:r>
          </a:p>
        </p:txBody>
      </p:sp>
      <p:sp>
        <p:nvSpPr>
          <p:cNvPr id="3" name="Content Placeholder 2"/>
          <p:cNvSpPr>
            <a:spLocks noGrp="1"/>
          </p:cNvSpPr>
          <p:nvPr>
            <p:ph sz="quarter" idx="1"/>
          </p:nvPr>
        </p:nvSpPr>
        <p:spPr/>
        <p:txBody>
          <a:bodyPr/>
          <a:lstStyle/>
          <a:p>
            <a:pPr marL="274320" lvl="1">
              <a:buClr>
                <a:schemeClr val="accent1"/>
              </a:buClr>
              <a:buSzPct val="85000"/>
              <a:buFont typeface="Wingdings 2"/>
              <a:buChar char=""/>
            </a:pPr>
            <a:r>
              <a:rPr lang="en-US" sz="3600" dirty="0"/>
              <a:t>The panel will often recess to an off-the-record three person </a:t>
            </a:r>
            <a:r>
              <a:rPr lang="en-US" sz="3600" dirty="0" smtClean="0"/>
              <a:t>discussion</a:t>
            </a:r>
          </a:p>
          <a:p>
            <a:pPr marL="274320" lvl="1">
              <a:buClr>
                <a:schemeClr val="accent1"/>
              </a:buClr>
              <a:buSzPct val="85000"/>
              <a:buFont typeface="Wingdings 2"/>
              <a:buChar char=""/>
            </a:pPr>
            <a:r>
              <a:rPr lang="en-US" sz="3600" dirty="0" smtClean="0"/>
              <a:t>This is also </a:t>
            </a:r>
            <a:r>
              <a:rPr lang="en-US" sz="3600" dirty="0"/>
              <a:t>called an e</a:t>
            </a:r>
            <a:r>
              <a:rPr lang="en-US" sz="3600" dirty="0" smtClean="0"/>
              <a:t>xecutive session</a:t>
            </a:r>
            <a:endParaRPr lang="en-US" sz="3600" dirty="0"/>
          </a:p>
          <a:p>
            <a:pPr marL="274320" lvl="1">
              <a:buClr>
                <a:schemeClr val="accent1"/>
              </a:buClr>
              <a:buSzPct val="85000"/>
              <a:buFont typeface="Wingdings 2"/>
              <a:buChar char=""/>
            </a:pPr>
            <a:r>
              <a:rPr lang="en-US" sz="3600" dirty="0" smtClean="0"/>
              <a:t>May </a:t>
            </a:r>
            <a:r>
              <a:rPr lang="en-US" sz="3600" dirty="0"/>
              <a:t>include the advocates as </a:t>
            </a:r>
            <a:r>
              <a:rPr lang="en-US" sz="3600" dirty="0" smtClean="0"/>
              <a:t>well</a:t>
            </a:r>
          </a:p>
          <a:p>
            <a:pPr marL="274320" lvl="1">
              <a:buClr>
                <a:schemeClr val="accent1"/>
              </a:buClr>
              <a:buSzPct val="85000"/>
              <a:buFont typeface="Wingdings 2"/>
              <a:buChar char=""/>
            </a:pPr>
            <a:r>
              <a:rPr lang="en-US" sz="3600" dirty="0" smtClean="0"/>
              <a:t>Typically does not include whole bargaining teams</a:t>
            </a:r>
            <a:endParaRPr lang="en-US" sz="3600" dirty="0"/>
          </a:p>
          <a:p>
            <a:pPr marL="274320" lvl="1">
              <a:buClr>
                <a:schemeClr val="accent1"/>
              </a:buClr>
              <a:buSzPct val="85000"/>
              <a:buFont typeface="Wingdings 2"/>
              <a:buChar char=""/>
            </a:pPr>
            <a:endParaRPr lang="en-US" sz="2400" dirty="0"/>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5721927"/>
            <a:ext cx="1688869" cy="450273"/>
          </a:xfrm>
          <a:prstGeom prst="rect">
            <a:avLst/>
          </a:prstGeom>
          <a:noFill/>
          <a:ln>
            <a:noFill/>
          </a:ln>
        </p:spPr>
      </p:pic>
    </p:spTree>
    <p:extLst>
      <p:ext uri="{BB962C8B-B14F-4D97-AF65-F5344CB8AC3E}">
        <p14:creationId xmlns:p14="http://schemas.microsoft.com/office/powerpoint/2010/main" val="4130794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Executive Session is Mediation</a:t>
            </a:r>
            <a:endParaRPr lang="en-US" dirty="0"/>
          </a:p>
        </p:txBody>
      </p:sp>
      <p:sp>
        <p:nvSpPr>
          <p:cNvPr id="3" name="Content Placeholder 2"/>
          <p:cNvSpPr>
            <a:spLocks noGrp="1"/>
          </p:cNvSpPr>
          <p:nvPr>
            <p:ph sz="quarter" idx="1"/>
          </p:nvPr>
        </p:nvSpPr>
        <p:spPr/>
        <p:txBody>
          <a:bodyPr/>
          <a:lstStyle/>
          <a:p>
            <a:r>
              <a:rPr lang="en-US" sz="3200" dirty="0" smtClean="0"/>
              <a:t>The </a:t>
            </a:r>
            <a:r>
              <a:rPr lang="en-US" sz="3200" dirty="0"/>
              <a:t>purpose of the Executive Session is to explore whether settlement is possible</a:t>
            </a:r>
          </a:p>
          <a:p>
            <a:r>
              <a:rPr lang="en-US" sz="3200" dirty="0" smtClean="0"/>
              <a:t>The </a:t>
            </a:r>
            <a:r>
              <a:rPr lang="en-US" sz="3200" dirty="0"/>
              <a:t>neutral chair will often put on a “mediator hat” and try to mediate a deal</a:t>
            </a:r>
          </a:p>
          <a:p>
            <a:r>
              <a:rPr lang="en-US" sz="3200" dirty="0" smtClean="0"/>
              <a:t>This </a:t>
            </a:r>
            <a:r>
              <a:rPr lang="en-US" sz="3200" dirty="0"/>
              <a:t>off the record discussion may continue into the evening, or into another day</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5721927"/>
            <a:ext cx="1688869" cy="450273"/>
          </a:xfrm>
          <a:prstGeom prst="rect">
            <a:avLst/>
          </a:prstGeom>
          <a:noFill/>
          <a:ln>
            <a:noFill/>
          </a:ln>
        </p:spPr>
      </p:pic>
    </p:spTree>
    <p:extLst>
      <p:ext uri="{BB962C8B-B14F-4D97-AF65-F5344CB8AC3E}">
        <p14:creationId xmlns:p14="http://schemas.microsoft.com/office/powerpoint/2010/main" val="1749958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Factfinding Report</a:t>
            </a:r>
            <a:endParaRPr lang="en-US" dirty="0"/>
          </a:p>
        </p:txBody>
      </p:sp>
      <p:sp>
        <p:nvSpPr>
          <p:cNvPr id="3" name="Content Placeholder 2"/>
          <p:cNvSpPr>
            <a:spLocks noGrp="1"/>
          </p:cNvSpPr>
          <p:nvPr>
            <p:ph sz="quarter" idx="1"/>
          </p:nvPr>
        </p:nvSpPr>
        <p:spPr/>
        <p:txBody>
          <a:bodyPr/>
          <a:lstStyle/>
          <a:p>
            <a:pPr marL="274320" lvl="1">
              <a:buClr>
                <a:schemeClr val="accent1"/>
              </a:buClr>
              <a:buSzPct val="85000"/>
              <a:buFont typeface="Wingdings 2"/>
              <a:buChar char=""/>
            </a:pPr>
            <a:r>
              <a:rPr lang="en-US" sz="3200" dirty="0"/>
              <a:t>If there is no settlement, the Chair may draft a </a:t>
            </a:r>
            <a:r>
              <a:rPr lang="en-US" sz="3200" dirty="0" smtClean="0"/>
              <a:t>report</a:t>
            </a:r>
          </a:p>
          <a:p>
            <a:pPr marL="274320" lvl="1">
              <a:buClr>
                <a:schemeClr val="accent1"/>
              </a:buClr>
              <a:buSzPct val="85000"/>
              <a:buFont typeface="Wingdings 2"/>
              <a:buChar char=""/>
            </a:pPr>
            <a:r>
              <a:rPr lang="en-US" sz="3200" dirty="0" smtClean="0"/>
              <a:t>The </a:t>
            </a:r>
            <a:r>
              <a:rPr lang="en-US" sz="3200" dirty="0"/>
              <a:t>report typically includes background, facts, parties’ positions, discussion and recommendations on the disputed </a:t>
            </a:r>
            <a:r>
              <a:rPr lang="en-US" sz="3200" dirty="0" smtClean="0"/>
              <a:t>issues</a:t>
            </a:r>
          </a:p>
          <a:p>
            <a:pPr marL="274320" lvl="1">
              <a:buClr>
                <a:schemeClr val="accent1"/>
              </a:buClr>
              <a:buSzPct val="85000"/>
              <a:buFont typeface="Wingdings 2"/>
              <a:buChar char=""/>
            </a:pPr>
            <a:r>
              <a:rPr lang="en-US" sz="3200" dirty="0" smtClean="0"/>
              <a:t>The </a:t>
            </a:r>
            <a:r>
              <a:rPr lang="en-US" sz="3200" dirty="0"/>
              <a:t>draft report is confidential and not for public release</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5721927"/>
            <a:ext cx="1688869" cy="450273"/>
          </a:xfrm>
          <a:prstGeom prst="rect">
            <a:avLst/>
          </a:prstGeom>
          <a:noFill/>
          <a:ln>
            <a:noFill/>
          </a:ln>
        </p:spPr>
      </p:pic>
    </p:spTree>
    <p:extLst>
      <p:ext uri="{BB962C8B-B14F-4D97-AF65-F5344CB8AC3E}">
        <p14:creationId xmlns:p14="http://schemas.microsoft.com/office/powerpoint/2010/main" val="1516685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Draft Report is Another Opportunity for Settlement</a:t>
            </a:r>
            <a:endParaRPr lang="en-US" sz="2800" dirty="0"/>
          </a:p>
        </p:txBody>
      </p:sp>
      <p:sp>
        <p:nvSpPr>
          <p:cNvPr id="3" name="Content Placeholder 2"/>
          <p:cNvSpPr>
            <a:spLocks noGrp="1"/>
          </p:cNvSpPr>
          <p:nvPr>
            <p:ph sz="quarter" idx="1"/>
          </p:nvPr>
        </p:nvSpPr>
        <p:spPr/>
        <p:txBody>
          <a:bodyPr>
            <a:normAutofit lnSpcReduction="10000"/>
          </a:bodyPr>
          <a:lstStyle/>
          <a:p>
            <a:pPr marL="1600200" lvl="3">
              <a:lnSpc>
                <a:spcPct val="115000"/>
              </a:lnSpc>
              <a:spcBef>
                <a:spcPts val="0"/>
              </a:spcBef>
              <a:buFont typeface="Symbol"/>
              <a:buChar char=""/>
            </a:pPr>
            <a:r>
              <a:rPr lang="en-US" sz="3200" dirty="0">
                <a:ea typeface="Calibri"/>
                <a:cs typeface="Times New Roman"/>
              </a:rPr>
              <a:t>The parties may decide that </a:t>
            </a:r>
            <a:r>
              <a:rPr lang="en-US" sz="3200" dirty="0" smtClean="0">
                <a:ea typeface="Calibri"/>
                <a:cs typeface="Times New Roman"/>
              </a:rPr>
              <a:t>the draft report </a:t>
            </a:r>
            <a:r>
              <a:rPr lang="en-US" sz="3200" dirty="0">
                <a:ea typeface="Calibri"/>
                <a:cs typeface="Times New Roman"/>
              </a:rPr>
              <a:t>provides the basis for a tentative agreement</a:t>
            </a:r>
          </a:p>
          <a:p>
            <a:pPr marL="1600200" lvl="3">
              <a:lnSpc>
                <a:spcPct val="115000"/>
              </a:lnSpc>
              <a:spcBef>
                <a:spcPts val="0"/>
              </a:spcBef>
              <a:buFont typeface="Symbol"/>
              <a:buChar char=""/>
            </a:pPr>
            <a:r>
              <a:rPr lang="en-US" sz="3200" dirty="0">
                <a:ea typeface="Calibri"/>
                <a:cs typeface="Times New Roman"/>
              </a:rPr>
              <a:t>The parties may decide to reconvene the panel for more mediation</a:t>
            </a:r>
          </a:p>
          <a:p>
            <a:pPr marL="1600200" lvl="3">
              <a:lnSpc>
                <a:spcPct val="115000"/>
              </a:lnSpc>
              <a:spcBef>
                <a:spcPts val="0"/>
              </a:spcBef>
              <a:spcAft>
                <a:spcPts val="1000"/>
              </a:spcAft>
              <a:buFont typeface="Symbol"/>
              <a:buChar char=""/>
            </a:pPr>
            <a:r>
              <a:rPr lang="en-US" sz="3200" dirty="0">
                <a:ea typeface="Calibri"/>
                <a:cs typeface="Times New Roman"/>
              </a:rPr>
              <a:t>The parties may decide that for constituent reasons, they will issue a unanimous report</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5721927"/>
            <a:ext cx="1688869" cy="450273"/>
          </a:xfrm>
          <a:prstGeom prst="rect">
            <a:avLst/>
          </a:prstGeom>
          <a:noFill/>
          <a:ln>
            <a:noFill/>
          </a:ln>
        </p:spPr>
      </p:pic>
    </p:spTree>
    <p:extLst>
      <p:ext uri="{BB962C8B-B14F-4D97-AF65-F5344CB8AC3E}">
        <p14:creationId xmlns:p14="http://schemas.microsoft.com/office/powerpoint/2010/main" val="1808326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Factfinding Report</a:t>
            </a:r>
            <a:endParaRPr lang="en-US" dirty="0"/>
          </a:p>
        </p:txBody>
      </p:sp>
      <p:sp>
        <p:nvSpPr>
          <p:cNvPr id="3" name="Content Placeholder 2"/>
          <p:cNvSpPr>
            <a:spLocks noGrp="1"/>
          </p:cNvSpPr>
          <p:nvPr>
            <p:ph sz="quarter" idx="1"/>
          </p:nvPr>
        </p:nvSpPr>
        <p:spPr/>
        <p:txBody>
          <a:bodyPr/>
          <a:lstStyle/>
          <a:p>
            <a:pPr marL="274320" lvl="1">
              <a:buClr>
                <a:schemeClr val="accent1"/>
              </a:buClr>
              <a:buSzPct val="85000"/>
              <a:buFont typeface="Wingdings 2"/>
              <a:buChar char=""/>
            </a:pPr>
            <a:r>
              <a:rPr lang="en-US" sz="3200" dirty="0">
                <a:solidFill>
                  <a:schemeClr val="tx1"/>
                </a:solidFill>
              </a:rPr>
              <a:t>If there is still no deal, then the chair issues a final report</a:t>
            </a:r>
          </a:p>
          <a:p>
            <a:r>
              <a:rPr lang="en-US" sz="3200" dirty="0" smtClean="0"/>
              <a:t>Party </a:t>
            </a:r>
            <a:r>
              <a:rPr lang="en-US" sz="3200" dirty="0"/>
              <a:t>factfinders may concur, dissent, or concur </a:t>
            </a:r>
            <a:r>
              <a:rPr lang="en-US" sz="3200" dirty="0" smtClean="0"/>
              <a:t>in part and </a:t>
            </a:r>
            <a:r>
              <a:rPr lang="en-US" sz="3200" dirty="0"/>
              <a:t>dissent in part</a:t>
            </a:r>
          </a:p>
          <a:p>
            <a:r>
              <a:rPr lang="en-US" sz="3200" dirty="0" smtClean="0"/>
              <a:t>Dissents </a:t>
            </a:r>
            <a:r>
              <a:rPr lang="en-US" sz="3200" dirty="0"/>
              <a:t>are attached to the final report</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5721927"/>
            <a:ext cx="1688869" cy="450273"/>
          </a:xfrm>
          <a:prstGeom prst="rect">
            <a:avLst/>
          </a:prstGeom>
          <a:noFill/>
          <a:ln>
            <a:noFill/>
          </a:ln>
        </p:spPr>
      </p:pic>
    </p:spTree>
    <p:extLst>
      <p:ext uri="{BB962C8B-B14F-4D97-AF65-F5344CB8AC3E}">
        <p14:creationId xmlns:p14="http://schemas.microsoft.com/office/powerpoint/2010/main" val="12918157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Post-Issuance of Factfinding Report</a:t>
            </a:r>
            <a:endParaRPr lang="en-US" dirty="0"/>
          </a:p>
        </p:txBody>
      </p:sp>
      <p:sp>
        <p:nvSpPr>
          <p:cNvPr id="3" name="Content Placeholder 2"/>
          <p:cNvSpPr>
            <a:spLocks noGrp="1"/>
          </p:cNvSpPr>
          <p:nvPr>
            <p:ph sz="quarter" idx="1"/>
          </p:nvPr>
        </p:nvSpPr>
        <p:spPr/>
        <p:txBody>
          <a:bodyPr/>
          <a:lstStyle/>
          <a:p>
            <a:r>
              <a:rPr lang="en-US" dirty="0" smtClean="0"/>
              <a:t>The </a:t>
            </a:r>
            <a:r>
              <a:rPr lang="en-US" dirty="0"/>
              <a:t>report is still confidential unless one of the parties decides to make it public</a:t>
            </a:r>
          </a:p>
          <a:p>
            <a:r>
              <a:rPr lang="en-US" dirty="0" smtClean="0"/>
              <a:t>The </a:t>
            </a:r>
            <a:r>
              <a:rPr lang="en-US" dirty="0"/>
              <a:t>district must make the report public within ten days of its </a:t>
            </a:r>
            <a:r>
              <a:rPr lang="en-US" dirty="0" smtClean="0"/>
              <a:t>issuance</a:t>
            </a:r>
          </a:p>
          <a:p>
            <a:r>
              <a:rPr lang="en-US" dirty="0" smtClean="0"/>
              <a:t>The </a:t>
            </a:r>
            <a:r>
              <a:rPr lang="en-US" dirty="0"/>
              <a:t>parties must meet and confer one more time after the report’s </a:t>
            </a:r>
            <a:r>
              <a:rPr lang="en-US" dirty="0" smtClean="0"/>
              <a:t>release</a:t>
            </a:r>
          </a:p>
          <a:p>
            <a:r>
              <a:rPr lang="en-US" dirty="0" smtClean="0"/>
              <a:t>Once </a:t>
            </a:r>
            <a:r>
              <a:rPr lang="en-US" dirty="0"/>
              <a:t>they have </a:t>
            </a:r>
            <a:r>
              <a:rPr lang="en-US" dirty="0" smtClean="0"/>
              <a:t>met and conferred, </a:t>
            </a:r>
            <a:r>
              <a:rPr lang="en-US" dirty="0"/>
              <a:t>the District is free to implement, the union to strike</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5721927"/>
            <a:ext cx="1688869" cy="450273"/>
          </a:xfrm>
          <a:prstGeom prst="rect">
            <a:avLst/>
          </a:prstGeom>
          <a:noFill/>
          <a:ln>
            <a:noFill/>
          </a:ln>
        </p:spPr>
      </p:pic>
    </p:spTree>
    <p:extLst>
      <p:ext uri="{BB962C8B-B14F-4D97-AF65-F5344CB8AC3E}">
        <p14:creationId xmlns:p14="http://schemas.microsoft.com/office/powerpoint/2010/main" val="11734760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Factfinding </a:t>
            </a:r>
            <a:r>
              <a:rPr lang="en-US" dirty="0" smtClean="0"/>
              <a:t>Resources</a:t>
            </a:r>
            <a:endParaRPr lang="en-US" dirty="0"/>
          </a:p>
        </p:txBody>
      </p:sp>
      <p:sp>
        <p:nvSpPr>
          <p:cNvPr id="3" name="Content Placeholder 2"/>
          <p:cNvSpPr>
            <a:spLocks noGrp="1"/>
          </p:cNvSpPr>
          <p:nvPr>
            <p:ph sz="quarter" idx="1"/>
          </p:nvPr>
        </p:nvSpPr>
        <p:spPr/>
        <p:txBody>
          <a:bodyPr/>
          <a:lstStyle/>
          <a:p>
            <a:pPr lvl="0"/>
            <a:r>
              <a:rPr lang="en-US" sz="3600" dirty="0"/>
              <a:t>CPER Pocket Guide to Factfinding</a:t>
            </a:r>
          </a:p>
          <a:p>
            <a:pPr lvl="0"/>
            <a:r>
              <a:rPr lang="en-US" sz="3600" dirty="0"/>
              <a:t>PERB website – published factfinding reports</a:t>
            </a:r>
          </a:p>
          <a:p>
            <a:endParaRPr lang="en-US" dirty="0"/>
          </a:p>
        </p:txBody>
      </p:sp>
      <p:pic>
        <p:nvPicPr>
          <p:cNvPr id="4" name="Content Placeholder 3" descr="C:\Users\Paul\Documents\GGDR\Templates\GGDRlogo2 (2).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5721927"/>
            <a:ext cx="1688869" cy="450273"/>
          </a:xfrm>
          <a:prstGeom prst="rect">
            <a:avLst/>
          </a:prstGeom>
          <a:noFill/>
          <a:ln>
            <a:noFill/>
          </a:ln>
        </p:spPr>
      </p:pic>
    </p:spTree>
    <p:extLst>
      <p:ext uri="{BB962C8B-B14F-4D97-AF65-F5344CB8AC3E}">
        <p14:creationId xmlns:p14="http://schemas.microsoft.com/office/powerpoint/2010/main" val="13352652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smtClean="0"/>
              <a:t>“Before we begin this family meeting, how about we go around and say our names and a little something about ourselves.”</a:t>
            </a:r>
            <a:endParaRPr lang="en-US" sz="2000" dirty="0"/>
          </a:p>
        </p:txBody>
      </p:sp>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3559" b="23559"/>
          <a:stretch>
            <a:fillRect/>
          </a:stretch>
        </p:blipFill>
        <p:spPr/>
      </p:pic>
      <p:sp>
        <p:nvSpPr>
          <p:cNvPr id="6" name="Text Placeholder 5"/>
          <p:cNvSpPr>
            <a:spLocks noGrp="1"/>
          </p:cNvSpPr>
          <p:nvPr>
            <p:ph type="body" sz="half" idx="2"/>
          </p:nvPr>
        </p:nvSpPr>
        <p:spPr/>
        <p:txBody>
          <a:bodyPr>
            <a:normAutofit/>
          </a:bodyPr>
          <a:lstStyle/>
          <a:p>
            <a:r>
              <a:rPr lang="en-US" sz="2400" dirty="0" smtClean="0"/>
              <a:t>Mediation and factfinding are intense experiences for the parties. They shape relationships for years to come.</a:t>
            </a:r>
            <a:endParaRPr lang="en-US" sz="2400" dirty="0"/>
          </a:p>
        </p:txBody>
      </p:sp>
      <p:pic>
        <p:nvPicPr>
          <p:cNvPr id="8" name="Content Placeholder 3" descr="C:\Users\Paul\Documents\GGDR\Templates\GGDRlogo2 (2).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4700" y="6096000"/>
            <a:ext cx="1688869" cy="450273"/>
          </a:xfrm>
          <a:prstGeom prst="rect">
            <a:avLst/>
          </a:prstGeom>
          <a:noFill/>
          <a:ln>
            <a:noFill/>
          </a:ln>
        </p:spPr>
      </p:pic>
    </p:spTree>
    <p:extLst>
      <p:ext uri="{BB962C8B-B14F-4D97-AF65-F5344CB8AC3E}">
        <p14:creationId xmlns:p14="http://schemas.microsoft.com/office/powerpoint/2010/main" val="2383911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“Norman won’t collaborate”</a:t>
            </a:r>
            <a:endParaRPr lang="en-US" dirty="0"/>
          </a:p>
        </p:txBody>
      </p:sp>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3559" b="23559"/>
          <a:stretch>
            <a:fillRect/>
          </a:stretch>
        </p:blipFill>
        <p:spPr>
          <a:xfrm>
            <a:off x="3048000" y="762000"/>
            <a:ext cx="5905500" cy="4294909"/>
          </a:xfrm>
        </p:spPr>
      </p:pic>
      <p:sp>
        <p:nvSpPr>
          <p:cNvPr id="6" name="Text Placeholder 5"/>
          <p:cNvSpPr>
            <a:spLocks noGrp="1"/>
          </p:cNvSpPr>
          <p:nvPr>
            <p:ph type="body" sz="half" idx="2"/>
          </p:nvPr>
        </p:nvSpPr>
        <p:spPr/>
        <p:txBody>
          <a:bodyPr/>
          <a:lstStyle/>
          <a:p>
            <a:r>
              <a:rPr lang="en-US" sz="2400" dirty="0" smtClean="0"/>
              <a:t>A strike represents a breakdown of trust, communication, and relationship</a:t>
            </a:r>
            <a:r>
              <a:rPr lang="en-US" dirty="0" smtClean="0"/>
              <a:t>.</a:t>
            </a:r>
            <a:endParaRPr lang="en-US" dirty="0"/>
          </a:p>
        </p:txBody>
      </p:sp>
      <p:pic>
        <p:nvPicPr>
          <p:cNvPr id="8" name="Picture 7" descr="C:\Users\Paul\Documents\GGDR\Templates\GGDRlogo2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5676900"/>
            <a:ext cx="1981200" cy="533400"/>
          </a:xfrm>
          <a:prstGeom prst="rect">
            <a:avLst/>
          </a:prstGeom>
          <a:noFill/>
          <a:ln>
            <a:noFill/>
          </a:ln>
        </p:spPr>
      </p:pic>
    </p:spTree>
    <p:extLst>
      <p:ext uri="{BB962C8B-B14F-4D97-AF65-F5344CB8AC3E}">
        <p14:creationId xmlns:p14="http://schemas.microsoft.com/office/powerpoint/2010/main" val="2655803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Recent Factfinder </a:t>
            </a:r>
            <a:r>
              <a:rPr lang="en-US" dirty="0" smtClean="0"/>
              <a:t>Reports and Strikes in K-12</a:t>
            </a:r>
            <a:endParaRPr lang="en-US" dirty="0"/>
          </a:p>
        </p:txBody>
      </p:sp>
      <p:sp>
        <p:nvSpPr>
          <p:cNvPr id="6" name="Content Placeholder 5"/>
          <p:cNvSpPr>
            <a:spLocks noGrp="1"/>
          </p:cNvSpPr>
          <p:nvPr>
            <p:ph sz="quarter" idx="1"/>
          </p:nvPr>
        </p:nvSpPr>
        <p:spPr/>
        <p:txBody>
          <a:bodyPr/>
          <a:lstStyle/>
          <a:p>
            <a:pPr lvl="0"/>
            <a:r>
              <a:rPr lang="en-US" dirty="0"/>
              <a:t>San </a:t>
            </a:r>
            <a:r>
              <a:rPr lang="en-US" dirty="0" err="1"/>
              <a:t>Ysidro</a:t>
            </a:r>
            <a:r>
              <a:rPr lang="en-US" dirty="0"/>
              <a:t> ESD – San </a:t>
            </a:r>
            <a:r>
              <a:rPr lang="en-US" dirty="0" err="1"/>
              <a:t>Ysidro</a:t>
            </a:r>
            <a:r>
              <a:rPr lang="en-US" dirty="0"/>
              <a:t> EA – September 2014 (three day strike) – Don Becker</a:t>
            </a:r>
          </a:p>
          <a:p>
            <a:pPr lvl="0"/>
            <a:r>
              <a:rPr lang="en-US" dirty="0"/>
              <a:t>Denair USD – Denair TA – January 2014 (unanimous report) – Bonnie </a:t>
            </a:r>
            <a:r>
              <a:rPr lang="en-US" dirty="0" err="1"/>
              <a:t>Castrey</a:t>
            </a:r>
            <a:endParaRPr lang="en-US" dirty="0"/>
          </a:p>
          <a:p>
            <a:pPr lvl="0"/>
            <a:r>
              <a:rPr lang="en-US" dirty="0"/>
              <a:t>Alpine Union SD – Alpine TA – November 2013 (three day strike) – John G. Moseley</a:t>
            </a:r>
          </a:p>
          <a:p>
            <a:pPr lvl="0"/>
            <a:r>
              <a:rPr lang="en-US" dirty="0"/>
              <a:t>Palmdale SD – Palmdale ETA – July 2013 – Bonnie </a:t>
            </a:r>
            <a:r>
              <a:rPr lang="en-US" dirty="0" err="1"/>
              <a:t>Castrey</a:t>
            </a:r>
            <a:endParaRPr lang="en-US" dirty="0"/>
          </a:p>
          <a:p>
            <a:r>
              <a:rPr lang="en-US" dirty="0"/>
              <a:t>Ramona USD – Ramona TA – April 2013 – Bonnie </a:t>
            </a:r>
            <a:r>
              <a:rPr lang="en-US" dirty="0" err="1"/>
              <a:t>Castrey</a:t>
            </a:r>
            <a:endParaRPr lang="en-US" dirty="0"/>
          </a:p>
        </p:txBody>
      </p:sp>
      <p:pic>
        <p:nvPicPr>
          <p:cNvPr id="7" name="Picture 6" descr="C:\Users\Paul\Documents\GGDR\Templates\GGDRlogo2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867400"/>
            <a:ext cx="1981200" cy="533400"/>
          </a:xfrm>
          <a:prstGeom prst="rect">
            <a:avLst/>
          </a:prstGeom>
          <a:noFill/>
          <a:ln>
            <a:noFill/>
          </a:ln>
        </p:spPr>
      </p:pic>
    </p:spTree>
    <p:extLst>
      <p:ext uri="{BB962C8B-B14F-4D97-AF65-F5344CB8AC3E}">
        <p14:creationId xmlns:p14="http://schemas.microsoft.com/office/powerpoint/2010/main" val="4196989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Impasse Impact Your District?</a:t>
            </a:r>
          </a:p>
        </p:txBody>
      </p:sp>
      <p:sp>
        <p:nvSpPr>
          <p:cNvPr id="3" name="Content Placeholder 2"/>
          <p:cNvSpPr>
            <a:spLocks noGrp="1"/>
          </p:cNvSpPr>
          <p:nvPr>
            <p:ph sz="quarter" idx="1"/>
          </p:nvPr>
        </p:nvSpPr>
        <p:spPr/>
        <p:txBody>
          <a:bodyPr/>
          <a:lstStyle/>
          <a:p>
            <a:pPr lvl="0"/>
            <a:r>
              <a:rPr lang="en-US" sz="3200" dirty="0"/>
              <a:t>You may be one of the “lucky” ones that goes to impasse – if not this year, then next</a:t>
            </a:r>
          </a:p>
          <a:p>
            <a:pPr lvl="0"/>
            <a:r>
              <a:rPr lang="en-US" sz="3200" dirty="0"/>
              <a:t>Districts / unions that settle in mediation are closely watched</a:t>
            </a:r>
          </a:p>
          <a:p>
            <a:pPr lvl="0"/>
            <a:r>
              <a:rPr lang="en-US" sz="3200" dirty="0"/>
              <a:t>Factfinder reports are read carefully</a:t>
            </a:r>
          </a:p>
          <a:p>
            <a:pPr lvl="0"/>
            <a:r>
              <a:rPr lang="en-US" sz="3200" dirty="0"/>
              <a:t>The </a:t>
            </a:r>
            <a:r>
              <a:rPr lang="en-US" sz="3200" dirty="0" smtClean="0"/>
              <a:t>statutory factors </a:t>
            </a:r>
            <a:r>
              <a:rPr lang="en-US" sz="3200" dirty="0"/>
              <a:t>under EERA are relevant to all K-12 negotiations</a:t>
            </a:r>
          </a:p>
          <a:p>
            <a:endParaRPr lang="en-US" dirty="0"/>
          </a:p>
        </p:txBody>
      </p:sp>
      <p:pic>
        <p:nvPicPr>
          <p:cNvPr id="4" name="Picture 3" descr="C:\Users\Paul\Documents\GGDR\Templates\GGDRlogo2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715000"/>
            <a:ext cx="1981200" cy="533400"/>
          </a:xfrm>
          <a:prstGeom prst="rect">
            <a:avLst/>
          </a:prstGeom>
          <a:noFill/>
          <a:ln>
            <a:noFill/>
          </a:ln>
        </p:spPr>
      </p:pic>
    </p:spTree>
    <p:extLst>
      <p:ext uri="{BB962C8B-B14F-4D97-AF65-F5344CB8AC3E}">
        <p14:creationId xmlns:p14="http://schemas.microsoft.com/office/powerpoint/2010/main" val="2379582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smtClean="0"/>
              <a:t>“Agreed. We’ll reduce our arsenal of insults, jibes and grievances by one-third but will be permitted to stockpile them for use should the need arise.”</a:t>
            </a:r>
            <a:endParaRPr lang="en-US" sz="2000" dirty="0"/>
          </a:p>
        </p:txBody>
      </p:sp>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23559" b="23559"/>
          <a:stretch>
            <a:fillRect/>
          </a:stretch>
        </p:blipFill>
        <p:spPr/>
      </p:pic>
      <p:sp>
        <p:nvSpPr>
          <p:cNvPr id="6" name="Text Placeholder 5"/>
          <p:cNvSpPr>
            <a:spLocks noGrp="1"/>
          </p:cNvSpPr>
          <p:nvPr>
            <p:ph type="body" sz="half" idx="2"/>
          </p:nvPr>
        </p:nvSpPr>
        <p:spPr/>
        <p:txBody>
          <a:bodyPr>
            <a:normAutofit/>
          </a:bodyPr>
          <a:lstStyle/>
          <a:p>
            <a:r>
              <a:rPr lang="en-US" sz="2400" dirty="0" smtClean="0"/>
              <a:t>Sometimes, agreements seems like a ceasefire, rather than a long term peace. Impasse procedures are there for you when you need them.</a:t>
            </a:r>
            <a:endParaRPr lang="en-US" sz="2400" dirty="0"/>
          </a:p>
        </p:txBody>
      </p:sp>
      <p:pic>
        <p:nvPicPr>
          <p:cNvPr id="8" name="Picture 7" descr="C:\Users\Paul\Documents\GGDR\Templates\GGDRlogo2 (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6007100"/>
            <a:ext cx="1981200" cy="533400"/>
          </a:xfrm>
          <a:prstGeom prst="rect">
            <a:avLst/>
          </a:prstGeom>
          <a:noFill/>
          <a:ln>
            <a:noFill/>
          </a:ln>
        </p:spPr>
      </p:pic>
    </p:spTree>
    <p:extLst>
      <p:ext uri="{BB962C8B-B14F-4D97-AF65-F5344CB8AC3E}">
        <p14:creationId xmlns:p14="http://schemas.microsoft.com/office/powerpoint/2010/main" val="1171404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Statutory Factors</a:t>
            </a:r>
          </a:p>
        </p:txBody>
      </p:sp>
      <p:sp>
        <p:nvSpPr>
          <p:cNvPr id="6" name="Content Placeholder 5"/>
          <p:cNvSpPr>
            <a:spLocks noGrp="1"/>
          </p:cNvSpPr>
          <p:nvPr>
            <p:ph sz="quarter" idx="1"/>
          </p:nvPr>
        </p:nvSpPr>
        <p:spPr/>
        <p:txBody>
          <a:bodyPr>
            <a:normAutofit/>
          </a:bodyPr>
          <a:lstStyle/>
          <a:p>
            <a:pPr lvl="0"/>
            <a:r>
              <a:rPr lang="en-US" sz="3600" dirty="0" smtClean="0"/>
              <a:t>State </a:t>
            </a:r>
            <a:r>
              <a:rPr lang="en-US" sz="3600" dirty="0"/>
              <a:t>and federal laws that are applicable to the employer.</a:t>
            </a:r>
          </a:p>
          <a:p>
            <a:pPr lvl="0"/>
            <a:r>
              <a:rPr lang="en-US" sz="3600" dirty="0" smtClean="0"/>
              <a:t>Stipulations </a:t>
            </a:r>
            <a:r>
              <a:rPr lang="en-US" sz="3600" dirty="0"/>
              <a:t>of the parties.</a:t>
            </a:r>
          </a:p>
          <a:p>
            <a:pPr lvl="0"/>
            <a:r>
              <a:rPr lang="en-US" sz="3600" dirty="0" smtClean="0"/>
              <a:t>The </a:t>
            </a:r>
            <a:r>
              <a:rPr lang="en-US" sz="3600" dirty="0"/>
              <a:t>interests and welfare of the public and the financial ability of the public school employer.</a:t>
            </a:r>
          </a:p>
          <a:p>
            <a:endParaRPr lang="en-US" sz="3600" dirty="0"/>
          </a:p>
        </p:txBody>
      </p:sp>
      <p:pic>
        <p:nvPicPr>
          <p:cNvPr id="7" name="Picture 6" descr="C:\Users\Paul\Documents\GGDR\Templates\GGDRlogo2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715000"/>
            <a:ext cx="1981200" cy="533400"/>
          </a:xfrm>
          <a:prstGeom prst="rect">
            <a:avLst/>
          </a:prstGeom>
          <a:noFill/>
          <a:ln>
            <a:noFill/>
          </a:ln>
        </p:spPr>
      </p:pic>
    </p:spTree>
    <p:extLst>
      <p:ext uri="{BB962C8B-B14F-4D97-AF65-F5344CB8AC3E}">
        <p14:creationId xmlns:p14="http://schemas.microsoft.com/office/powerpoint/2010/main" val="3577149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Statutory Factors</a:t>
            </a:r>
          </a:p>
        </p:txBody>
      </p:sp>
      <p:sp>
        <p:nvSpPr>
          <p:cNvPr id="3" name="Content Placeholder 2"/>
          <p:cNvSpPr>
            <a:spLocks noGrp="1"/>
          </p:cNvSpPr>
          <p:nvPr>
            <p:ph sz="quarter" idx="1"/>
          </p:nvPr>
        </p:nvSpPr>
        <p:spPr/>
        <p:txBody>
          <a:bodyPr>
            <a:normAutofit/>
          </a:bodyPr>
          <a:lstStyle/>
          <a:p>
            <a:r>
              <a:rPr lang="en-US" sz="3200" dirty="0"/>
              <a:t>Comparison of the wages, hours, and conditions of employment of the employees involved in the factfinding proceeding with the wages, hours, and conditions of employment of other employees performing similar services and with other employees generally in public school employment in comparable communities.</a:t>
            </a:r>
          </a:p>
        </p:txBody>
      </p:sp>
      <p:pic>
        <p:nvPicPr>
          <p:cNvPr id="4" name="Picture 3" descr="C:\Users\Paul\Documents\GGDR\Templates\GGDRlogo2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715000"/>
            <a:ext cx="1981200" cy="533400"/>
          </a:xfrm>
          <a:prstGeom prst="rect">
            <a:avLst/>
          </a:prstGeom>
          <a:noFill/>
          <a:ln>
            <a:noFill/>
          </a:ln>
        </p:spPr>
      </p:pic>
    </p:spTree>
    <p:extLst>
      <p:ext uri="{BB962C8B-B14F-4D97-AF65-F5344CB8AC3E}">
        <p14:creationId xmlns:p14="http://schemas.microsoft.com/office/powerpoint/2010/main" val="28433300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438</TotalTime>
  <Words>1868</Words>
  <Application>Microsoft Office PowerPoint</Application>
  <PresentationFormat>On-screen Show (4:3)</PresentationFormat>
  <Paragraphs>197</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Civic</vt:lpstr>
      <vt:lpstr>Mediation and Factfinding </vt:lpstr>
      <vt:lpstr>Where Do Impasse Procedures Fit In?</vt:lpstr>
      <vt:lpstr>Where Do Impasse Procedures Fit In?</vt:lpstr>
      <vt:lpstr>“Norman won’t collaborate”</vt:lpstr>
      <vt:lpstr>Recent Factfinder Reports and Strikes in K-12</vt:lpstr>
      <vt:lpstr>How Does Impasse Impact Your District?</vt:lpstr>
      <vt:lpstr>“Agreed. We’ll reduce our arsenal of insults, jibes and grievances by one-third but will be permitted to stockpile them for use should the need arise.”</vt:lpstr>
      <vt:lpstr>The Statutory Factors</vt:lpstr>
      <vt:lpstr>The Statutory Factors</vt:lpstr>
      <vt:lpstr>The Statutory Factors</vt:lpstr>
      <vt:lpstr>The Role of Mediation in the Bargaining Process</vt:lpstr>
      <vt:lpstr>What Is Mediation Under EERA?</vt:lpstr>
      <vt:lpstr>The Role of the Mediator</vt:lpstr>
      <vt:lpstr>Doris and I have an unspoken agreement, but she won’t tell me what it is.</vt:lpstr>
      <vt:lpstr>How Mediators Work</vt:lpstr>
      <vt:lpstr>Who are the mediators? </vt:lpstr>
      <vt:lpstr>Can You Trust Your Mediator?</vt:lpstr>
      <vt:lpstr>“I’m making this decision on principle, just to see how it feels.”</vt:lpstr>
      <vt:lpstr>Team members can make a big difference in mediation</vt:lpstr>
      <vt:lpstr>Mediators play the role of gatekeeper under EERA</vt:lpstr>
      <vt:lpstr>When one side favors release and the other does not, the mediator must decide</vt:lpstr>
      <vt:lpstr>The Mediator Looks at the Issues and Dynamics</vt:lpstr>
      <vt:lpstr>Mediator may release the dispute with conditions</vt:lpstr>
      <vt:lpstr>Mediation Resources</vt:lpstr>
      <vt:lpstr>The Role of Factfinding in the Bargaining Process</vt:lpstr>
      <vt:lpstr>Factfinding brings both risk and promise</vt:lpstr>
      <vt:lpstr>The factfinding panel</vt:lpstr>
      <vt:lpstr>“I’ve never actually stormed a castle, but I’ve taken a bunch of siege-management courses.</vt:lpstr>
      <vt:lpstr>Timeline for Factfinding </vt:lpstr>
      <vt:lpstr>The factfinding process</vt:lpstr>
      <vt:lpstr>The Factfinding Hearing</vt:lpstr>
      <vt:lpstr>Factfinding  Panel Executive Session</vt:lpstr>
      <vt:lpstr>Panel Executive Session is Mediation</vt:lpstr>
      <vt:lpstr>The Factfinding Report</vt:lpstr>
      <vt:lpstr>The Draft Report is Another Opportunity for Settlement</vt:lpstr>
      <vt:lpstr>The Final Factfinding Report</vt:lpstr>
      <vt:lpstr>Post-Issuance of Factfinding Report</vt:lpstr>
      <vt:lpstr>Factfinding Resources</vt:lpstr>
      <vt:lpstr>“Before we begin this family meeting, how about we go around and say our names and a little something about ourselves.”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Mediation and Factfinding </dc:title>
  <dc:creator>Paul</dc:creator>
  <cp:lastModifiedBy>Paul</cp:lastModifiedBy>
  <cp:revision>25</cp:revision>
  <cp:lastPrinted>2015-02-24T18:08:43Z</cp:lastPrinted>
  <dcterms:created xsi:type="dcterms:W3CDTF">2015-02-17T19:46:59Z</dcterms:created>
  <dcterms:modified xsi:type="dcterms:W3CDTF">2015-03-02T18:32:15Z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