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handoutMasterIdLst>
    <p:handoutMasterId r:id="rId19"/>
  </p:handoutMasterIdLst>
  <p:sldIdLst>
    <p:sldId id="257" r:id="rId2"/>
    <p:sldId id="277" r:id="rId3"/>
    <p:sldId id="268" r:id="rId4"/>
    <p:sldId id="270" r:id="rId5"/>
    <p:sldId id="269" r:id="rId6"/>
    <p:sldId id="271" r:id="rId7"/>
    <p:sldId id="264" r:id="rId8"/>
    <p:sldId id="262" r:id="rId9"/>
    <p:sldId id="266" r:id="rId10"/>
    <p:sldId id="278" r:id="rId11"/>
    <p:sldId id="273" r:id="rId12"/>
    <p:sldId id="272" r:id="rId13"/>
    <p:sldId id="276" r:id="rId14"/>
    <p:sldId id="274" r:id="rId15"/>
    <p:sldId id="279" r:id="rId16"/>
    <p:sldId id="263" r:id="rId17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77" autoAdjust="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 smtClean="0"/>
              <a:t>Leckey 2013: Building Support/Focusing the Message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 smtClean="0"/>
              <a:t>10/18/2013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smtClean="0"/>
              <a:t>Chang/Housing in Silicon Valley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2D29677-23C4-4A4C-8EDF-375A0D9D0E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3162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 smtClean="0"/>
              <a:t>Leckey 2013: Building Support/Focusing the Message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 smtClean="0"/>
              <a:t>10/18/2013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smtClean="0"/>
              <a:t>Chang/Housing in Silicon Valley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17D8793-4E44-4A1D-8EC8-7F7A94070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5523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D8793-4E44-4A1D-8EC8-7F7A9407081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10/18/2013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Chang/Housing in Silicon Valley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Leckey 2013: Building Support/Focusing the Message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D8793-4E44-4A1D-8EC8-7F7A9407081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10/18/2013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Chang/Housing in Silicon Valley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Leckey 2013: Building Support/Focusing the Message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D8793-4E44-4A1D-8EC8-7F7A9407081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10/18/2013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Chang/Housing in Silicon Valley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Leckey 2013: Building Support/Focusing the Message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338D3-FB41-449C-971C-0DCABEF10852}" type="datetimeFigureOut">
              <a:rPr lang="en-US"/>
              <a:pPr>
                <a:defRPr/>
              </a:pPr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3DD7D-924D-4470-B8C2-ACA8199CD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9EF91-18FF-4E8E-AC32-B3B2D48CD4BD}" type="datetimeFigureOut">
              <a:rPr lang="en-US"/>
              <a:pPr>
                <a:defRPr/>
              </a:pPr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CC85D-8C9A-4D71-A1FF-979471566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4CCB5-B750-41C9-84DB-B9DB362DC87E}" type="datetimeFigureOut">
              <a:rPr lang="en-US"/>
              <a:pPr>
                <a:defRPr/>
              </a:pPr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98AF2-D1E7-449D-AAD6-B65F6A636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C1D52-98F7-4973-A8F1-99278273DD9E}" type="datetimeFigureOut">
              <a:rPr lang="en-US"/>
              <a:pPr>
                <a:defRPr/>
              </a:pPr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61556-4D14-4CFA-B54E-CBF4A92A3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2B192-701A-41FC-95BD-56A8B447F2F2}" type="datetimeFigureOut">
              <a:rPr lang="en-US"/>
              <a:pPr>
                <a:defRPr/>
              </a:pPr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2CEE4-DA2B-46D2-96D0-1F47D03B1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14818-BA00-49F0-BEB6-C4C6039609A1}" type="datetimeFigureOut">
              <a:rPr lang="en-US"/>
              <a:pPr>
                <a:defRPr/>
              </a:pPr>
              <a:t>10/17/2013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B5E87-B6EF-4855-891D-799D43951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528AE-C97C-4B16-BF2F-108F9B8EB2F0}" type="datetimeFigureOut">
              <a:rPr lang="en-US"/>
              <a:pPr>
                <a:defRPr/>
              </a:pPr>
              <a:t>10/17/2013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635D0-9889-4F19-9DD4-B147F79AA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4C972-608B-40C0-8B48-09147241D41F}" type="datetimeFigureOut">
              <a:rPr lang="en-US"/>
              <a:pPr>
                <a:defRPr/>
              </a:pPr>
              <a:t>10/17/2013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249A7-2D82-4118-B1A0-BE05E6519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FC11B-4991-4E6B-85E8-AE49D1A612D0}" type="datetimeFigureOut">
              <a:rPr lang="en-US"/>
              <a:pPr>
                <a:defRPr/>
              </a:pPr>
              <a:t>10/17/2013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C434C-66E2-4CE6-85EC-721F0B068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5AC50-042D-47E9-9AD1-2DA8B18B61BC}" type="datetimeFigureOut">
              <a:rPr lang="en-US"/>
              <a:pPr>
                <a:defRPr/>
              </a:pPr>
              <a:t>10/17/2013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D95CE-E4EF-4055-BFCF-BC1851A2C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19BF7-727A-45B3-9150-9E2E0784F70F}" type="datetimeFigureOut">
              <a:rPr lang="en-US"/>
              <a:pPr>
                <a:defRPr/>
              </a:pPr>
              <a:t>10/17/2013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34014-CADD-4E5C-90E6-52CED19A5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7BCBB7-C146-4212-8FEC-2C9EF290C0AE}" type="datetimeFigureOut">
              <a:rPr lang="en-US"/>
              <a:pPr>
                <a:defRPr/>
              </a:pPr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BD57A2-FC62-4D24-9DAE-93391E540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bchang@svlg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075" name="Picture 5" descr="C:\Users\sjames\Desktop\ppt_tit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itle 7"/>
          <p:cNvSpPr>
            <a:spLocks noGrp="1"/>
          </p:cNvSpPr>
          <p:nvPr>
            <p:ph type="ctrTitle"/>
          </p:nvPr>
        </p:nvSpPr>
        <p:spPr>
          <a:xfrm>
            <a:off x="685800" y="4625975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Housing in Silicon Valley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Box 7"/>
          <p:cNvSpPr txBox="1">
            <a:spLocks noChangeArrowheads="1"/>
          </p:cNvSpPr>
          <p:nvPr/>
        </p:nvSpPr>
        <p:spPr bwMode="auto">
          <a:xfrm>
            <a:off x="7543800" y="6315075"/>
            <a:ext cx="160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FFFF"/>
                </a:solidFill>
              </a:rPr>
              <a:t>#CEOSummit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457200" y="533400"/>
            <a:ext cx="868680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Home Prices in Other Tech Centers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600200"/>
            <a:ext cx="685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+mn-lt"/>
              </a:rPr>
              <a:t>Austin: Rents - $933</a:t>
            </a:r>
          </a:p>
          <a:p>
            <a:r>
              <a:rPr lang="en-US" sz="3600" dirty="0" smtClean="0">
                <a:latin typeface="+mn-lt"/>
              </a:rPr>
              <a:t>Purchase - $184,000</a:t>
            </a:r>
          </a:p>
          <a:p>
            <a:endParaRPr lang="en-US" sz="36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+mn-lt"/>
              </a:rPr>
              <a:t>Seattle: Rents - </a:t>
            </a:r>
            <a:r>
              <a:rPr lang="en-US" sz="3600" dirty="0" smtClean="0">
                <a:latin typeface="+mj-lt"/>
              </a:rPr>
              <a:t>$1,438</a:t>
            </a:r>
          </a:p>
          <a:p>
            <a:r>
              <a:rPr lang="en-US" sz="3600" dirty="0" smtClean="0">
                <a:latin typeface="+mn-lt"/>
              </a:rPr>
              <a:t>Purchase - $430,000</a:t>
            </a:r>
          </a:p>
          <a:p>
            <a:endParaRPr lang="en-US" sz="36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+mn-lt"/>
              </a:rPr>
              <a:t>Silicon Valley: Rents - </a:t>
            </a:r>
            <a:r>
              <a:rPr lang="en-US" sz="3600" dirty="0" smtClean="0">
                <a:latin typeface="+mj-lt"/>
              </a:rPr>
              <a:t>$2,128</a:t>
            </a:r>
          </a:p>
          <a:p>
            <a:r>
              <a:rPr lang="en-US" sz="3600" dirty="0" smtClean="0">
                <a:latin typeface="+mj-lt"/>
              </a:rPr>
              <a:t>Purchase - $1.05 million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6" descr="C:\Users\sjames\Desktop\ppt_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8800" y="5581650"/>
            <a:ext cx="109728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http://www.firsthousing.com/wp-content/themes/fch/imgs/featured_gi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4096" y="609600"/>
            <a:ext cx="7371704" cy="32004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762000" y="4572000"/>
            <a:ext cx="7696200" cy="1828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Housing advocacy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229 developments, representing 65,000 homes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Education on housing issues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3962400"/>
            <a:ext cx="8153400" cy="719138"/>
          </a:xfrm>
        </p:spPr>
        <p:txBody>
          <a:bodyPr/>
          <a:lstStyle/>
          <a:p>
            <a:r>
              <a:rPr lang="en-US" sz="2800" dirty="0" smtClean="0"/>
              <a:t>Engaging Business Community on Housing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6" descr="C:\Users\sjames\Desktop\ppt_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8800" y="5581650"/>
            <a:ext cx="109728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First-time Homebuy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"/>
            <a:ext cx="7439025" cy="21907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228600" y="2971800"/>
            <a:ext cx="7696200" cy="2057400"/>
          </a:xfrm>
        </p:spPr>
        <p:txBody>
          <a:bodyPr/>
          <a:lstStyle/>
          <a:p>
            <a:pPr marL="342900" indent="-342900" eaLnBrk="1" hangingPunct="1">
              <a:buFont typeface="Arial" charset="0"/>
              <a:buChar char="•"/>
            </a:pPr>
            <a:r>
              <a:rPr lang="en-US" sz="2400" dirty="0" smtClean="0"/>
              <a:t>Raised $76 million – public and private</a:t>
            </a:r>
          </a:p>
          <a:p>
            <a:pPr marL="342900" indent="-342900" eaLnBrk="1" hangingPunct="1">
              <a:buFont typeface="Arial" charset="0"/>
              <a:buChar char="•"/>
            </a:pPr>
            <a:r>
              <a:rPr lang="en-US" sz="2400" dirty="0" smtClean="0"/>
              <a:t>Leverages $1.88 billion</a:t>
            </a:r>
          </a:p>
          <a:p>
            <a:pPr marL="342900" indent="-342900" eaLnBrk="1" hangingPunct="1">
              <a:buFont typeface="Arial" charset="0"/>
              <a:buChar char="•"/>
            </a:pPr>
            <a:r>
              <a:rPr lang="en-US" sz="2400" dirty="0" smtClean="0"/>
              <a:t>Created 9,988 housing opportunities</a:t>
            </a:r>
          </a:p>
          <a:p>
            <a:pPr marL="342900" indent="-342900" eaLnBrk="1" hangingPunct="1">
              <a:buFont typeface="Arial" charset="0"/>
              <a:buChar char="•"/>
            </a:pPr>
            <a:r>
              <a:rPr lang="en-US" sz="2400" dirty="0" smtClean="0"/>
              <a:t>3 programs</a:t>
            </a:r>
          </a:p>
          <a:p>
            <a:pPr marL="800100" lvl="2" indent="-342900" eaLnBrk="1" hangingPunct="1">
              <a:buFont typeface="Arial" charset="0"/>
              <a:buChar char="•"/>
            </a:pPr>
            <a:r>
              <a:rPr lang="en-US" sz="2200" dirty="0" smtClean="0"/>
              <a:t>First-time homebuyer loans</a:t>
            </a:r>
          </a:p>
          <a:p>
            <a:pPr marL="800100" lvl="2" indent="-342900" eaLnBrk="1" hangingPunct="1">
              <a:buFont typeface="Arial" charset="0"/>
              <a:buChar char="•"/>
            </a:pPr>
            <a:r>
              <a:rPr lang="en-US" sz="2200" dirty="0" smtClean="0"/>
              <a:t>Multifamily loans</a:t>
            </a:r>
          </a:p>
          <a:p>
            <a:pPr marL="800100" lvl="2" indent="-342900" eaLnBrk="1" hangingPunct="1">
              <a:buFont typeface="Arial" charset="0"/>
              <a:buChar char="•"/>
            </a:pPr>
            <a:r>
              <a:rPr lang="en-US" sz="2200" dirty="0" smtClean="0"/>
              <a:t>Finally Home loans for recently homeless</a:t>
            </a:r>
            <a:endParaRPr lang="en-US" sz="22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2362200"/>
            <a:ext cx="5486400" cy="566738"/>
          </a:xfrm>
        </p:spPr>
        <p:txBody>
          <a:bodyPr/>
          <a:lstStyle/>
          <a:p>
            <a:r>
              <a:rPr lang="en-US" sz="2800" dirty="0" smtClean="0"/>
              <a:t>Housing Trust of Silicon Valley</a:t>
            </a:r>
            <a:endParaRPr lang="en-US" sz="2800" dirty="0"/>
          </a:p>
        </p:txBody>
      </p:sp>
      <p:pic>
        <p:nvPicPr>
          <p:cNvPr id="6" name="Picture 2" descr="http://www.builderonline.com/Images/tmp508B.tmp_tcm10-2173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581400"/>
            <a:ext cx="2746550" cy="18288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6" descr="C:\Users\sjames\Desktop\ppt_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8800" y="5581650"/>
            <a:ext cx="109728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219200" y="5257800"/>
            <a:ext cx="5486400" cy="804862"/>
          </a:xfrm>
        </p:spPr>
        <p:txBody>
          <a:bodyPr/>
          <a:lstStyle/>
          <a:p>
            <a:pPr marL="342900" indent="-342900" eaLnBrk="1" hangingPunct="1">
              <a:buFont typeface="Arial" charset="0"/>
              <a:buChar char="•"/>
            </a:pPr>
            <a:r>
              <a:rPr lang="en-US" sz="2400" dirty="0" smtClean="0"/>
              <a:t>$120 million, 394-apartment community within walking distance of headquarters</a:t>
            </a:r>
            <a:endParaRPr lang="en-US" sz="24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66800" y="4495800"/>
            <a:ext cx="6781800" cy="566738"/>
          </a:xfrm>
        </p:spPr>
        <p:txBody>
          <a:bodyPr/>
          <a:lstStyle/>
          <a:p>
            <a:r>
              <a:rPr lang="en-US" sz="2800" dirty="0" err="1" smtClean="0"/>
              <a:t>Facebook</a:t>
            </a:r>
            <a:r>
              <a:rPr lang="en-US" sz="2800" dirty="0" smtClean="0"/>
              <a:t> – Anton Menlo Apartments</a:t>
            </a:r>
            <a:endParaRPr lang="en-US" sz="2800" dirty="0"/>
          </a:p>
        </p:txBody>
      </p:sp>
      <p:sp>
        <p:nvSpPr>
          <p:cNvPr id="31746" name="AutoShape 2" descr="data:image/jpeg;base64,/9j/4AAQSkZJRgABAQAAAQABAAD/2wCEAAkGBxMTEhUUExQWFhQXGR8aFxgYGRwfHRseHxsdHBkcHBwcHCggGhwlHBocITEiJSkrLi4uHiAzODMsNygtLisBCgoKDg0OGxAQGy8kHyQsLCwsLCwsLCwsLCwsLCwsLCwsLCwsLCwsLCwsLCwsLCwsLCwsLCwsLCwsLCwsLCwsLP/AABEIALYBFAMBIgACEQEDEQH/xAAbAAACAgMBAAAAAAAAAAAAAAAFBgMEAAIHAf/EAEMQAAIBAgQDBgMECAUEAgMBAAECEQMhAAQSMQVBUQYTImFxkTKBoUKxwfAHFCNSYnLR4TOCkqLxFUNTshbCRHODJP/EABkBAAMBAQEAAAAAAAAAAAAAAAABAgMEBf/EACgRAAICAgIBAwQDAQEAAAAAAAABAhEDIRIxQRMiUQQyYXFCkfCBFP/aAAwDAQACEQMRAD8A6mMe4rHNL+YxLTqgicAG1SoFBYmALk4SslxKlNWorqqrUZGlvDKmFaZAGpdLejDngv2uzYFAgFSGMNcWHIxN72+Ym1ilUuErWo16QBUVO7LbnxLEspM/ZVRHIrffEt7oaGQcfohGcVaXdoQGZWUqsxAJEgEkj3xHku0VKsxWlWDkCSByExvGA/A+x+VFKvQL1nFSBUVittBsVKoOfPyG2DXA+yWUypJoo0sACWdiSB6m3ywAC+MdtKGXqNSqPU1qASADsRIvIGxxV4521pZdaTMjuKtMVFMgWMWMze498NGZ7OZSq+uplqbvES6hrDbecXRkadv2VO1h4RYeVrYAFDjXaNqWWp5ilS73vNPhBMgOpYGwM8h88UK/aLOtlaVajlGao7srU9FQ6QCdLWgwQNz1x0RVjaB8sbEeeGBzTjmQ4jmsjTIpsma70MVQ92VWGG7N5jngFk+xXFlBJCgQSF7ymSTFuREzG5x1583TBiTMxAB3xC3EqfRjeOW/zOEBy7ssCyZlc8NPdFCGjQ1L49RBABBBUbfXDhw2jpdQ2erMbOFNRFDibSQoLgxe5kYKI9EMzCgpZySxIWT6+EyPLGqlAwZaFJT5KBttIETtadsABWFqr5df6dRgdmOHMtxcfnl/TFihxJp8YEeW4+V5wUBwxAnJ16qRGojoQfpgtk6qKkBdHMjz8z19Rjx2gEnlim/EKfmT5D+sYQwuHtbFbM5pVKhjGqQOk/k4qUczqusi/MRz9jjMxTLwSJK/DPI9YiDgGFMrX1qGAIB6jEsHAFlrn7Wnz1YqVKf79dB/m/qcPkKhnaoBuR7jEbZumIlxfaMKzNQG9af5VP3gY0Odywt+0b2/EjEvJH5KWOXwNpzK+ft/WMaHOL0P0wC4XnwzaVRgtyGP3bYKa/zGGpJ9Cca7PMxxbSfgPrNvuGKT8cqclQD5n7yMT1c2osQb2Exfyub4j/WQNlA89vwwxEJ4nmDsR8l/sced7mT9p/u/pjStxymraTUphpA0lhMt8IiZvPTFLiHamjSqd09QiodIChCT4oC30xzHPAAXyq1Z8ZkdTE4tkYX8px0Var0kFQ6CVZzASRyHikmPKMBU7Xas4+X7oBELaqxqW8A8ULp/ehfi/phAG+I8QzNN200adejNgHK1AOchtQb6Yovxio/wcPqj+eqiD6avuwL7J9o6+beprVFpqojSGmSbSSxBsDsBgQ2czbZnNO3fiii1BSHiVCf8NImAT4tQ9JwANQr50/8A4lAeRruT7hIxmFjh2Vy/djv9bVTdtTuYJvpkMAQJjn64zBYUdSUYD8ZYLUViiuGUr4hMEGReNzqNvLywRy2T07sznzP3Dliz3QFyPfDQAvJtU37pFUAmLgm1gOl+oxqnFtaginE8mBn2jFvMcTy6fHWpL6uo/HChxvtVQpV6HdVaVSgSRWCyWXoQQehmB+754BDAufcfDTCzvAFt4J8V/wC+MOerHmBfy2/0m8YqUe1WUYSlN2/yqP8A2YEY2btTA8FA/wCZwv8A6hsS5xXbLUJPpFjVWP2m35atrdI88eVVdA1Ri8ICxsSQBc2uTbkBig/aiufhpU19dT/imK9Xj+aP20X+VAP/AHLYj1ofJSwz+Bm4DxAZiitRWVwSRKzy6ggaW8vQ88XqzBR4iF8zb78c64V2dRxUY1aqyZZab6FPOSqADraIHLFKovBUMlu8P/8ARp9hjSMlJWiJRcXTHXO8QyatLZqip5jvEJ++cUH7T8OX/vl/JEc/ckfXAXj2cyGQZFOVBLLqBAWIBi5Yz9MG+z2ep5jLCvTpqgOoBYH2SRuAOmAVEf8A8qyx/wAPL5qr6U4/9mGPG4/WYRT4a9+dR1X8Dha4D26r5jM0abJTVKhgwG1fCSIYvG/lijxLtRnmzb5ek5AWsaY001MDXAJOkn4bzgAIZjtRmuHMBUpL3VXUUptVL6CImH+KJYeEz5Ritl/0iZ03JpmeWgQPIXn3ONP0rIe7yd9RUOCxiSQKYJMczBJjChwnhjF0YwRIMagdzeRhh5Oq8G7S5/MJqWhRZJKySVvzEayefTFzidapTZGHgcg2UyOXUXG++Fv9H3Fko0KNCrrV6zVDTkWtp8J5gkXHL0wa7Y0S5y+mPC4c+gifXfGWT7TTF9xI3Hq5+3HoF/piCpn6x3qPH8xj78US0CTt64E/qaCsKpa6kkAL11C5kz8X0GOWPKXk65cY+Auc0rGNYZuY1An2meWNKOcRjpUyd9mj3Ijn1xBTUiP8VggEA7AGQDYCdyMS1cvTpGmSGDORSTUGud1RSTHPa3PmcU4eNiWQNZTiGWpd2tY01eoCV7wWMNEajYHa03w0UGUbAL6ADHI+1lKqxy5KkBEu3KSxI+cQYxP2S4hXSpTRHinrRWSCVhjeAfgIAY2Iv1x0RSSRzTdtnX488ZoGFNe2NBMxUy7sUZCBLDwNIBseW/OPXDLRzgInkdiLg400ZbJXogiCJB3BuD8jijU4JQYgtRpMRsWQNF+U7fLBIHGYYgNneAUncOdSsGV7GQSpkSD+EYG53swrVe/Ot21KwAKxKQV5aiJUWk+2J+0falsqxBy1RltFUkCmZA5gNFzEGNsLeY/SBWb4KVJfM6mPuCuCmwtFTs7RzNSsJpNSSnUmoSSuohr2iWmN+YwCymcq1DVr1NKCjBAcMNepxpWCdifofPDfk+3QYaczSBtBZOn8pP3H5YvcK4dk6lYV8tWlwP8ADZj+6VFj4hAJ64GmhppkPZ/i9erQqVaygaS2hUVrqqBrAkkkmQIwrZrO52vlWGYBV3dQg0d3pgMWbxQWAOjrPvh342+Zp0Kjqk1BGnQC1tQ1H5Cdxywk8SFaqMuM0zBhraofCrBS0KoVRFwg35N1xKdjarRcydLJIulqVWqdy5Ez/uEYzEVXhFSoEbJNRoUtMFak6mYMwLmx3AA+WMwxBxuE1WUNV4jX0xMh9AvtfVzxVy/BeH1KgT9ZNaoZ8PfhyYEmw8gcBMpweg2Qd1qAVCssgYXZGkLE32t6jAzgimlmKVXS8K4JkR4TZt/4ScADZn14VlHNN6XjABjQxsdrmF+uLFdcvmOH1atCkEgE3VQwKNJ+EnkOvPAjtLkTnc0py2knu4YuSo8JJEWJNm+mGLsjwCrl8vUo1WRtZJ8BJADKFIkgdJ+eB9DXZzjK5usDKFVNx7Tvfax5YI8a4tUVaZSoE1orQAsyTfcE7Yp5IIr+OkXAswtvHQkc8W+KMrIlVaa+HUoVhsVMjYxy+7GTSclo1TfF7NuA8Rc1D3rvBUATOnVO45AnAviPA8w9ZyFZkLkiWtBuIk+mJctn3q1EpgwGa5025sIxf4lnqlN9HehQAIsAdhe995wmmpe0aacPdY79nKhCvqB+EEj03GOccN4MQVNWoxVWH7MIsECLE64HTY4d+xuY1qpJkshBPUgx+GEziOZq99XpUz/huyqYHJmC8idgOWKxXxonLXKxhz//APtegrsKWlSpbTrkyI3K6dvPfDf2b4fToUe6p1BUAYkkRuYJEDb++OXVaTVKChvE+qDPWSOlt+mHr9HuUejSqo+mdYa0xddPQfuHF34Ip9gSseF0WigzHMKfAQaphgevwdcCszxRKbNqZgxOpom88zy549znDKKVXY1wH7xiElZkOYEXO9sDOLNSWtqqEk6RAAF9+Zwk0waaRN2toVBl6LspVHeVnnKzMTzEe2BPBslU7xGKmNQIP+YXifI4YO1DV6uUpMytD1gacmZBptt0Hhn5zgDwzK1VqITqA1LIBn7QsY5ROG2kheRi7NLRWhl67se9pVnams/EkJrsd4tt1xdymccKIZypzBUBwYCsxkLIstgR0J+WB3AcgKtCjXqPKUa7K6mbqy05gg2iP74vcKzJXWGbWDWNNYjw+JgJ6mVn5jEZPtLx/cGA9MAmqJpqpLgTMBSbX3tiLNcKZqJqZKr3tI7Rd1i5UDmL3QweRBxDnv8ABrf/AK2+44WuCcRqUAHpMVa09G8Rsw2Nvn0xlhrib5W1PQaTi1Q0wNBFVYUNTCrKwTLa0YKQbRA58iIuHidJzSfOCVpkMiKxADyGOoySbIAsbkx4RfF7J8Vyud8D6aWYZYkfC143NpmLEzcQTgVxvJPln8aEUuTgBhPO5uDPXGkua2jNShLtUw9ks49QsaYRqcIPGviQimqEfFBBjVPmRyxWHD3R+8XSWGyKIAsQCIBiCSOl/IEDsr2v1qtMU2JUEKaSAsbACVm+1zviKvns0+oCnWErbW4QiSV1Qx62+WIcm9Gn/ml29FXi2Xfv69WNTMTAXVPwldo2MD8eWJez/EKtLM06KsQGcDSIC6dUXWOgjUB0M484qM/VqR3EMAFmmhgk2EubMx288bcG4NmaWZp1K40lCTBZSxOkxYHz/PKlkfTRcvo6jy5L+xzr9r6NLMtQqakYRDxKmVBgxcb8xHmMMWWzyuoZSHUiQykEH0IsccW44KlbNVar02UGNgSBCqPwHuMecEztSg00qrpYsYEq0KSQykEG4AnGqs5PbWzqfa2rrpd2VlGIm+8XgjcXg/IY51muzpEmhUj+F7j33HznDdns8Xo0GqlQzAkkeEGTCwCTEgAxPPFMi+ObJkkp6OnHii4bEmu1SnaqhX+LdT8xb3jGDMLvPphzImQfY/mMUF4PQknuV9re2w+WNI/Va2jOX0u9M27Ndpc6zFKAbMBQCVYTA2HjJBHS5jDhnODU85SBzWVVKpHiAfxre37RIkc4mL4p9lKYR2KqoERbzM2gRywzNmAeWNIy5qzGUeDo5BxXsTTp1WVRV0g21UajmP5kTSRjMdZNU8sZgpipHIchxBKurRNomfPGhzrER4QdryfxGIMhmsvr0UpDEXPWPz0x7nM1RpnS5Mm+nxkXvMbbzh+RE2az1VKaVaLlWtt/ECD9Tg3+j/iWYbMMK7VWDIY7wuRqBBEBrDwzt0wATNK1FmpiAASto+G/3jFrgHaao+aoBggQvFgZuCo3PU9MLfgpVWwb2smjm6qgwDUJ9zI/2tjAQ+VfWWhKgZisTBWPTfBTt9w8VMzqVhEAte8gaTy8l+u8Yo5XIOlGvJXS6jSZmIO7CLWxLnHqyop2yivE6IhUo3NgbA9N74t8eRlNMvGorG87E/1GIMnlaQQHVrINyDAHP7sX8zWpuFNYM0SFCzN/nfbEymoz6CO40HP0f5iUTqGZfvP44BdqqlVM1WWkpKag2oRB1Krm8Hmx9vLE/DOLUlRxTU0yp2NzJ57naL4qVsyBU2kwDJvzI3FumIU5RbpFTSaWzzKBny7B2OudxJPIiIvtbDt2DyNekK3fKw1aCpYgkxrnmTzG+EypmKmh2WCQBaOsXAi8T9MNHYXiOcqu/f8AeMhTwTTCiQRMQom3Xpje1VmRX4l2JqPXrVu8RVLs4HiJ31QbAA/PADiHClq1BUYxAAiN7nnPnhg7Sdls3Wr1WJVKT6QpqO1pUAwkEC8n/nGvH+BUWrM5UuoQDQhKqSJkyPIkRblgUlJWmHQJ43xZzTVGYFQbbeGF0jbkfvwGoZmYOrSCTtEm/pIw2Zhe/oiloFOkCrLp3+1qEkk3m5N98D14BTk7gA8iOg9hjCUoWPZZ7LKamQqoTtmFQEAWBNJfQ2Y4ujh3c2q6L1JplZuwkgm1jvaTibhGUp0Mu6rb9qjGbn46cnrsv0xZ4wy1u7Kkwjatt4i1/I4qc04mmJe4HcQP7Cr/ACH62wp5NAaYvFoPu24w9ZOogPjQOhEMpvINj5H0P0wH432TKA1spNSju1O5ZYvbmw/3Dz3E4dxo0zqpX+Cj2ZKjNURfUXUHb/yKfuXngnlu2NSnma1GsvfUDVcBTGpRrIgTZlFvCfkRtjfspm6dVsuqmHpkyCJJl0a03GxNvPCtUph69WQxBqNdQbEsxGw6jbyOOk5kdDyeQolGq5DQ0wGQkqQbmCd+fwv5Xi2BSZmrULISaVUwO6sgO8w0iLFjEX9TifslUmrQgqP2QkCNRGl5mDcagJ2vpkDGuQ7QZXPqaWaQU6gstSfCZBAhj8J38LSJ53jAJlxuD5gll0VWECJJ06xpkGDylotywb4Vlf1YK1ag3dwutlaCH2MoQAR5g4H5avm8k3/noExz1qJgCb9YEyOgGPX41mK2ZWzml3erSFIuSOVwWER6GbTjD6h+xt9fg2xRUnXkYa+a4ZWUqDYG50tAMc9Yjb2wp8Y7JrSmvQ1OCCpUXLBouCCdO0c7E9BglV4fTTlpYmT687R5csSvmO5WGqKWJkaTP5O+MMKeOXDdNdt2U4RceV7T6BmfoP8AskHx06aAgiZIUg6hzB1Yo5eiUXSwCnkBMAbCJAiwnBfNcdy+gub1F8JPUcp8rCPSPVez/HEY2BkARHOfz9Mayi5J18jhkSa/RdnFatnKaFVZgGayi5JJMch1xmWr6hzBgH32xSzXD3fMpUtoQDc3MSbD+YjfGMUr2dEpOtEuZ7UVqNUZegtPU7KNThjdyABAYdR7417XcfzDZ/8AVaNV0QlKfggGXgk6gNWzDnyxb4Z2OqHNrmqjppDh1QSTYeCZAAIIBtODFLspRXNHMu7tU1GoASoUfICSBI3PLHbBVFI4Zu5NiN+kLOVHzrhGIWmFQeI8hJ59WOMw1ZnOcHLszmi7MSzNpd5J38Sgj5TjMURQk5ThC02DKtx1Yk+22Js7ll1ioSNQELb5/cTbER4bUV9BzaG/2A1+f7uGzP8ADaVeggphabhhLAb2IgneCSDfmBiJJtBYqLmIJAv5WG/l8sXaXGqGWCxRp6lA2VCd7HcsD5wMQ0OBMrwKqGZBKmSCDb8jocTnhC6oZJPmLb8idhfriILh+gcrKnG82xYvB8RkecEHfrE7dcRZaowJKgkwRMzY8tvvweq5JSgBTXFrggxt9LfIGMR5XLiFUI2sCDpUmbDcxGI9vgfJitkeG1QCLbTEzPla2CeVylWIZSNJEnyPPocM3D+BVoBdR/mYE/Qgjri8vZ2Dq1gExMLI8/3b77k4qTUvAJSFTL8LTUQJ1EgkatxeInznG2d4WAyEMSrKVgdQSwEg7Xb2w8JwhLFi7H10j/SP643zHCpANNGm/hGoyN5Ak7cwLC3ngXJj4vyB+z3FaWVBD0KFZ2I0lrFTcQSEaxIAgDefTE+a7VVDVWrTNDLskjSjF5HQhdQ59B9MCuI5AadWpYvqVQZElo+f2ree0Ygps6liqq7NuXUNfrGw2G2MJ41GTbVtlrjWwjx7tFmK1Nyc1qQOB3ZQKYJsVGlWbr/lPlNIZtVpT3rVXkAr3TC7WALHbnc9Ma1KGYqQahMLcBVVfkOZnp6Ys0spWB8D931IIP8AtIsfMH7sXjg0q41+v8iocH92v9+gl2fy1OrKFirj7Mb9YJ5jmPyCS9l6fdsrksWUhpMXKBCTAGqwG88+uAmU4YVOrXUZ51a5uT1n29sEKnEKxIhyLmR8POdxBGNccUuzOWgzl+HrTW4Xf4oA9BOAnaKuNVKGB8UWM7iwtjVqRN2br1Jt54gFJXkNAKnnvvuPbfBkcVG3ovEm5VHsX+0ldkpKykhg4II/lbywR4Dx8ggGFfp9l/Tz8t+mNeKcNWsugkgBptHQgH0IOF7O5VkOlvOD1vPviIQuKNMk6kzoGV4Tl6uZp5ql+zqoSXQbPKlZjrJmRvzEnHODqp1aiVQabFpII53j77HzwwcE4g4Da2/w4IeYN539t/frhizuWoZ5AlcBao+CoN/TzH8JseUGI0jk3xkZyx65RAPYpQtVmvK0GY/TC/2crBNUqGlqfmw0tJjqOowy8J4LWyYzneiVGXfQ4+FrcuhsJB+u5V+HQKYkSDUiAYYeEXBi39sabMR3yXHe5VmDhqIMBCeigkId1Nz4TblAmcHcroqeOg2h1iV2K/CNuVlIBEqbwccrz8SYM73O/TxAWnzGC366yGmQ7F1pwpFipMbHZ18I+VjO2DvsLGLja5qpUGmk8iJ/daTJvtaYseWKlLstmXBDlUF41NJBmB8M2gdcNvG801LL1qixqRGKztqiFnymMcwznaTMvIfMuB0p+Hmf3As264aSAcU7K0qR118xFyZOldxG7HEeTTha1UpoRUqsRp+J7x1+ACJOOehw0EyWJEknfBzsTRD55TEaFZoH8uj73GHQDdximquqqqqABsI6xgHl8+xaoCAEVSREybmD8wpwX4k81WPQx7W/DA7L5fL0572BTNqhYm4EwDHry644tOTO7aiqNeB8czDfrdSpVLLRo+FYULrM6fhA/c+uKHYvhlcU83V7tzVal3dMvILFpkhniRIHPDJ/1zKZbLd9QpgU2qaAEQJqYTJMgG2k3OKfFO11QZOnXpoqPVdgA0tCrqBb7N5A9+eOw4QNlP0f12EuyIZsszaB0EY9w2cA4mzZak9Zg1R11kgqtmJKCBH2CuMwABuz3CstUYEgsdWknVsdwfgG8HaP6udHg1CmLIPnJ+hJwp8CVkuREOrWBHWfiJ/eG1sO1MEzPtP34nHTjYiv3IiFUAbWEfdGAHHO6oujVERmYGCzRe0x9MNtBInCt+kHIl8tqG9NwfkfCfvB+WKcU+x2VstVqOyilTRWc6VhVEncjUxibfTBHhlMVVrsDL5cMaimZBT4gtoJHrhSyPEHWmqaQStQVFa9ojwxFwb8xvhh4BmXLV6xcUmPxlVmQ0Da+5W5nmOuDjHwNSaD1WmlPM0KLklKyqwqLYQ0gATN5GIuKgU6RCFRWTMNSdSwJK7o6rz8JWf5vLAzMvTpKofvqugBEEgBVgQBOoqvhFh0xFkeIoTC0KaiwEkuZ5SDbryvi1ifwS8y+Q7m+JUHp1EQMDVy6iES9Oqp5FgAQ2oSV/dPUYj4PmK9GlQXuvFRcsGdtIKsmkode87zIuB540o5pwwGoAsfhEAW3sAPf1xrxXLzTjeZYSTJ2i/L4vqB5YtYiHlKAytNZmrRVS3woS0HxFQAoI8IYjfn543orQuJqsBeyhR/9j9BgRl8kdZ3iennvPPBzI0wCJv93mOeKWNeSHlkT8RorTju6anqWBY+xaPpzGBZ40yEa9LU9mVQqyPKBZhEjzxe7ScQAoFkcHxFBEROxF+YNreXLdGpwxXUW38Vj4fh38rnGGbIovjFWaQjKW2x8qoLEHUrCVbqPwI2I5HAbitQUyHJEzYC07CfkP8AjFjgecAyzqGV3HjCNsNPnMEsvIAchE7Du3HFKdRqVSmqoj01YBVEqSIMi+kjV5A6ccjxt7idHPVMpU+JOxjz3It1I3EevocH6fBq70+80EAKWBlZMwbAEzI5emEmjnSGVl31XB2JBldrnlh64f2rrmlVoiglR2RgxZyGJPLSIgct+nXDxwptNkPW0J2a4jqLXjYWPKYn2OPUrqylHBI+sxyP5/qNzmSqKw8LaSQQBy1ECIGwmQeYj1xeynDqoaChB3AAO3pv/TExx8Wmi+fLsiqLpo17zKqR6a2WD1Nt/MYq8E4w1JVDy1PaOa+nUeXt5s1Xg5FMrVRtL+o2uByg4A5vh3dGw8E25xaIONXx2mHJqmh34fxVKlPRVipSdSJvsbEHmRy6jCp2k7J1Mt+2oE1KG/UoPON1/iHz2kx1c8cvl6LKAQWMjqJY2PLlfDJwPjsCVMp9pDYg/gfocTGbj30aSgp9diLlaa1CSWA8Qt6tfl0/JvgrwzhbNUTTBTvEB6XYbXmRqm2DnaDsklYGvk4DbmnsCfL9xvLY+XMD2NLfraU2DKdXiUyPgBaCDsQV543Xyjmap0xx/SDmNORq8tRRfeopP0BxylDA5euOi/pPqxlqa/vVRPoEf8SMc4AthpgyQXgCcOX6NaH7Su/7qqoP8xJP/oMLGT4bXrH9lSdwdiFOn/V8P1w/dleE1ctlqverpdiTAINtIAmJEzOFJ6HFWwdxdmanU0glmtAF7m/0OKNHgFarl0pUwoIYs+poAksQLAzvyHLFjinEe5UHTqLEgDbb38sG8hnhTDSuonqbR6c9zjkhKqvo7Zxu67IqnZRXy9DL1KpXupZhTElmYyYkGwk/Z54K/wDx+h3dNGpa1orpTvNrxJYdTAMlcUa3HKmmxVF8gB9W2wFzXHEJ0tULvNlEsT6D06Y19a+kYrDX3Oi/xDhhaoxFagq2CqATAAAAsQLRFv7YzAOvxiopj9WrEbjwn7gpjGYOc/gPTx/LDHDEbU5J+JZsoGxDTI328sdAy0aQRzE+4wlf9aqVaukQtNgQEhOakWIM/FHLcYbuEvNFD5R7W/DGmGuOjnZZG5xV4llhUp1KZ2ZSPcYsGqAd+WIK+cQbnyvYel8aNgcs4dXLagwhlMbRg/wPMqtUAsNLeBz+7MEE9CraG9MB+KJ3edqAEaHOoeL94BrDncnbE9GkJMC7bxzO3zOM3p2iltUxqzeWmQRBE2N4Mbkb7SIH1xW4flW16hfwsSOkaQsDoRM2JsOpGLHEc1VHcVLRUMVhF5CFWM8hIRo/i8sS0w48UAC1zAHSxJiYkR9L47U1JWcbTi6LbZY2Nx+fnuOYxPXcERYRtcW8/L+pHriicyCYEuTsFB+hN/8AaRiVKNWJYrRXqT4vvJB+a4HNLopY5eSrSy2khjZeU+Hly5n0Ue2LBKgTJbnIsPeJPsMRoqK7SpqxBBP2rdORnrOJq4FmUQrCQByOzr8mBtyBGOXPlmo2tG+PHBunsVuL5mnUDAajqYtudMn4iJJPP8zgIvDahRWVJUkoxF9Juy6gBcQCQdtxY46O3ZGkEd5dg48Ld3pCzDDu1Y6qjmyC0eI9MK36t3etJKsCVcapgjUt4tIv+Tjl9y3LyW/wVeFcLZQCygNIklhp0mdVjfVG3ni+2XR0oJVKlaakxBkHWzBSw+IAaRy2PUyO/WKiuwIlYkAATG55yTzEDFniARaJJzdMtp1JGlZG9hqNyLA7TFsaLrQRjOXSIzwmgCx0m51GbLYCevmfL7rFDP0VHh0hW8QBZmgmdJAkAdB7Yjq92ipVam1WmVAMfECSNJgkCNRgg7SpGxxLpZX739WNGkFhjqSfJtK/DEmTe0dMVsfpyrkXeF5+g2Y05gMUZQNS+EAX0kkfZ5deeGbN1eG0S2isoqER4JqNb+UE88InEMx3VRUVQ7VBKAjwi/i9tx0mNhiWax+1Hpb/ANAuOXN9POc1Lk/+FRSoaOGZla9MyJGxkEBhyIBuJ3/NheTy+XdXLKdKsVJYkjcgCygzAuCLTzxQymd7kyG23B5zcj6/nfBmnxyhoJVTB+IQIvvPX2x1Pi/2TQh9s8t4USkCyBmIIUwBIj03i/TELV5YuhKvIAMiCPCpDW254M53idOW0C0wAb9Lcp54C5ykI1INjLKOn9Z5f2xlCd+1jld2HeDcZOq3gqRdTsRv/mX6j64Z8qlCvUWsEAzCKR5kERy+IdOY+/lAryLWIIgg3BgC2GrhGZZ6Ss0apIkWmDE254qV49ro0i1l0+xn7QcKy9cp+sPASYUNEkxuB4uXKNzipQXI0L0qCkjZit/9Ty2AOYzjKxVabOeZEADc7/LbEQXMMJJRF/hGowNzf8DhepN9aH6cF+Rlr8fqbqFUddz7m30wOrcQaoCTULDaxt7C2BJ4chALM9brJMecRblsf7YsZWgKdMBVhJJ32kyRHr5zyjGcra7NI0n0e5jIpUZGeTouBNpsb9dsa8Rp1vsLU0KNVVkXUyqYCtG8eY5X2xmYzMQQ282tEARO07434ZUrOxKMVJhCwMSADA9jEQZvvfBCLtWRkyrfEqZbhtJvGA+YXkS39SA9+REjzxZOmkkDu9HJPtgjpOnxDfxCRBMk4I5XsoAzM1WoNW4pnTO255+oCnFXiHARSJZVB3uZJPkfOef3Y2cGZ+pS6BRzrNzZgLAyT9VZQfqfPGYL5HhbsshDBNrx9Px548xHpsjm/kg/WdDU3iYPIryPpPtbD5TUAAKIXl0whd1TdFcxpuVY+KRcSpFlFiL9MNfC+I0zRpy0nTpiLmLbCemDE6tMQO7Q8cqUaopoqAFdQczNyRAHWRhZfOMw8TGZuJuJczbrJP5Bxa43lalc0wAxNMFWJsDsOsi4PvigmUdLeKVhgdNonn5EjnaeRvgyK3scWS1EV6i/DZZB5czE9bneL+mDOUYU4bdunT59cLysASRqMczeNo8o25WwX4dXUmKkr6bDyPX5XxMZX7SuthNM/VeVVtiDAAsY5bwYO+LuWKoQ1aXuAQGM9IJ5YH52ioC1KBGqP2i3IO49fI/L510zuuSWECxXqekDfE555cckktG2CGPJFtvY21nqJPdhVonZlAn0MmZ6iOl+Zpd5J8RJPmcU8pnSKilhqRvCdQAP+WBK+RwTzeUAAIlqZ2MXHUH+L/nbHd9NnjkX5OP6jFKD2aNqK+Hcnc9P7fhiXLHUrod18ajyiHHsAf8AL54vZDguYqwVUqvVrD7pPyGCT9mWpw6sS4MxACkc1579Sca5EpJpmcG00yrwWsCI0nWuxWkGeDtDs2mnBnlgX2l4K6zWVYW+tB/21AABMTrYgAluvvhp7L9paLu2WamKFVJhIABAE2jZgPcXFtrXH+0+Wy6y01G2AQTym52Hrjl9NcabN3K3Zx4P3jotOS14sZMQRA9JnG+TrigXCZZahJ1Ky6AVndWJuLiR6xywer6FzuXr0qa0VYoxA5EsQ/pbfYDA/tblTlM5r/7NbxL0GwdPkYI8iMEI3pMuGTh2tMoFKlUVVemKa1CGKg6gOt/M3I23643OUrFYfNVdIEWhTGw1MBJtuTvfE9bI5qqwFBKjKRuq23v4thaOeLWX7A5xzL6VHV3k+XwyfrhtrrbNFkkncaRWoIkAKVOkQIIJAxT4lxIUyV2MWJ/PLDjw79HQRgz5hj1CIFnyklvuxP2i7FUWoPoWagUnU7G9j0sL32w5q46MVLezkD54knVuTv1PPlfbHiZhoIMaeZn0mOlvzyxJU4RUTSSgPijcee46QJ2xfyvB3vqA3kRb6Rb+2OaUUhqQGy9ZmgCTzt0E++8z6YtZeteCJJtvt5WwRfggUppdhJgzzsT6/Xli5VyNCmytRnXbUGMwRGwiIiPpYRd3H+Irfk1qcGpMqtAkm8WBiT89sT8OVVVR9nUTz2LE+uxxLSy9SpLA33KgbybwORHTn649FMXCx4bEdPL2ws03VNF4Gk7YGzHF1Q1VFM973gZHBtp0qrU2BsQIlSLgk9cRVc6SQVB6x5nzPU9MEq+RC7ISzloaPIu145AG3l642o8ArmqFKMIvMeYEn5n6YauSVIiTdlZO9YGGC8pib+eD+V7Pq4Vu8DHmSJm3QmxwSo8Gy9AftXk9CYj0Vb79ce1uPUKdqKav5RpX7rnDUa+4am0LnGuAPSBZS7AkkmNhuxkbfP64O8C4SUQNUPd3MhoB3k3J/NsQ5niFeuvhAp09yZAsLnxGwIj78CMzWNRiO+FRgLmTG/LY9PhMYpNN+1EN1tjXm+MZenAnWTyW/tyPynFCtxqrUkUaZAjciSJ5+UeeFl2ZEOpQGJ31hZ/iP/BnpgdV4+ApSe86iSU5cpF/MAHpGNXCb80QpoZ3zlQQDmlWABpDmBFvsGPxxmElsxNwxXyImPmNx7YzE+l+WXZ1NeAZWjAbMagN0NxcyRoUwJ9OZxf/AOtUKa6aVMwOgCj+v0wtxjCMcr+pl4VFcSQ13c1AtNVVnljzMw25PInpiLP6hQMRMWuee07fPfG1OqVmOeNHYkQTb8nDeSLVy7BWuhLZm8VjYGQBa8zH2jEch7RiWmzBhzj4Sd4nmBYfM/dg7mOEoxk6to3PvfmMA61FUPd6iWBvO5EyIjoPx2wLIv4hXyE8rnNMGb2/Pn6Ys53LeMNSJBbeFtPlPKTvAj54AOfEIEW2Nou0+QMAW/pghwrPsLBjJsQDaLxM741nkc1xmh41wdxDXf06QHxO83nf3/AYlynGiuoQCrfYYyI++Z2M2wJzlUoQWUtNyFMki089/I4lp8WWoClHLszEQNSaVXzJOwG9pJ5YjFhjiXdM6Jylm8aOq9nu02pu6qBoglXPQCYMeQkHGnaftwmWBCLqqaQyhpAIveACeWxjCpwtmTu1LXBEsRuPhIPTwkgHkLbbLfH3cI7FlLmoxlRMiTAJ5AgbSYnYQMa+q3HRzuCT2a8S7VV6z96xGq6yoiAxIAmAQApIFzub3xHQ404JZyTVJkFjIgcgvSZ5RbC3VrkTYi4FyJFwRaOZAvHIY2piH5FrbT+eeMWpfIckGDxcu+jxSJJa0STJuLDf6Y6R2N4shoRX0zTPg1CTB+0LW539cctXLAjUsAi9hB3+ROCtPiKgFiNlHPpJNvS+NYyjF3Zk2zouS7WpqCuTESCQSdgbxM3t+ON832zpL8Kk8hqIWfSJJxy3M8TqMqtSABsDMAkD1Nvlizp71NTVBqUSLAhfPbETyyvXQ0OuZ7auTCmmk7QJN9vit9ML3Fu0VdmguxWL3gH/ACi2A1J+8+KDUTYTJHOTBAEj2xUzNFnABET5dSeY88ZXKTpsd6LlfM6tNwokfP8AM/mcTfr2mAY/iYkeHoI5zi3wjsjVrwXOldwwJ5bCxv78sNq9n8rRQGuwIH75hfkP74v0ZNBYkUajs0FW8U6IUDT6mTJxWzvCq6wHRhO2/MwJkTz9xh+q9ocpREUwCTsEWJ+Z3+uBOZ4/mK4C06UQQ0wSbXEg8pi8csNQjHt/0Be7OcGcKGY6LdJO3U7e2J2zOSouxdkNRmJJieZgT8IYDfznC1mWchmr5kxI1KGLEE/DZZ07ReMDanFKCTopljzaoYB/yqZO372NeUn0v7DoZuJdoVqsAlDUBqALjqNJtIgEEi04o5mrmHfVUqCkStlBg+HUbKPE1ifsnnhXzPaOobBtI6Uxp+oufmTgS2caZFjvPOes9fPD4SfbC0PfAsrl8zW7vvGYxqLEQDFvCDfnfwrG+JeNcKqZWsWFWl3Ual1VAjKR8AkAtM7sAVIBkTAwgV86zENJWoDJZTE9Gts3UjfpMk1MwTUYvUZnY7liSfrjSOOMfAmxsz/aWkRV1aalZwCO4Vlp03H2wWadcz4lCkj4tVsLeZzpeG+F+ZWwPnHJvSx6TJMFOmSQqgljsAJJ9ALnDHwzsPnKtygpL1qGD/pEt7gYoQsOpb4mLXm5m+2NqdKSFUSTsAJJ9AMdR4b+jnLpBr1HqnoPAvsJY++Gnh/DqNARRpIn8oAJ9TufngsKOQZfsjnnUMMs8H94op/0uwI9sZjtN8ZgsdCLjDj3GY8c1NceHGx/P5/tjyMAGhwG4zw3WdQF45ennIj5YNxiOouKi2mIUv1N9SL3RlyANok7STcNE7m87AzGZTI5lWEKsjraL3Fvuwz5pAREjVIIk9DPrtOPFzqpMvLRfnzJPPzx1Qmpdi62QZHhlTUa1Z9TCRpiAo3gdSbXtgurqsFQBO/sevpgZleKCoTpUtMkTa4tFhHLr64GVaj6mDM3kD9nykG/5+dSlHzsTySYxV3LAient6YHtm6TKAxnSJtfYXiOeBeXrlWPVYtfb3xXoZgd6yhZ3+0T9/rHPCU34RD32D20u1QAabll3B2tO3QE8/YYMZDhYLS6gWhQefQ2PPpibJ8Jq1KsqhcmxCklQNwYIj1/DDPkuxtUvrcqu1rG/UBR95wnylpDQoaAnhkH+K0GOgExGNKCnUwAgSAGj89dsdJrdjqBUlySY+IgAD5f3wJyVTI0Hb9oXOthAEmARpAiASYuR+8dpw44mvuAX+Cdmcw7lkVdLbk2k+h/Ae2Gin2LKU3JIdyD4LxfkGkEfIchjzMdsWNsvShf3iPwJWPrihn83mqi/t6q0kPIkKCPIGGPynFez9gkMeWyOSywJc0y5Msx8RJPRb/KBgPxXtJQZ1NOhrKvdrckdRtJEE+4GFbNZzK0reOsfIQv+pxP+3FDMdp6v/bVKY6gam/1NP0Axa5vpUGhxzHFc3UHhijSFhEAW2OsnyFicBeIZ6kjHvq71HBMqskg7EE+EeW5wpZrNPUM1HZz1Yk/fiWvXDoC3+KsDV++sQNX8SwBPMR+7d+lf3OwsKVe0YWRRoovm3iPsAF9wcUanGaz2qVGZf3dl/0iF+mB/lg1w7snnKwlaRRP36vgUeurxR5gHGihFdIVlBOIurSsAbEESCDurDmD0/tivmailiVkKdgTMdRPODYeUYbaPZjKUjGYzJq1P/DllLN6TBLDzUDDJwvhrrH6rkqWXH/lzB1VI6gDU3ybThgIXDezGbr3SiwX99/CvrLRI9JwYpdlMvTIGZzWp/8AxZddbn0MGfkuHn/oBe+azFWt/CD3afJVOr5FiMEsnk6VIaaVNUH8KgT5mLk+uCx0IWb7Gd+F/V8u2WA3etUJ1jr3d2B/0/dBLh36Ocul67vVPQeBfZTq/wB2HO+MC4VgVshkKNEaaNJKY56VAn1O7fPFmDjeMZGCgs1C42jGYzDoLMx7jzHuAQg4zGYirVwuPINSTHjGN8DXquxvboB+fxxNmAVS0nr5eY9Pn88U40KzX/qIJgDn/wA28sS1637MsNItPiNrb3G2AeZrR8NzbzHn+fyb36u9RCkkFjMATvyNud7YpQ6FYMymYjVpkqJhpDb9LY84VlgC2kO/MkrHSAZjflPngzwTsfXYaWCqt9hED0X25YYl7BIgULWKhQSQAQC1tJaHBKC5KzJ5FYnHUsbZCErhakOVC2DeFQukbx8Qs3I4L/8Ax3MtqfQYuRY397n/AC4P8UyFKmyNTzZoqgAanSVDri8mxaSSecRHSTtX7ZqAFo02cC0lpPS/X3wnjityYITctwWoDUFSnWOhrhFvMBgLtBkGfTDjwrhOXRO9qgIAZHekAn/KbfTAivm87XZ2B0I0Hw2AIEeL0AX7XLfFOpRorerXlulOWPz0kL7tilJfxVjocMz2wy6eFFZuQgQPLa49sUB2mq1qtNCf1em7qpeATLWX4iI8RA2wrni9NJFKiP5qh/8AqkD3JxW7TZipVppDEUqighFgKrrAdYA3BuCb6XXFrm+9DOtZrs7k6Kh83XZwDY16ulZ3MAaZ9L45r2yTKBVNOtlalUVmCiikE0GumuF094htc3BPMYW+IZ2rVJaq71TI/wAWoxMNM6ZsAOk9MD6ld7hQqjr/AMYv9IhhWvn61MhkqMpmDDQb+YvGLVXNLUpnUw72mNybuk7Sd3Qm3MqSPsAYXKdEsw3ZzMAC5n0ucMnDOxOcqwe77tTzqnT/ALbt9MNKhoC5jMBrR88VycdM4b+jeit69V6h6L4F97sfUEYZ8pwXLUVK06NNQRDeGSw2IZjLMI6k4OSKps4Zgxwbs3ma5UpRY05Es3hEc4LRNuk4sdq+CNkswCk90x1Um6QbqT1UxvuIPWG7sl2gDrJ9HHQ/vDyP52xRJa4ogyGXNTLZeiHsDYs1xvrNzB5HEfCaNHNqtSrmatckToLd2o6jSpkjy1EYZ8zRDqVYSDYg457mMjVyOZBpBmpVWAAUSQxMCB15Rz+izeyq0dAyWWp0hpo01ReiqFB9Y3+eLN8RZR9SqSIJEnE4wCPFXGwGPYx7h0FnkY9xmMwCPDjMe4zAB5jMZj3AB5j3HmPcAHNs3WOw5iZxTViTPMwZxmMx50VovyX8rREjqTb++GfL9liR+0cAG8KJ+piPY4zGY0w44yewk6K/FuyNIKzqxBC8xMxczEDaYtY+2LnEK9LJUwpVmF4jkJ2kmxvuOXyjMZjr4qPRCF/M9u2Ed3SVA1l5xHXYYEZ/iNesA9SqxBsNNvpOkXxmMxzSk3LsZsaFFab1KmtjTKgwFkltvET5cxis/HzH7KkieZ8bevi8P+3HuMxsscV4GgZm87Uqf4js3kTYeg2HyxCptjMZjQCKtXCnaTiF+IuU0TCatUecRPtbzgdBjMZhiZd7P8Cq5xytNkGn4i5O3lAM/TDxwz9HWXWDWd6p6DwL7Alv92PcZgYDTkOH0aAijTSmP4VAn1O5+eJ2fnjMZiWNGpqTjVse4zCKRS4zwunmqLUqmxuCN1YbMPzsSOeFfsn2YFCq9VnLCWVFjkHIDOftNAFgAAZ3tGYzDiKQ6huWNKlJWIkSVII8iNj64zGYbJRNTWBGNxjMZhiNpxk4zGYAMnGTjMZgA81Y81YzGYAIM3mhTXUZI8sCKvGHYwsLPzPv/bGYzDQE9DirAQy6iOcx+B98ZjMZhW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AutoShape 4" descr="data:image/jpeg;base64,/9j/4AAQSkZJRgABAQAAAQABAAD/2wCEAAkGBxMTEhUUExQWFhQXGR8aFxgYGRwfHRseHxsdHBkcHBwcHCggGhwlHBocITEiJSkrLi4uHiAzODMsNygtLisBCgoKDg0OGxAQGy8kHyQsLCwsLCwsLCwsLCwsLCwsLCwsLCwsLCwsLCwsLCwsLCwsLCwsLCwsLCwsLCwsLCwsLP/AABEIALYBFAMBIgACEQEDEQH/xAAbAAACAgMBAAAAAAAAAAAAAAAFBgMEAAIHAf/EAEMQAAIBAgQDBgMECAUEAgMBAAECEQMhAAQSMQVBUQYTImFxkTKBoUKxwfAHFCNSYnLR4TOCkqLxFUNTshbCRHODJP/EABkBAAMBAQEAAAAAAAAAAAAAAAABAgMEBf/EACgRAAICAgIBAwQDAQEAAAAAAAABAhEDIRIxQRMiUQQyYXFCkfCBFP/aAAwDAQACEQMRAD8A6mMe4rHNL+YxLTqgicAG1SoFBYmALk4SslxKlNWorqqrUZGlvDKmFaZAGpdLejDngv2uzYFAgFSGMNcWHIxN72+Ym1ilUuErWo16QBUVO7LbnxLEspM/ZVRHIrffEt7oaGQcfohGcVaXdoQGZWUqsxAJEgEkj3xHku0VKsxWlWDkCSByExvGA/A+x+VFKvQL1nFSBUVittBsVKoOfPyG2DXA+yWUypJoo0sACWdiSB6m3ywAC+MdtKGXqNSqPU1qASADsRIvIGxxV4521pZdaTMjuKtMVFMgWMWMze498NGZ7OZSq+uplqbvES6hrDbecXRkadv2VO1h4RYeVrYAFDjXaNqWWp5ilS73vNPhBMgOpYGwM8h88UK/aLOtlaVajlGao7srU9FQ6QCdLWgwQNz1x0RVjaB8sbEeeGBzTjmQ4jmsjTIpsma70MVQ92VWGG7N5jngFk+xXFlBJCgQSF7ymSTFuREzG5x1583TBiTMxAB3xC3EqfRjeOW/zOEBy7ssCyZlc8NPdFCGjQ1L49RBABBBUbfXDhw2jpdQ2erMbOFNRFDibSQoLgxe5kYKI9EMzCgpZySxIWT6+EyPLGqlAwZaFJT5KBttIETtadsABWFqr5df6dRgdmOHMtxcfnl/TFihxJp8YEeW4+V5wUBwxAnJ16qRGojoQfpgtk6qKkBdHMjz8z19Rjx2gEnlim/EKfmT5D+sYQwuHtbFbM5pVKhjGqQOk/k4qUczqusi/MRz9jjMxTLwSJK/DPI9YiDgGFMrX1qGAIB6jEsHAFlrn7Wnz1YqVKf79dB/m/qcPkKhnaoBuR7jEbZumIlxfaMKzNQG9af5VP3gY0Odywt+0b2/EjEvJH5KWOXwNpzK+ft/WMaHOL0P0wC4XnwzaVRgtyGP3bYKa/zGGpJ9Cca7PMxxbSfgPrNvuGKT8cqclQD5n7yMT1c2osQb2Exfyub4j/WQNlA89vwwxEJ4nmDsR8l/sced7mT9p/u/pjStxymraTUphpA0lhMt8IiZvPTFLiHamjSqd09QiodIChCT4oC30xzHPAAXyq1Z8ZkdTE4tkYX8px0Var0kFQ6CVZzASRyHikmPKMBU7Xas4+X7oBELaqxqW8A8ULp/ehfi/phAG+I8QzNN200adejNgHK1AOchtQb6Yovxio/wcPqj+eqiD6avuwL7J9o6+beprVFpqojSGmSbSSxBsDsBgQ2czbZnNO3fiii1BSHiVCf8NImAT4tQ9JwANQr50/8A4lAeRruT7hIxmFjh2Vy/djv9bVTdtTuYJvpkMAQJjn64zBYUdSUYD8ZYLUViiuGUr4hMEGReNzqNvLywRy2T07sznzP3Dliz3QFyPfDQAvJtU37pFUAmLgm1gOl+oxqnFtaginE8mBn2jFvMcTy6fHWpL6uo/HChxvtVQpV6HdVaVSgSRWCyWXoQQehmB+754BDAufcfDTCzvAFt4J8V/wC+MOerHmBfy2/0m8YqUe1WUYSlN2/yqP8A2YEY2btTA8FA/wCZwv8A6hsS5xXbLUJPpFjVWP2m35atrdI88eVVdA1Ri8ICxsSQBc2uTbkBig/aiufhpU19dT/imK9Xj+aP20X+VAP/AHLYj1ofJSwz+Bm4DxAZiitRWVwSRKzy6ggaW8vQ88XqzBR4iF8zb78c64V2dRxUY1aqyZZab6FPOSqADraIHLFKovBUMlu8P/8ARp9hjSMlJWiJRcXTHXO8QyatLZqip5jvEJ++cUH7T8OX/vl/JEc/ckfXAXj2cyGQZFOVBLLqBAWIBi5Yz9MG+z2ep5jLCvTpqgOoBYH2SRuAOmAVEf8A8qyx/wAPL5qr6U4/9mGPG4/WYRT4a9+dR1X8Dha4D26r5jM0abJTVKhgwG1fCSIYvG/lijxLtRnmzb5ek5AWsaY001MDXAJOkn4bzgAIZjtRmuHMBUpL3VXUUptVL6CImH+KJYeEz5Ritl/0iZ03JpmeWgQPIXn3ONP0rIe7yd9RUOCxiSQKYJMczBJjChwnhjF0YwRIMagdzeRhh5Oq8G7S5/MJqWhRZJKySVvzEayefTFzidapTZGHgcg2UyOXUXG++Fv9H3Fko0KNCrrV6zVDTkWtp8J5gkXHL0wa7Y0S5y+mPC4c+gifXfGWT7TTF9xI3Hq5+3HoF/piCpn6x3qPH8xj78US0CTt64E/qaCsKpa6kkAL11C5kz8X0GOWPKXk65cY+Auc0rGNYZuY1An2meWNKOcRjpUyd9mj3Ijn1xBTUiP8VggEA7AGQDYCdyMS1cvTpGmSGDORSTUGud1RSTHPa3PmcU4eNiWQNZTiGWpd2tY01eoCV7wWMNEajYHa03w0UGUbAL6ADHI+1lKqxy5KkBEu3KSxI+cQYxP2S4hXSpTRHinrRWSCVhjeAfgIAY2Iv1x0RSSRzTdtnX488ZoGFNe2NBMxUy7sUZCBLDwNIBseW/OPXDLRzgInkdiLg400ZbJXogiCJB3BuD8jijU4JQYgtRpMRsWQNF+U7fLBIHGYYgNneAUncOdSsGV7GQSpkSD+EYG53swrVe/Ot21KwAKxKQV5aiJUWk+2J+0falsqxBy1RltFUkCmZA5gNFzEGNsLeY/SBWb4KVJfM6mPuCuCmwtFTs7RzNSsJpNSSnUmoSSuohr2iWmN+YwCymcq1DVr1NKCjBAcMNepxpWCdifofPDfk+3QYaczSBtBZOn8pP3H5YvcK4dk6lYV8tWlwP8ADZj+6VFj4hAJ64GmhppkPZ/i9erQqVaygaS2hUVrqqBrAkkkmQIwrZrO52vlWGYBV3dQg0d3pgMWbxQWAOjrPvh342+Zp0Kjqk1BGnQC1tQ1H5Cdxywk8SFaqMuM0zBhraofCrBS0KoVRFwg35N1xKdjarRcydLJIulqVWqdy5Ez/uEYzEVXhFSoEbJNRoUtMFak6mYMwLmx3AA+WMwxBxuE1WUNV4jX0xMh9AvtfVzxVy/BeH1KgT9ZNaoZ8PfhyYEmw8gcBMpweg2Qd1qAVCssgYXZGkLE32t6jAzgimlmKVXS8K4JkR4TZt/4ScADZn14VlHNN6XjABjQxsdrmF+uLFdcvmOH1atCkEgE3VQwKNJ+EnkOvPAjtLkTnc0py2knu4YuSo8JJEWJNm+mGLsjwCrl8vUo1WRtZJ8BJADKFIkgdJ+eB9DXZzjK5usDKFVNx7Tvfax5YI8a4tUVaZSoE1orQAsyTfcE7Yp5IIr+OkXAswtvHQkc8W+KMrIlVaa+HUoVhsVMjYxy+7GTSclo1TfF7NuA8Rc1D3rvBUATOnVO45AnAviPA8w9ZyFZkLkiWtBuIk+mJctn3q1EpgwGa5025sIxf4lnqlN9HehQAIsAdhe995wmmpe0aacPdY79nKhCvqB+EEj03GOccN4MQVNWoxVWH7MIsECLE64HTY4d+xuY1qpJkshBPUgx+GEziOZq99XpUz/huyqYHJmC8idgOWKxXxonLXKxhz//APtegrsKWlSpbTrkyI3K6dvPfDf2b4fToUe6p1BUAYkkRuYJEDb++OXVaTVKChvE+qDPWSOlt+mHr9HuUejSqo+mdYa0xddPQfuHF34Ip9gSseF0WigzHMKfAQaphgevwdcCszxRKbNqZgxOpom88zy549znDKKVXY1wH7xiElZkOYEXO9sDOLNSWtqqEk6RAAF9+Zwk0waaRN2toVBl6LspVHeVnnKzMTzEe2BPBslU7xGKmNQIP+YXifI4YO1DV6uUpMytD1gacmZBptt0Hhn5zgDwzK1VqITqA1LIBn7QsY5ROG2kheRi7NLRWhl67se9pVnams/EkJrsd4tt1xdymccKIZypzBUBwYCsxkLIstgR0J+WB3AcgKtCjXqPKUa7K6mbqy05gg2iP74vcKzJXWGbWDWNNYjw+JgJ6mVn5jEZPtLx/cGA9MAmqJpqpLgTMBSbX3tiLNcKZqJqZKr3tI7Rd1i5UDmL3QweRBxDnv8ABrf/AK2+44WuCcRqUAHpMVa09G8Rsw2Nvn0xlhrib5W1PQaTi1Q0wNBFVYUNTCrKwTLa0YKQbRA58iIuHidJzSfOCVpkMiKxADyGOoySbIAsbkx4RfF7J8Vyud8D6aWYZYkfC143NpmLEzcQTgVxvJPln8aEUuTgBhPO5uDPXGkua2jNShLtUw9ks49QsaYRqcIPGviQimqEfFBBjVPmRyxWHD3R+8XSWGyKIAsQCIBiCSOl/IEDsr2v1qtMU2JUEKaSAsbACVm+1zviKvns0+oCnWErbW4QiSV1Qx62+WIcm9Gn/ml29FXi2Xfv69WNTMTAXVPwldo2MD8eWJez/EKtLM06KsQGcDSIC6dUXWOgjUB0M484qM/VqR3EMAFmmhgk2EubMx288bcG4NmaWZp1K40lCTBZSxOkxYHz/PKlkfTRcvo6jy5L+xzr9r6NLMtQqakYRDxKmVBgxcb8xHmMMWWzyuoZSHUiQykEH0IsccW44KlbNVar02UGNgSBCqPwHuMecEztSg00qrpYsYEq0KSQykEG4AnGqs5PbWzqfa2rrpd2VlGIm+8XgjcXg/IY51muzpEmhUj+F7j33HznDdns8Xo0GqlQzAkkeEGTCwCTEgAxPPFMi+ObJkkp6OnHii4bEmu1SnaqhX+LdT8xb3jGDMLvPphzImQfY/mMUF4PQknuV9re2w+WNI/Va2jOX0u9M27Ndpc6zFKAbMBQCVYTA2HjJBHS5jDhnODU85SBzWVVKpHiAfxre37RIkc4mL4p9lKYR2KqoERbzM2gRywzNmAeWNIy5qzGUeDo5BxXsTTp1WVRV0g21UajmP5kTSRjMdZNU8sZgpipHIchxBKurRNomfPGhzrER4QdryfxGIMhmsvr0UpDEXPWPz0x7nM1RpnS5Mm+nxkXvMbbzh+RE2az1VKaVaLlWtt/ECD9Tg3+j/iWYbMMK7VWDIY7wuRqBBEBrDwzt0wATNK1FmpiAASto+G/3jFrgHaao+aoBggQvFgZuCo3PU9MLfgpVWwb2smjm6qgwDUJ9zI/2tjAQ+VfWWhKgZisTBWPTfBTt9w8VMzqVhEAte8gaTy8l+u8Yo5XIOlGvJXS6jSZmIO7CLWxLnHqyop2yivE6IhUo3NgbA9N74t8eRlNMvGorG87E/1GIMnlaQQHVrINyDAHP7sX8zWpuFNYM0SFCzN/nfbEymoz6CO40HP0f5iUTqGZfvP44BdqqlVM1WWkpKag2oRB1Krm8Hmx9vLE/DOLUlRxTU0yp2NzJ57naL4qVsyBU2kwDJvzI3FumIU5RbpFTSaWzzKBny7B2OudxJPIiIvtbDt2DyNekK3fKw1aCpYgkxrnmTzG+EypmKmh2WCQBaOsXAi8T9MNHYXiOcqu/f8AeMhTwTTCiQRMQom3Xpje1VmRX4l2JqPXrVu8RVLs4HiJ31QbAA/PADiHClq1BUYxAAiN7nnPnhg7Sdls3Wr1WJVKT6QpqO1pUAwkEC8n/nGvH+BUWrM5UuoQDQhKqSJkyPIkRblgUlJWmHQJ43xZzTVGYFQbbeGF0jbkfvwGoZmYOrSCTtEm/pIw2Zhe/oiloFOkCrLp3+1qEkk3m5N98D14BTk7gA8iOg9hjCUoWPZZ7LKamQqoTtmFQEAWBNJfQ2Y4ujh3c2q6L1JplZuwkgm1jvaTibhGUp0Mu6rb9qjGbn46cnrsv0xZ4wy1u7Kkwjatt4i1/I4qc04mmJe4HcQP7Cr/ACH62wp5NAaYvFoPu24w9ZOogPjQOhEMpvINj5H0P0wH432TKA1spNSju1O5ZYvbmw/3Dz3E4dxo0zqpX+Cj2ZKjNURfUXUHb/yKfuXngnlu2NSnma1GsvfUDVcBTGpRrIgTZlFvCfkRtjfspm6dVsuqmHpkyCJJl0a03GxNvPCtUph69WQxBqNdQbEsxGw6jbyOOk5kdDyeQolGq5DQ0wGQkqQbmCd+fwv5Xi2BSZmrULISaVUwO6sgO8w0iLFjEX9TifslUmrQgqP2QkCNRGl5mDcagJ2vpkDGuQ7QZXPqaWaQU6gstSfCZBAhj8J38LSJ53jAJlxuD5gll0VWECJJ06xpkGDylotywb4Vlf1YK1ag3dwutlaCH2MoQAR5g4H5avm8k3/noExz1qJgCb9YEyOgGPX41mK2ZWzml3erSFIuSOVwWER6GbTjD6h+xt9fg2xRUnXkYa+a4ZWUqDYG50tAMc9Yjb2wp8Y7JrSmvQ1OCCpUXLBouCCdO0c7E9BglV4fTTlpYmT687R5csSvmO5WGqKWJkaTP5O+MMKeOXDdNdt2U4RceV7T6BmfoP8AskHx06aAgiZIUg6hzB1Yo5eiUXSwCnkBMAbCJAiwnBfNcdy+gub1F8JPUcp8rCPSPVez/HEY2BkARHOfz9Mayi5J18jhkSa/RdnFatnKaFVZgGayi5JJMch1xmWr6hzBgH32xSzXD3fMpUtoQDc3MSbD+YjfGMUr2dEpOtEuZ7UVqNUZegtPU7KNThjdyABAYdR7417XcfzDZ/8AVaNV0QlKfggGXgk6gNWzDnyxb4Z2OqHNrmqjppDh1QSTYeCZAAIIBtODFLspRXNHMu7tU1GoASoUfICSBI3PLHbBVFI4Zu5NiN+kLOVHzrhGIWmFQeI8hJ59WOMw1ZnOcHLszmi7MSzNpd5J38Sgj5TjMURQk5ThC02DKtx1Yk+22Js7ll1ioSNQELb5/cTbER4bUV9BzaG/2A1+f7uGzP8ADaVeggphabhhLAb2IgneCSDfmBiJJtBYqLmIJAv5WG/l8sXaXGqGWCxRp6lA2VCd7HcsD5wMQ0OBMrwKqGZBKmSCDb8jocTnhC6oZJPmLb8idhfriILh+gcrKnG82xYvB8RkecEHfrE7dcRZaowJKgkwRMzY8tvvweq5JSgBTXFrggxt9LfIGMR5XLiFUI2sCDpUmbDcxGI9vgfJitkeG1QCLbTEzPla2CeVylWIZSNJEnyPPocM3D+BVoBdR/mYE/Qgjri8vZ2Dq1gExMLI8/3b77k4qTUvAJSFTL8LTUQJ1EgkatxeInznG2d4WAyEMSrKVgdQSwEg7Xb2w8JwhLFi7H10j/SP643zHCpANNGm/hGoyN5Ak7cwLC3ngXJj4vyB+z3FaWVBD0KFZ2I0lrFTcQSEaxIAgDefTE+a7VVDVWrTNDLskjSjF5HQhdQ59B9MCuI5AadWpYvqVQZElo+f2ree0Ygps6liqq7NuXUNfrGw2G2MJ41GTbVtlrjWwjx7tFmK1Nyc1qQOB3ZQKYJsVGlWbr/lPlNIZtVpT3rVXkAr3TC7WALHbnc9Ma1KGYqQahMLcBVVfkOZnp6Ys0spWB8D931IIP8AtIsfMH7sXjg0q41+v8iocH92v9+gl2fy1OrKFirj7Mb9YJ5jmPyCS9l6fdsrksWUhpMXKBCTAGqwG88+uAmU4YVOrXUZ51a5uT1n29sEKnEKxIhyLmR8POdxBGNccUuzOWgzl+HrTW4Xf4oA9BOAnaKuNVKGB8UWM7iwtjVqRN2br1Jt54gFJXkNAKnnvvuPbfBkcVG3ovEm5VHsX+0ldkpKykhg4II/lbywR4Dx8ggGFfp9l/Tz8t+mNeKcNWsugkgBptHQgH0IOF7O5VkOlvOD1vPviIQuKNMk6kzoGV4Tl6uZp5ql+zqoSXQbPKlZjrJmRvzEnHODqp1aiVQabFpII53j77HzwwcE4g4Da2/w4IeYN539t/frhizuWoZ5AlcBao+CoN/TzH8JseUGI0jk3xkZyx65RAPYpQtVmvK0GY/TC/2crBNUqGlqfmw0tJjqOowy8J4LWyYzneiVGXfQ4+FrcuhsJB+u5V+HQKYkSDUiAYYeEXBi39sabMR3yXHe5VmDhqIMBCeigkId1Nz4TblAmcHcroqeOg2h1iV2K/CNuVlIBEqbwccrz8SYM73O/TxAWnzGC366yGmQ7F1pwpFipMbHZ18I+VjO2DvsLGLja5qpUGmk8iJ/daTJvtaYseWKlLstmXBDlUF41NJBmB8M2gdcNvG801LL1qixqRGKztqiFnymMcwznaTMvIfMuB0p+Hmf3As264aSAcU7K0qR118xFyZOldxG7HEeTTha1UpoRUqsRp+J7x1+ACJOOehw0EyWJEknfBzsTRD55TEaFZoH8uj73GHQDdximquqqqqABsI6xgHl8+xaoCAEVSREybmD8wpwX4k81WPQx7W/DA7L5fL0572BTNqhYm4EwDHry644tOTO7aiqNeB8czDfrdSpVLLRo+FYULrM6fhA/c+uKHYvhlcU83V7tzVal3dMvILFpkhniRIHPDJ/1zKZbLd9QpgU2qaAEQJqYTJMgG2k3OKfFO11QZOnXpoqPVdgA0tCrqBb7N5A9+eOw4QNlP0f12EuyIZsszaB0EY9w2cA4mzZak9Zg1R11kgqtmJKCBH2CuMwABuz3CstUYEgsdWknVsdwfgG8HaP6udHg1CmLIPnJ+hJwp8CVkuREOrWBHWfiJ/eG1sO1MEzPtP34nHTjYiv3IiFUAbWEfdGAHHO6oujVERmYGCzRe0x9MNtBInCt+kHIl8tqG9NwfkfCfvB+WKcU+x2VstVqOyilTRWc6VhVEncjUxibfTBHhlMVVrsDL5cMaimZBT4gtoJHrhSyPEHWmqaQStQVFa9ojwxFwb8xvhh4BmXLV6xcUmPxlVmQ0Da+5W5nmOuDjHwNSaD1WmlPM0KLklKyqwqLYQ0gATN5GIuKgU6RCFRWTMNSdSwJK7o6rz8JWf5vLAzMvTpKofvqugBEEgBVgQBOoqvhFh0xFkeIoTC0KaiwEkuZ5SDbryvi1ifwS8y+Q7m+JUHp1EQMDVy6iES9Oqp5FgAQ2oSV/dPUYj4PmK9GlQXuvFRcsGdtIKsmkode87zIuB540o5pwwGoAsfhEAW3sAPf1xrxXLzTjeZYSTJ2i/L4vqB5YtYiHlKAytNZmrRVS3woS0HxFQAoI8IYjfn543orQuJqsBeyhR/9j9BgRl8kdZ3iennvPPBzI0wCJv93mOeKWNeSHlkT8RorTju6anqWBY+xaPpzGBZ40yEa9LU9mVQqyPKBZhEjzxe7ScQAoFkcHxFBEROxF+YNreXLdGpwxXUW38Vj4fh38rnGGbIovjFWaQjKW2x8qoLEHUrCVbqPwI2I5HAbitQUyHJEzYC07CfkP8AjFjgecAyzqGV3HjCNsNPnMEsvIAchE7Du3HFKdRqVSmqoj01YBVEqSIMi+kjV5A6ccjxt7idHPVMpU+JOxjz3It1I3EevocH6fBq70+80EAKWBlZMwbAEzI5emEmjnSGVl31XB2JBldrnlh64f2rrmlVoiglR2RgxZyGJPLSIgct+nXDxwptNkPW0J2a4jqLXjYWPKYn2OPUrqylHBI+sxyP5/qNzmSqKw8LaSQQBy1ECIGwmQeYj1xeynDqoaChB3AAO3pv/TExx8Wmi+fLsiqLpo17zKqR6a2WD1Nt/MYq8E4w1JVDy1PaOa+nUeXt5s1Xg5FMrVRtL+o2uByg4A5vh3dGw8E25xaIONXx2mHJqmh34fxVKlPRVipSdSJvsbEHmRy6jCp2k7J1Mt+2oE1KG/UoPON1/iHz2kx1c8cvl6LKAQWMjqJY2PLlfDJwPjsCVMp9pDYg/gfocTGbj30aSgp9diLlaa1CSWA8Qt6tfl0/JvgrwzhbNUTTBTvEB6XYbXmRqm2DnaDsklYGvk4DbmnsCfL9xvLY+XMD2NLfraU2DKdXiUyPgBaCDsQV543Xyjmap0xx/SDmNORq8tRRfeopP0BxylDA5euOi/pPqxlqa/vVRPoEf8SMc4AthpgyQXgCcOX6NaH7Su/7qqoP8xJP/oMLGT4bXrH9lSdwdiFOn/V8P1w/dleE1ctlqverpdiTAINtIAmJEzOFJ6HFWwdxdmanU0glmtAF7m/0OKNHgFarl0pUwoIYs+poAksQLAzvyHLFjinEe5UHTqLEgDbb38sG8hnhTDSuonqbR6c9zjkhKqvo7Zxu67IqnZRXy9DL1KpXupZhTElmYyYkGwk/Z54K/wDx+h3dNGpa1orpTvNrxJYdTAMlcUa3HKmmxVF8gB9W2wFzXHEJ0tULvNlEsT6D06Y19a+kYrDX3Oi/xDhhaoxFagq2CqATAAAAsQLRFv7YzAOvxiopj9WrEbjwn7gpjGYOc/gPTx/LDHDEbU5J+JZsoGxDTI328sdAy0aQRzE+4wlf9aqVaukQtNgQEhOakWIM/FHLcYbuEvNFD5R7W/DGmGuOjnZZG5xV4llhUp1KZ2ZSPcYsGqAd+WIK+cQbnyvYel8aNgcs4dXLagwhlMbRg/wPMqtUAsNLeBz+7MEE9CraG9MB+KJ3edqAEaHOoeL94BrDncnbE9GkJMC7bxzO3zOM3p2iltUxqzeWmQRBE2N4Mbkb7SIH1xW4flW16hfwsSOkaQsDoRM2JsOpGLHEc1VHcVLRUMVhF5CFWM8hIRo/i8sS0w48UAC1zAHSxJiYkR9L47U1JWcbTi6LbZY2Nx+fnuOYxPXcERYRtcW8/L+pHriicyCYEuTsFB+hN/8AaRiVKNWJYrRXqT4vvJB+a4HNLopY5eSrSy2khjZeU+Hly5n0Ue2LBKgTJbnIsPeJPsMRoqK7SpqxBBP2rdORnrOJq4FmUQrCQByOzr8mBtyBGOXPlmo2tG+PHBunsVuL5mnUDAajqYtudMn4iJJPP8zgIvDahRWVJUkoxF9Juy6gBcQCQdtxY46O3ZGkEd5dg48Ld3pCzDDu1Y6qjmyC0eI9MK36t3etJKsCVcapgjUt4tIv+Tjl9y3LyW/wVeFcLZQCygNIklhp0mdVjfVG3ni+2XR0oJVKlaakxBkHWzBSw+IAaRy2PUyO/WKiuwIlYkAATG55yTzEDFniARaJJzdMtp1JGlZG9hqNyLA7TFsaLrQRjOXSIzwmgCx0m51GbLYCevmfL7rFDP0VHh0hW8QBZmgmdJAkAdB7Yjq92ipVam1WmVAMfECSNJgkCNRgg7SpGxxLpZX739WNGkFhjqSfJtK/DEmTe0dMVsfpyrkXeF5+g2Y05gMUZQNS+EAX0kkfZ5deeGbN1eG0S2isoqER4JqNb+UE88InEMx3VRUVQ7VBKAjwi/i9tx0mNhiWax+1Hpb/ANAuOXN9POc1Lk/+FRSoaOGZla9MyJGxkEBhyIBuJ3/NheTy+XdXLKdKsVJYkjcgCygzAuCLTzxQymd7kyG23B5zcj6/nfBmnxyhoJVTB+IQIvvPX2x1Pi/2TQh9s8t4USkCyBmIIUwBIj03i/TELV5YuhKvIAMiCPCpDW254M53idOW0C0wAb9Lcp54C5ykI1INjLKOn9Z5f2xlCd+1jld2HeDcZOq3gqRdTsRv/mX6j64Z8qlCvUWsEAzCKR5kERy+IdOY+/lAryLWIIgg3BgC2GrhGZZ6Ss0apIkWmDE254qV49ro0i1l0+xn7QcKy9cp+sPASYUNEkxuB4uXKNzipQXI0L0qCkjZit/9Ty2AOYzjKxVabOeZEADc7/LbEQXMMJJRF/hGowNzf8DhepN9aH6cF+Rlr8fqbqFUddz7m30wOrcQaoCTULDaxt7C2BJ4chALM9brJMecRblsf7YsZWgKdMBVhJJ32kyRHr5zyjGcra7NI0n0e5jIpUZGeTouBNpsb9dsa8Rp1vsLU0KNVVkXUyqYCtG8eY5X2xmYzMQQ282tEARO07434ZUrOxKMVJhCwMSADA9jEQZvvfBCLtWRkyrfEqZbhtJvGA+YXkS39SA9+REjzxZOmkkDu9HJPtgjpOnxDfxCRBMk4I5XsoAzM1WoNW4pnTO255+oCnFXiHARSJZVB3uZJPkfOef3Y2cGZ+pS6BRzrNzZgLAyT9VZQfqfPGYL5HhbsshDBNrx9Px548xHpsjm/kg/WdDU3iYPIryPpPtbD5TUAAKIXl0whd1TdFcxpuVY+KRcSpFlFiL9MNfC+I0zRpy0nTpiLmLbCemDE6tMQO7Q8cqUaopoqAFdQczNyRAHWRhZfOMw8TGZuJuJczbrJP5Bxa43lalc0wAxNMFWJsDsOsi4PvigmUdLeKVhgdNonn5EjnaeRvgyK3scWS1EV6i/DZZB5czE9bneL+mDOUYU4bdunT59cLysASRqMczeNo8o25WwX4dXUmKkr6bDyPX5XxMZX7SuthNM/VeVVtiDAAsY5bwYO+LuWKoQ1aXuAQGM9IJ5YH52ioC1KBGqP2i3IO49fI/L510zuuSWECxXqekDfE555cckktG2CGPJFtvY21nqJPdhVonZlAn0MmZ6iOl+Zpd5J8RJPmcU8pnSKilhqRvCdQAP+WBK+RwTzeUAAIlqZ2MXHUH+L/nbHd9NnjkX5OP6jFKD2aNqK+Hcnc9P7fhiXLHUrod18ajyiHHsAf8AL54vZDguYqwVUqvVrD7pPyGCT9mWpw6sS4MxACkc1579Sca5EpJpmcG00yrwWsCI0nWuxWkGeDtDs2mnBnlgX2l4K6zWVYW+tB/21AABMTrYgAluvvhp7L9paLu2WamKFVJhIABAE2jZgPcXFtrXH+0+Wy6y01G2AQTym52Hrjl9NcabN3K3Zx4P3jotOS14sZMQRA9JnG+TrigXCZZahJ1Ky6AVndWJuLiR6xywer6FzuXr0qa0VYoxA5EsQ/pbfYDA/tblTlM5r/7NbxL0GwdPkYI8iMEI3pMuGTh2tMoFKlUVVemKa1CGKg6gOt/M3I23643OUrFYfNVdIEWhTGw1MBJtuTvfE9bI5qqwFBKjKRuq23v4thaOeLWX7A5xzL6VHV3k+XwyfrhtrrbNFkkncaRWoIkAKVOkQIIJAxT4lxIUyV2MWJ/PLDjw79HQRgz5hj1CIFnyklvuxP2i7FUWoPoWagUnU7G9j0sL32w5q46MVLezkD54knVuTv1PPlfbHiZhoIMaeZn0mOlvzyxJU4RUTSSgPijcee46QJ2xfyvB3vqA3kRb6Rb+2OaUUhqQGy9ZmgCTzt0E++8z6YtZeteCJJtvt5WwRfggUppdhJgzzsT6/Xli5VyNCmytRnXbUGMwRGwiIiPpYRd3H+Irfk1qcGpMqtAkm8WBiT89sT8OVVVR9nUTz2LE+uxxLSy9SpLA33KgbybwORHTn649FMXCx4bEdPL2ws03VNF4Gk7YGzHF1Q1VFM973gZHBtp0qrU2BsQIlSLgk9cRVc6SQVB6x5nzPU9MEq+RC7ISzloaPIu145AG3l642o8ArmqFKMIvMeYEn5n6YauSVIiTdlZO9YGGC8pib+eD+V7Pq4Vu8DHmSJm3QmxwSo8Gy9AftXk9CYj0Vb79ce1uPUKdqKav5RpX7rnDUa+4am0LnGuAPSBZS7AkkmNhuxkbfP64O8C4SUQNUPd3MhoB3k3J/NsQ5niFeuvhAp09yZAsLnxGwIj78CMzWNRiO+FRgLmTG/LY9PhMYpNN+1EN1tjXm+MZenAnWTyW/tyPynFCtxqrUkUaZAjciSJ5+UeeFl2ZEOpQGJ31hZ/iP/BnpgdV4+ApSe86iSU5cpF/MAHpGNXCb80QpoZ3zlQQDmlWABpDmBFvsGPxxmElsxNwxXyImPmNx7YzE+l+WXZ1NeAZWjAbMagN0NxcyRoUwJ9OZxf/AOtUKa6aVMwOgCj+v0wtxjCMcr+pl4VFcSQ13c1AtNVVnljzMw25PInpiLP6hQMRMWuee07fPfG1OqVmOeNHYkQTb8nDeSLVy7BWuhLZm8VjYGQBa8zH2jEch7RiWmzBhzj4Sd4nmBYfM/dg7mOEoxk6to3PvfmMA61FUPd6iWBvO5EyIjoPx2wLIv4hXyE8rnNMGb2/Pn6Ys53LeMNSJBbeFtPlPKTvAj54AOfEIEW2Nou0+QMAW/pghwrPsLBjJsQDaLxM741nkc1xmh41wdxDXf06QHxO83nf3/AYlynGiuoQCrfYYyI++Z2M2wJzlUoQWUtNyFMki089/I4lp8WWoClHLszEQNSaVXzJOwG9pJ5YjFhjiXdM6Jylm8aOq9nu02pu6qBoglXPQCYMeQkHGnaftwmWBCLqqaQyhpAIveACeWxjCpwtmTu1LXBEsRuPhIPTwkgHkLbbLfH3cI7FlLmoxlRMiTAJ5AgbSYnYQMa+q3HRzuCT2a8S7VV6z96xGq6yoiAxIAmAQApIFzub3xHQ404JZyTVJkFjIgcgvSZ5RbC3VrkTYi4FyJFwRaOZAvHIY2piH5FrbT+eeMWpfIckGDxcu+jxSJJa0STJuLDf6Y6R2N4shoRX0zTPg1CTB+0LW539cctXLAjUsAi9hB3+ROCtPiKgFiNlHPpJNvS+NYyjF3Zk2zouS7WpqCuTESCQSdgbxM3t+ON832zpL8Kk8hqIWfSJJxy3M8TqMqtSABsDMAkD1Nvlizp71NTVBqUSLAhfPbETyyvXQ0OuZ7auTCmmk7QJN9vit9ML3Fu0VdmguxWL3gH/ACi2A1J+8+KDUTYTJHOTBAEj2xUzNFnABET5dSeY88ZXKTpsd6LlfM6tNwokfP8AM/mcTfr2mAY/iYkeHoI5zi3wjsjVrwXOldwwJ5bCxv78sNq9n8rRQGuwIH75hfkP74v0ZNBYkUajs0FW8U6IUDT6mTJxWzvCq6wHRhO2/MwJkTz9xh+q9ocpREUwCTsEWJ+Z3+uBOZ4/mK4C06UQQ0wSbXEg8pi8csNQjHt/0Be7OcGcKGY6LdJO3U7e2J2zOSouxdkNRmJJieZgT8IYDfznC1mWchmr5kxI1KGLEE/DZZ07ReMDanFKCTopljzaoYB/yqZO372NeUn0v7DoZuJdoVqsAlDUBqALjqNJtIgEEi04o5mrmHfVUqCkStlBg+HUbKPE1ifsnnhXzPaOobBtI6Uxp+oufmTgS2caZFjvPOes9fPD4SfbC0PfAsrl8zW7vvGYxqLEQDFvCDfnfwrG+JeNcKqZWsWFWl3Ual1VAjKR8AkAtM7sAVIBkTAwgV86zENJWoDJZTE9Gts3UjfpMk1MwTUYvUZnY7liSfrjSOOMfAmxsz/aWkRV1aalZwCO4Vlp03H2wWadcz4lCkj4tVsLeZzpeG+F+ZWwPnHJvSx6TJMFOmSQqgljsAJJ9ALnDHwzsPnKtygpL1qGD/pEt7gYoQsOpb4mLXm5m+2NqdKSFUSTsAJJ9AMdR4b+jnLpBr1HqnoPAvsJY++Gnh/DqNARRpIn8oAJ9TufngsKOQZfsjnnUMMs8H94op/0uwI9sZjtN8ZgsdCLjDj3GY8c1NceHGx/P5/tjyMAGhwG4zw3WdQF45ennIj5YNxiOouKi2mIUv1N9SL3RlyANok7STcNE7m87AzGZTI5lWEKsjraL3Fvuwz5pAREjVIIk9DPrtOPFzqpMvLRfnzJPPzx1Qmpdi62QZHhlTUa1Z9TCRpiAo3gdSbXtgurqsFQBO/sevpgZleKCoTpUtMkTa4tFhHLr64GVaj6mDM3kD9nykG/5+dSlHzsTySYxV3LAient6YHtm6TKAxnSJtfYXiOeBeXrlWPVYtfb3xXoZgd6yhZ3+0T9/rHPCU34RD32D20u1QAabll3B2tO3QE8/YYMZDhYLS6gWhQefQ2PPpibJ8Jq1KsqhcmxCklQNwYIj1/DDPkuxtUvrcqu1rG/UBR95wnylpDQoaAnhkH+K0GOgExGNKCnUwAgSAGj89dsdJrdjqBUlySY+IgAD5f3wJyVTI0Hb9oXOthAEmARpAiASYuR+8dpw44mvuAX+Cdmcw7lkVdLbk2k+h/Ae2Gin2LKU3JIdyD4LxfkGkEfIchjzMdsWNsvShf3iPwJWPrihn83mqi/t6q0kPIkKCPIGGPynFez9gkMeWyOSywJc0y5Msx8RJPRb/KBgPxXtJQZ1NOhrKvdrckdRtJEE+4GFbNZzK0reOsfIQv+pxP+3FDMdp6v/bVKY6gam/1NP0Axa5vpUGhxzHFc3UHhijSFhEAW2OsnyFicBeIZ6kjHvq71HBMqskg7EE+EeW5wpZrNPUM1HZz1Yk/fiWvXDoC3+KsDV++sQNX8SwBPMR+7d+lf3OwsKVe0YWRRoovm3iPsAF9wcUanGaz2qVGZf3dl/0iF+mB/lg1w7snnKwlaRRP36vgUeurxR5gHGihFdIVlBOIurSsAbEESCDurDmD0/tivmailiVkKdgTMdRPODYeUYbaPZjKUjGYzJq1P/DllLN6TBLDzUDDJwvhrrH6rkqWXH/lzB1VI6gDU3ybThgIXDezGbr3SiwX99/CvrLRI9JwYpdlMvTIGZzWp/8AxZddbn0MGfkuHn/oBe+azFWt/CD3afJVOr5FiMEsnk6VIaaVNUH8KgT5mLk+uCx0IWb7Gd+F/V8u2WA3etUJ1jr3d2B/0/dBLh36Ocul67vVPQeBfZTq/wB2HO+MC4VgVshkKNEaaNJKY56VAn1O7fPFmDjeMZGCgs1C42jGYzDoLMx7jzHuAQg4zGYirVwuPINSTHjGN8DXquxvboB+fxxNmAVS0nr5eY9Pn88U40KzX/qIJgDn/wA28sS1637MsNItPiNrb3G2AeZrR8NzbzHn+fyb36u9RCkkFjMATvyNud7YpQ6FYMymYjVpkqJhpDb9LY84VlgC2kO/MkrHSAZjflPngzwTsfXYaWCqt9hED0X25YYl7BIgULWKhQSQAQC1tJaHBKC5KzJ5FYnHUsbZCErhakOVC2DeFQukbx8Qs3I4L/8Ax3MtqfQYuRY397n/AC4P8UyFKmyNTzZoqgAanSVDri8mxaSSecRHSTtX7ZqAFo02cC0lpPS/X3wnjityYITctwWoDUFSnWOhrhFvMBgLtBkGfTDjwrhOXRO9qgIAZHekAn/KbfTAivm87XZ2B0I0Hw2AIEeL0AX7XLfFOpRorerXlulOWPz0kL7tilJfxVjocMz2wy6eFFZuQgQPLa49sUB2mq1qtNCf1em7qpeATLWX4iI8RA2wrni9NJFKiP5qh/8AqkD3JxW7TZipVppDEUqighFgKrrAdYA3BuCb6XXFrm+9DOtZrs7k6Kh83XZwDY16ulZ3MAaZ9L45r2yTKBVNOtlalUVmCiikE0GumuF094htc3BPMYW+IZ2rVJaq71TI/wAWoxMNM6ZsAOk9MD6ld7hQqjr/AMYv9IhhWvn61MhkqMpmDDQb+YvGLVXNLUpnUw72mNybuk7Sd3Qm3MqSPsAYXKdEsw3ZzMAC5n0ucMnDOxOcqwe77tTzqnT/ALbt9MNKhoC5jMBrR88VycdM4b+jeit69V6h6L4F97sfUEYZ8pwXLUVK06NNQRDeGSw2IZjLMI6k4OSKps4Zgxwbs3ma5UpRY05Es3hEc4LRNuk4sdq+CNkswCk90x1Um6QbqT1UxvuIPWG7sl2gDrJ9HHQ/vDyP52xRJa4ogyGXNTLZeiHsDYs1xvrNzB5HEfCaNHNqtSrmatckToLd2o6jSpkjy1EYZ8zRDqVYSDYg457mMjVyOZBpBmpVWAAUSQxMCB15Rz+izeyq0dAyWWp0hpo01ReiqFB9Y3+eLN8RZR9SqSIJEnE4wCPFXGwGPYx7h0FnkY9xmMwCPDjMe4zAB5jMZj3AB5j3HmPcAHNs3WOw5iZxTViTPMwZxmMx50VovyX8rREjqTb++GfL9liR+0cAG8KJ+piPY4zGY0w44yewk6K/FuyNIKzqxBC8xMxczEDaYtY+2LnEK9LJUwpVmF4jkJ2kmxvuOXyjMZjr4qPRCF/M9u2Ed3SVA1l5xHXYYEZ/iNesA9SqxBsNNvpOkXxmMxzSk3LsZsaFFab1KmtjTKgwFkltvET5cxis/HzH7KkieZ8bevi8P+3HuMxsscV4GgZm87Uqf4js3kTYeg2HyxCptjMZjQCKtXCnaTiF+IuU0TCatUecRPtbzgdBjMZhiZd7P8Cq5xytNkGn4i5O3lAM/TDxwz9HWXWDWd6p6DwL7Alv92PcZgYDTkOH0aAijTSmP4VAn1O5+eJ2fnjMZiWNGpqTjVse4zCKRS4zwunmqLUqmxuCN1YbMPzsSOeFfsn2YFCq9VnLCWVFjkHIDOftNAFgAAZ3tGYzDiKQ6huWNKlJWIkSVII8iNj64zGYbJRNTWBGNxjMZhiNpxk4zGYAMnGTjMZgA81Y81YzGYAIM3mhTXUZI8sCKvGHYwsLPzPv/bGYzDQE9DirAQy6iOcx+B98ZjMZhW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0" name="AutoShape 6" descr="data:image/jpeg;base64,/9j/4AAQSkZJRgABAQAAAQABAAD/2wCEAAkGBxMTEhUUExQWFhQXGR8aFxgYGRwfHRseHxsdHBkcHBwcHCggGhwlHBocITEiJSkrLi4uHiAzODMsNygtLisBCgoKDg0OGxAQGy8kHyQsLCwsLCwsLCwsLCwsLCwsLCwsLCwsLCwsLCwsLCwsLCwsLCwsLCwsLCwsLCwsLCwsLP/AABEIALYBFAMBIgACEQEDEQH/xAAbAAACAgMBAAAAAAAAAAAAAAAFBgMEAAIHAf/EAEMQAAIBAgQDBgMECAUEAgMBAAECEQMhAAQSMQVBUQYTImFxkTKBoUKxwfAHFCNSYnLR4TOCkqLxFUNTshbCRHODJP/EABkBAAMBAQEAAAAAAAAAAAAAAAABAgMEBf/EACgRAAICAgIBAwQDAQEAAAAAAAABAhEDIRIxQRMiUQQyYXFCkfCBFP/aAAwDAQACEQMRAD8A6mMe4rHNL+YxLTqgicAG1SoFBYmALk4SslxKlNWorqqrUZGlvDKmFaZAGpdLejDngv2uzYFAgFSGMNcWHIxN72+Ym1ilUuErWo16QBUVO7LbnxLEspM/ZVRHIrffEt7oaGQcfohGcVaXdoQGZWUqsxAJEgEkj3xHku0VKsxWlWDkCSByExvGA/A+x+VFKvQL1nFSBUVittBsVKoOfPyG2DXA+yWUypJoo0sACWdiSB6m3ywAC+MdtKGXqNSqPU1qASADsRIvIGxxV4521pZdaTMjuKtMVFMgWMWMze498NGZ7OZSq+uplqbvES6hrDbecXRkadv2VO1h4RYeVrYAFDjXaNqWWp5ilS73vNPhBMgOpYGwM8h88UK/aLOtlaVajlGao7srU9FQ6QCdLWgwQNz1x0RVjaB8sbEeeGBzTjmQ4jmsjTIpsma70MVQ92VWGG7N5jngFk+xXFlBJCgQSF7ymSTFuREzG5x1583TBiTMxAB3xC3EqfRjeOW/zOEBy7ssCyZlc8NPdFCGjQ1L49RBABBBUbfXDhw2jpdQ2erMbOFNRFDibSQoLgxe5kYKI9EMzCgpZySxIWT6+EyPLGqlAwZaFJT5KBttIETtadsABWFqr5df6dRgdmOHMtxcfnl/TFihxJp8YEeW4+V5wUBwxAnJ16qRGojoQfpgtk6qKkBdHMjz8z19Rjx2gEnlim/EKfmT5D+sYQwuHtbFbM5pVKhjGqQOk/k4qUczqusi/MRz9jjMxTLwSJK/DPI9YiDgGFMrX1qGAIB6jEsHAFlrn7Wnz1YqVKf79dB/m/qcPkKhnaoBuR7jEbZumIlxfaMKzNQG9af5VP3gY0Odywt+0b2/EjEvJH5KWOXwNpzK+ft/WMaHOL0P0wC4XnwzaVRgtyGP3bYKa/zGGpJ9Cca7PMxxbSfgPrNvuGKT8cqclQD5n7yMT1c2osQb2Exfyub4j/WQNlA89vwwxEJ4nmDsR8l/sced7mT9p/u/pjStxymraTUphpA0lhMt8IiZvPTFLiHamjSqd09QiodIChCT4oC30xzHPAAXyq1Z8ZkdTE4tkYX8px0Var0kFQ6CVZzASRyHikmPKMBU7Xas4+X7oBELaqxqW8A8ULp/ehfi/phAG+I8QzNN200adejNgHK1AOchtQb6Yovxio/wcPqj+eqiD6avuwL7J9o6+beprVFpqojSGmSbSSxBsDsBgQ2czbZnNO3fiii1BSHiVCf8NImAT4tQ9JwANQr50/8A4lAeRruT7hIxmFjh2Vy/djv9bVTdtTuYJvpkMAQJjn64zBYUdSUYD8ZYLUViiuGUr4hMEGReNzqNvLywRy2T07sznzP3Dliz3QFyPfDQAvJtU37pFUAmLgm1gOl+oxqnFtaginE8mBn2jFvMcTy6fHWpL6uo/HChxvtVQpV6HdVaVSgSRWCyWXoQQehmB+754BDAufcfDTCzvAFt4J8V/wC+MOerHmBfy2/0m8YqUe1WUYSlN2/yqP8A2YEY2btTA8FA/wCZwv8A6hsS5xXbLUJPpFjVWP2m35atrdI88eVVdA1Ri8ICxsSQBc2uTbkBig/aiufhpU19dT/imK9Xj+aP20X+VAP/AHLYj1ofJSwz+Bm4DxAZiitRWVwSRKzy6ggaW8vQ88XqzBR4iF8zb78c64V2dRxUY1aqyZZab6FPOSqADraIHLFKovBUMlu8P/8ARp9hjSMlJWiJRcXTHXO8QyatLZqip5jvEJ++cUH7T8OX/vl/JEc/ckfXAXj2cyGQZFOVBLLqBAWIBi5Yz9MG+z2ep5jLCvTpqgOoBYH2SRuAOmAVEf8A8qyx/wAPL5qr6U4/9mGPG4/WYRT4a9+dR1X8Dha4D26r5jM0abJTVKhgwG1fCSIYvG/lijxLtRnmzb5ek5AWsaY001MDXAJOkn4bzgAIZjtRmuHMBUpL3VXUUptVL6CImH+KJYeEz5Ritl/0iZ03JpmeWgQPIXn3ONP0rIe7yd9RUOCxiSQKYJMczBJjChwnhjF0YwRIMagdzeRhh5Oq8G7S5/MJqWhRZJKySVvzEayefTFzidapTZGHgcg2UyOXUXG++Fv9H3Fko0KNCrrV6zVDTkWtp8J5gkXHL0wa7Y0S5y+mPC4c+gifXfGWT7TTF9xI3Hq5+3HoF/piCpn6x3qPH8xj78US0CTt64E/qaCsKpa6kkAL11C5kz8X0GOWPKXk65cY+Auc0rGNYZuY1An2meWNKOcRjpUyd9mj3Ijn1xBTUiP8VggEA7AGQDYCdyMS1cvTpGmSGDORSTUGud1RSTHPa3PmcU4eNiWQNZTiGWpd2tY01eoCV7wWMNEajYHa03w0UGUbAL6ADHI+1lKqxy5KkBEu3KSxI+cQYxP2S4hXSpTRHinrRWSCVhjeAfgIAY2Iv1x0RSSRzTdtnX488ZoGFNe2NBMxUy7sUZCBLDwNIBseW/OPXDLRzgInkdiLg400ZbJXogiCJB3BuD8jijU4JQYgtRpMRsWQNF+U7fLBIHGYYgNneAUncOdSsGV7GQSpkSD+EYG53swrVe/Ot21KwAKxKQV5aiJUWk+2J+0falsqxBy1RltFUkCmZA5gNFzEGNsLeY/SBWb4KVJfM6mPuCuCmwtFTs7RzNSsJpNSSnUmoSSuohr2iWmN+YwCymcq1DVr1NKCjBAcMNepxpWCdifofPDfk+3QYaczSBtBZOn8pP3H5YvcK4dk6lYV8tWlwP8ADZj+6VFj4hAJ64GmhppkPZ/i9erQqVaygaS2hUVrqqBrAkkkmQIwrZrO52vlWGYBV3dQg0d3pgMWbxQWAOjrPvh342+Zp0Kjqk1BGnQC1tQ1H5Cdxywk8SFaqMuM0zBhraofCrBS0KoVRFwg35N1xKdjarRcydLJIulqVWqdy5Ez/uEYzEVXhFSoEbJNRoUtMFak6mYMwLmx3AA+WMwxBxuE1WUNV4jX0xMh9AvtfVzxVy/BeH1KgT9ZNaoZ8PfhyYEmw8gcBMpweg2Qd1qAVCssgYXZGkLE32t6jAzgimlmKVXS8K4JkR4TZt/4ScADZn14VlHNN6XjABjQxsdrmF+uLFdcvmOH1atCkEgE3VQwKNJ+EnkOvPAjtLkTnc0py2knu4YuSo8JJEWJNm+mGLsjwCrl8vUo1WRtZJ8BJADKFIkgdJ+eB9DXZzjK5usDKFVNx7Tvfax5YI8a4tUVaZSoE1orQAsyTfcE7Yp5IIr+OkXAswtvHQkc8W+KMrIlVaa+HUoVhsVMjYxy+7GTSclo1TfF7NuA8Rc1D3rvBUATOnVO45AnAviPA8w9ZyFZkLkiWtBuIk+mJctn3q1EpgwGa5025sIxf4lnqlN9HehQAIsAdhe995wmmpe0aacPdY79nKhCvqB+EEj03GOccN4MQVNWoxVWH7MIsECLE64HTY4d+xuY1qpJkshBPUgx+GEziOZq99XpUz/huyqYHJmC8idgOWKxXxonLXKxhz//APtegrsKWlSpbTrkyI3K6dvPfDf2b4fToUe6p1BUAYkkRuYJEDb++OXVaTVKChvE+qDPWSOlt+mHr9HuUejSqo+mdYa0xddPQfuHF34Ip9gSseF0WigzHMKfAQaphgevwdcCszxRKbNqZgxOpom88zy549znDKKVXY1wH7xiElZkOYEXO9sDOLNSWtqqEk6RAAF9+Zwk0waaRN2toVBl6LspVHeVnnKzMTzEe2BPBslU7xGKmNQIP+YXifI4YO1DV6uUpMytD1gacmZBptt0Hhn5zgDwzK1VqITqA1LIBn7QsY5ROG2kheRi7NLRWhl67se9pVnams/EkJrsd4tt1xdymccKIZypzBUBwYCsxkLIstgR0J+WB3AcgKtCjXqPKUa7K6mbqy05gg2iP74vcKzJXWGbWDWNNYjw+JgJ6mVn5jEZPtLx/cGA9MAmqJpqpLgTMBSbX3tiLNcKZqJqZKr3tI7Rd1i5UDmL3QweRBxDnv8ABrf/AK2+44WuCcRqUAHpMVa09G8Rsw2Nvn0xlhrib5W1PQaTi1Q0wNBFVYUNTCrKwTLa0YKQbRA58iIuHidJzSfOCVpkMiKxADyGOoySbIAsbkx4RfF7J8Vyud8D6aWYZYkfC143NpmLEzcQTgVxvJPln8aEUuTgBhPO5uDPXGkua2jNShLtUw9ks49QsaYRqcIPGviQimqEfFBBjVPmRyxWHD3R+8XSWGyKIAsQCIBiCSOl/IEDsr2v1qtMU2JUEKaSAsbACVm+1zviKvns0+oCnWErbW4QiSV1Qx62+WIcm9Gn/ml29FXi2Xfv69WNTMTAXVPwldo2MD8eWJez/EKtLM06KsQGcDSIC6dUXWOgjUB0M484qM/VqR3EMAFmmhgk2EubMx288bcG4NmaWZp1K40lCTBZSxOkxYHz/PKlkfTRcvo6jy5L+xzr9r6NLMtQqakYRDxKmVBgxcb8xHmMMWWzyuoZSHUiQykEH0IsccW44KlbNVar02UGNgSBCqPwHuMecEztSg00qrpYsYEq0KSQykEG4AnGqs5PbWzqfa2rrpd2VlGIm+8XgjcXg/IY51muzpEmhUj+F7j33HznDdns8Xo0GqlQzAkkeEGTCwCTEgAxPPFMi+ObJkkp6OnHii4bEmu1SnaqhX+LdT8xb3jGDMLvPphzImQfY/mMUF4PQknuV9re2w+WNI/Va2jOX0u9M27Ndpc6zFKAbMBQCVYTA2HjJBHS5jDhnODU85SBzWVVKpHiAfxre37RIkc4mL4p9lKYR2KqoERbzM2gRywzNmAeWNIy5qzGUeDo5BxXsTTp1WVRV0g21UajmP5kTSRjMdZNU8sZgpipHIchxBKurRNomfPGhzrER4QdryfxGIMhmsvr0UpDEXPWPz0x7nM1RpnS5Mm+nxkXvMbbzh+RE2az1VKaVaLlWtt/ECD9Tg3+j/iWYbMMK7VWDIY7wuRqBBEBrDwzt0wATNK1FmpiAASto+G/3jFrgHaao+aoBggQvFgZuCo3PU9MLfgpVWwb2smjm6qgwDUJ9zI/2tjAQ+VfWWhKgZisTBWPTfBTt9w8VMzqVhEAte8gaTy8l+u8Yo5XIOlGvJXS6jSZmIO7CLWxLnHqyop2yivE6IhUo3NgbA9N74t8eRlNMvGorG87E/1GIMnlaQQHVrINyDAHP7sX8zWpuFNYM0SFCzN/nfbEymoz6CO40HP0f5iUTqGZfvP44BdqqlVM1WWkpKag2oRB1Krm8Hmx9vLE/DOLUlRxTU0yp2NzJ57naL4qVsyBU2kwDJvzI3FumIU5RbpFTSaWzzKBny7B2OudxJPIiIvtbDt2DyNekK3fKw1aCpYgkxrnmTzG+EypmKmh2WCQBaOsXAi8T9MNHYXiOcqu/f8AeMhTwTTCiQRMQom3Xpje1VmRX4l2JqPXrVu8RVLs4HiJ31QbAA/PADiHClq1BUYxAAiN7nnPnhg7Sdls3Wr1WJVKT6QpqO1pUAwkEC8n/nGvH+BUWrM5UuoQDQhKqSJkyPIkRblgUlJWmHQJ43xZzTVGYFQbbeGF0jbkfvwGoZmYOrSCTtEm/pIw2Zhe/oiloFOkCrLp3+1qEkk3m5N98D14BTk7gA8iOg9hjCUoWPZZ7LKamQqoTtmFQEAWBNJfQ2Y4ujh3c2q6L1JplZuwkgm1jvaTibhGUp0Mu6rb9qjGbn46cnrsv0xZ4wy1u7Kkwjatt4i1/I4qc04mmJe4HcQP7Cr/ACH62wp5NAaYvFoPu24w9ZOogPjQOhEMpvINj5H0P0wH432TKA1spNSju1O5ZYvbmw/3Dz3E4dxo0zqpX+Cj2ZKjNURfUXUHb/yKfuXngnlu2NSnma1GsvfUDVcBTGpRrIgTZlFvCfkRtjfspm6dVsuqmHpkyCJJl0a03GxNvPCtUph69WQxBqNdQbEsxGw6jbyOOk5kdDyeQolGq5DQ0wGQkqQbmCd+fwv5Xi2BSZmrULISaVUwO6sgO8w0iLFjEX9TifslUmrQgqP2QkCNRGl5mDcagJ2vpkDGuQ7QZXPqaWaQU6gstSfCZBAhj8J38LSJ53jAJlxuD5gll0VWECJJ06xpkGDylotywb4Vlf1YK1ag3dwutlaCH2MoQAR5g4H5avm8k3/noExz1qJgCb9YEyOgGPX41mK2ZWzml3erSFIuSOVwWER6GbTjD6h+xt9fg2xRUnXkYa+a4ZWUqDYG50tAMc9Yjb2wp8Y7JrSmvQ1OCCpUXLBouCCdO0c7E9BglV4fTTlpYmT687R5csSvmO5WGqKWJkaTP5O+MMKeOXDdNdt2U4RceV7T6BmfoP8AskHx06aAgiZIUg6hzB1Yo5eiUXSwCnkBMAbCJAiwnBfNcdy+gub1F8JPUcp8rCPSPVez/HEY2BkARHOfz9Mayi5J18jhkSa/RdnFatnKaFVZgGayi5JJMch1xmWr6hzBgH32xSzXD3fMpUtoQDc3MSbD+YjfGMUr2dEpOtEuZ7UVqNUZegtPU7KNThjdyABAYdR7417XcfzDZ/8AVaNV0QlKfggGXgk6gNWzDnyxb4Z2OqHNrmqjppDh1QSTYeCZAAIIBtODFLspRXNHMu7tU1GoASoUfICSBI3PLHbBVFI4Zu5NiN+kLOVHzrhGIWmFQeI8hJ59WOMw1ZnOcHLszmi7MSzNpd5J38Sgj5TjMURQk5ThC02DKtx1Yk+22Js7ll1ioSNQELb5/cTbER4bUV9BzaG/2A1+f7uGzP8ADaVeggphabhhLAb2IgneCSDfmBiJJtBYqLmIJAv5WG/l8sXaXGqGWCxRp6lA2VCd7HcsD5wMQ0OBMrwKqGZBKmSCDb8jocTnhC6oZJPmLb8idhfriILh+gcrKnG82xYvB8RkecEHfrE7dcRZaowJKgkwRMzY8tvvweq5JSgBTXFrggxt9LfIGMR5XLiFUI2sCDpUmbDcxGI9vgfJitkeG1QCLbTEzPla2CeVylWIZSNJEnyPPocM3D+BVoBdR/mYE/Qgjri8vZ2Dq1gExMLI8/3b77k4qTUvAJSFTL8LTUQJ1EgkatxeInznG2d4WAyEMSrKVgdQSwEg7Xb2w8JwhLFi7H10j/SP643zHCpANNGm/hGoyN5Ak7cwLC3ngXJj4vyB+z3FaWVBD0KFZ2I0lrFTcQSEaxIAgDefTE+a7VVDVWrTNDLskjSjF5HQhdQ59B9MCuI5AadWpYvqVQZElo+f2ree0Ygps6liqq7NuXUNfrGw2G2MJ41GTbVtlrjWwjx7tFmK1Nyc1qQOB3ZQKYJsVGlWbr/lPlNIZtVpT3rVXkAr3TC7WALHbnc9Ma1KGYqQahMLcBVVfkOZnp6Ys0spWB8D931IIP8AtIsfMH7sXjg0q41+v8iocH92v9+gl2fy1OrKFirj7Mb9YJ5jmPyCS9l6fdsrksWUhpMXKBCTAGqwG88+uAmU4YVOrXUZ51a5uT1n29sEKnEKxIhyLmR8POdxBGNccUuzOWgzl+HrTW4Xf4oA9BOAnaKuNVKGB8UWM7iwtjVqRN2br1Jt54gFJXkNAKnnvvuPbfBkcVG3ovEm5VHsX+0ldkpKykhg4II/lbywR4Dx8ggGFfp9l/Tz8t+mNeKcNWsugkgBptHQgH0IOF7O5VkOlvOD1vPviIQuKNMk6kzoGV4Tl6uZp5ql+zqoSXQbPKlZjrJmRvzEnHODqp1aiVQabFpII53j77HzwwcE4g4Da2/w4IeYN539t/frhizuWoZ5AlcBao+CoN/TzH8JseUGI0jk3xkZyx65RAPYpQtVmvK0GY/TC/2crBNUqGlqfmw0tJjqOowy8J4LWyYzneiVGXfQ4+FrcuhsJB+u5V+HQKYkSDUiAYYeEXBi39sabMR3yXHe5VmDhqIMBCeigkId1Nz4TblAmcHcroqeOg2h1iV2K/CNuVlIBEqbwccrz8SYM73O/TxAWnzGC366yGmQ7F1pwpFipMbHZ18I+VjO2DvsLGLja5qpUGmk8iJ/daTJvtaYseWKlLstmXBDlUF41NJBmB8M2gdcNvG801LL1qixqRGKztqiFnymMcwznaTMvIfMuB0p+Hmf3As264aSAcU7K0qR118xFyZOldxG7HEeTTha1UpoRUqsRp+J7x1+ACJOOehw0EyWJEknfBzsTRD55TEaFZoH8uj73GHQDdximquqqqqABsI6xgHl8+xaoCAEVSREybmD8wpwX4k81WPQx7W/DA7L5fL0572BTNqhYm4EwDHry644tOTO7aiqNeB8czDfrdSpVLLRo+FYULrM6fhA/c+uKHYvhlcU83V7tzVal3dMvILFpkhniRIHPDJ/1zKZbLd9QpgU2qaAEQJqYTJMgG2k3OKfFO11QZOnXpoqPVdgA0tCrqBb7N5A9+eOw4QNlP0f12EuyIZsszaB0EY9w2cA4mzZak9Zg1R11kgqtmJKCBH2CuMwABuz3CstUYEgsdWknVsdwfgG8HaP6udHg1CmLIPnJ+hJwp8CVkuREOrWBHWfiJ/eG1sO1MEzPtP34nHTjYiv3IiFUAbWEfdGAHHO6oujVERmYGCzRe0x9MNtBInCt+kHIl8tqG9NwfkfCfvB+WKcU+x2VstVqOyilTRWc6VhVEncjUxibfTBHhlMVVrsDL5cMaimZBT4gtoJHrhSyPEHWmqaQStQVFa9ojwxFwb8xvhh4BmXLV6xcUmPxlVmQ0Da+5W5nmOuDjHwNSaD1WmlPM0KLklKyqwqLYQ0gATN5GIuKgU6RCFRWTMNSdSwJK7o6rz8JWf5vLAzMvTpKofvqugBEEgBVgQBOoqvhFh0xFkeIoTC0KaiwEkuZ5SDbryvi1ifwS8y+Q7m+JUHp1EQMDVy6iES9Oqp5FgAQ2oSV/dPUYj4PmK9GlQXuvFRcsGdtIKsmkode87zIuB540o5pwwGoAsfhEAW3sAPf1xrxXLzTjeZYSTJ2i/L4vqB5YtYiHlKAytNZmrRVS3woS0HxFQAoI8IYjfn543orQuJqsBeyhR/9j9BgRl8kdZ3iennvPPBzI0wCJv93mOeKWNeSHlkT8RorTju6anqWBY+xaPpzGBZ40yEa9LU9mVQqyPKBZhEjzxe7ScQAoFkcHxFBEROxF+YNreXLdGpwxXUW38Vj4fh38rnGGbIovjFWaQjKW2x8qoLEHUrCVbqPwI2I5HAbitQUyHJEzYC07CfkP8AjFjgecAyzqGV3HjCNsNPnMEsvIAchE7Du3HFKdRqVSmqoj01YBVEqSIMi+kjV5A6ccjxt7idHPVMpU+JOxjz3It1I3EevocH6fBq70+80EAKWBlZMwbAEzI5emEmjnSGVl31XB2JBldrnlh64f2rrmlVoiglR2RgxZyGJPLSIgct+nXDxwptNkPW0J2a4jqLXjYWPKYn2OPUrqylHBI+sxyP5/qNzmSqKw8LaSQQBy1ECIGwmQeYj1xeynDqoaChB3AAO3pv/TExx8Wmi+fLsiqLpo17zKqR6a2WD1Nt/MYq8E4w1JVDy1PaOa+nUeXt5s1Xg5FMrVRtL+o2uByg4A5vh3dGw8E25xaIONXx2mHJqmh34fxVKlPRVipSdSJvsbEHmRy6jCp2k7J1Mt+2oE1KG/UoPON1/iHz2kx1c8cvl6LKAQWMjqJY2PLlfDJwPjsCVMp9pDYg/gfocTGbj30aSgp9diLlaa1CSWA8Qt6tfl0/JvgrwzhbNUTTBTvEB6XYbXmRqm2DnaDsklYGvk4DbmnsCfL9xvLY+XMD2NLfraU2DKdXiUyPgBaCDsQV543Xyjmap0xx/SDmNORq8tRRfeopP0BxylDA5euOi/pPqxlqa/vVRPoEf8SMc4AthpgyQXgCcOX6NaH7Su/7qqoP8xJP/oMLGT4bXrH9lSdwdiFOn/V8P1w/dleE1ctlqverpdiTAINtIAmJEzOFJ6HFWwdxdmanU0glmtAF7m/0OKNHgFarl0pUwoIYs+poAksQLAzvyHLFjinEe5UHTqLEgDbb38sG8hnhTDSuonqbR6c9zjkhKqvo7Zxu67IqnZRXy9DL1KpXupZhTElmYyYkGwk/Z54K/wDx+h3dNGpa1orpTvNrxJYdTAMlcUa3HKmmxVF8gB9W2wFzXHEJ0tULvNlEsT6D06Y19a+kYrDX3Oi/xDhhaoxFagq2CqATAAAAsQLRFv7YzAOvxiopj9WrEbjwn7gpjGYOc/gPTx/LDHDEbU5J+JZsoGxDTI328sdAy0aQRzE+4wlf9aqVaukQtNgQEhOakWIM/FHLcYbuEvNFD5R7W/DGmGuOjnZZG5xV4llhUp1KZ2ZSPcYsGqAd+WIK+cQbnyvYel8aNgcs4dXLagwhlMbRg/wPMqtUAsNLeBz+7MEE9CraG9MB+KJ3edqAEaHOoeL94BrDncnbE9GkJMC7bxzO3zOM3p2iltUxqzeWmQRBE2N4Mbkb7SIH1xW4flW16hfwsSOkaQsDoRM2JsOpGLHEc1VHcVLRUMVhF5CFWM8hIRo/i8sS0w48UAC1zAHSxJiYkR9L47U1JWcbTi6LbZY2Nx+fnuOYxPXcERYRtcW8/L+pHriicyCYEuTsFB+hN/8AaRiVKNWJYrRXqT4vvJB+a4HNLopY5eSrSy2khjZeU+Hly5n0Ue2LBKgTJbnIsPeJPsMRoqK7SpqxBBP2rdORnrOJq4FmUQrCQByOzr8mBtyBGOXPlmo2tG+PHBunsVuL5mnUDAajqYtudMn4iJJPP8zgIvDahRWVJUkoxF9Juy6gBcQCQdtxY46O3ZGkEd5dg48Ld3pCzDDu1Y6qjmyC0eI9MK36t3etJKsCVcapgjUt4tIv+Tjl9y3LyW/wVeFcLZQCygNIklhp0mdVjfVG3ni+2XR0oJVKlaakxBkHWzBSw+IAaRy2PUyO/WKiuwIlYkAATG55yTzEDFniARaJJzdMtp1JGlZG9hqNyLA7TFsaLrQRjOXSIzwmgCx0m51GbLYCevmfL7rFDP0VHh0hW8QBZmgmdJAkAdB7Yjq92ipVam1WmVAMfECSNJgkCNRgg7SpGxxLpZX739WNGkFhjqSfJtK/DEmTe0dMVsfpyrkXeF5+g2Y05gMUZQNS+EAX0kkfZ5deeGbN1eG0S2isoqER4JqNb+UE88InEMx3VRUVQ7VBKAjwi/i9tx0mNhiWax+1Hpb/ANAuOXN9POc1Lk/+FRSoaOGZla9MyJGxkEBhyIBuJ3/NheTy+XdXLKdKsVJYkjcgCygzAuCLTzxQymd7kyG23B5zcj6/nfBmnxyhoJVTB+IQIvvPX2x1Pi/2TQh9s8t4USkCyBmIIUwBIj03i/TELV5YuhKvIAMiCPCpDW254M53idOW0C0wAb9Lcp54C5ykI1INjLKOn9Z5f2xlCd+1jld2HeDcZOq3gqRdTsRv/mX6j64Z8qlCvUWsEAzCKR5kERy+IdOY+/lAryLWIIgg3BgC2GrhGZZ6Ss0apIkWmDE254qV49ro0i1l0+xn7QcKy9cp+sPASYUNEkxuB4uXKNzipQXI0L0qCkjZit/9Ty2AOYzjKxVabOeZEADc7/LbEQXMMJJRF/hGowNzf8DhepN9aH6cF+Rlr8fqbqFUddz7m30wOrcQaoCTULDaxt7C2BJ4chALM9brJMecRblsf7YsZWgKdMBVhJJ32kyRHr5zyjGcra7NI0n0e5jIpUZGeTouBNpsb9dsa8Rp1vsLU0KNVVkXUyqYCtG8eY5X2xmYzMQQ282tEARO07434ZUrOxKMVJhCwMSADA9jEQZvvfBCLtWRkyrfEqZbhtJvGA+YXkS39SA9+REjzxZOmkkDu9HJPtgjpOnxDfxCRBMk4I5XsoAzM1WoNW4pnTO255+oCnFXiHARSJZVB3uZJPkfOef3Y2cGZ+pS6BRzrNzZgLAyT9VZQfqfPGYL5HhbsshDBNrx9Px548xHpsjm/kg/WdDU3iYPIryPpPtbD5TUAAKIXl0whd1TdFcxpuVY+KRcSpFlFiL9MNfC+I0zRpy0nTpiLmLbCemDE6tMQO7Q8cqUaopoqAFdQczNyRAHWRhZfOMw8TGZuJuJczbrJP5Bxa43lalc0wAxNMFWJsDsOsi4PvigmUdLeKVhgdNonn5EjnaeRvgyK3scWS1EV6i/DZZB5czE9bneL+mDOUYU4bdunT59cLysASRqMczeNo8o25WwX4dXUmKkr6bDyPX5XxMZX7SuthNM/VeVVtiDAAsY5bwYO+LuWKoQ1aXuAQGM9IJ5YH52ioC1KBGqP2i3IO49fI/L510zuuSWECxXqekDfE555cckktG2CGPJFtvY21nqJPdhVonZlAn0MmZ6iOl+Zpd5J8RJPmcU8pnSKilhqRvCdQAP+WBK+RwTzeUAAIlqZ2MXHUH+L/nbHd9NnjkX5OP6jFKD2aNqK+Hcnc9P7fhiXLHUrod18ajyiHHsAf8AL54vZDguYqwVUqvVrD7pPyGCT9mWpw6sS4MxACkc1579Sca5EpJpmcG00yrwWsCI0nWuxWkGeDtDs2mnBnlgX2l4K6zWVYW+tB/21AABMTrYgAluvvhp7L9paLu2WamKFVJhIABAE2jZgPcXFtrXH+0+Wy6y01G2AQTym52Hrjl9NcabN3K3Zx4P3jotOS14sZMQRA9JnG+TrigXCZZahJ1Ky6AVndWJuLiR6xywer6FzuXr0qa0VYoxA5EsQ/pbfYDA/tblTlM5r/7NbxL0GwdPkYI8iMEI3pMuGTh2tMoFKlUVVemKa1CGKg6gOt/M3I23643OUrFYfNVdIEWhTGw1MBJtuTvfE9bI5qqwFBKjKRuq23v4thaOeLWX7A5xzL6VHV3k+XwyfrhtrrbNFkkncaRWoIkAKVOkQIIJAxT4lxIUyV2MWJ/PLDjw79HQRgz5hj1CIFnyklvuxP2i7FUWoPoWagUnU7G9j0sL32w5q46MVLezkD54knVuTv1PPlfbHiZhoIMaeZn0mOlvzyxJU4RUTSSgPijcee46QJ2xfyvB3vqA3kRb6Rb+2OaUUhqQGy9ZmgCTzt0E++8z6YtZeteCJJtvt5WwRfggUppdhJgzzsT6/Xli5VyNCmytRnXbUGMwRGwiIiPpYRd3H+Irfk1qcGpMqtAkm8WBiT89sT8OVVVR9nUTz2LE+uxxLSy9SpLA33KgbybwORHTn649FMXCx4bEdPL2ws03VNF4Gk7YGzHF1Q1VFM973gZHBtp0qrU2BsQIlSLgk9cRVc6SQVB6x5nzPU9MEq+RC7ISzloaPIu145AG3l642o8ArmqFKMIvMeYEn5n6YauSVIiTdlZO9YGGC8pib+eD+V7Pq4Vu8DHmSJm3QmxwSo8Gy9AftXk9CYj0Vb79ce1uPUKdqKav5RpX7rnDUa+4am0LnGuAPSBZS7AkkmNhuxkbfP64O8C4SUQNUPd3MhoB3k3J/NsQ5niFeuvhAp09yZAsLnxGwIj78CMzWNRiO+FRgLmTG/LY9PhMYpNN+1EN1tjXm+MZenAnWTyW/tyPynFCtxqrUkUaZAjciSJ5+UeeFl2ZEOpQGJ31hZ/iP/BnpgdV4+ApSe86iSU5cpF/MAHpGNXCb80QpoZ3zlQQDmlWABpDmBFvsGPxxmElsxNwxXyImPmNx7YzE+l+WXZ1NeAZWjAbMagN0NxcyRoUwJ9OZxf/AOtUKa6aVMwOgCj+v0wtxjCMcr+pl4VFcSQ13c1AtNVVnljzMw25PInpiLP6hQMRMWuee07fPfG1OqVmOeNHYkQTb8nDeSLVy7BWuhLZm8VjYGQBa8zH2jEch7RiWmzBhzj4Sd4nmBYfM/dg7mOEoxk6to3PvfmMA61FUPd6iWBvO5EyIjoPx2wLIv4hXyE8rnNMGb2/Pn6Ys53LeMNSJBbeFtPlPKTvAj54AOfEIEW2Nou0+QMAW/pghwrPsLBjJsQDaLxM741nkc1xmh41wdxDXf06QHxO83nf3/AYlynGiuoQCrfYYyI++Z2M2wJzlUoQWUtNyFMki089/I4lp8WWoClHLszEQNSaVXzJOwG9pJ5YjFhjiXdM6Jylm8aOq9nu02pu6qBoglXPQCYMeQkHGnaftwmWBCLqqaQyhpAIveACeWxjCpwtmTu1LXBEsRuPhIPTwkgHkLbbLfH3cI7FlLmoxlRMiTAJ5AgbSYnYQMa+q3HRzuCT2a8S7VV6z96xGq6yoiAxIAmAQApIFzub3xHQ404JZyTVJkFjIgcgvSZ5RbC3VrkTYi4FyJFwRaOZAvHIY2piH5FrbT+eeMWpfIckGDxcu+jxSJJa0STJuLDf6Y6R2N4shoRX0zTPg1CTB+0LW539cctXLAjUsAi9hB3+ROCtPiKgFiNlHPpJNvS+NYyjF3Zk2zouS7WpqCuTESCQSdgbxM3t+ON832zpL8Kk8hqIWfSJJxy3M8TqMqtSABsDMAkD1Nvlizp71NTVBqUSLAhfPbETyyvXQ0OuZ7auTCmmk7QJN9vit9ML3Fu0VdmguxWL3gH/ACi2A1J+8+KDUTYTJHOTBAEj2xUzNFnABET5dSeY88ZXKTpsd6LlfM6tNwokfP8AM/mcTfr2mAY/iYkeHoI5zi3wjsjVrwXOldwwJ5bCxv78sNq9n8rRQGuwIH75hfkP74v0ZNBYkUajs0FW8U6IUDT6mTJxWzvCq6wHRhO2/MwJkTz9xh+q9ocpREUwCTsEWJ+Z3+uBOZ4/mK4C06UQQ0wSbXEg8pi8csNQjHt/0Be7OcGcKGY6LdJO3U7e2J2zOSouxdkNRmJJieZgT8IYDfznC1mWchmr5kxI1KGLEE/DZZ07ReMDanFKCTopljzaoYB/yqZO372NeUn0v7DoZuJdoVqsAlDUBqALjqNJtIgEEi04o5mrmHfVUqCkStlBg+HUbKPE1ifsnnhXzPaOobBtI6Uxp+oufmTgS2caZFjvPOes9fPD4SfbC0PfAsrl8zW7vvGYxqLEQDFvCDfnfwrG+JeNcKqZWsWFWl3Ual1VAjKR8AkAtM7sAVIBkTAwgV86zENJWoDJZTE9Gts3UjfpMk1MwTUYvUZnY7liSfrjSOOMfAmxsz/aWkRV1aalZwCO4Vlp03H2wWadcz4lCkj4tVsLeZzpeG+F+ZWwPnHJvSx6TJMFOmSQqgljsAJJ9ALnDHwzsPnKtygpL1qGD/pEt7gYoQsOpb4mLXm5m+2NqdKSFUSTsAJJ9AMdR4b+jnLpBr1HqnoPAvsJY++Gnh/DqNARRpIn8oAJ9TufngsKOQZfsjnnUMMs8H94op/0uwI9sZjtN8ZgsdCLjDj3GY8c1NceHGx/P5/tjyMAGhwG4zw3WdQF45ennIj5YNxiOouKi2mIUv1N9SL3RlyANok7STcNE7m87AzGZTI5lWEKsjraL3Fvuwz5pAREjVIIk9DPrtOPFzqpMvLRfnzJPPzx1Qmpdi62QZHhlTUa1Z9TCRpiAo3gdSbXtgurqsFQBO/sevpgZleKCoTpUtMkTa4tFhHLr64GVaj6mDM3kD9nykG/5+dSlHzsTySYxV3LAient6YHtm6TKAxnSJtfYXiOeBeXrlWPVYtfb3xXoZgd6yhZ3+0T9/rHPCU34RD32D20u1QAabll3B2tO3QE8/YYMZDhYLS6gWhQefQ2PPpibJ8Jq1KsqhcmxCklQNwYIj1/DDPkuxtUvrcqu1rG/UBR95wnylpDQoaAnhkH+K0GOgExGNKCnUwAgSAGj89dsdJrdjqBUlySY+IgAD5f3wJyVTI0Hb9oXOthAEmARpAiASYuR+8dpw44mvuAX+Cdmcw7lkVdLbk2k+h/Ae2Gin2LKU3JIdyD4LxfkGkEfIchjzMdsWNsvShf3iPwJWPrihn83mqi/t6q0kPIkKCPIGGPynFez9gkMeWyOSywJc0y5Msx8RJPRb/KBgPxXtJQZ1NOhrKvdrckdRtJEE+4GFbNZzK0reOsfIQv+pxP+3FDMdp6v/bVKY6gam/1NP0Axa5vpUGhxzHFc3UHhijSFhEAW2OsnyFicBeIZ6kjHvq71HBMqskg7EE+EeW5wpZrNPUM1HZz1Yk/fiWvXDoC3+KsDV++sQNX8SwBPMR+7d+lf3OwsKVe0YWRRoovm3iPsAF9wcUanGaz2qVGZf3dl/0iF+mB/lg1w7snnKwlaRRP36vgUeurxR5gHGihFdIVlBOIurSsAbEESCDurDmD0/tivmailiVkKdgTMdRPODYeUYbaPZjKUjGYzJq1P/DllLN6TBLDzUDDJwvhrrH6rkqWXH/lzB1VI6gDU3ybThgIXDezGbr3SiwX99/CvrLRI9JwYpdlMvTIGZzWp/8AxZddbn0MGfkuHn/oBe+azFWt/CD3afJVOr5FiMEsnk6VIaaVNUH8KgT5mLk+uCx0IWb7Gd+F/V8u2WA3etUJ1jr3d2B/0/dBLh36Ocul67vVPQeBfZTq/wB2HO+MC4VgVshkKNEaaNJKY56VAn1O7fPFmDjeMZGCgs1C42jGYzDoLMx7jzHuAQg4zGYirVwuPINSTHjGN8DXquxvboB+fxxNmAVS0nr5eY9Pn88U40KzX/qIJgDn/wA28sS1637MsNItPiNrb3G2AeZrR8NzbzHn+fyb36u9RCkkFjMATvyNud7YpQ6FYMymYjVpkqJhpDb9LY84VlgC2kO/MkrHSAZjflPngzwTsfXYaWCqt9hED0X25YYl7BIgULWKhQSQAQC1tJaHBKC5KzJ5FYnHUsbZCErhakOVC2DeFQukbx8Qs3I4L/8Ax3MtqfQYuRY397n/AC4P8UyFKmyNTzZoqgAanSVDri8mxaSSecRHSTtX7ZqAFo02cC0lpPS/X3wnjityYITctwWoDUFSnWOhrhFvMBgLtBkGfTDjwrhOXRO9qgIAZHekAn/KbfTAivm87XZ2B0I0Hw2AIEeL0AX7XLfFOpRorerXlulOWPz0kL7tilJfxVjocMz2wy6eFFZuQgQPLa49sUB2mq1qtNCf1em7qpeATLWX4iI8RA2wrni9NJFKiP5qh/8AqkD3JxW7TZipVppDEUqighFgKrrAdYA3BuCb6XXFrm+9DOtZrs7k6Kh83XZwDY16ulZ3MAaZ9L45r2yTKBVNOtlalUVmCiikE0GumuF094htc3BPMYW+IZ2rVJaq71TI/wAWoxMNM6ZsAOk9MD6ld7hQqjr/AMYv9IhhWvn61MhkqMpmDDQb+YvGLVXNLUpnUw72mNybuk7Sd3Qm3MqSPsAYXKdEsw3ZzMAC5n0ucMnDOxOcqwe77tTzqnT/ALbt9MNKhoC5jMBrR88VycdM4b+jeit69V6h6L4F97sfUEYZ8pwXLUVK06NNQRDeGSw2IZjLMI6k4OSKps4Zgxwbs3ma5UpRY05Es3hEc4LRNuk4sdq+CNkswCk90x1Um6QbqT1UxvuIPWG7sl2gDrJ9HHQ/vDyP52xRJa4ogyGXNTLZeiHsDYs1xvrNzB5HEfCaNHNqtSrmatckToLd2o6jSpkjy1EYZ8zRDqVYSDYg457mMjVyOZBpBmpVWAAUSQxMCB15Rz+izeyq0dAyWWp0hpo01ReiqFB9Y3+eLN8RZR9SqSIJEnE4wCPFXGwGPYx7h0FnkY9xmMwCPDjMe4zAB5jMZj3AB5j3HmPcAHNs3WOw5iZxTViTPMwZxmMx50VovyX8rREjqTb++GfL9liR+0cAG8KJ+piPY4zGY0w44yewk6K/FuyNIKzqxBC8xMxczEDaYtY+2LnEK9LJUwpVmF4jkJ2kmxvuOXyjMZjr4qPRCF/M9u2Ed3SVA1l5xHXYYEZ/iNesA9SqxBsNNvpOkXxmMxzSk3LsZsaFFab1KmtjTKgwFkltvET5cxis/HzH7KkieZ8bevi8P+3HuMxsscV4GgZm87Uqf4js3kTYeg2HyxCptjMZjQCKtXCnaTiF+IuU0TCatUecRPtbzgdBjMZhiZd7P8Cq5xytNkGn4i5O3lAM/TDxwz9HWXWDWd6p6DwL7Alv92PcZgYDTkOH0aAijTSmP4VAn1O5+eJ2fnjMZiWNGpqTjVse4zCKRS4zwunmqLUqmxuCN1YbMPzsSOeFfsn2YFCq9VnLCWVFjkHIDOftNAFgAAZ3tGYzDiKQ6huWNKlJWIkSVII8iNj64zGYbJRNTWBGNxjMZhiNpxk4zGYAMnGTjMZgA81Y81YzGYAIM3mhTXUZI8sCKvGHYwsLPzPv/bGYzDQE9DirAQy6iOcx+B98ZjMZhW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AutoShape 8" descr="data:image/jpeg;base64,/9j/4AAQSkZJRgABAQAAAQABAAD/2wCEAAkGBxMTEhUUExQWFhQXGR8aFxgYGRwfHRseHxsdHBkcHBwcHCggGhwlHBocITEiJSkrLi4uHiAzODMsNygtLisBCgoKDg0OGxAQGy8kHyQsLCwsLCwsLCwsLCwsLCwsLCwsLCwsLCwsLCwsLCwsLCwsLCwsLCwsLCwsLCwsLCwsLP/AABEIALYBFAMBIgACEQEDEQH/xAAbAAACAgMBAAAAAAAAAAAAAAAFBgMEAAIHAf/EAEMQAAIBAgQDBgMECAUEAgMBAAECEQMhAAQSMQVBUQYTImFxkTKBoUKxwfAHFCNSYnLR4TOCkqLxFUNTshbCRHODJP/EABkBAAMBAQEAAAAAAAAAAAAAAAABAgMEBf/EACgRAAICAgIBAwQDAQEAAAAAAAABAhEDIRIxQRMiUQQyYXFCkfCBFP/aAAwDAQACEQMRAD8A6mMe4rHNL+YxLTqgicAG1SoFBYmALk4SslxKlNWorqqrUZGlvDKmFaZAGpdLejDngv2uzYFAgFSGMNcWHIxN72+Ym1ilUuErWo16QBUVO7LbnxLEspM/ZVRHIrffEt7oaGQcfohGcVaXdoQGZWUqsxAJEgEkj3xHku0VKsxWlWDkCSByExvGA/A+x+VFKvQL1nFSBUVittBsVKoOfPyG2DXA+yWUypJoo0sACWdiSB6m3ywAC+MdtKGXqNSqPU1qASADsRIvIGxxV4521pZdaTMjuKtMVFMgWMWMze498NGZ7OZSq+uplqbvES6hrDbecXRkadv2VO1h4RYeVrYAFDjXaNqWWp5ilS73vNPhBMgOpYGwM8h88UK/aLOtlaVajlGao7srU9FQ6QCdLWgwQNz1x0RVjaB8sbEeeGBzTjmQ4jmsjTIpsma70MVQ92VWGG7N5jngFk+xXFlBJCgQSF7ymSTFuREzG5x1583TBiTMxAB3xC3EqfRjeOW/zOEBy7ssCyZlc8NPdFCGjQ1L49RBABBBUbfXDhw2jpdQ2erMbOFNRFDibSQoLgxe5kYKI9EMzCgpZySxIWT6+EyPLGqlAwZaFJT5KBttIETtadsABWFqr5df6dRgdmOHMtxcfnl/TFihxJp8YEeW4+V5wUBwxAnJ16qRGojoQfpgtk6qKkBdHMjz8z19Rjx2gEnlim/EKfmT5D+sYQwuHtbFbM5pVKhjGqQOk/k4qUczqusi/MRz9jjMxTLwSJK/DPI9YiDgGFMrX1qGAIB6jEsHAFlrn7Wnz1YqVKf79dB/m/qcPkKhnaoBuR7jEbZumIlxfaMKzNQG9af5VP3gY0Odywt+0b2/EjEvJH5KWOXwNpzK+ft/WMaHOL0P0wC4XnwzaVRgtyGP3bYKa/zGGpJ9Cca7PMxxbSfgPrNvuGKT8cqclQD5n7yMT1c2osQb2Exfyub4j/WQNlA89vwwxEJ4nmDsR8l/sced7mT9p/u/pjStxymraTUphpA0lhMt8IiZvPTFLiHamjSqd09QiodIChCT4oC30xzHPAAXyq1Z8ZkdTE4tkYX8px0Var0kFQ6CVZzASRyHikmPKMBU7Xas4+X7oBELaqxqW8A8ULp/ehfi/phAG+I8QzNN200adejNgHK1AOchtQb6Yovxio/wcPqj+eqiD6avuwL7J9o6+beprVFpqojSGmSbSSxBsDsBgQ2czbZnNO3fiii1BSHiVCf8NImAT4tQ9JwANQr50/8A4lAeRruT7hIxmFjh2Vy/djv9bVTdtTuYJvpkMAQJjn64zBYUdSUYD8ZYLUViiuGUr4hMEGReNzqNvLywRy2T07sznzP3Dliz3QFyPfDQAvJtU37pFUAmLgm1gOl+oxqnFtaginE8mBn2jFvMcTy6fHWpL6uo/HChxvtVQpV6HdVaVSgSRWCyWXoQQehmB+754BDAufcfDTCzvAFt4J8V/wC+MOerHmBfy2/0m8YqUe1WUYSlN2/yqP8A2YEY2btTA8FA/wCZwv8A6hsS5xXbLUJPpFjVWP2m35atrdI88eVVdA1Ri8ICxsSQBc2uTbkBig/aiufhpU19dT/imK9Xj+aP20X+VAP/AHLYj1ofJSwz+Bm4DxAZiitRWVwSRKzy6ggaW8vQ88XqzBR4iF8zb78c64V2dRxUY1aqyZZab6FPOSqADraIHLFKovBUMlu8P/8ARp9hjSMlJWiJRcXTHXO8QyatLZqip5jvEJ++cUH7T8OX/vl/JEc/ckfXAXj2cyGQZFOVBLLqBAWIBi5Yz9MG+z2ep5jLCvTpqgOoBYH2SRuAOmAVEf8A8qyx/wAPL5qr6U4/9mGPG4/WYRT4a9+dR1X8Dha4D26r5jM0abJTVKhgwG1fCSIYvG/lijxLtRnmzb5ek5AWsaY001MDXAJOkn4bzgAIZjtRmuHMBUpL3VXUUptVL6CImH+KJYeEz5Ritl/0iZ03JpmeWgQPIXn3ONP0rIe7yd9RUOCxiSQKYJMczBJjChwnhjF0YwRIMagdzeRhh5Oq8G7S5/MJqWhRZJKySVvzEayefTFzidapTZGHgcg2UyOXUXG++Fv9H3Fko0KNCrrV6zVDTkWtp8J5gkXHL0wa7Y0S5y+mPC4c+gifXfGWT7TTF9xI3Hq5+3HoF/piCpn6x3qPH8xj78US0CTt64E/qaCsKpa6kkAL11C5kz8X0GOWPKXk65cY+Auc0rGNYZuY1An2meWNKOcRjpUyd9mj3Ijn1xBTUiP8VggEA7AGQDYCdyMS1cvTpGmSGDORSTUGud1RSTHPa3PmcU4eNiWQNZTiGWpd2tY01eoCV7wWMNEajYHa03w0UGUbAL6ADHI+1lKqxy5KkBEu3KSxI+cQYxP2S4hXSpTRHinrRWSCVhjeAfgIAY2Iv1x0RSSRzTdtnX488ZoGFNe2NBMxUy7sUZCBLDwNIBseW/OPXDLRzgInkdiLg400ZbJXogiCJB3BuD8jijU4JQYgtRpMRsWQNF+U7fLBIHGYYgNneAUncOdSsGV7GQSpkSD+EYG53swrVe/Ot21KwAKxKQV5aiJUWk+2J+0falsqxBy1RltFUkCmZA5gNFzEGNsLeY/SBWb4KVJfM6mPuCuCmwtFTs7RzNSsJpNSSnUmoSSuohr2iWmN+YwCymcq1DVr1NKCjBAcMNepxpWCdifofPDfk+3QYaczSBtBZOn8pP3H5YvcK4dk6lYV8tWlwP8ADZj+6VFj4hAJ64GmhppkPZ/i9erQqVaygaS2hUVrqqBrAkkkmQIwrZrO52vlWGYBV3dQg0d3pgMWbxQWAOjrPvh342+Zp0Kjqk1BGnQC1tQ1H5Cdxywk8SFaqMuM0zBhraofCrBS0KoVRFwg35N1xKdjarRcydLJIulqVWqdy5Ez/uEYzEVXhFSoEbJNRoUtMFak6mYMwLmx3AA+WMwxBxuE1WUNV4jX0xMh9AvtfVzxVy/BeH1KgT9ZNaoZ8PfhyYEmw8gcBMpweg2Qd1qAVCssgYXZGkLE32t6jAzgimlmKVXS8K4JkR4TZt/4ScADZn14VlHNN6XjABjQxsdrmF+uLFdcvmOH1atCkEgE3VQwKNJ+EnkOvPAjtLkTnc0py2knu4YuSo8JJEWJNm+mGLsjwCrl8vUo1WRtZJ8BJADKFIkgdJ+eB9DXZzjK5usDKFVNx7Tvfax5YI8a4tUVaZSoE1orQAsyTfcE7Yp5IIr+OkXAswtvHQkc8W+KMrIlVaa+HUoVhsVMjYxy+7GTSclo1TfF7NuA8Rc1D3rvBUATOnVO45AnAviPA8w9ZyFZkLkiWtBuIk+mJctn3q1EpgwGa5025sIxf4lnqlN9HehQAIsAdhe995wmmpe0aacPdY79nKhCvqB+EEj03GOccN4MQVNWoxVWH7MIsECLE64HTY4d+xuY1qpJkshBPUgx+GEziOZq99XpUz/huyqYHJmC8idgOWKxXxonLXKxhz//APtegrsKWlSpbTrkyI3K6dvPfDf2b4fToUe6p1BUAYkkRuYJEDb++OXVaTVKChvE+qDPWSOlt+mHr9HuUejSqo+mdYa0xddPQfuHF34Ip9gSseF0WigzHMKfAQaphgevwdcCszxRKbNqZgxOpom88zy549znDKKVXY1wH7xiElZkOYEXO9sDOLNSWtqqEk6RAAF9+Zwk0waaRN2toVBl6LspVHeVnnKzMTzEe2BPBslU7xGKmNQIP+YXifI4YO1DV6uUpMytD1gacmZBptt0Hhn5zgDwzK1VqITqA1LIBn7QsY5ROG2kheRi7NLRWhl67se9pVnams/EkJrsd4tt1xdymccKIZypzBUBwYCsxkLIstgR0J+WB3AcgKtCjXqPKUa7K6mbqy05gg2iP74vcKzJXWGbWDWNNYjw+JgJ6mVn5jEZPtLx/cGA9MAmqJpqpLgTMBSbX3tiLNcKZqJqZKr3tI7Rd1i5UDmL3QweRBxDnv8ABrf/AK2+44WuCcRqUAHpMVa09G8Rsw2Nvn0xlhrib5W1PQaTi1Q0wNBFVYUNTCrKwTLa0YKQbRA58iIuHidJzSfOCVpkMiKxADyGOoySbIAsbkx4RfF7J8Vyud8D6aWYZYkfC143NpmLEzcQTgVxvJPln8aEUuTgBhPO5uDPXGkua2jNShLtUw9ks49QsaYRqcIPGviQimqEfFBBjVPmRyxWHD3R+8XSWGyKIAsQCIBiCSOl/IEDsr2v1qtMU2JUEKaSAsbACVm+1zviKvns0+oCnWErbW4QiSV1Qx62+WIcm9Gn/ml29FXi2Xfv69WNTMTAXVPwldo2MD8eWJez/EKtLM06KsQGcDSIC6dUXWOgjUB0M484qM/VqR3EMAFmmhgk2EubMx288bcG4NmaWZp1K40lCTBZSxOkxYHz/PKlkfTRcvo6jy5L+xzr9r6NLMtQqakYRDxKmVBgxcb8xHmMMWWzyuoZSHUiQykEH0IsccW44KlbNVar02UGNgSBCqPwHuMecEztSg00qrpYsYEq0KSQykEG4AnGqs5PbWzqfa2rrpd2VlGIm+8XgjcXg/IY51muzpEmhUj+F7j33HznDdns8Xo0GqlQzAkkeEGTCwCTEgAxPPFMi+ObJkkp6OnHii4bEmu1SnaqhX+LdT8xb3jGDMLvPphzImQfY/mMUF4PQknuV9re2w+WNI/Va2jOX0u9M27Ndpc6zFKAbMBQCVYTA2HjJBHS5jDhnODU85SBzWVVKpHiAfxre37RIkc4mL4p9lKYR2KqoERbzM2gRywzNmAeWNIy5qzGUeDo5BxXsTTp1WVRV0g21UajmP5kTSRjMdZNU8sZgpipHIchxBKurRNomfPGhzrER4QdryfxGIMhmsvr0UpDEXPWPz0x7nM1RpnS5Mm+nxkXvMbbzh+RE2az1VKaVaLlWtt/ECD9Tg3+j/iWYbMMK7VWDIY7wuRqBBEBrDwzt0wATNK1FmpiAASto+G/3jFrgHaao+aoBggQvFgZuCo3PU9MLfgpVWwb2smjm6qgwDUJ9zI/2tjAQ+VfWWhKgZisTBWPTfBTt9w8VMzqVhEAte8gaTy8l+u8Yo5XIOlGvJXS6jSZmIO7CLWxLnHqyop2yivE6IhUo3NgbA9N74t8eRlNMvGorG87E/1GIMnlaQQHVrINyDAHP7sX8zWpuFNYM0SFCzN/nfbEymoz6CO40HP0f5iUTqGZfvP44BdqqlVM1WWkpKag2oRB1Krm8Hmx9vLE/DOLUlRxTU0yp2NzJ57naL4qVsyBU2kwDJvzI3FumIU5RbpFTSaWzzKBny7B2OudxJPIiIvtbDt2DyNekK3fKw1aCpYgkxrnmTzG+EypmKmh2WCQBaOsXAi8T9MNHYXiOcqu/f8AeMhTwTTCiQRMQom3Xpje1VmRX4l2JqPXrVu8RVLs4HiJ31QbAA/PADiHClq1BUYxAAiN7nnPnhg7Sdls3Wr1WJVKT6QpqO1pUAwkEC8n/nGvH+BUWrM5UuoQDQhKqSJkyPIkRblgUlJWmHQJ43xZzTVGYFQbbeGF0jbkfvwGoZmYOrSCTtEm/pIw2Zhe/oiloFOkCrLp3+1qEkk3m5N98D14BTk7gA8iOg9hjCUoWPZZ7LKamQqoTtmFQEAWBNJfQ2Y4ujh3c2q6L1JplZuwkgm1jvaTibhGUp0Mu6rb9qjGbn46cnrsv0xZ4wy1u7Kkwjatt4i1/I4qc04mmJe4HcQP7Cr/ACH62wp5NAaYvFoPu24w9ZOogPjQOhEMpvINj5H0P0wH432TKA1spNSju1O5ZYvbmw/3Dz3E4dxo0zqpX+Cj2ZKjNURfUXUHb/yKfuXngnlu2NSnma1GsvfUDVcBTGpRrIgTZlFvCfkRtjfspm6dVsuqmHpkyCJJl0a03GxNvPCtUph69WQxBqNdQbEsxGw6jbyOOk5kdDyeQolGq5DQ0wGQkqQbmCd+fwv5Xi2BSZmrULISaVUwO6sgO8w0iLFjEX9TifslUmrQgqP2QkCNRGl5mDcagJ2vpkDGuQ7QZXPqaWaQU6gstSfCZBAhj8J38LSJ53jAJlxuD5gll0VWECJJ06xpkGDylotywb4Vlf1YK1ag3dwutlaCH2MoQAR5g4H5avm8k3/noExz1qJgCb9YEyOgGPX41mK2ZWzml3erSFIuSOVwWER6GbTjD6h+xt9fg2xRUnXkYa+a4ZWUqDYG50tAMc9Yjb2wp8Y7JrSmvQ1OCCpUXLBouCCdO0c7E9BglV4fTTlpYmT687R5csSvmO5WGqKWJkaTP5O+MMKeOXDdNdt2U4RceV7T6BmfoP8AskHx06aAgiZIUg6hzB1Yo5eiUXSwCnkBMAbCJAiwnBfNcdy+gub1F8JPUcp8rCPSPVez/HEY2BkARHOfz9Mayi5J18jhkSa/RdnFatnKaFVZgGayi5JJMch1xmWr6hzBgH32xSzXD3fMpUtoQDc3MSbD+YjfGMUr2dEpOtEuZ7UVqNUZegtPU7KNThjdyABAYdR7417XcfzDZ/8AVaNV0QlKfggGXgk6gNWzDnyxb4Z2OqHNrmqjppDh1QSTYeCZAAIIBtODFLspRXNHMu7tU1GoASoUfICSBI3PLHbBVFI4Zu5NiN+kLOVHzrhGIWmFQeI8hJ59WOMw1ZnOcHLszmi7MSzNpd5J38Sgj5TjMURQk5ThC02DKtx1Yk+22Js7ll1ioSNQELb5/cTbER4bUV9BzaG/2A1+f7uGzP8ADaVeggphabhhLAb2IgneCSDfmBiJJtBYqLmIJAv5WG/l8sXaXGqGWCxRp6lA2VCd7HcsD5wMQ0OBMrwKqGZBKmSCDb8jocTnhC6oZJPmLb8idhfriILh+gcrKnG82xYvB8RkecEHfrE7dcRZaowJKgkwRMzY8tvvweq5JSgBTXFrggxt9LfIGMR5XLiFUI2sCDpUmbDcxGI9vgfJitkeG1QCLbTEzPla2CeVylWIZSNJEnyPPocM3D+BVoBdR/mYE/Qgjri8vZ2Dq1gExMLI8/3b77k4qTUvAJSFTL8LTUQJ1EgkatxeInznG2d4WAyEMSrKVgdQSwEg7Xb2w8JwhLFi7H10j/SP643zHCpANNGm/hGoyN5Ak7cwLC3ngXJj4vyB+z3FaWVBD0KFZ2I0lrFTcQSEaxIAgDefTE+a7VVDVWrTNDLskjSjF5HQhdQ59B9MCuI5AadWpYvqVQZElo+f2ree0Ygps6liqq7NuXUNfrGw2G2MJ41GTbVtlrjWwjx7tFmK1Nyc1qQOB3ZQKYJsVGlWbr/lPlNIZtVpT3rVXkAr3TC7WALHbnc9Ma1KGYqQahMLcBVVfkOZnp6Ys0spWB8D931IIP8AtIsfMH7sXjg0q41+v8iocH92v9+gl2fy1OrKFirj7Mb9YJ5jmPyCS9l6fdsrksWUhpMXKBCTAGqwG88+uAmU4YVOrXUZ51a5uT1n29sEKnEKxIhyLmR8POdxBGNccUuzOWgzl+HrTW4Xf4oA9BOAnaKuNVKGB8UWM7iwtjVqRN2br1Jt54gFJXkNAKnnvvuPbfBkcVG3ovEm5VHsX+0ldkpKykhg4II/lbywR4Dx8ggGFfp9l/Tz8t+mNeKcNWsugkgBptHQgH0IOF7O5VkOlvOD1vPviIQuKNMk6kzoGV4Tl6uZp5ql+zqoSXQbPKlZjrJmRvzEnHODqp1aiVQabFpII53j77HzwwcE4g4Da2/w4IeYN539t/frhizuWoZ5AlcBao+CoN/TzH8JseUGI0jk3xkZyx65RAPYpQtVmvK0GY/TC/2crBNUqGlqfmw0tJjqOowy8J4LWyYzneiVGXfQ4+FrcuhsJB+u5V+HQKYkSDUiAYYeEXBi39sabMR3yXHe5VmDhqIMBCeigkId1Nz4TblAmcHcroqeOg2h1iV2K/CNuVlIBEqbwccrz8SYM73O/TxAWnzGC366yGmQ7F1pwpFipMbHZ18I+VjO2DvsLGLja5qpUGmk8iJ/daTJvtaYseWKlLstmXBDlUF41NJBmB8M2gdcNvG801LL1qixqRGKztqiFnymMcwznaTMvIfMuB0p+Hmf3As264aSAcU7K0qR118xFyZOldxG7HEeTTha1UpoRUqsRp+J7x1+ACJOOehw0EyWJEknfBzsTRD55TEaFZoH8uj73GHQDdximquqqqqABsI6xgHl8+xaoCAEVSREybmD8wpwX4k81WPQx7W/DA7L5fL0572BTNqhYm4EwDHry644tOTO7aiqNeB8czDfrdSpVLLRo+FYULrM6fhA/c+uKHYvhlcU83V7tzVal3dMvILFpkhniRIHPDJ/1zKZbLd9QpgU2qaAEQJqYTJMgG2k3OKfFO11QZOnXpoqPVdgA0tCrqBb7N5A9+eOw4QNlP0f12EuyIZsszaB0EY9w2cA4mzZak9Zg1R11kgqtmJKCBH2CuMwABuz3CstUYEgsdWknVsdwfgG8HaP6udHg1CmLIPnJ+hJwp8CVkuREOrWBHWfiJ/eG1sO1MEzPtP34nHTjYiv3IiFUAbWEfdGAHHO6oujVERmYGCzRe0x9MNtBInCt+kHIl8tqG9NwfkfCfvB+WKcU+x2VstVqOyilTRWc6VhVEncjUxibfTBHhlMVVrsDL5cMaimZBT4gtoJHrhSyPEHWmqaQStQVFa9ojwxFwb8xvhh4BmXLV6xcUmPxlVmQ0Da+5W5nmOuDjHwNSaD1WmlPM0KLklKyqwqLYQ0gATN5GIuKgU6RCFRWTMNSdSwJK7o6rz8JWf5vLAzMvTpKofvqugBEEgBVgQBOoqvhFh0xFkeIoTC0KaiwEkuZ5SDbryvi1ifwS8y+Q7m+JUHp1EQMDVy6iES9Oqp5FgAQ2oSV/dPUYj4PmK9GlQXuvFRcsGdtIKsmkode87zIuB540o5pwwGoAsfhEAW3sAPf1xrxXLzTjeZYSTJ2i/L4vqB5YtYiHlKAytNZmrRVS3woS0HxFQAoI8IYjfn543orQuJqsBeyhR/9j9BgRl8kdZ3iennvPPBzI0wCJv93mOeKWNeSHlkT8RorTju6anqWBY+xaPpzGBZ40yEa9LU9mVQqyPKBZhEjzxe7ScQAoFkcHxFBEROxF+YNreXLdGpwxXUW38Vj4fh38rnGGbIovjFWaQjKW2x8qoLEHUrCVbqPwI2I5HAbitQUyHJEzYC07CfkP8AjFjgecAyzqGV3HjCNsNPnMEsvIAchE7Du3HFKdRqVSmqoj01YBVEqSIMi+kjV5A6ccjxt7idHPVMpU+JOxjz3It1I3EevocH6fBq70+80EAKWBlZMwbAEzI5emEmjnSGVl31XB2JBldrnlh64f2rrmlVoiglR2RgxZyGJPLSIgct+nXDxwptNkPW0J2a4jqLXjYWPKYn2OPUrqylHBI+sxyP5/qNzmSqKw8LaSQQBy1ECIGwmQeYj1xeynDqoaChB3AAO3pv/TExx8Wmi+fLsiqLpo17zKqR6a2WD1Nt/MYq8E4w1JVDy1PaOa+nUeXt5s1Xg5FMrVRtL+o2uByg4A5vh3dGw8E25xaIONXx2mHJqmh34fxVKlPRVipSdSJvsbEHmRy6jCp2k7J1Mt+2oE1KG/UoPON1/iHz2kx1c8cvl6LKAQWMjqJY2PLlfDJwPjsCVMp9pDYg/gfocTGbj30aSgp9diLlaa1CSWA8Qt6tfl0/JvgrwzhbNUTTBTvEB6XYbXmRqm2DnaDsklYGvk4DbmnsCfL9xvLY+XMD2NLfraU2DKdXiUyPgBaCDsQV543Xyjmap0xx/SDmNORq8tRRfeopP0BxylDA5euOi/pPqxlqa/vVRPoEf8SMc4AthpgyQXgCcOX6NaH7Su/7qqoP8xJP/oMLGT4bXrH9lSdwdiFOn/V8P1w/dleE1ctlqverpdiTAINtIAmJEzOFJ6HFWwdxdmanU0glmtAF7m/0OKNHgFarl0pUwoIYs+poAksQLAzvyHLFjinEe5UHTqLEgDbb38sG8hnhTDSuonqbR6c9zjkhKqvo7Zxu67IqnZRXy9DL1KpXupZhTElmYyYkGwk/Z54K/wDx+h3dNGpa1orpTvNrxJYdTAMlcUa3HKmmxVF8gB9W2wFzXHEJ0tULvNlEsT6D06Y19a+kYrDX3Oi/xDhhaoxFagq2CqATAAAAsQLRFv7YzAOvxiopj9WrEbjwn7gpjGYOc/gPTx/LDHDEbU5J+JZsoGxDTI328sdAy0aQRzE+4wlf9aqVaukQtNgQEhOakWIM/FHLcYbuEvNFD5R7W/DGmGuOjnZZG5xV4llhUp1KZ2ZSPcYsGqAd+WIK+cQbnyvYel8aNgcs4dXLagwhlMbRg/wPMqtUAsNLeBz+7MEE9CraG9MB+KJ3edqAEaHOoeL94BrDncnbE9GkJMC7bxzO3zOM3p2iltUxqzeWmQRBE2N4Mbkb7SIH1xW4flW16hfwsSOkaQsDoRM2JsOpGLHEc1VHcVLRUMVhF5CFWM8hIRo/i8sS0w48UAC1zAHSxJiYkR9L47U1JWcbTi6LbZY2Nx+fnuOYxPXcERYRtcW8/L+pHriicyCYEuTsFB+hN/8AaRiVKNWJYrRXqT4vvJB+a4HNLopY5eSrSy2khjZeU+Hly5n0Ue2LBKgTJbnIsPeJPsMRoqK7SpqxBBP2rdORnrOJq4FmUQrCQByOzr8mBtyBGOXPlmo2tG+PHBunsVuL5mnUDAajqYtudMn4iJJPP8zgIvDahRWVJUkoxF9Juy6gBcQCQdtxY46O3ZGkEd5dg48Ld3pCzDDu1Y6qjmyC0eI9MK36t3etJKsCVcapgjUt4tIv+Tjl9y3LyW/wVeFcLZQCygNIklhp0mdVjfVG3ni+2XR0oJVKlaakxBkHWzBSw+IAaRy2PUyO/WKiuwIlYkAATG55yTzEDFniARaJJzdMtp1JGlZG9hqNyLA7TFsaLrQRjOXSIzwmgCx0m51GbLYCevmfL7rFDP0VHh0hW8QBZmgmdJAkAdB7Yjq92ipVam1WmVAMfECSNJgkCNRgg7SpGxxLpZX739WNGkFhjqSfJtK/DEmTe0dMVsfpyrkXeF5+g2Y05gMUZQNS+EAX0kkfZ5deeGbN1eG0S2isoqER4JqNb+UE88InEMx3VRUVQ7VBKAjwi/i9tx0mNhiWax+1Hpb/ANAuOXN9POc1Lk/+FRSoaOGZla9MyJGxkEBhyIBuJ3/NheTy+XdXLKdKsVJYkjcgCygzAuCLTzxQymd7kyG23B5zcj6/nfBmnxyhoJVTB+IQIvvPX2x1Pi/2TQh9s8t4USkCyBmIIUwBIj03i/TELV5YuhKvIAMiCPCpDW254M53idOW0C0wAb9Lcp54C5ykI1INjLKOn9Z5f2xlCd+1jld2HeDcZOq3gqRdTsRv/mX6j64Z8qlCvUWsEAzCKR5kERy+IdOY+/lAryLWIIgg3BgC2GrhGZZ6Ss0apIkWmDE254qV49ro0i1l0+xn7QcKy9cp+sPASYUNEkxuB4uXKNzipQXI0L0qCkjZit/9Ty2AOYzjKxVabOeZEADc7/LbEQXMMJJRF/hGowNzf8DhepN9aH6cF+Rlr8fqbqFUddz7m30wOrcQaoCTULDaxt7C2BJ4chALM9brJMecRblsf7YsZWgKdMBVhJJ32kyRHr5zyjGcra7NI0n0e5jIpUZGeTouBNpsb9dsa8Rp1vsLU0KNVVkXUyqYCtG8eY5X2xmYzMQQ282tEARO07434ZUrOxKMVJhCwMSADA9jEQZvvfBCLtWRkyrfEqZbhtJvGA+YXkS39SA9+REjzxZOmkkDu9HJPtgjpOnxDfxCRBMk4I5XsoAzM1WoNW4pnTO255+oCnFXiHARSJZVB3uZJPkfOef3Y2cGZ+pS6BRzrNzZgLAyT9VZQfqfPGYL5HhbsshDBNrx9Px548xHpsjm/kg/WdDU3iYPIryPpPtbD5TUAAKIXl0whd1TdFcxpuVY+KRcSpFlFiL9MNfC+I0zRpy0nTpiLmLbCemDE6tMQO7Q8cqUaopoqAFdQczNyRAHWRhZfOMw8TGZuJuJczbrJP5Bxa43lalc0wAxNMFWJsDsOsi4PvigmUdLeKVhgdNonn5EjnaeRvgyK3scWS1EV6i/DZZB5czE9bneL+mDOUYU4bdunT59cLysASRqMczeNo8o25WwX4dXUmKkr6bDyPX5XxMZX7SuthNM/VeVVtiDAAsY5bwYO+LuWKoQ1aXuAQGM9IJ5YH52ioC1KBGqP2i3IO49fI/L510zuuSWECxXqekDfE555cckktG2CGPJFtvY21nqJPdhVonZlAn0MmZ6iOl+Zpd5J8RJPmcU8pnSKilhqRvCdQAP+WBK+RwTzeUAAIlqZ2MXHUH+L/nbHd9NnjkX5OP6jFKD2aNqK+Hcnc9P7fhiXLHUrod18ajyiHHsAf8AL54vZDguYqwVUqvVrD7pPyGCT9mWpw6sS4MxACkc1579Sca5EpJpmcG00yrwWsCI0nWuxWkGeDtDs2mnBnlgX2l4K6zWVYW+tB/21AABMTrYgAluvvhp7L9paLu2WamKFVJhIABAE2jZgPcXFtrXH+0+Wy6y01G2AQTym52Hrjl9NcabN3K3Zx4P3jotOS14sZMQRA9JnG+TrigXCZZahJ1Ky6AVndWJuLiR6xywer6FzuXr0qa0VYoxA5EsQ/pbfYDA/tblTlM5r/7NbxL0GwdPkYI8iMEI3pMuGTh2tMoFKlUVVemKa1CGKg6gOt/M3I23643OUrFYfNVdIEWhTGw1MBJtuTvfE9bI5qqwFBKjKRuq23v4thaOeLWX7A5xzL6VHV3k+XwyfrhtrrbNFkkncaRWoIkAKVOkQIIJAxT4lxIUyV2MWJ/PLDjw79HQRgz5hj1CIFnyklvuxP2i7FUWoPoWagUnU7G9j0sL32w5q46MVLezkD54knVuTv1PPlfbHiZhoIMaeZn0mOlvzyxJU4RUTSSgPijcee46QJ2xfyvB3vqA3kRb6Rb+2OaUUhqQGy9ZmgCTzt0E++8z6YtZeteCJJtvt5WwRfggUppdhJgzzsT6/Xli5VyNCmytRnXbUGMwRGwiIiPpYRd3H+Irfk1qcGpMqtAkm8WBiT89sT8OVVVR9nUTz2LE+uxxLSy9SpLA33KgbybwORHTn649FMXCx4bEdPL2ws03VNF4Gk7YGzHF1Q1VFM973gZHBtp0qrU2BsQIlSLgk9cRVc6SQVB6x5nzPU9MEq+RC7ISzloaPIu145AG3l642o8ArmqFKMIvMeYEn5n6YauSVIiTdlZO9YGGC8pib+eD+V7Pq4Vu8DHmSJm3QmxwSo8Gy9AftXk9CYj0Vb79ce1uPUKdqKav5RpX7rnDUa+4am0LnGuAPSBZS7AkkmNhuxkbfP64O8C4SUQNUPd3MhoB3k3J/NsQ5niFeuvhAp09yZAsLnxGwIj78CMzWNRiO+FRgLmTG/LY9PhMYpNN+1EN1tjXm+MZenAnWTyW/tyPynFCtxqrUkUaZAjciSJ5+UeeFl2ZEOpQGJ31hZ/iP/BnpgdV4+ApSe86iSU5cpF/MAHpGNXCb80QpoZ3zlQQDmlWABpDmBFvsGPxxmElsxNwxXyImPmNx7YzE+l+WXZ1NeAZWjAbMagN0NxcyRoUwJ9OZxf/AOtUKa6aVMwOgCj+v0wtxjCMcr+pl4VFcSQ13c1AtNVVnljzMw25PInpiLP6hQMRMWuee07fPfG1OqVmOeNHYkQTb8nDeSLVy7BWuhLZm8VjYGQBa8zH2jEch7RiWmzBhzj4Sd4nmBYfM/dg7mOEoxk6to3PvfmMA61FUPd6iWBvO5EyIjoPx2wLIv4hXyE8rnNMGb2/Pn6Ys53LeMNSJBbeFtPlPKTvAj54AOfEIEW2Nou0+QMAW/pghwrPsLBjJsQDaLxM741nkc1xmh41wdxDXf06QHxO83nf3/AYlynGiuoQCrfYYyI++Z2M2wJzlUoQWUtNyFMki089/I4lp8WWoClHLszEQNSaVXzJOwG9pJ5YjFhjiXdM6Jylm8aOq9nu02pu6qBoglXPQCYMeQkHGnaftwmWBCLqqaQyhpAIveACeWxjCpwtmTu1LXBEsRuPhIPTwkgHkLbbLfH3cI7FlLmoxlRMiTAJ5AgbSYnYQMa+q3HRzuCT2a8S7VV6z96xGq6yoiAxIAmAQApIFzub3xHQ404JZyTVJkFjIgcgvSZ5RbC3VrkTYi4FyJFwRaOZAvHIY2piH5FrbT+eeMWpfIckGDxcu+jxSJJa0STJuLDf6Y6R2N4shoRX0zTPg1CTB+0LW539cctXLAjUsAi9hB3+ROCtPiKgFiNlHPpJNvS+NYyjF3Zk2zouS7WpqCuTESCQSdgbxM3t+ON832zpL8Kk8hqIWfSJJxy3M8TqMqtSABsDMAkD1Nvlizp71NTVBqUSLAhfPbETyyvXQ0OuZ7auTCmmk7QJN9vit9ML3Fu0VdmguxWL3gH/ACi2A1J+8+KDUTYTJHOTBAEj2xUzNFnABET5dSeY88ZXKTpsd6LlfM6tNwokfP8AM/mcTfr2mAY/iYkeHoI5zi3wjsjVrwXOldwwJ5bCxv78sNq9n8rRQGuwIH75hfkP74v0ZNBYkUajs0FW8U6IUDT6mTJxWzvCq6wHRhO2/MwJkTz9xh+q9ocpREUwCTsEWJ+Z3+uBOZ4/mK4C06UQQ0wSbXEg8pi8csNQjHt/0Be7OcGcKGY6LdJO3U7e2J2zOSouxdkNRmJJieZgT8IYDfznC1mWchmr5kxI1KGLEE/DZZ07ReMDanFKCTopljzaoYB/yqZO372NeUn0v7DoZuJdoVqsAlDUBqALjqNJtIgEEi04o5mrmHfVUqCkStlBg+HUbKPE1ifsnnhXzPaOobBtI6Uxp+oufmTgS2caZFjvPOes9fPD4SfbC0PfAsrl8zW7vvGYxqLEQDFvCDfnfwrG+JeNcKqZWsWFWl3Ual1VAjKR8AkAtM7sAVIBkTAwgV86zENJWoDJZTE9Gts3UjfpMk1MwTUYvUZnY7liSfrjSOOMfAmxsz/aWkRV1aalZwCO4Vlp03H2wWadcz4lCkj4tVsLeZzpeG+F+ZWwPnHJvSx6TJMFOmSQqgljsAJJ9ALnDHwzsPnKtygpL1qGD/pEt7gYoQsOpb4mLXm5m+2NqdKSFUSTsAJJ9AMdR4b+jnLpBr1HqnoPAvsJY++Gnh/DqNARRpIn8oAJ9TufngsKOQZfsjnnUMMs8H94op/0uwI9sZjtN8ZgsdCLjDj3GY8c1NceHGx/P5/tjyMAGhwG4zw3WdQF45ennIj5YNxiOouKi2mIUv1N9SL3RlyANok7STcNE7m87AzGZTI5lWEKsjraL3Fvuwz5pAREjVIIk9DPrtOPFzqpMvLRfnzJPPzx1Qmpdi62QZHhlTUa1Z9TCRpiAo3gdSbXtgurqsFQBO/sevpgZleKCoTpUtMkTa4tFhHLr64GVaj6mDM3kD9nykG/5+dSlHzsTySYxV3LAient6YHtm6TKAxnSJtfYXiOeBeXrlWPVYtfb3xXoZgd6yhZ3+0T9/rHPCU34RD32D20u1QAabll3B2tO3QE8/YYMZDhYLS6gWhQefQ2PPpibJ8Jq1KsqhcmxCklQNwYIj1/DDPkuxtUvrcqu1rG/UBR95wnylpDQoaAnhkH+K0GOgExGNKCnUwAgSAGj89dsdJrdjqBUlySY+IgAD5f3wJyVTI0Hb9oXOthAEmARpAiASYuR+8dpw44mvuAX+Cdmcw7lkVdLbk2k+h/Ae2Gin2LKU3JIdyD4LxfkGkEfIchjzMdsWNsvShf3iPwJWPrihn83mqi/t6q0kPIkKCPIGGPynFez9gkMeWyOSywJc0y5Msx8RJPRb/KBgPxXtJQZ1NOhrKvdrckdRtJEE+4GFbNZzK0reOsfIQv+pxP+3FDMdp6v/bVKY6gam/1NP0Axa5vpUGhxzHFc3UHhijSFhEAW2OsnyFicBeIZ6kjHvq71HBMqskg7EE+EeW5wpZrNPUM1HZz1Yk/fiWvXDoC3+KsDV++sQNX8SwBPMR+7d+lf3OwsKVe0YWRRoovm3iPsAF9wcUanGaz2qVGZf3dl/0iF+mB/lg1w7snnKwlaRRP36vgUeurxR5gHGihFdIVlBOIurSsAbEESCDurDmD0/tivmailiVkKdgTMdRPODYeUYbaPZjKUjGYzJq1P/DllLN6TBLDzUDDJwvhrrH6rkqWXH/lzB1VI6gDU3ybThgIXDezGbr3SiwX99/CvrLRI9JwYpdlMvTIGZzWp/8AxZddbn0MGfkuHn/oBe+azFWt/CD3afJVOr5FiMEsnk6VIaaVNUH8KgT5mLk+uCx0IWb7Gd+F/V8u2WA3etUJ1jr3d2B/0/dBLh36Ocul67vVPQeBfZTq/wB2HO+MC4VgVshkKNEaaNJKY56VAn1O7fPFmDjeMZGCgs1C42jGYzDoLMx7jzHuAQg4zGYirVwuPINSTHjGN8DXquxvboB+fxxNmAVS0nr5eY9Pn88U40KzX/qIJgDn/wA28sS1637MsNItPiNrb3G2AeZrR8NzbzHn+fyb36u9RCkkFjMATvyNud7YpQ6FYMymYjVpkqJhpDb9LY84VlgC2kO/MkrHSAZjflPngzwTsfXYaWCqt9hED0X25YYl7BIgULWKhQSQAQC1tJaHBKC5KzJ5FYnHUsbZCErhakOVC2DeFQukbx8Qs3I4L/8Ax3MtqfQYuRY397n/AC4P8UyFKmyNTzZoqgAanSVDri8mxaSSecRHSTtX7ZqAFo02cC0lpPS/X3wnjityYITctwWoDUFSnWOhrhFvMBgLtBkGfTDjwrhOXRO9qgIAZHekAn/KbfTAivm87XZ2B0I0Hw2AIEeL0AX7XLfFOpRorerXlulOWPz0kL7tilJfxVjocMz2wy6eFFZuQgQPLa49sUB2mq1qtNCf1em7qpeATLWX4iI8RA2wrni9NJFKiP5qh/8AqkD3JxW7TZipVppDEUqighFgKrrAdYA3BuCb6XXFrm+9DOtZrs7k6Kh83XZwDY16ulZ3MAaZ9L45r2yTKBVNOtlalUVmCiikE0GumuF094htc3BPMYW+IZ2rVJaq71TI/wAWoxMNM6ZsAOk9MD6ld7hQqjr/AMYv9IhhWvn61MhkqMpmDDQb+YvGLVXNLUpnUw72mNybuk7Sd3Qm3MqSPsAYXKdEsw3ZzMAC5n0ucMnDOxOcqwe77tTzqnT/ALbt9MNKhoC5jMBrR88VycdM4b+jeit69V6h6L4F97sfUEYZ8pwXLUVK06NNQRDeGSw2IZjLMI6k4OSKps4Zgxwbs3ma5UpRY05Es3hEc4LRNuk4sdq+CNkswCk90x1Um6QbqT1UxvuIPWG7sl2gDrJ9HHQ/vDyP52xRJa4ogyGXNTLZeiHsDYs1xvrNzB5HEfCaNHNqtSrmatckToLd2o6jSpkjy1EYZ8zRDqVYSDYg457mMjVyOZBpBmpVWAAUSQxMCB15Rz+izeyq0dAyWWp0hpo01ReiqFB9Y3+eLN8RZR9SqSIJEnE4wCPFXGwGPYx7h0FnkY9xmMwCPDjMe4zAB5jMZj3AB5j3HmPcAHNs3WOw5iZxTViTPMwZxmMx50VovyX8rREjqTb++GfL9liR+0cAG8KJ+piPY4zGY0w44yewk6K/FuyNIKzqxBC8xMxczEDaYtY+2LnEK9LJUwpVmF4jkJ2kmxvuOXyjMZjr4qPRCF/M9u2Ed3SVA1l5xHXYYEZ/iNesA9SqxBsNNvpOkXxmMxzSk3LsZsaFFab1KmtjTKgwFkltvET5cxis/HzH7KkieZ8bevi8P+3HuMxsscV4GgZm87Uqf4js3kTYeg2HyxCptjMZjQCKtXCnaTiF+IuU0TCatUecRPtbzgdBjMZhiZd7P8Cq5xytNkGn4i5O3lAM/TDxwz9HWXWDWd6p6DwL7Alv92PcZgYDTkOH0aAijTSmP4VAn1O5+eJ2fnjMZiWNGpqTjVse4zCKRS4zwunmqLUqmxuCN1YbMPzsSOeFfsn2YFCq9VnLCWVFjkHIDOftNAFgAAZ3tGYzDiKQ6huWNKlJWIkSVII8iNj64zGYbJRNTWBGNxjMZhiNpxk4zGYAMnGTjMZgA81Y81YzGYAIM3mhTXUZI8sCKvGHYwsLPzPv/bGYzDQE9DirAQy6iOcx+B98ZjMZhW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CEAAkGBxMTEhUUExQWFhQXGR8aFxgYGRwfHRseHxsdHBkcHBwcHCggGhwlHBocITEiJSkrLi4uHiAzODMsNygtLisBCgoKDg0OGxAQGy8kHyQsLCwsLCwsLCwsLCwsLCwsLCwsLCwsLCwsLCwsLCwsLCwsLCwsLCwsLCwsLCwsLCwsLP/AABEIALYBFAMBIgACEQEDEQH/xAAbAAACAgMBAAAAAAAAAAAAAAAFBgMEAAIHAf/EAEMQAAIBAgQDBgMECAUEAgMBAAECEQMhAAQSMQVBUQYTImFxkTKBoUKxwfAHFCNSYnLR4TOCkqLxFUNTshbCRHODJP/EABkBAAMBAQEAAAAAAAAAAAAAAAABAgMEBf/EACgRAAICAgIBAwQDAQEAAAAAAAABAhEDIRIxQRMiUQQyYXFCkfCBFP/aAAwDAQACEQMRAD8A6mMe4rHNL+YxLTqgicAG1SoFBYmALk4SslxKlNWorqqrUZGlvDKmFaZAGpdLejDngv2uzYFAgFSGMNcWHIxN72+Ym1ilUuErWo16QBUVO7LbnxLEspM/ZVRHIrffEt7oaGQcfohGcVaXdoQGZWUqsxAJEgEkj3xHku0VKsxWlWDkCSByExvGA/A+x+VFKvQL1nFSBUVittBsVKoOfPyG2DXA+yWUypJoo0sACWdiSB6m3ywAC+MdtKGXqNSqPU1qASADsRIvIGxxV4521pZdaTMjuKtMVFMgWMWMze498NGZ7OZSq+uplqbvES6hrDbecXRkadv2VO1h4RYeVrYAFDjXaNqWWp5ilS73vNPhBMgOpYGwM8h88UK/aLOtlaVajlGao7srU9FQ6QCdLWgwQNz1x0RVjaB8sbEeeGBzTjmQ4jmsjTIpsma70MVQ92VWGG7N5jngFk+xXFlBJCgQSF7ymSTFuREzG5x1583TBiTMxAB3xC3EqfRjeOW/zOEBy7ssCyZlc8NPdFCGjQ1L49RBABBBUbfXDhw2jpdQ2erMbOFNRFDibSQoLgxe5kYKI9EMzCgpZySxIWT6+EyPLGqlAwZaFJT5KBttIETtadsABWFqr5df6dRgdmOHMtxcfnl/TFihxJp8YEeW4+V5wUBwxAnJ16qRGojoQfpgtk6qKkBdHMjz8z19Rjx2gEnlim/EKfmT5D+sYQwuHtbFbM5pVKhjGqQOk/k4qUczqusi/MRz9jjMxTLwSJK/DPI9YiDgGFMrX1qGAIB6jEsHAFlrn7Wnz1YqVKf79dB/m/qcPkKhnaoBuR7jEbZumIlxfaMKzNQG9af5VP3gY0Odywt+0b2/EjEvJH5KWOXwNpzK+ft/WMaHOL0P0wC4XnwzaVRgtyGP3bYKa/zGGpJ9Cca7PMxxbSfgPrNvuGKT8cqclQD5n7yMT1c2osQb2Exfyub4j/WQNlA89vwwxEJ4nmDsR8l/sced7mT9p/u/pjStxymraTUphpA0lhMt8IiZvPTFLiHamjSqd09QiodIChCT4oC30xzHPAAXyq1Z8ZkdTE4tkYX8px0Var0kFQ6CVZzASRyHikmPKMBU7Xas4+X7oBELaqxqW8A8ULp/ehfi/phAG+I8QzNN200adejNgHK1AOchtQb6Yovxio/wcPqj+eqiD6avuwL7J9o6+beprVFpqojSGmSbSSxBsDsBgQ2czbZnNO3fiii1BSHiVCf8NImAT4tQ9JwANQr50/8A4lAeRruT7hIxmFjh2Vy/djv9bVTdtTuYJvpkMAQJjn64zBYUdSUYD8ZYLUViiuGUr4hMEGReNzqNvLywRy2T07sznzP3Dliz3QFyPfDQAvJtU37pFUAmLgm1gOl+oxqnFtaginE8mBn2jFvMcTy6fHWpL6uo/HChxvtVQpV6HdVaVSgSRWCyWXoQQehmB+754BDAufcfDTCzvAFt4J8V/wC+MOerHmBfy2/0m8YqUe1WUYSlN2/yqP8A2YEY2btTA8FA/wCZwv8A6hsS5xXbLUJPpFjVWP2m35atrdI88eVVdA1Ri8ICxsSQBc2uTbkBig/aiufhpU19dT/imK9Xj+aP20X+VAP/AHLYj1ofJSwz+Bm4DxAZiitRWVwSRKzy6ggaW8vQ88XqzBR4iF8zb78c64V2dRxUY1aqyZZab6FPOSqADraIHLFKovBUMlu8P/8ARp9hjSMlJWiJRcXTHXO8QyatLZqip5jvEJ++cUH7T8OX/vl/JEc/ckfXAXj2cyGQZFOVBLLqBAWIBi5Yz9MG+z2ep5jLCvTpqgOoBYH2SRuAOmAVEf8A8qyx/wAPL5qr6U4/9mGPG4/WYRT4a9+dR1X8Dha4D26r5jM0abJTVKhgwG1fCSIYvG/lijxLtRnmzb5ek5AWsaY001MDXAJOkn4bzgAIZjtRmuHMBUpL3VXUUptVL6CImH+KJYeEz5Ritl/0iZ03JpmeWgQPIXn3ONP0rIe7yd9RUOCxiSQKYJMczBJjChwnhjF0YwRIMagdzeRhh5Oq8G7S5/MJqWhRZJKySVvzEayefTFzidapTZGHgcg2UyOXUXG++Fv9H3Fko0KNCrrV6zVDTkWtp8J5gkXHL0wa7Y0S5y+mPC4c+gifXfGWT7TTF9xI3Hq5+3HoF/piCpn6x3qPH8xj78US0CTt64E/qaCsKpa6kkAL11C5kz8X0GOWPKXk65cY+Auc0rGNYZuY1An2meWNKOcRjpUyd9mj3Ijn1xBTUiP8VggEA7AGQDYCdyMS1cvTpGmSGDORSTUGud1RSTHPa3PmcU4eNiWQNZTiGWpd2tY01eoCV7wWMNEajYHa03w0UGUbAL6ADHI+1lKqxy5KkBEu3KSxI+cQYxP2S4hXSpTRHinrRWSCVhjeAfgIAY2Iv1x0RSSRzTdtnX488ZoGFNe2NBMxUy7sUZCBLDwNIBseW/OPXDLRzgInkdiLg400ZbJXogiCJB3BuD8jijU4JQYgtRpMRsWQNF+U7fLBIHGYYgNneAUncOdSsGV7GQSpkSD+EYG53swrVe/Ot21KwAKxKQV5aiJUWk+2J+0falsqxBy1RltFUkCmZA5gNFzEGNsLeY/SBWb4KVJfM6mPuCuCmwtFTs7RzNSsJpNSSnUmoSSuohr2iWmN+YwCymcq1DVr1NKCjBAcMNepxpWCdifofPDfk+3QYaczSBtBZOn8pP3H5YvcK4dk6lYV8tWlwP8ADZj+6VFj4hAJ64GmhppkPZ/i9erQqVaygaS2hUVrqqBrAkkkmQIwrZrO52vlWGYBV3dQg0d3pgMWbxQWAOjrPvh342+Zp0Kjqk1BGnQC1tQ1H5Cdxywk8SFaqMuM0zBhraofCrBS0KoVRFwg35N1xKdjarRcydLJIulqVWqdy5Ez/uEYzEVXhFSoEbJNRoUtMFak6mYMwLmx3AA+WMwxBxuE1WUNV4jX0xMh9AvtfVzxVy/BeH1KgT9ZNaoZ8PfhyYEmw8gcBMpweg2Qd1qAVCssgYXZGkLE32t6jAzgimlmKVXS8K4JkR4TZt/4ScADZn14VlHNN6XjABjQxsdrmF+uLFdcvmOH1atCkEgE3VQwKNJ+EnkOvPAjtLkTnc0py2knu4YuSo8JJEWJNm+mGLsjwCrl8vUo1WRtZJ8BJADKFIkgdJ+eB9DXZzjK5usDKFVNx7Tvfax5YI8a4tUVaZSoE1orQAsyTfcE7Yp5IIr+OkXAswtvHQkc8W+KMrIlVaa+HUoVhsVMjYxy+7GTSclo1TfF7NuA8Rc1D3rvBUATOnVO45AnAviPA8w9ZyFZkLkiWtBuIk+mJctn3q1EpgwGa5025sIxf4lnqlN9HehQAIsAdhe995wmmpe0aacPdY79nKhCvqB+EEj03GOccN4MQVNWoxVWH7MIsECLE64HTY4d+xuY1qpJkshBPUgx+GEziOZq99XpUz/huyqYHJmC8idgOWKxXxonLXKxhz//APtegrsKWlSpbTrkyI3K6dvPfDf2b4fToUe6p1BUAYkkRuYJEDb++OXVaTVKChvE+qDPWSOlt+mHr9HuUejSqo+mdYa0xddPQfuHF34Ip9gSseF0WigzHMKfAQaphgevwdcCszxRKbNqZgxOpom88zy549znDKKVXY1wH7xiElZkOYEXO9sDOLNSWtqqEk6RAAF9+Zwk0waaRN2toVBl6LspVHeVnnKzMTzEe2BPBslU7xGKmNQIP+YXifI4YO1DV6uUpMytD1gacmZBptt0Hhn5zgDwzK1VqITqA1LIBn7QsY5ROG2kheRi7NLRWhl67se9pVnams/EkJrsd4tt1xdymccKIZypzBUBwYCsxkLIstgR0J+WB3AcgKtCjXqPKUa7K6mbqy05gg2iP74vcKzJXWGbWDWNNYjw+JgJ6mVn5jEZPtLx/cGA9MAmqJpqpLgTMBSbX3tiLNcKZqJqZKr3tI7Rd1i5UDmL3QweRBxDnv8ABrf/AK2+44WuCcRqUAHpMVa09G8Rsw2Nvn0xlhrib5W1PQaTi1Q0wNBFVYUNTCrKwTLa0YKQbRA58iIuHidJzSfOCVpkMiKxADyGOoySbIAsbkx4RfF7J8Vyud8D6aWYZYkfC143NpmLEzcQTgVxvJPln8aEUuTgBhPO5uDPXGkua2jNShLtUw9ks49QsaYRqcIPGviQimqEfFBBjVPmRyxWHD3R+8XSWGyKIAsQCIBiCSOl/IEDsr2v1qtMU2JUEKaSAsbACVm+1zviKvns0+oCnWErbW4QiSV1Qx62+WIcm9Gn/ml29FXi2Xfv69WNTMTAXVPwldo2MD8eWJez/EKtLM06KsQGcDSIC6dUXWOgjUB0M484qM/VqR3EMAFmmhgk2EubMx288bcG4NmaWZp1K40lCTBZSxOkxYHz/PKlkfTRcvo6jy5L+xzr9r6NLMtQqakYRDxKmVBgxcb8xHmMMWWzyuoZSHUiQykEH0IsccW44KlbNVar02UGNgSBCqPwHuMecEztSg00qrpYsYEq0KSQykEG4AnGqs5PbWzqfa2rrpd2VlGIm+8XgjcXg/IY51muzpEmhUj+F7j33HznDdns8Xo0GqlQzAkkeEGTCwCTEgAxPPFMi+ObJkkp6OnHii4bEmu1SnaqhX+LdT8xb3jGDMLvPphzImQfY/mMUF4PQknuV9re2w+WNI/Va2jOX0u9M27Ndpc6zFKAbMBQCVYTA2HjJBHS5jDhnODU85SBzWVVKpHiAfxre37RIkc4mL4p9lKYR2KqoERbzM2gRywzNmAeWNIy5qzGUeDo5BxXsTTp1WVRV0g21UajmP5kTSRjMdZNU8sZgpipHIchxBKurRNomfPGhzrER4QdryfxGIMhmsvr0UpDEXPWPz0x7nM1RpnS5Mm+nxkXvMbbzh+RE2az1VKaVaLlWtt/ECD9Tg3+j/iWYbMMK7VWDIY7wuRqBBEBrDwzt0wATNK1FmpiAASto+G/3jFrgHaao+aoBggQvFgZuCo3PU9MLfgpVWwb2smjm6qgwDUJ9zI/2tjAQ+VfWWhKgZisTBWPTfBTt9w8VMzqVhEAte8gaTy8l+u8Yo5XIOlGvJXS6jSZmIO7CLWxLnHqyop2yivE6IhUo3NgbA9N74t8eRlNMvGorG87E/1GIMnlaQQHVrINyDAHP7sX8zWpuFNYM0SFCzN/nfbEymoz6CO40HP0f5iUTqGZfvP44BdqqlVM1WWkpKag2oRB1Krm8Hmx9vLE/DOLUlRxTU0yp2NzJ57naL4qVsyBU2kwDJvzI3FumIU5RbpFTSaWzzKBny7B2OudxJPIiIvtbDt2DyNekK3fKw1aCpYgkxrnmTzG+EypmKmh2WCQBaOsXAi8T9MNHYXiOcqu/f8AeMhTwTTCiQRMQom3Xpje1VmRX4l2JqPXrVu8RVLs4HiJ31QbAA/PADiHClq1BUYxAAiN7nnPnhg7Sdls3Wr1WJVKT6QpqO1pUAwkEC8n/nGvH+BUWrM5UuoQDQhKqSJkyPIkRblgUlJWmHQJ43xZzTVGYFQbbeGF0jbkfvwGoZmYOrSCTtEm/pIw2Zhe/oiloFOkCrLp3+1qEkk3m5N98D14BTk7gA8iOg9hjCUoWPZZ7LKamQqoTtmFQEAWBNJfQ2Y4ujh3c2q6L1JplZuwkgm1jvaTibhGUp0Mu6rb9qjGbn46cnrsv0xZ4wy1u7Kkwjatt4i1/I4qc04mmJe4HcQP7Cr/ACH62wp5NAaYvFoPu24w9ZOogPjQOhEMpvINj5H0P0wH432TKA1spNSju1O5ZYvbmw/3Dz3E4dxo0zqpX+Cj2ZKjNURfUXUHb/yKfuXngnlu2NSnma1GsvfUDVcBTGpRrIgTZlFvCfkRtjfspm6dVsuqmHpkyCJJl0a03GxNvPCtUph69WQxBqNdQbEsxGw6jbyOOk5kdDyeQolGq5DQ0wGQkqQbmCd+fwv5Xi2BSZmrULISaVUwO6sgO8w0iLFjEX9TifslUmrQgqP2QkCNRGl5mDcagJ2vpkDGuQ7QZXPqaWaQU6gstSfCZBAhj8J38LSJ53jAJlxuD5gll0VWECJJ06xpkGDylotywb4Vlf1YK1ag3dwutlaCH2MoQAR5g4H5avm8k3/noExz1qJgCb9YEyOgGPX41mK2ZWzml3erSFIuSOVwWER6GbTjD6h+xt9fg2xRUnXkYa+a4ZWUqDYG50tAMc9Yjb2wp8Y7JrSmvQ1OCCpUXLBouCCdO0c7E9BglV4fTTlpYmT687R5csSvmO5WGqKWJkaTP5O+MMKeOXDdNdt2U4RceV7T6BmfoP8AskHx06aAgiZIUg6hzB1Yo5eiUXSwCnkBMAbCJAiwnBfNcdy+gub1F8JPUcp8rCPSPVez/HEY2BkARHOfz9Mayi5J18jhkSa/RdnFatnKaFVZgGayi5JJMch1xmWr6hzBgH32xSzXD3fMpUtoQDc3MSbD+YjfGMUr2dEpOtEuZ7UVqNUZegtPU7KNThjdyABAYdR7417XcfzDZ/8AVaNV0QlKfggGXgk6gNWzDnyxb4Z2OqHNrmqjppDh1QSTYeCZAAIIBtODFLspRXNHMu7tU1GoASoUfICSBI3PLHbBVFI4Zu5NiN+kLOVHzrhGIWmFQeI8hJ59WOMw1ZnOcHLszmi7MSzNpd5J38Sgj5TjMURQk5ThC02DKtx1Yk+22Js7ll1ioSNQELb5/cTbER4bUV9BzaG/2A1+f7uGzP8ADaVeggphabhhLAb2IgneCSDfmBiJJtBYqLmIJAv5WG/l8sXaXGqGWCxRp6lA2VCd7HcsD5wMQ0OBMrwKqGZBKmSCDb8jocTnhC6oZJPmLb8idhfriILh+gcrKnG82xYvB8RkecEHfrE7dcRZaowJKgkwRMzY8tvvweq5JSgBTXFrggxt9LfIGMR5XLiFUI2sCDpUmbDcxGI9vgfJitkeG1QCLbTEzPla2CeVylWIZSNJEnyPPocM3D+BVoBdR/mYE/Qgjri8vZ2Dq1gExMLI8/3b77k4qTUvAJSFTL8LTUQJ1EgkatxeInznG2d4WAyEMSrKVgdQSwEg7Xb2w8JwhLFi7H10j/SP643zHCpANNGm/hGoyN5Ak7cwLC3ngXJj4vyB+z3FaWVBD0KFZ2I0lrFTcQSEaxIAgDefTE+a7VVDVWrTNDLskjSjF5HQhdQ59B9MCuI5AadWpYvqVQZElo+f2ree0Ygps6liqq7NuXUNfrGw2G2MJ41GTbVtlrjWwjx7tFmK1Nyc1qQOB3ZQKYJsVGlWbr/lPlNIZtVpT3rVXkAr3TC7WALHbnc9Ma1KGYqQahMLcBVVfkOZnp6Ys0spWB8D931IIP8AtIsfMH7sXjg0q41+v8iocH92v9+gl2fy1OrKFirj7Mb9YJ5jmPyCS9l6fdsrksWUhpMXKBCTAGqwG88+uAmU4YVOrXUZ51a5uT1n29sEKnEKxIhyLmR8POdxBGNccUuzOWgzl+HrTW4Xf4oA9BOAnaKuNVKGB8UWM7iwtjVqRN2br1Jt54gFJXkNAKnnvvuPbfBkcVG3ovEm5VHsX+0ldkpKykhg4II/lbywR4Dx8ggGFfp9l/Tz8t+mNeKcNWsugkgBptHQgH0IOF7O5VkOlvOD1vPviIQuKNMk6kzoGV4Tl6uZp5ql+zqoSXQbPKlZjrJmRvzEnHODqp1aiVQabFpII53j77HzwwcE4g4Da2/w4IeYN539t/frhizuWoZ5AlcBao+CoN/TzH8JseUGI0jk3xkZyx65RAPYpQtVmvK0GY/TC/2crBNUqGlqfmw0tJjqOowy8J4LWyYzneiVGXfQ4+FrcuhsJB+u5V+HQKYkSDUiAYYeEXBi39sabMR3yXHe5VmDhqIMBCeigkId1Nz4TblAmcHcroqeOg2h1iV2K/CNuVlIBEqbwccrz8SYM73O/TxAWnzGC366yGmQ7F1pwpFipMbHZ18I+VjO2DvsLGLja5qpUGmk8iJ/daTJvtaYseWKlLstmXBDlUF41NJBmB8M2gdcNvG801LL1qixqRGKztqiFnymMcwznaTMvIfMuB0p+Hmf3As264aSAcU7K0qR118xFyZOldxG7HEeTTha1UpoRUqsRp+J7x1+ACJOOehw0EyWJEknfBzsTRD55TEaFZoH8uj73GHQDdximquqqqqABsI6xgHl8+xaoCAEVSREybmD8wpwX4k81WPQx7W/DA7L5fL0572BTNqhYm4EwDHry644tOTO7aiqNeB8czDfrdSpVLLRo+FYULrM6fhA/c+uKHYvhlcU83V7tzVal3dMvILFpkhniRIHPDJ/1zKZbLd9QpgU2qaAEQJqYTJMgG2k3OKfFO11QZOnXpoqPVdgA0tCrqBb7N5A9+eOw4QNlP0f12EuyIZsszaB0EY9w2cA4mzZak9Zg1R11kgqtmJKCBH2CuMwABuz3CstUYEgsdWknVsdwfgG8HaP6udHg1CmLIPnJ+hJwp8CVkuREOrWBHWfiJ/eG1sO1MEzPtP34nHTjYiv3IiFUAbWEfdGAHHO6oujVERmYGCzRe0x9MNtBInCt+kHIl8tqG9NwfkfCfvB+WKcU+x2VstVqOyilTRWc6VhVEncjUxibfTBHhlMVVrsDL5cMaimZBT4gtoJHrhSyPEHWmqaQStQVFa9ojwxFwb8xvhh4BmXLV6xcUmPxlVmQ0Da+5W5nmOuDjHwNSaD1WmlPM0KLklKyqwqLYQ0gATN5GIuKgU6RCFRWTMNSdSwJK7o6rz8JWf5vLAzMvTpKofvqugBEEgBVgQBOoqvhFh0xFkeIoTC0KaiwEkuZ5SDbryvi1ifwS8y+Q7m+JUHp1EQMDVy6iES9Oqp5FgAQ2oSV/dPUYj4PmK9GlQXuvFRcsGdtIKsmkode87zIuB540o5pwwGoAsfhEAW3sAPf1xrxXLzTjeZYSTJ2i/L4vqB5YtYiHlKAytNZmrRVS3woS0HxFQAoI8IYjfn543orQuJqsBeyhR/9j9BgRl8kdZ3iennvPPBzI0wCJv93mOeKWNeSHlkT8RorTju6anqWBY+xaPpzGBZ40yEa9LU9mVQqyPKBZhEjzxe7ScQAoFkcHxFBEROxF+YNreXLdGpwxXUW38Vj4fh38rnGGbIovjFWaQjKW2x8qoLEHUrCVbqPwI2I5HAbitQUyHJEzYC07CfkP8AjFjgecAyzqGV3HjCNsNPnMEsvIAchE7Du3HFKdRqVSmqoj01YBVEqSIMi+kjV5A6ccjxt7idHPVMpU+JOxjz3It1I3EevocH6fBq70+80EAKWBlZMwbAEzI5emEmjnSGVl31XB2JBldrnlh64f2rrmlVoiglR2RgxZyGJPLSIgct+nXDxwptNkPW0J2a4jqLXjYWPKYn2OPUrqylHBI+sxyP5/qNzmSqKw8LaSQQBy1ECIGwmQeYj1xeynDqoaChB3AAO3pv/TExx8Wmi+fLsiqLpo17zKqR6a2WD1Nt/MYq8E4w1JVDy1PaOa+nUeXt5s1Xg5FMrVRtL+o2uByg4A5vh3dGw8E25xaIONXx2mHJqmh34fxVKlPRVipSdSJvsbEHmRy6jCp2k7J1Mt+2oE1KG/UoPON1/iHz2kx1c8cvl6LKAQWMjqJY2PLlfDJwPjsCVMp9pDYg/gfocTGbj30aSgp9diLlaa1CSWA8Qt6tfl0/JvgrwzhbNUTTBTvEB6XYbXmRqm2DnaDsklYGvk4DbmnsCfL9xvLY+XMD2NLfraU2DKdXiUyPgBaCDsQV543Xyjmap0xx/SDmNORq8tRRfeopP0BxylDA5euOi/pPqxlqa/vVRPoEf8SMc4AthpgyQXgCcOX6NaH7Su/7qqoP8xJP/oMLGT4bXrH9lSdwdiFOn/V8P1w/dleE1ctlqverpdiTAINtIAmJEzOFJ6HFWwdxdmanU0glmtAF7m/0OKNHgFarl0pUwoIYs+poAksQLAzvyHLFjinEe5UHTqLEgDbb38sG8hnhTDSuonqbR6c9zjkhKqvo7Zxu67IqnZRXy9DL1KpXupZhTElmYyYkGwk/Z54K/wDx+h3dNGpa1orpTvNrxJYdTAMlcUa3HKmmxVF8gB9W2wFzXHEJ0tULvNlEsT6D06Y19a+kYrDX3Oi/xDhhaoxFagq2CqATAAAAsQLRFv7YzAOvxiopj9WrEbjwn7gpjGYOc/gPTx/LDHDEbU5J+JZsoGxDTI328sdAy0aQRzE+4wlf9aqVaukQtNgQEhOakWIM/FHLcYbuEvNFD5R7W/DGmGuOjnZZG5xV4llhUp1KZ2ZSPcYsGqAd+WIK+cQbnyvYel8aNgcs4dXLagwhlMbRg/wPMqtUAsNLeBz+7MEE9CraG9MB+KJ3edqAEaHOoeL94BrDncnbE9GkJMC7bxzO3zOM3p2iltUxqzeWmQRBE2N4Mbkb7SIH1xW4flW16hfwsSOkaQsDoRM2JsOpGLHEc1VHcVLRUMVhF5CFWM8hIRo/i8sS0w48UAC1zAHSxJiYkR9L47U1JWcbTi6LbZY2Nx+fnuOYxPXcERYRtcW8/L+pHriicyCYEuTsFB+hN/8AaRiVKNWJYrRXqT4vvJB+a4HNLopY5eSrSy2khjZeU+Hly5n0Ue2LBKgTJbnIsPeJPsMRoqK7SpqxBBP2rdORnrOJq4FmUQrCQByOzr8mBtyBGOXPlmo2tG+PHBunsVuL5mnUDAajqYtudMn4iJJPP8zgIvDahRWVJUkoxF9Juy6gBcQCQdtxY46O3ZGkEd5dg48Ld3pCzDDu1Y6qjmyC0eI9MK36t3etJKsCVcapgjUt4tIv+Tjl9y3LyW/wVeFcLZQCygNIklhp0mdVjfVG3ni+2XR0oJVKlaakxBkHWzBSw+IAaRy2PUyO/WKiuwIlYkAATG55yTzEDFniARaJJzdMtp1JGlZG9hqNyLA7TFsaLrQRjOXSIzwmgCx0m51GbLYCevmfL7rFDP0VHh0hW8QBZmgmdJAkAdB7Yjq92ipVam1WmVAMfECSNJgkCNRgg7SpGxxLpZX739WNGkFhjqSfJtK/DEmTe0dMVsfpyrkXeF5+g2Y05gMUZQNS+EAX0kkfZ5deeGbN1eG0S2isoqER4JqNb+UE88InEMx3VRUVQ7VBKAjwi/i9tx0mNhiWax+1Hpb/ANAuOXN9POc1Lk/+FRSoaOGZla9MyJGxkEBhyIBuJ3/NheTy+XdXLKdKsVJYkjcgCygzAuCLTzxQymd7kyG23B5zcj6/nfBmnxyhoJVTB+IQIvvPX2x1Pi/2TQh9s8t4USkCyBmIIUwBIj03i/TELV5YuhKvIAMiCPCpDW254M53idOW0C0wAb9Lcp54C5ykI1INjLKOn9Z5f2xlCd+1jld2HeDcZOq3gqRdTsRv/mX6j64Z8qlCvUWsEAzCKR5kERy+IdOY+/lAryLWIIgg3BgC2GrhGZZ6Ss0apIkWmDE254qV49ro0i1l0+xn7QcKy9cp+sPASYUNEkxuB4uXKNzipQXI0L0qCkjZit/9Ty2AOYzjKxVabOeZEADc7/LbEQXMMJJRF/hGowNzf8DhepN9aH6cF+Rlr8fqbqFUddz7m30wOrcQaoCTULDaxt7C2BJ4chALM9brJMecRblsf7YsZWgKdMBVhJJ32kyRHr5zyjGcra7NI0n0e5jIpUZGeTouBNpsb9dsa8Rp1vsLU0KNVVkXUyqYCtG8eY5X2xmYzMQQ282tEARO07434ZUrOxKMVJhCwMSADA9jEQZvvfBCLtWRkyrfEqZbhtJvGA+YXkS39SA9+REjzxZOmkkDu9HJPtgjpOnxDfxCRBMk4I5XsoAzM1WoNW4pnTO255+oCnFXiHARSJZVB3uZJPkfOef3Y2cGZ+pS6BRzrNzZgLAyT9VZQfqfPGYL5HhbsshDBNrx9Px548xHpsjm/kg/WdDU3iYPIryPpPtbD5TUAAKIXl0whd1TdFcxpuVY+KRcSpFlFiL9MNfC+I0zRpy0nTpiLmLbCemDE6tMQO7Q8cqUaopoqAFdQczNyRAHWRhZfOMw8TGZuJuJczbrJP5Bxa43lalc0wAxNMFWJsDsOsi4PvigmUdLeKVhgdNonn5EjnaeRvgyK3scWS1EV6i/DZZB5czE9bneL+mDOUYU4bdunT59cLysASRqMczeNo8o25WwX4dXUmKkr6bDyPX5XxMZX7SuthNM/VeVVtiDAAsY5bwYO+LuWKoQ1aXuAQGM9IJ5YH52ioC1KBGqP2i3IO49fI/L510zuuSWECxXqekDfE555cckktG2CGPJFtvY21nqJPdhVonZlAn0MmZ6iOl+Zpd5J8RJPmcU8pnSKilhqRvCdQAP+WBK+RwTzeUAAIlqZ2MXHUH+L/nbHd9NnjkX5OP6jFKD2aNqK+Hcnc9P7fhiXLHUrod18ajyiHHsAf8AL54vZDguYqwVUqvVrD7pPyGCT9mWpw6sS4MxACkc1579Sca5EpJpmcG00yrwWsCI0nWuxWkGeDtDs2mnBnlgX2l4K6zWVYW+tB/21AABMTrYgAluvvhp7L9paLu2WamKFVJhIABAE2jZgPcXFtrXH+0+Wy6y01G2AQTym52Hrjl9NcabN3K3Zx4P3jotOS14sZMQRA9JnG+TrigXCZZahJ1Ky6AVndWJuLiR6xywer6FzuXr0qa0VYoxA5EsQ/pbfYDA/tblTlM5r/7NbxL0GwdPkYI8iMEI3pMuGTh2tMoFKlUVVemKa1CGKg6gOt/M3I23643OUrFYfNVdIEWhTGw1MBJtuTvfE9bI5qqwFBKjKRuq23v4thaOeLWX7A5xzL6VHV3k+XwyfrhtrrbNFkkncaRWoIkAKVOkQIIJAxT4lxIUyV2MWJ/PLDjw79HQRgz5hj1CIFnyklvuxP2i7FUWoPoWagUnU7G9j0sL32w5q46MVLezkD54knVuTv1PPlfbHiZhoIMaeZn0mOlvzyxJU4RUTSSgPijcee46QJ2xfyvB3vqA3kRb6Rb+2OaUUhqQGy9ZmgCTzt0E++8z6YtZeteCJJtvt5WwRfggUppdhJgzzsT6/Xli5VyNCmytRnXbUGMwRGwiIiPpYRd3H+Irfk1qcGpMqtAkm8WBiT89sT8OVVVR9nUTz2LE+uxxLSy9SpLA33KgbybwORHTn649FMXCx4bEdPL2ws03VNF4Gk7YGzHF1Q1VFM973gZHBtp0qrU2BsQIlSLgk9cRVc6SQVB6x5nzPU9MEq+RC7ISzloaPIu145AG3l642o8ArmqFKMIvMeYEn5n6YauSVIiTdlZO9YGGC8pib+eD+V7Pq4Vu8DHmSJm3QmxwSo8Gy9AftXk9CYj0Vb79ce1uPUKdqKav5RpX7rnDUa+4am0LnGuAPSBZS7AkkmNhuxkbfP64O8C4SUQNUPd3MhoB3k3J/NsQ5niFeuvhAp09yZAsLnxGwIj78CMzWNRiO+FRgLmTG/LY9PhMYpNN+1EN1tjXm+MZenAnWTyW/tyPynFCtxqrUkUaZAjciSJ5+UeeFl2ZEOpQGJ31hZ/iP/BnpgdV4+ApSe86iSU5cpF/MAHpGNXCb80QpoZ3zlQQDmlWABpDmBFvsGPxxmElsxNwxXyImPmNx7YzE+l+WXZ1NeAZWjAbMagN0NxcyRoUwJ9OZxf/AOtUKa6aVMwOgCj+v0wtxjCMcr+pl4VFcSQ13c1AtNVVnljzMw25PInpiLP6hQMRMWuee07fPfG1OqVmOeNHYkQTb8nDeSLVy7BWuhLZm8VjYGQBa8zH2jEch7RiWmzBhzj4Sd4nmBYfM/dg7mOEoxk6to3PvfmMA61FUPd6iWBvO5EyIjoPx2wLIv4hXyE8rnNMGb2/Pn6Ys53LeMNSJBbeFtPlPKTvAj54AOfEIEW2Nou0+QMAW/pghwrPsLBjJsQDaLxM741nkc1xmh41wdxDXf06QHxO83nf3/AYlynGiuoQCrfYYyI++Z2M2wJzlUoQWUtNyFMki089/I4lp8WWoClHLszEQNSaVXzJOwG9pJ5YjFhjiXdM6Jylm8aOq9nu02pu6qBoglXPQCYMeQkHGnaftwmWBCLqqaQyhpAIveACeWxjCpwtmTu1LXBEsRuPhIPTwkgHkLbbLfH3cI7FlLmoxlRMiTAJ5AgbSYnYQMa+q3HRzuCT2a8S7VV6z96xGq6yoiAxIAmAQApIFzub3xHQ404JZyTVJkFjIgcgvSZ5RbC3VrkTYi4FyJFwRaOZAvHIY2piH5FrbT+eeMWpfIckGDxcu+jxSJJa0STJuLDf6Y6R2N4shoRX0zTPg1CTB+0LW539cctXLAjUsAi9hB3+ROCtPiKgFiNlHPpJNvS+NYyjF3Zk2zouS7WpqCuTESCQSdgbxM3t+ON832zpL8Kk8hqIWfSJJxy3M8TqMqtSABsDMAkD1Nvlizp71NTVBqUSLAhfPbETyyvXQ0OuZ7auTCmmk7QJN9vit9ML3Fu0VdmguxWL3gH/ACi2A1J+8+KDUTYTJHOTBAEj2xUzNFnABET5dSeY88ZXKTpsd6LlfM6tNwokfP8AM/mcTfr2mAY/iYkeHoI5zi3wjsjVrwXOldwwJ5bCxv78sNq9n8rRQGuwIH75hfkP74v0ZNBYkUajs0FW8U6IUDT6mTJxWzvCq6wHRhO2/MwJkTz9xh+q9ocpREUwCTsEWJ+Z3+uBOZ4/mK4C06UQQ0wSbXEg8pi8csNQjHt/0Be7OcGcKGY6LdJO3U7e2J2zOSouxdkNRmJJieZgT8IYDfznC1mWchmr5kxI1KGLEE/DZZ07ReMDanFKCTopljzaoYB/yqZO372NeUn0v7DoZuJdoVqsAlDUBqALjqNJtIgEEi04o5mrmHfVUqCkStlBg+HUbKPE1ifsnnhXzPaOobBtI6Uxp+oufmTgS2caZFjvPOes9fPD4SfbC0PfAsrl8zW7vvGYxqLEQDFvCDfnfwrG+JeNcKqZWsWFWl3Ual1VAjKR8AkAtM7sAVIBkTAwgV86zENJWoDJZTE9Gts3UjfpMk1MwTUYvUZnY7liSfrjSOOMfAmxsz/aWkRV1aalZwCO4Vlp03H2wWadcz4lCkj4tVsLeZzpeG+F+ZWwPnHJvSx6TJMFOmSQqgljsAJJ9ALnDHwzsPnKtygpL1qGD/pEt7gYoQsOpb4mLXm5m+2NqdKSFUSTsAJJ9AMdR4b+jnLpBr1HqnoPAvsJY++Gnh/DqNARRpIn8oAJ9TufngsKOQZfsjnnUMMs8H94op/0uwI9sZjtN8ZgsdCLjDj3GY8c1NceHGx/P5/tjyMAGhwG4zw3WdQF45ennIj5YNxiOouKi2mIUv1N9SL3RlyANok7STcNE7m87AzGZTI5lWEKsjraL3Fvuwz5pAREjVIIk9DPrtOPFzqpMvLRfnzJPPzx1Qmpdi62QZHhlTUa1Z9TCRpiAo3gdSbXtgurqsFQBO/sevpgZleKCoTpUtMkTa4tFhHLr64GVaj6mDM3kD9nykG/5+dSlHzsTySYxV3LAient6YHtm6TKAxnSJtfYXiOeBeXrlWPVYtfb3xXoZgd6yhZ3+0T9/rHPCU34RD32D20u1QAabll3B2tO3QE8/YYMZDhYLS6gWhQefQ2PPpibJ8Jq1KsqhcmxCklQNwYIj1/DDPkuxtUvrcqu1rG/UBR95wnylpDQoaAnhkH+K0GOgExGNKCnUwAgSAGj89dsdJrdjqBUlySY+IgAD5f3wJyVTI0Hb9oXOthAEmARpAiASYuR+8dpw44mvuAX+Cdmcw7lkVdLbk2k+h/Ae2Gin2LKU3JIdyD4LxfkGkEfIchjzMdsWNsvShf3iPwJWPrihn83mqi/t6q0kPIkKCPIGGPynFez9gkMeWyOSywJc0y5Msx8RJPRb/KBgPxXtJQZ1NOhrKvdrckdRtJEE+4GFbNZzK0reOsfIQv+pxP+3FDMdp6v/bVKY6gam/1NP0Axa5vpUGhxzHFc3UHhijSFhEAW2OsnyFicBeIZ6kjHvq71HBMqskg7EE+EeW5wpZrNPUM1HZz1Yk/fiWvXDoC3+KsDV++sQNX8SwBPMR+7d+lf3OwsKVe0YWRRoovm3iPsAF9wcUanGaz2qVGZf3dl/0iF+mB/lg1w7snnKwlaRRP36vgUeurxR5gHGihFdIVlBOIurSsAbEESCDurDmD0/tivmailiVkKdgTMdRPODYeUYbaPZjKUjGYzJq1P/DllLN6TBLDzUDDJwvhrrH6rkqWXH/lzB1VI6gDU3ybThgIXDezGbr3SiwX99/CvrLRI9JwYpdlMvTIGZzWp/8AxZddbn0MGfkuHn/oBe+azFWt/CD3afJVOr5FiMEsnk6VIaaVNUH8KgT5mLk+uCx0IWb7Gd+F/V8u2WA3etUJ1jr3d2B/0/dBLh36Ocul67vVPQeBfZTq/wB2HO+MC4VgVshkKNEaaNJKY56VAn1O7fPFmDjeMZGCgs1C42jGYzDoLMx7jzHuAQg4zGYirVwuPINSTHjGN8DXquxvboB+fxxNmAVS0nr5eY9Pn88U40KzX/qIJgDn/wA28sS1637MsNItPiNrb3G2AeZrR8NzbzHn+fyb36u9RCkkFjMATvyNud7YpQ6FYMymYjVpkqJhpDb9LY84VlgC2kO/MkrHSAZjflPngzwTsfXYaWCqt9hED0X25YYl7BIgULWKhQSQAQC1tJaHBKC5KzJ5FYnHUsbZCErhakOVC2DeFQukbx8Qs3I4L/8Ax3MtqfQYuRY397n/AC4P8UyFKmyNTzZoqgAanSVDri8mxaSSecRHSTtX7ZqAFo02cC0lpPS/X3wnjityYITctwWoDUFSnWOhrhFvMBgLtBkGfTDjwrhOXRO9qgIAZHekAn/KbfTAivm87XZ2B0I0Hw2AIEeL0AX7XLfFOpRorerXlulOWPz0kL7tilJfxVjocMz2wy6eFFZuQgQPLa49sUB2mq1qtNCf1em7qpeATLWX4iI8RA2wrni9NJFKiP5qh/8AqkD3JxW7TZipVppDEUqighFgKrrAdYA3BuCb6XXFrm+9DOtZrs7k6Kh83XZwDY16ulZ3MAaZ9L45r2yTKBVNOtlalUVmCiikE0GumuF094htc3BPMYW+IZ2rVJaq71TI/wAWoxMNM6ZsAOk9MD6ld7hQqjr/AMYv9IhhWvn61MhkqMpmDDQb+YvGLVXNLUpnUw72mNybuk7Sd3Qm3MqSPsAYXKdEsw3ZzMAC5n0ucMnDOxOcqwe77tTzqnT/ALbt9MNKhoC5jMBrR88VycdM4b+jeit69V6h6L4F97sfUEYZ8pwXLUVK06NNQRDeGSw2IZjLMI6k4OSKps4Zgxwbs3ma5UpRY05Es3hEc4LRNuk4sdq+CNkswCk90x1Um6QbqT1UxvuIPWG7sl2gDrJ9HHQ/vDyP52xRJa4ogyGXNTLZeiHsDYs1xvrNzB5HEfCaNHNqtSrmatckToLd2o6jSpkjy1EYZ8zRDqVYSDYg457mMjVyOZBpBmpVWAAUSQxMCB15Rz+izeyq0dAyWWp0hpo01ReiqFB9Y3+eLN8RZR9SqSIJEnE4wCPFXGwGPYx7h0FnkY9xmMwCPDjMe4zAB5jMZj3AB5j3HmPcAHNs3WOw5iZxTViTPMwZxmMx50VovyX8rREjqTb++GfL9liR+0cAG8KJ+piPY4zGY0w44yewk6K/FuyNIKzqxBC8xMxczEDaYtY+2LnEK9LJUwpVmF4jkJ2kmxvuOXyjMZjr4qPRCF/M9u2Ed3SVA1l5xHXYYEZ/iNesA9SqxBsNNvpOkXxmMxzSk3LsZsaFFab1KmtjTKgwFkltvET5cxis/HzH7KkieZ8bevi8P+3HuMxsscV4GgZm87Uqf4js3kTYeg2HyxCptjMZjQCKtXCnaTiF+IuU0TCatUecRPtbzgdBjMZhiZd7P8Cq5xytNkGn4i5O3lAM/TDxwz9HWXWDWd6p6DwL7Alv92PcZgYDTkOH0aAijTSmP4VAn1O5+eJ2fnjMZiWNGpqTjVse4zCKRS4zwunmqLUqmxuCN1YbMPzsSOeFfsn2YFCq9VnLCWVFjkHIDOftNAFgAAZ3tGYzDiKQ6huWNKlJWIkSVII8iNj64zGYbJRNTWBGNxjMZhiNpxk4zGYAMnGTjMZgA81Y81YzGYAIM3mhTXUZI8sCKvGHYwsLPzPv/bGYzDQE9DirAQy6iOcx+B98ZjMZhWB//9k="/>
          <p:cNvSpPr>
            <a:spLocks noChangeAspect="1" noChangeArrowheads="1"/>
          </p:cNvSpPr>
          <p:nvPr/>
        </p:nvSpPr>
        <p:spPr bwMode="auto">
          <a:xfrm>
            <a:off x="155575" y="-1233488"/>
            <a:ext cx="3905250" cy="2581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56" name="Picture 12" descr="Facebook Hous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2400"/>
            <a:ext cx="6400800" cy="422631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6" descr="C:\Users\sjames\Desktop\ppt_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8800" y="5581650"/>
            <a:ext cx="109728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914400" y="4953000"/>
            <a:ext cx="5486400" cy="80486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$19 million investment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123 low-income senior </a:t>
            </a:r>
            <a:r>
              <a:rPr lang="en-US" sz="2400" dirty="0" err="1" smtClean="0"/>
              <a:t>apts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Next door to county clinic</a:t>
            </a:r>
            <a:endParaRPr lang="en-US" sz="24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2000" y="4343400"/>
            <a:ext cx="6477000" cy="566738"/>
          </a:xfrm>
        </p:spPr>
        <p:txBody>
          <a:bodyPr/>
          <a:lstStyle/>
          <a:p>
            <a:r>
              <a:rPr lang="en-US" sz="2800" dirty="0" smtClean="0"/>
              <a:t>Google – Fair Oaks Senior Housing</a:t>
            </a:r>
            <a:endParaRPr lang="en-US" sz="2800" dirty="0"/>
          </a:p>
        </p:txBody>
      </p:sp>
      <p:pic>
        <p:nvPicPr>
          <p:cNvPr id="30724" name="Picture 4" descr="http://emeraldcityengineers.com/wp-content/uploads/2013/05/WEBSITE-Fair-Oaks-Plaza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28600"/>
            <a:ext cx="5715000" cy="400792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6" descr="C:\Users\sjames\Desktop\ppt_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8800" y="5581650"/>
            <a:ext cx="109728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914400" y="1447800"/>
            <a:ext cx="7391400" cy="3352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 Silicon Valley housing challenging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Leadership Group</a:t>
            </a:r>
            <a:r>
              <a:rPr lang="en-US" sz="2800" dirty="0"/>
              <a:t> </a:t>
            </a:r>
            <a:r>
              <a:rPr lang="en-US" sz="2800" dirty="0" smtClean="0"/>
              <a:t>focused on solutions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 Create political will for homes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 Raise local funds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Strongest when we work together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685800"/>
            <a:ext cx="5486400" cy="566738"/>
          </a:xfrm>
        </p:spPr>
        <p:txBody>
          <a:bodyPr/>
          <a:lstStyle/>
          <a:p>
            <a:r>
              <a:rPr lang="en-US" sz="3600" dirty="0" smtClean="0"/>
              <a:t>Conclusion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1143000"/>
          </a:xfrm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en-US" sz="3600" b="1" dirty="0" smtClean="0"/>
              <a:t>Contact Information</a:t>
            </a:r>
          </a:p>
        </p:txBody>
      </p:sp>
      <p:sp>
        <p:nvSpPr>
          <p:cNvPr id="6147" name="Content Placeholder 5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2849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err="1" smtClean="0"/>
              <a:t>Bena</a:t>
            </a:r>
            <a:r>
              <a:rPr lang="en-US" dirty="0" smtClean="0"/>
              <a:t> Chang</a:t>
            </a:r>
          </a:p>
          <a:p>
            <a:pPr algn="ctr" eaLnBrk="1" hangingPunct="1">
              <a:buNone/>
            </a:pPr>
            <a:r>
              <a:rPr lang="en-US" dirty="0" smtClean="0">
                <a:hlinkClick r:id="rId2"/>
              </a:rPr>
              <a:t>bchang@svlg.org</a:t>
            </a:r>
            <a:endParaRPr lang="en-US" dirty="0" smtClean="0"/>
          </a:p>
          <a:p>
            <a:pPr algn="ctr" eaLnBrk="1" hangingPunct="1">
              <a:buNone/>
            </a:pPr>
            <a:endParaRPr lang="en-US" dirty="0" smtClean="0"/>
          </a:p>
          <a:p>
            <a:pPr algn="ctr" eaLnBrk="1" hangingPunct="1">
              <a:buNone/>
            </a:pPr>
            <a:r>
              <a:rPr lang="en-US" dirty="0" smtClean="0"/>
              <a:t>www.svlg.org</a:t>
            </a:r>
          </a:p>
        </p:txBody>
      </p:sp>
      <p:pic>
        <p:nvPicPr>
          <p:cNvPr id="6148" name="Picture 6" descr="C:\Users\sjames\Desktop\ppt_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28800" y="5581650"/>
            <a:ext cx="109728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6" descr="C:\Users\sjames\Desktop\ppt_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8800" y="5581650"/>
            <a:ext cx="109728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609601"/>
            <a:ext cx="8458200" cy="4724400"/>
          </a:xfrm>
        </p:spPr>
        <p:txBody>
          <a:bodyPr/>
          <a:lstStyle/>
          <a:p>
            <a:pPr marL="514350" indent="-514350">
              <a:buNone/>
            </a:pPr>
            <a:r>
              <a:rPr lang="en-US" b="1" dirty="0" smtClean="0"/>
              <a:t>Overview</a:t>
            </a:r>
          </a:p>
          <a:p>
            <a:pPr marL="514350" indent="-514350">
              <a:buNone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Silicon Valley?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is the business community engaged in housing?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have we done?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What’s on the horizon?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0.tqn.com/d/gocalifornia/1/0/x/M/ca_map_outline_na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04800"/>
            <a:ext cx="4953000" cy="6075887"/>
          </a:xfrm>
          <a:prstGeom prst="rect">
            <a:avLst/>
          </a:prstGeom>
          <a:noFill/>
        </p:spPr>
      </p:pic>
      <p:pic>
        <p:nvPicPr>
          <p:cNvPr id="6148" name="Picture 6" descr="C:\Users\sjames\Desktop\ppt_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28800" y="5581650"/>
            <a:ext cx="109728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228600"/>
            <a:ext cx="3505200" cy="42672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Silicon Valley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4 million people</a:t>
            </a:r>
          </a:p>
          <a:p>
            <a:endParaRPr lang="en-US" dirty="0" smtClean="0"/>
          </a:p>
        </p:txBody>
      </p:sp>
      <p:sp>
        <p:nvSpPr>
          <p:cNvPr id="5" name="5-Point Star 4"/>
          <p:cNvSpPr/>
          <p:nvPr/>
        </p:nvSpPr>
        <p:spPr>
          <a:xfrm>
            <a:off x="3657600" y="2895600"/>
            <a:ext cx="533400" cy="533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57400" y="2743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San Francisco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4648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Los Angeles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6" descr="C:\Users\sjames\Desktop\ppt_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8800" y="5581650"/>
            <a:ext cx="109728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228600"/>
            <a:ext cx="8382000" cy="6858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Suburban Land Use</a:t>
            </a:r>
          </a:p>
        </p:txBody>
      </p:sp>
      <p:pic>
        <p:nvPicPr>
          <p:cNvPr id="23554" name="Picture 2" descr="http://conservationmaven.com/storage/post-images/sprawl3-3-10.jpg?__SQUARESPACE_CACHEVERSION=12676504674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14400"/>
            <a:ext cx="3571875" cy="2562226"/>
          </a:xfrm>
          <a:prstGeom prst="roundRect">
            <a:avLst>
              <a:gd name="adj" fmla="val 8587"/>
            </a:avLst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556" name="Picture 4" descr="http://www.loopnet.com/Attachments/7/6/5/76597F21-4BE7-407B-8E06-5978D31988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914400"/>
            <a:ext cx="3429000" cy="2571751"/>
          </a:xfrm>
          <a:prstGeom prst="roundRect">
            <a:avLst>
              <a:gd name="adj" fmla="val 10629"/>
            </a:avLst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558" name="Picture 6" descr="http://www.legitreviews.com/images/news/2011/cisco-camp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3657600"/>
            <a:ext cx="3905250" cy="2533651"/>
          </a:xfrm>
          <a:prstGeom prst="roundRect">
            <a:avLst>
              <a:gd name="adj" fmla="val 11901"/>
            </a:avLst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6" descr="C:\Users\sjames\Desktop\ppt_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8800" y="5581650"/>
            <a:ext cx="109728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381000"/>
            <a:ext cx="8382000" cy="20574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Innovation Center</a:t>
            </a:r>
          </a:p>
          <a:p>
            <a:r>
              <a:rPr lang="en-US" dirty="0" smtClean="0"/>
              <a:t>Robust job growth– added 42,000 jobs in 2012.</a:t>
            </a:r>
          </a:p>
          <a:p>
            <a:r>
              <a:rPr lang="en-US" dirty="0" smtClean="0"/>
              <a:t>1/3 of venture capital in US</a:t>
            </a:r>
          </a:p>
          <a:p>
            <a:r>
              <a:rPr lang="en-US" dirty="0" smtClean="0"/>
              <a:t>Not everyone shares in this growth</a:t>
            </a:r>
          </a:p>
          <a:p>
            <a:pPr lvl="1"/>
            <a:r>
              <a:rPr lang="en-US" dirty="0" smtClean="0"/>
              <a:t>18% decline in incomes for African Americans</a:t>
            </a:r>
          </a:p>
          <a:p>
            <a:pPr lvl="1"/>
            <a:r>
              <a:rPr lang="en-US" dirty="0" smtClean="0"/>
              <a:t>5% decline for Latinos</a:t>
            </a:r>
          </a:p>
        </p:txBody>
      </p:sp>
      <p:pic>
        <p:nvPicPr>
          <p:cNvPr id="12290" name="Picture 2" descr="https://encrypted-tbn3.gstatic.com/images?q=tbn:ANd9GcTXBTI3D2XDcnXbTvYzKSV0VZEZaTlTgHq6xsZANx2G00er4PmC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" y="5105400"/>
            <a:ext cx="2105376" cy="762000"/>
          </a:xfrm>
          <a:prstGeom prst="rect">
            <a:avLst/>
          </a:prstGeom>
          <a:noFill/>
        </p:spPr>
      </p:pic>
      <p:sp>
        <p:nvSpPr>
          <p:cNvPr id="12292" name="AutoShape 4" descr="data:image/jpeg;base64,/9j/4AAQSkZJRgABAQAAAQABAAD/2wCEAAkGBwwPDQ8ODQ0PDQ0NDRANDA4MEA8ODA0NFBEWFxcRFBYYHTQgGBolGxQULTEhJSksLjowFx8/OzUsNygtLisBCgoKDg0OGxAQGzAkHCQvLCwsLCwyLCwsLCwsLCwsLCwsLCwsLCwsLCwsLCwsLCwsLCwsLCwsLCwsLCwsKywsLP/AABEIALcBEwMBEQACEQEDEQH/xAAcAAEAAgMBAQEAAAAAAAAAAAAAAQcEBQYDAgj/xABMEAABAgICCBIHBQgDAQAAAAAAAQIDBAUREhYhMVFxk9EGBxMUMzVBQlJTYXORsrPB0uEiMjSBgpKxVHKDoeMVFyNDZHSU8GKjpCT/xAAaAQEAAwEBAQAAAAAAAAAAAAAAAQMEAgUG/8QAMhEBAAIAAwcEAQEIAwEAAAAAAAECAxExBBITFCEyUTNBcaHwkRVSYWKxwdHhIkKBI//aAAwDAQACEQMRAD8AvEAAAAAAAABDnIiKqqiIl1VW4iIBp5rRVRkNanTTHKnFI6L1EUujAxJ9nE4lY92LbtRfHPyMXMdcri+HPGp5Ld6L45+Si5hyuL4ONTyW70Xxz8lFzDlcXwcankt3ovjn5KLmHK4vg41PJbvRfHPyUXMOVxfBxqeS3ei+OfkouYcri+DjU8lu9F8c/JRcw5XF8HGp5Ld6L45+Si5hyuL4ONTyW70Xxz8lFzDlcXwcankt3ovjn5KLmHK4vg41PJbvRfHPyUXMOVxfBxqeS3ei+OfkouYcri+DjU8lu1F8c/Ixcw5XF8HGp5TbtRfHPyMXMOVxfBxqeX1D0Z0W5atcK378KKidNiRy2L4TxaeW4k56BGbZQYrIrUvrDcjqsdV4qtW1e6MncTE6Mg5SAAAAAAAAAAAAAAAAAGo0RU/AkoaK/wBOK+vUoTVqc7lVdxvKW4WDOJPTRxe8VhWtIUpOz7l1V66nXWkNPRgM5Kt1cdanpUwqYemrLa021fMKjmJ6yq5flQ7m0ucnqsrAS+1qY1XORnKcjW8vgZ0+Y6hreXwM6fMdQ1vL4GdPmOoa3l8DOnzHUNby+BnT5jqGt5fAzp8x1DW8vgZ0+Y6hreXwM6fMdQ1vL4GdPmOoa3l8DOnzHURreXwM6fMZyGt5fA3p8xnInW8DA3p8xnIh8hCW8ipiVe8b0oyeCS8aC5IkF7kc285iq2InRfJnK3STrHWHYaGNGdm5sCdVEcq2LI9xrXLgel5F5UuYjFjbLl/yp+jRh4ufSztjEvAAAAAAAAAAAAAAAMakp1kvAiR4nqwmK5U3XLuNTlVak951Ss2tEQiZyjNUUaNFnJh8aMt1y1uqvNbuMbyJ/t09etYw65QxTM2nOWVGishNTc3GtTdGWY1ceciP3bFMDbnThOohy8DoAAAAAAAAAABUAAATUB9w4jm+q5UxXugjIbGVnUcti+47cXcXMczVMSielUVFe1Lu+ThJnESO20BU2seEstFdXFgNRYblvvg3ruFW3Er5UMG1YW7O9Gk/1acG+cZS60yLgAAAAAAAAAAAAAHEaZs6rYcCAi3IjnRX8qMqRE6Xfkht2OvWbKMeemTmZZiQ4aV3KksnY902T1UNTHjK9yuX3JgTAdxDl5kgAAAAAAAAAAAM+RoadjpXBloj2redVYsXE51SL0ldsWldZdRS06Q2CaDqU+zf9sHxFfNYXl1wr+C06lPs6ZWD4hzWF5OFbwm06lPs6ZWD4hzWF5OFbw1tJUbHlnpDmGWD3NR6JZNd6KqqV1tXCiltMSt4zq5tWa6sSo6ctrIxle2pV9JtxeVNxTiYyTD0oeOstSEF6XGrFa12DU3rYuT3V/kc4tYvhzDqk5WhbZ5DaAAAAAAAAAAAAAArnTGuz0u1b2ot/OK6v6Ho7H2SzY+sNJSbqof3lRO/uNFdVMtSWIAAAAAAAAAAD7gwnve1jGq971RrGtuq5y7iETMRGckdVlaG9B0CAjYky1saYv1OSuDCXAibq8q+6o83G2m1+lekNdMKI6zq6pDKtAAACt9Mj22H/at7R56Ox9k/LLj9zlDWpZMg6qIn/JFTv7iJTD2pG45jkvpX+SopFSVyIeK3gAAAAAAAAAAAAAK50w9sJfmWdq89HZPTn5ZsfuhoqW9RPvp9FNFVMtWWIAAAAAAAAAEgd7pcUQ2xdOPStyqsOXr3rUuOcnKq3PcuE8/a8TruR/604Nf+zuTEvAAAABW+mR7bD/tm9o89HY+yfllx+5yprUvaT2RuNfopFtEwyKT3nxdxFUyuNDxW6EgAAAAAAAAAAAAArnTD2wl+ZZ2rz0dk9Oflmx+6GipX1G/fT6KaKqZassQAAAAAAAVASBAF0UBLpCk5eGm9gQ6/vK1FVelVPFxZzvMt1IyrEM84dAADmqX0Zyku9YbGumIjVqfqdSQ2uTcVy31xVmnD2W94znoqtixDXfvBZ9kdlEzFnJT5c8ePDmtEtMJOx2xUhrCsYSQ7FXI6upzlrvf8jTg4XDrlmpvfenNqS9w9pPZG41+ikTomGRSW89/ccwmVxIeK3QkAAAAAAAAAAAAAFc6Ye2EvzLO1eejsnpz8s2P3Q0VK+o376fRTRVTLVliAAAAAAAEgADrwF3UfsELmmdVDxLd0t8aMg5SAarRTNvgyEeIxanoxGtVL7Ve5G1pypZFuBWLYkRLjEnKsyqFEPXYkgSSJA9pPZG41+ikW0Ie9I7z39xzCZXEh4rekAAAAAAAAAAAAAFV6aD3JSspU5UrgQq6luL/HeensXpz8sW0T/wA4aSm5pzITVqR38REu3N640UhXacmqZSLF9Zqt/NCzdc78PdkzDW89Pfc+pzlLreh6otd4JSAAASBlUbR8aZipBgtR0RUVyIqo1Kkv3VOL3ikZymtZtOUNxaXSfFMyrM5VzWH5WcGwuguk6tiZlWZxzWH5ODdZ0oxWwobXX2w2tXGjUQ8u05zm1Ro9iEgGq0TyUWYkosGEiOiPsLFFVGotURqrdXkRS3BtFbxMuLxM1yhwVplJ8UzKsN/NYXln4Nk2m0lxTMqwnmsLycGzVUtR8WUekOYsWPcxHolk1fRVVTcxKW4d4xIzqrtWa9Ja105DTdr+6hbFZcZw+pOdrisRG31W6q8ikWr0TFur0puK/wBCpyp6165gIw41LSvFLx4T0UgAAAAAAAAAAAAAqnTS21lOYhdu89PYvTn5Ytp74c/oi2FvOJ1XGnD1VX0c+XKgAly9cxED1bMREvPd71r+oyhO9L1Sdi4UXGidxG7Cd6X2lIRMDehc43U78vtKRXdYnuXyI3U77qdLics6TY2xqrhRVrrr3pm2uv8A8luBbO63TyW4AAAAAAAAqjTYT/74X9mztYh62w+nPz/hi2nucWbGdlUbszMa9VTm+jqurMpr+X8Xcc4fumy9EvHgvSSAAAAAAAAAAAAACqdNLbWU5iF27z09i9Ofli2nvhz+iLYW84nVcacPVVfRz5cqAJAkBUBIEgdXpYbaw+ZjdUy7Z6U/+NGz965zx28AAAAAAAAqnTX9vhf2jO1iHrbD6c/P+GLae5xZsZ2VR2zMxr1VOb6O66sumv5fxdxzh+5b2Xol48F6SQAAAAAAAAAAAAAVTppbaynMQu3eensXpz8sW098Of0RbCznE6rjTh6qr6OfLlSQJAIBIEgSQlttDFMaxm2zOpatYseywsrCuySquupSvGw+JTdzyWYd9y2btP3p/wBAv+R+mY/2f/N9f7X81/BC6adz2Bf8j9Mfs/8Am+v9nNfwWHLRbOGx9VVmxr6r9VaV1HnzGU5NUPUhIBrdENKazlIkzqeq6lYehZWFlZPa2/UtXrYCzCw+JeKuL23a5uM/ej/QL/kfpm39n/zfX+1HM/wP3oJ9g/8AR+mP2f8AzfX+zmf4OV0V09+0JhkbUtRsIKQrGz1SupznV11JwvyNeBg8Ku7nmoxL785tNUXOGTRyfxmY16qnN9E11ZdMfy/i7jnD902Xm28eC9JIAAAAAAAAAAAAAKp00ttZTmIXbvPT2L05+WLaO+Gg0Q7E3nE6rjTTVVfRz5cqSBIACaiEpJEgSBIEOS4uJSR+hqM9ng8zD6iHz1+6XqxoyTlIBzmmHtTM/g9uw0bJ60fnsqxuyVMHtPPSgSmoCUQDJo/ZmY16qnN9E11ZVL7z4u45w/d1PsvNt5MR4L0YSAAAAAAAAAAAAACqdNHbWU5iF27z09i9Ofli2jvhoNEGxN5xOq404eqq+jQFypIEgAlIE1ASBJIBI68uID9C0Z7PB5mH1EPnr90vUjRknKQDnNMLamZ/B7Zho2T1o/PZVjdkqZPaYEogH0BIGRIbKzGvVU5vo6jVlUvvPi7jnD90z7LybeTEeC9GEgAAAAAAAAAAAAAqrTR21lOYhdu89TYvTn5Yto74c/og2JvOJ1XGnD1VX0aEtVJCUgTUAAkCQJJSkgQ68uIkl+hKN9ng8zD6iHz1+6XqRoyTlIBzumFtVM/g9sw0bJ60fnsqxuyVNIh7TAkCQJqCWRIbKzGv0U5vomNWVS28+LuOcP3TPsvFt5MR4L0YSAAAAAAAAAAAAACqtNHbSV5iF27z09i9Ofn+zFtHfDQaINibzidVxpw9VV9GhQtVpJEgSAAklKQJqIAA5Li4gS/QdG+zweZh9RD5+/dL1I0ZJykA53TB2qmfwe2YaNk9aPz2VY3ZKmz2mBKASEpAyJHZW+/6Kc30TGrJpbefF3HOGm3svFt5MR4L0YSAAAAAAAAAAAAACq9NHbSU5iF2zz1Ni9Ofn+zFtHfDn6f2JvOJ1XGnD1VX0aItVpQCQJEASlIEkCQJAh15cQJ0foKjfZ4PMw+oh8/ful6kaMk5SAc7pgbVTP4XbMNOyetH57KsbslTh7LCkCQJA95HZW41+inN9ExqyaW3nxdxxhpt7LxbeTEeE9GEgAAAAAAAAAAAAAqvTQ20leYh9u89TYvTn5/sxbR3w5+ntibzidVxpw9VV9GkLVYBIEkpAJIEgSBISh15cQJfoGjfZ4PMw+qh8/ful6caMk5SAc9pgbVTP4XbMNGyetX89lWN2Sp09phAJAAe8jsrca/RTm+iY1ZNLbz4u45w/dNvZeLbyYjwXowkAAAAAAAAAAAAAFV6adykpV63tQZ+UZyr9UPU2L05+f7MW0d8NHTTK4KrwXI73Xu80U1V20aAuVJJEhKSAAkCQJCU1AHJcUkX/Rvs8HmYfVQ+et3S9ONGScpAOe0f7VTP4XbMNOyetH57KsbslTx7LCAAAGTRza4iLwUVe7vOb6Jrq96UuuhtS+tdXvVEQ4ppMpleKHhPRSAAAAAAAAAAAAACvtN2j1dBl5lErSE90GJVuNiVK1ellXxIb9gvlaa+WXaa9IlysnESLBSyu1pYPTlqqX/eU2TGUqYnOGimZdYb1avwrhbhLqznCuYyeR0hJAASBIE1BKUQD6QCH3lJF/Ub7PB5mH1UPnrd0vTjRknKQDntH+1Uz+F2zDTsnrR+eyrG7JU8e0whAAANtIQLBta+s66vIm4hTe2cu4h60HLLNUnAY261IrXuwJDhrZLXjq/NCMW3Dwpn86ppG9eIXOeI3gAAAAAAAAAAAAAMSlZCHMy8WXi+pGYrFVL7V3HJyotSpiOqXmlotHs5tWLRlKko8CPR81El46eqtTqvVezexG8i50voe3Foxab1Xn5TS2Us6PBhxmJdrS+xzb6YjmJmsusolp5ij4rN7Zt4TLvSl9C2LxLiazDGOnIBISlAPpAJAASEs9tNTyIiJOTKIiVIiR4qIiYL5xwsP92P0h1v28vr9tz/ANtmv8iLnI4OH+7H6Qb9vKf23P8A22Zy8XOTwsP92P0g37eXnHpWbiNVkSajxGOqsmRI0R7FqWtK0Var6Exh0ic4iP0hE3mdZYlZ0grA+4cJ7vVaq4r3SRMxGpk2MrIo30n3XJeTcQqtfPR3EZPmkJtERWNW7ecvBTBjJpT3RMu+0uqAdLwlmYzbGNMNRGNX1ocC+leBXLUtXInKedtmNF7btdI/q1YGHuxnLsjGvAAAAAAAAAAAAAAANJon0NS9IQrGJ6EZleoxmpW9i4F4TV3U+i3S7Bx7YU9NPCvEw4vCqqUoekKNeuqs/hKtyK2t8u/371eRalxnq0xcPFjpr9sVqWpq+YVLQ19ZFavJ6SZyZw5ItD217Lrfe1cbVzEbtk5wjXctwm/KuYZWM4TrqX4TflXMTu2M4NdS/Cb8q5iN2xnBrqX4TflXMN2xnCddS/Cb8q5hu2M4Ncy+FvQuYbtjODXMvhb8q5id2xnBrmBhb8q5hu2M4NcwMLfl8hu2M4NcwOE35fIbtjODXMDhN+XyG7Yzg1zA4Tfl8hu2M4NcwOE35VzDdsZwh0/CS8quxIveNyTOHgkxHjvSFAhuc915sNFdEXovIdbtaxnZGcz0h2+hPQNqbmzE8jXPSp0OXSpzGO4T1vOXkS5j3MG0bZvRu4enlpw8HLrZ3hgaAAAAAAAAAAAAAAAAAAhWoqVKlaLcVFvKgGkndCNFRlVXycNFW+sKygqq4fQVC+u04tdLK5wqT7MO0CiOIfl4/iO+cxvP1DngUTaDRHEPy8fxDnMbz9QcChaDRHEPy8fxDnMbz9QcChaFRHEPy8bxDnMbz9QcChaFRPEPy0bxDnMbz9QcCibQqJ4h+Xj+Ic5jefqDgULQ6J4h+XjeIc5jefqDgULQ6J4h+WjeIc5jefqDgULRKJ4h+WjeIc5jefqDgULRKJ4h+WjeIc5jefqDgULRKJ4h+WjeIc5jefqDgULRKJ4h+WjeIc5jefqDgULRKJ4h+WjeIc5jefqDgULRKJ4h+WjeIc5jefqDgUekHQRRLVr1srvvxYzk6FdURO140+/9ExgUj2bqTkoEFthAhQ4LeDCa1iLjqKLWm05zOayIiNGQcpAAAAAAAA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4" name="AutoShape 6" descr="data:image/jpeg;base64,/9j/4AAQSkZJRgABAQAAAQABAAD/2wCEAAkGBwwPDQ8ODQ0PDQ0NDRANDA4MEA8ODA0NFBEWFxcRFBYYHTQgGBolGxQULTEhJSksLjowFx8/OzUsNygtLisBCgoKDg0OGxAQGzAkHCQvLCwsLCwyLCwsLCwsLCwsLCwsLCwsLCwsLCwsLCwsLCwsLCwsLCwsLCwsLCwsKywsLP/AABEIALcBEwMBEQACEQEDEQH/xAAcAAEAAgMBAQEAAAAAAAAAAAAAAQcEBQYDAgj/xABMEAABAgICCBIHBQgDAQAAAAAAAQIDBAUREhYhMVFxk9EGBxMUMzVBQlJTYXORsrPB0uEiMjSBgpKxVHKDoeMVFyNDZHSU8GKjpCT/xAAaAQEAAwEBAQAAAAAAAAAAAAAAAQMEAgUG/8QAMhEBAAIAAwcEAQEIAwEAAAAAAAECAxExBBITFCEyUTNBcaHwkRVSYWKxwdHhIkKBI//aAAwDAQACEQMRAD8AvEAAAAAAAABDnIiKqqiIl1VW4iIBp5rRVRkNanTTHKnFI6L1EUujAxJ9nE4lY92LbtRfHPyMXMdcri+HPGp5Ld6L45+Si5hyuL4ONTyW70Xxz8lFzDlcXwcankt3ovjn5KLmHK4vg41PJbvRfHPyUXMOVxfBxqeS3ei+OfkouYcri+DjU8lu9F8c/JRcw5XF8HGp5Ld6L45+Si5hyuL4ONTyW70Xxz8lFzDlcXwcankt3ovjn5KLmHK4vg41PJbvRfHPyUXMOVxfBxqeS3ei+OfkouYcri+DjU8lu1F8c/Ixcw5XF8HGp5TbtRfHPyMXMOVxfBxqeX1D0Z0W5atcK378KKidNiRy2L4TxaeW4k56BGbZQYrIrUvrDcjqsdV4qtW1e6MncTE6Mg5SAAAAAAAAAAAAAAAAAGo0RU/AkoaK/wBOK+vUoTVqc7lVdxvKW4WDOJPTRxe8VhWtIUpOz7l1V66nXWkNPRgM5Kt1cdanpUwqYemrLa021fMKjmJ6yq5flQ7m0ucnqsrAS+1qY1XORnKcjW8vgZ0+Y6hreXwM6fMdQ1vL4GdPmOoa3l8DOnzHUNby+BnT5jqGt5fAzp8x1DW8vgZ0+Y6hreXwM6fMdQ1vL4GdPmOoa3l8DOnzHURreXwM6fMZyGt5fA3p8xnInW8DA3p8xnIh8hCW8ipiVe8b0oyeCS8aC5IkF7kc285iq2InRfJnK3STrHWHYaGNGdm5sCdVEcq2LI9xrXLgel5F5UuYjFjbLl/yp+jRh4ufSztjEvAAAAAAAAAAAAAAAMakp1kvAiR4nqwmK5U3XLuNTlVak951Ss2tEQiZyjNUUaNFnJh8aMt1y1uqvNbuMbyJ/t09etYw65QxTM2nOWVGishNTc3GtTdGWY1ceciP3bFMDbnThOohy8DoAAAAAAAAAABUAAATUB9w4jm+q5UxXugjIbGVnUcti+47cXcXMczVMSielUVFe1Lu+ThJnESO20BU2seEstFdXFgNRYblvvg3ruFW3Er5UMG1YW7O9Gk/1acG+cZS60yLgAAAAAAAAAAAAAHEaZs6rYcCAi3IjnRX8qMqRE6Xfkht2OvWbKMeemTmZZiQ4aV3KksnY902T1UNTHjK9yuX3JgTAdxDl5kgAAAAAAAAAAAM+RoadjpXBloj2redVYsXE51SL0ldsWldZdRS06Q2CaDqU+zf9sHxFfNYXl1wr+C06lPs6ZWD4hzWF5OFbwm06lPs6ZWD4hzWF5OFbw1tJUbHlnpDmGWD3NR6JZNd6KqqV1tXCiltMSt4zq5tWa6sSo6ctrIxle2pV9JtxeVNxTiYyTD0oeOstSEF6XGrFa12DU3rYuT3V/kc4tYvhzDqk5WhbZ5DaAAAAAAAAAAAAAArnTGuz0u1b2ot/OK6v6Ho7H2SzY+sNJSbqof3lRO/uNFdVMtSWIAAAAAAAAAAD7gwnve1jGq971RrGtuq5y7iETMRGckdVlaG9B0CAjYky1saYv1OSuDCXAibq8q+6o83G2m1+lekNdMKI6zq6pDKtAAACt9Mj22H/at7R56Ox9k/LLj9zlDWpZMg6qIn/JFTv7iJTD2pG45jkvpX+SopFSVyIeK3gAAAAAAAAAAAAAK50w9sJfmWdq89HZPTn5ZsfuhoqW9RPvp9FNFVMtWWIAAAAAAAAAEgd7pcUQ2xdOPStyqsOXr3rUuOcnKq3PcuE8/a8TruR/604Nf+zuTEvAAAABW+mR7bD/tm9o89HY+yfllx+5yprUvaT2RuNfopFtEwyKT3nxdxFUyuNDxW6EgAAAAAAAAAAAAArnTD2wl+ZZ2rz0dk9Oflmx+6GipX1G/fT6KaKqZassQAAAAAAAVASBAF0UBLpCk5eGm9gQ6/vK1FVelVPFxZzvMt1IyrEM84dAADmqX0Zyku9YbGumIjVqfqdSQ2uTcVy31xVmnD2W94znoqtixDXfvBZ9kdlEzFnJT5c8ePDmtEtMJOx2xUhrCsYSQ7FXI6upzlrvf8jTg4XDrlmpvfenNqS9w9pPZG41+ikTomGRSW89/ccwmVxIeK3QkAAAAAAAAAAAAAFc6Ye2EvzLO1eejsnpz8s2P3Q0VK+o376fRTRVTLVliAAAAAAAEgADrwF3UfsELmmdVDxLd0t8aMg5SAarRTNvgyEeIxanoxGtVL7Ve5G1pypZFuBWLYkRLjEnKsyqFEPXYkgSSJA9pPZG41+ikW0Ie9I7z39xzCZXEh4rekAAAAAAAAAAAAAFV6aD3JSspU5UrgQq6luL/HeensXpz8sW0T/wA4aSm5pzITVqR38REu3N640UhXacmqZSLF9Zqt/NCzdc78PdkzDW89Pfc+pzlLreh6otd4JSAAASBlUbR8aZipBgtR0RUVyIqo1Kkv3VOL3ikZymtZtOUNxaXSfFMyrM5VzWH5WcGwuguk6tiZlWZxzWH5ODdZ0oxWwobXX2w2tXGjUQ8u05zm1Ro9iEgGq0TyUWYkosGEiOiPsLFFVGotURqrdXkRS3BtFbxMuLxM1yhwVplJ8UzKsN/NYXln4Nk2m0lxTMqwnmsLycGzVUtR8WUekOYsWPcxHolk1fRVVTcxKW4d4xIzqrtWa9Ja105DTdr+6hbFZcZw+pOdrisRG31W6q8ikWr0TFur0puK/wBCpyp6165gIw41LSvFLx4T0UgAAAAAAAAAAAAAqnTS21lOYhdu89PYvTn5Ytp74c/oi2FvOJ1XGnD1VX0c+XKgAly9cxED1bMREvPd71r+oyhO9L1Sdi4UXGidxG7Cd6X2lIRMDehc43U78vtKRXdYnuXyI3U77qdLics6TY2xqrhRVrrr3pm2uv8A8luBbO63TyW4AAAAAAAAqjTYT/74X9mztYh62w+nPz/hi2nucWbGdlUbszMa9VTm+jqurMpr+X8Xcc4fumy9EvHgvSSAAAAAAAAAAAAACqdNLbWU5iF27z09i9Ofli2nvhz+iLYW84nVcacPVVfRz5cqAJAkBUBIEgdXpYbaw+ZjdUy7Z6U/+NGz965zx28AAAAAAAAqnTX9vhf2jO1iHrbD6c/P+GLae5xZsZ2VR2zMxr1VOb6O66sumv5fxdxzh+5b2Xol48F6SQAAAAAAAAAAAAAVTppbaynMQu3eensXpz8sW098Of0RbCznE6rjTh6qr6OfLlSQJAIBIEgSQlttDFMaxm2zOpatYseywsrCuySquupSvGw+JTdzyWYd9y2btP3p/wBAv+R+mY/2f/N9f7X81/BC6adz2Bf8j9Mfs/8Am+v9nNfwWHLRbOGx9VVmxr6r9VaV1HnzGU5NUPUhIBrdENKazlIkzqeq6lYehZWFlZPa2/UtXrYCzCw+JeKuL23a5uM/ej/QL/kfpm39n/zfX+1HM/wP3oJ9g/8AR+mP2f8AzfX+zmf4OV0V09+0JhkbUtRsIKQrGz1SupznV11JwvyNeBg8Ku7nmoxL785tNUXOGTRyfxmY16qnN9E11ZdMfy/i7jnD902Xm28eC9JIAAAAAAAAAAAAAKp00ttZTmIXbvPT2L05+WLaO+Gg0Q7E3nE6rjTTVVfRz5cqSBIACaiEpJEgSBIEOS4uJSR+hqM9ng8zD6iHz1+6XqxoyTlIBzmmHtTM/g9uw0bJ60fnsqxuyVMHtPPSgSmoCUQDJo/ZmY16qnN9E11ZVL7z4u45w/d1PsvNt5MR4L0YSAAAAAAAAAAAAACqdNHbWU5iF27z09i9Ofli2jvhoNEGxN5xOq404eqq+jQFypIEgAlIE1ASBJIBI68uID9C0Z7PB5mH1EPnr90vUjRknKQDnNMLamZ/B7Zho2T1o/PZVjdkqZPaYEogH0BIGRIbKzGvVU5vo6jVlUvvPi7jnD90z7LybeTEeC9GEgAAAAAAAAAAAAAqrTR21lOYhdu89TYvTn5Yto74c/og2JvOJ1XGnD1VX0aEtVJCUgTUAAkCQJJSkgQ68uIkl+hKN9ng8zD6iHz1+6XqRoyTlIBzumFtVM/g9sw0bJ60fnsqxuyVNIh7TAkCQJqCWRIbKzGv0U5vomNWVS28+LuOcP3TPsvFt5MR4L0YSAAAAAAAAAAAAACqtNHbSV5iF27z09i9Ofn+zFtHfDQaINibzidVxpw9VV9GhQtVpJEgSAAklKQJqIAA5Li4gS/QdG+zweZh9RD5+/dL1I0ZJykA53TB2qmfwe2YaNk9aPz2VY3ZKmz2mBKASEpAyJHZW+/6Kc30TGrJpbefF3HOGm3svFt5MR4L0YSAAAAAAAAAAAAACq9NHbSU5iF2zz1Ni9Ofn+zFtHfDn6f2JvOJ1XGnD1VX0aItVpQCQJEASlIEkCQJAh15cQJ0foKjfZ4PMw+oh8/ful6kaMk5SAc7pgbVTP4XbMNOyetH57KsbslTh7LCkCQJA95HZW41+inN9ExqyaW3nxdxxhpt7LxbeTEeE9GEgAAAAAAAAAAAAAqvTQ20leYh9u89TYvTn5/sxbR3w5+ntibzidVxpw9VV9GkLVYBIEkpAJIEgSBISh15cQJfoGjfZ4PMw+qh8/ful6caMk5SAc9pgbVTP4XbMNGyetX89lWN2Sp09phAJAAe8jsrca/RTm+iY1ZNLbz4u45w/dNvZeLbyYjwXowkAAAAAAAAAAAAAFV6adykpV63tQZ+UZyr9UPU2L05+f7MW0d8NHTTK4KrwXI73Xu80U1V20aAuVJJEhKSAAkCQJCU1AHJcUkX/Rvs8HmYfVQ+et3S9ONGScpAOe0f7VTP4XbMNOyetH57KsbslTx7LCAAAGTRza4iLwUVe7vOb6Jrq96UuuhtS+tdXvVEQ4ppMpleKHhPRSAAAAAAAAAAAAACvtN2j1dBl5lErSE90GJVuNiVK1ellXxIb9gvlaa+WXaa9IlysnESLBSyu1pYPTlqqX/eU2TGUqYnOGimZdYb1avwrhbhLqznCuYyeR0hJAASBIE1BKUQD6QCH3lJF/Ub7PB5mH1UPnrd0vTjRknKQDntH+1Uz+F2zDTsnrR+eyrG7JU8e0whAAANtIQLBta+s66vIm4hTe2cu4h60HLLNUnAY261IrXuwJDhrZLXjq/NCMW3Dwpn86ppG9eIXOeI3gAAAAAAAAAAAAAMSlZCHMy8WXi+pGYrFVL7V3HJyotSpiOqXmlotHs5tWLRlKko8CPR81El46eqtTqvVezexG8i50voe3Foxab1Xn5TS2Us6PBhxmJdrS+xzb6YjmJmsusolp5ij4rN7Zt4TLvSl9C2LxLiazDGOnIBISlAPpAJAASEs9tNTyIiJOTKIiVIiR4qIiYL5xwsP92P0h1v28vr9tz/ANtmv8iLnI4OH+7H6Qb9vKf23P8A22Zy8XOTwsP92P0g37eXnHpWbiNVkSajxGOqsmRI0R7FqWtK0Var6Exh0ic4iP0hE3mdZYlZ0grA+4cJ7vVaq4r3SRMxGpk2MrIo30n3XJeTcQqtfPR3EZPmkJtERWNW7ecvBTBjJpT3RMu+0uqAdLwlmYzbGNMNRGNX1ocC+leBXLUtXInKedtmNF7btdI/q1YGHuxnLsjGvAAAAAAAAAAAAAAANJon0NS9IQrGJ6EZleoxmpW9i4F4TV3U+i3S7Bx7YU9NPCvEw4vCqqUoekKNeuqs/hKtyK2t8u/371eRalxnq0xcPFjpr9sVqWpq+YVLQ19ZFavJ6SZyZw5ItD217Lrfe1cbVzEbtk5wjXctwm/KuYZWM4TrqX4TflXMTu2M4NdS/Cb8q5iN2xnBrqX4TflXMN2xnCddS/Cb8q5hu2M4Ncy+FvQuYbtjODXMvhb8q5id2xnBrmBhb8q5hu2M4NcwMLfl8hu2M4NcwOE35fIbtjODXMDhN+XyG7Yzg1zA4Tfl8hu2M4NcwOE35VzDdsZwh0/CS8quxIveNyTOHgkxHjvSFAhuc915sNFdEXovIdbtaxnZGcz0h2+hPQNqbmzE8jXPSp0OXSpzGO4T1vOXkS5j3MG0bZvRu4enlpw8HLrZ3hgaAAAAAAAAAAAAAAAAAAhWoqVKlaLcVFvKgGkndCNFRlVXycNFW+sKygqq4fQVC+u04tdLK5wqT7MO0CiOIfl4/iO+cxvP1DngUTaDRHEPy8fxDnMbz9QcChaDRHEPy8fxDnMbz9QcChaFRHEPy8bxDnMbz9QcChaFRPEPy0bxDnMbz9QcCibQqJ4h+Xj+Ic5jefqDgULQ6J4h+XjeIc5jefqDgULQ6J4h+WjeIc5jefqDgULRKJ4h+WjeIc5jefqDgULRKJ4h+WjeIc5jefqDgULRKJ4h+WjeIc5jefqDgULRKJ4h+WjeIc5jefqDgULRKJ4h+WjeIc5jefqDgULRKJ4h+WjeIc5jefqDgUekHQRRLVr1srvvxYzk6FdURO140+/9ExgUj2bqTkoEFthAhQ4LeDCa1iLjqKLWm05zOayIiNGQcpAAAAAAAA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6" name="AutoShape 8" descr="data:image/jpeg;base64,/9j/4AAQSkZJRgABAQAAAQABAAD/2wCEAAkGBxAHBhUUBxQUFRUXFhwaGBcVGRMfIBcaHx4XGxcaFxYeKCkgGBwlHBYUIjEtJTUrLi4uGR8zOjMsNygtLisBCgoKDg0OGxAQGiwlHyUvLzY0MjIsLS8xNCwvMDQsLiwsLCwvLCwsNCwsNywsLCwsLywvLCwsLCwsLCw0LCwsLP/AABEIAKgBLAMBIgACEQEDEQH/xAAcAAEAAgMBAQEAAAAAAAAAAAAABAYCBQcBAwj/xABDEAACAQIDBAYGBggFBQAAAAAAAQIDEQQFEgYhMZEHExVRYuEiQWFxgaEUMkJScrIXIzQ2c4KSsTNTwdHxFiRUs8L/xAAZAQEAAwEBAAAAAAAAAAAAAAAAAgMEAQX/xAAnEQEAAgICAgIBAwUAAAAAAAAAAQIREgMhE0EEMRRRwdEiMnHw8f/aAAwDAQACEQMRAD8ArYAPdeeAAAAAAAAAAAAAAAAAAAAAAAAAAAAAAAAAAAAAAAAAAAAAAAAAAAAAAAAAAAAAAAAAAAAAAAAAAAAAAAAAAAAAAAAAHlwPQAAAAAAAAAAAAAAAAAAAAAAAAAAAAAAAAAAAAAAAAAAAAAAAeaddRRW67LrlnR3Ux2VqqnBKUbxUnK7XqbtuVymUf2uHvO/7Lb9m8P8Awo/2MnyeS1MYW8VYt9uCY7CPAYjTJNK7TT+zJcUfIunSbl6oZlKUftxUv5o7pfJLmUqLvEv4rbVyhaMS9ABYiAAAAAANls3lfbWeUqF7KcvSa9UUnKVvbZNL2tHZI7NZZlmE/W0KCiuM6qi+c5lHLzxxzj2spxzbtwkFm6Q44aG0C7H6rq+qj/g6NOq87/V3Xtb5FZLa22iJQmMTgABJwAAAAAAWjo+yGhn+azhmGrTGnqSi7XepLe+7ebPpJ2fwuR4Wh2ZT0OUp6nqm27KNuLfeyqeWsX09p6TrsogALUAAAAAAALx0dbMYbP6FWWZKT0SSSUmlvV99t5C94pXaUq1m04hRwWrpHymhk2dwp5bDRF0YyavJ3eqom7tt8EiqnaWi1cw5MYnAACTgAAABjvnLTT4v5HBKynCyxuPSoq7uoxXfJ7l/c/QWBw6y3LIU1v0QjH32Vii9GOznVQWIxC3K6p39b4Sn/dL4+wvGKnqqW7jzfkX3tj9GrjriMuedKU01Tvx0VH+XzOb0/wDDRdekLEfTs3nCk16EVD48Zf3t8CorBVEtzh8zXwf00jKi/cvmD6fQ6nfD5iWEqRW7S/Yrl20I4fMGMZaluMiTgAAOjdGmzE+vo43rI6bTWizv9qHHhx3lx2zyGe0WUKlQnGDVRSvJN7kpK273oo/RptFiO0aWE9DqbTf1Xq4Sn9a/f7C5bfZ3WyHJY1MBp1OpGPpK6s1JvdddyPN5d/NH6+mqmujnVPYSrPaOWEjVhqjR61z0ytvkoqNuN99zaPorxFt2Ipf0zNNl+1WYVs9nWwMI1K1SCi1GnKXoxta0U7r1FsybaHOqmaU45jhX1cppTfVVI6U3ZyvfdbjvL725o9wrrFJ9KPtFsritnrPHKLhJ2U4NuN+53Sadl61zGzmyuK2ik3gkowTs6k21FPuVruT93xtc6x0g0lW2PxGv1RUl74yi1/YmbJ4SOC2aw8KSt+qi37XJapP4tsr/ACrePPvKXhjbHpRP0U1dH7VC/d1cv76iq7R7NVshzGFKq41JTV4dXq33elKzXG/dc3GN6RcweNl1EqcYqTSjoTsr7rt72ydslm9TajbajPM1DVSpTtpTSfc2m3v9NlsTzV/qv9IzFJ6h8cu6MMViKKljatOk39mzm1+KzSv7mzzMujHFYag5YKpCs19mzg3+G7ab97R0LauGOqZals44xqOavKTjuhZ3tdNXvpXMy2VjjaeV22icXVUnZx0742Vm7WV76l8EZ/yOTG2Y/wALPFXOMOf9EUXDaCspppqk00+KanG6a9TLhtxsxU2mhRVCcYKDk25Jvio2sl7mRMow8cP0m4vq92qhGT97cL82r/Ez6RdosRs/haXZ2lOpKSbkr2slwXD1+u4tNrcsTX7mP2IiIpMSrWJ6K68KTeGxFOcu6UJRv8byKT2bW7S6hU5ddq06PXq7u7234W33sdn2Czurn2RdZjtOuNSUG4q17KLTt6n6XyImXYOD6SsVUaV40KdvfJJN++0EiyvyL1m0X7wjPHWcTCrYLotxNWknjK1Om/uqMp297vFX9xHzbo1xeCoOWDlCulvcYpxl/LF3T537rls6RtpsRkEaMct0p1NTcpK9lHTuS4b9XyNtsTnFTPNn41cYkp6pRencnZ2vb1brEfNzRWLzjDulJnX24fgcFUx+LjTwcXOcnZRXz48Lb734F4wnRZiKlJPFV6cH3RjKVvjeJY9mMup0Nu8wlBL0er0+zrE5z5yij49I21WIyGvShlulOUXKUpK/BpJJcF6/kTtzXteK0/32jHHWIzZVM66OcXl2Hc8NKNeKV2opqVu9Qd7/AAd/YywdDn7BiPxx/Ky17H5tPO9nqdbEpKUtSlp4XjKUbpeq+m5q9i8PHCZzmEKKsliE0u68dVvmVX5bWpatvuP5TrSItEwp3S7+8tO3/jx/PVM8J0Y4mvhYyrVadNuKbg1JuN/U33ouuP2d7S22hiMUr06VGOlP7VTXUa+EU0/e4+01vSbtJ2bl/wBHwj/W1V6TX2KfBv3y3pfzewlTltMVpRyaR3azlGMoxw+LlGjNVFFtKaTSlb1r2GOCw6xVdqd91rK/efIk5U9OMfwfzNtvpnhN7CX3X/Uv9zzsLwv+pf7m9nJqW481sqzKeIaKeSKEbyi7fiLVsjsLLGSjUxUerouz4+lUXFW+6n38u81+Id8LK51bZv8Ad7D/AMGn+VFPNyWrXpPjrEy2FKmqVNRpJJJWSXBJcEke2PQYGlg6UW98VyQ6mP3VyRmAIGKpQVT0Yx9u5FV27VGGSfrFHW5Lq9yvxWq3s03+RaaySqvSc06TKUI469N2k6V5b+6+n3XSNHDGbQpvPSiSalXm4cL/APJ6YU/qIzPUhlAAdFo6M/3xpfhn+SRd+lv92I/x4/lqHNdmM3WRZ1CvKGvSpLTe17prjZ95vNr9t1tHlapRounaandzT4KStay+8ZeTjtPNFojpbW0RSYXXotwsKOysZ00tVSU3N+t2k4pfBJc33n2r7R4yO030ejgpunriuuvK2l21T+rp3Xe6/qOd7H7Z1Nm4OnOHWUm76b2cX63F79z7n8t97DjulRulbL8PaXfUluX8sePNFN+C+8zjOVleSusd4W7br90MT/Df+hK2XxEcVs5h5U+DpQ5pJNfBpo53nvSKs2yapR+juLqR06tadvbbSabZXbLEbORcIJVKTd9Em1Z+twlv039zXzOR8a88ePeTy12ZY7YfMYY6ap0HJanaUZU7NX3Pe93xNrsVltbZ3bSlDNoqEqtKaitUX7Ve277DNt+lWlo/Zql/xxtzKdtTtRPP80p1qcOpdNWjaV3dPUpXsrO5fHlvGtoxCE6V7iXXNqp42nlqezqjKopK8ZW3xs72u0r30v4MqNPMNo6j3UIL3qkv/oiZX0pVKVFRzSiptfbpy0398GrX9zXuRNq9KtNR/U4abfinFfNJlFeLkr1pEpzes95llsVXxNfbnE9taVWjQjGSjay3wa4buDRK6UcoxGbYegstpyqOMp6tNt11G3F+xlNy/bWWC2mrYvqVJ1kk4a2tNtPCVnf6vd6yzU+lWk4/rMNNP2Ti/m0iVuPki8XrHr9nItWa4mW+6O8orZNs/ozCOmcqkp6bp2TUUk2t1/Rv8SPlWMhLpHxcE9/U018Y2cv/AGIruZdKdSpSayygoN/bqS1W90Ekr+9/Ao2FzSvhczVejN9bqctb33b+tfvTu7+87XgvbabdZJ5KxiI9OodJ+QYnOI0ZZZDrNGtSinFP0tNmrtXXos3GwWVVcn2bhTx60z1Sk43Ttd7k2t17FVwXSq1Stj8PeXrdOe5/yyW7myNm/ShVxFBxyukqTf25S1NfhjZJP339xDxc01jjx07vSJ2ysuzWMhV26zGMHvfVW9uiLjPlJpGv6TtncVm+Jo1Msh1ijGUZJOKa3pp72rric2y3M62WZiq2Dk1UTbu9+q/1lL7yfr/3L/hOlX9X/wB7hnq76c9z+DW7myy3Del4tTv/AJhGL1tXFlt2IyyplGzNKljUlNam0mnbVKUrXW66TIOx1aNfPMxlSd19IS5R0v5plSzrpNrYvDuGV01Rvu1uWqSXhVkov27zWbGbYLZqhUjOk6muSlfXa1lbudyHg5Ji0zHc/wApeSsTER9Q6Ri9oPoO2sMNiXaFWjFwfdU1VFb+ZJL3pd5p+lHZ36fgPpOFX6ykvTS+1T484737nL2FC2v2i/6izWFalB0nGmoparu6lKV07K31vkWnCdKThg4xxmH1yUUpSU0lJ8G9Ol2udjhvTW1Y79ub1tmJc548D64B2xr/AA/6o22BzmlgsTVdCk4wm7xjdNxW/wBG+7cr7nvt3M1GGlfME+F09y5myZmYnpStc97+B4E70ov2I++CwlTHYhQwkXKT9Stzb9RSkjV/2SR1fZv93sP/AAaf5UcuzLDTwcJwxMXGS4p/DmdR2b/d7D/waf5UZvkf2wt4vtsgAZF4eSV47tx6fLEtql6IEFq63cziG1GuOYSjVm5vrJKUnxlZ2udb2mqVaOS1JYGSjKKu3bfp9el+p+3f/quKYubqYt9Z9nh8fX7zd8aveWbll8z0A3qAAAAAAAAAAAAAAAAAAAAAAAAAAAAAAAAA9oO2Mh8f7HhjJX4bmuDOTGYFso1YOhHVJJpE7K817MxWvDyi3Zxad96fFbndcFwKT9Iq/e+SHX1fv/KJTPHM9J7LfmuYfTU3OSvpUUk27JJJK7bb4cW22ZZbtxicpnCFSalTUUlCailpW5JTSunbvv8AEpvXVfvvkjCSdSV6rcvePDExiTeft139JNL/ACZ/1RH6SaX+RP8Aqicg6mPcOpj3EPxaJeazr/6SaX+RP+qJ863SLSqK3UzS/FE5J1Me4dTHuH4tDy2XnabbX6fhXTpJQg+KveUu5exX/wCSkXc5uU+LYjBR4IyLqccU+kJtkABYiAAAAAAAAAAAAAAAAAAAAAAAAAAAAAAAAAAAAAAAAAAAAAAAAAADy4uTOyfG+XmOyfG+XmR2h3CHcXJnZPjfLzHZPjfLzG0GEO4uTOyfG+XmOyfG+XmNoMIdxcmdk+N8vMdk+N8vMbQYQ7i5M7J8b5eY7J8b5eY2gwh3FyZ2T43y8x2T43y8xtBhDuLkzsnxvl5jsnxvl5jaDCHcXJnZPjfLzHZPjfLzG0GEO4uTOyfG+XmOyfG+XmNoMIdxcmdk+N8vMdk+N8vMbQYQ7i5M7J8b5eY7J8b5eY2gwh3FyZ2T43y8x2T43y8xtBhDuLkzsnxvl5jsnxvl5jaDCHcXJnZPjfLzHZPjfLzG0GEO4uTOyfG+XmOyfG+XmNoMIdxcmdk+N8vMdk+N8vMbQYQ7i5M7J8b5eY7J8b5eY2gwh3FyZ2T43y8x2T43y8xtBhDuLkzsnxvl5jsnxvl5jaDDZgAgkAAAAAAAAAAAAAAAAAAAAAAAAAAAAAAAAAAAAAAAAAAAAAAAAAAAAAAAAAAAAAAAAAAAAA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8" name="AutoShape 10" descr="data:image/jpeg;base64,/9j/4AAQSkZJRgABAQAAAQABAAD/2wCEAAkGBxISEhUSExQWFhUWFBgXFRYWFxYVGhcXGRgXFxgYGRYZHSgiGBolHBgXITEhJykrLi8uGB8zODMsNygvLiwBCgoKDg0OGxAQGzIkICYsLC0sLCwsLCwsLCwsNywsNCwsLSwsLCwsLCwsLCwsLCwsLCwsLCwsLCwsLCwsLCwsLP/AABEIALYBFAMBEQACEQEDEQH/xAAcAAEAAgMBAQEAAAAAAAAAAAAABgcEBQgDAQL/xABMEAABAwIBBgYNCQcEAgMAAAABAAIDBBEFBgcSITFRQWFxcoGyEyIyMzRSYnORkqGxwSM1QkNTdIKi0hQXVJOzwtEWRGPhJIMlZNP/xAAaAQEAAwEBAQAAAAAAAAAAAAAAAwQFBgIB/8QAMxEAAQMCAgcHBAIDAQAAAAAAAAECAwQRBSESMTIzQXGBFFFSYZGh0RMiQrEV8CNDweH/2gAMAwEAAhEDEQA/ALxQBAEAQBAEAQBAEAQBAEAQBAEBqsRylo4L9lqI2kbW6Qc71G3PsUrIJH7LVInzxs2nEbrs6NEzVG2WXjDQxvpeQfYrTcPlXXZCs7EIk1XU0NXnZlPeqdjeN7y/2AN96nbhrfycV3Ykv4tNPU5yMQfsexnMjH9+kp20EKcL9SF1fMurLoayfK+vftqpfwkM6oCkSlhT8UI1qpl/IwpMaqnd1UTnllkPvcpEijT8U9EI1mkX8l9TwfWynbI88r3H4r0jGpwPKvcvFT8/tL/Hd6x/ymincNJ3eejMRmGyWQckjx8V8+mzuT0PqSPTivqZUOUVYzuaqcf+15HoJsvKwRLranoeknlTU5fU2VNl7iLP9wXDc9jHe3Rv7VE6jhX8SVKyZOJuaLOrVN75FE8eTpRn03cPYoHYdGupVQmbiL01oikjw7OnSPsJWSRHhNhI0dLe2/Kqz8OkTZVFLLMQjXWioSzC8bpqkXhmY/iDhpDladY6Qqj4ns2ksW2Ssfsrc2CjJAgCAIAgCAIAgCAIAgCAIAgCAIAgPhNtZQEZxjLyhp7jsvZHD6MXb/m7kelWo6OV/C3MrSVcTON+RCsVzqTuuKeJkY8Z95HcoGoD2q9HhzE21uUZMRcuwliI4nlFV1Hfp5HDxdLRb6jbD2K4yCNmy0pvnkftOMWhw2abvUUknMY5w9IGpenSNbtLY8tje7ZS5v6LN9iEn1IYN8j2j2Ak+xV3VsLeN+RYbRTLwsbulzTznvk8bea1z/foqB2JM4NJm4c7i42tPmmgHfKiV3MaxnvDlEuJP4NQmbhzOKqbCDNjQN29lfzpLdUBRLiEy93oSJQQp3+plszeYaPqCeWWb9a8rWz9/sh77FD4fdT3bkJhw/2zfWef7l57ZN4j72SHwnx2QeHH/bN6HSD3OTtk3i/QWjhX8TwkzdYadkLhySy/FxXpK6fv9kPPYoe73UwKjNZRO7l87OIOaR+ZpPtUjcRlTWiKeFw+JdVzU1eaU7YqnkD4/wC5rvgpm4l4m+5C7DfC72I/iGbmvi1hjJR/xvF/Q6xVhldC7WtuZXfQzN1ZkYrKOSF2jLG+N257S09F9qtNc1yXatyq5jmrZyWPJjiCCCQRsI1EchX3WeUW2olWB5wa2nsHP7MzxZdZtxSbb8t+RVJaKJ+pLL5fBbirZGa808yy8m8uKWrswO7FKfq5LC58l2x3v4lmTUkkWetO81IauOTLUvcSdVSyEAQBAEAQBAEAQBAEAQBAY1fXxQMMkr2saOFxAHIN54l6axz1s1Lnlz2tS7lsQDHc6cbbtpI9M/aSXa3lDO6PTorQiw5VzkW3khny4g1MmJcgGK4/WVrtGSR8lzqjbcN4rRt28puVoxwxxJdEt5/+me+aSVbKt/I2WE5v6+ex7GImn6Up0fyC7vSAopK2JnG/IljopX8LcyYYZmphbYzzPefFYAwclzcn2Km/EXLspYuMw5qbS3JTh2SNDBbQp47j6Tx2R3KC+5HQqj6mV+txaZTRM1NN2BbUFATn1AEAQBAEAQBAEAQBAEB5VNMyRpZIxr2na1wDgegr61ytW6KfFajkspDMczZ0st3QEwP3DtmE8bCdXQRyK7FXyNydmnuUpaCN2bcitMoclqqiPyrLsvqlZ2zD0/RPEbLUhqI5dlc+7iZk1O+LaTLvNIpyAnWSGcOWnIiqS6WHYHbZIxy/TbxHXu3KhUULX/czJfYv09a5n2vzT9FvUdUyVjZI3B7HC7XA3BCxnNVq2XWbDXI5Loey+H0IAgCAIAgCAIAgPKpqGRtL5HBjWi5c4gADjJX1Gq5bIfFcjUupXWUudBrbso26R+1eCG/hZtdym3IVpQ4eq5yehnTYgiZR+pD6bCMRxN/ZCHyX+tkOiwDyb6rcTQrjpYadLavJNf8AeZTSKadbrn5rq/vImuC5q4m2dUymQ+JH2jeQu7p3RoqlJiLl2EsXY8Pam2tycYZhEFONGGJkY4dEAE8rtp6VQfI9+bluXmRsZspYzV4PYQBAEAQBAEAQBAEAQBAEAQBAEAQH4lja4FrgC0ixBFwRuIO1fUVUzQ+Kl8lKwy2zdaIdPRg22vg223mP9Po3LUpq6/2yevyZdTRW+6P0+Cs1qGYSfInK19DJY3dA8/KM3eW3yhu4R0EVammSZMtZapqlYlsuovKmnbIxr2ODmuAc1w2EHWCFgqiotlN1FRUuh6r4fQgCAIAgCAIAgIfnByanrv2dkRa1rXPMjnHULhob2o1uPdW6dYVyknbDpK4qVcDptFEP1gGb2jprOe3s8g+lIAWg+THsHTc8aS1sj8kyTyEVFHHmua+ZLQFTLZ9QBAEAQBAEAQBAEAQBAEAQBAEAQBAEAQBAEBV2dDJANDq2Bttd52Dj+sA63p3rVoam/wDjd0+Pgy62m/2N6/JWa1DLLIzS5RlrjRSHtXXdDfgdtczkOtw4wd6zMQgun1E6mnQT/wCtehaqyTVCAIAgCAICvZc6sDXFv7PLqJHdM4DbetFMOeqX0kM9cQYi2splYPnJhqJ44GwyNMjtEElthy2XiSgcxquVUyPcdcx7kaiLmThUS6EAQBAEAQBAEAQBAEAQBAEAQBAEAQBAVnlxlvV0lW+GLsegGsI0mEnW2513WnS0kckek4zaqrfHJotNAc51f/w/yz+pWP4+LzK/8hL5Fx0EpfFG87XMa48pAJWM5LOVDZat0RTSZQ45LG7QhaDZ0bHuIDiXyntGMDnNANtZc42ALdRvqniia5Lu8/biQSyuRbN8vfgfcnccklIbKO6MgY6waQ+J2jJG9oc5pPCHNdYgHULa/k0SNzTy9+PARSq7X5+3DiSCWMOBa4Agggg7CDqIKgRbZoWFS5z1lXg5pKqSD6IOlGd7Ha28ttnKCuip5fqxo71OdqIvpSK30NdSVLonskYbOY4OaeNpuFI5qORUXiRNcrVRUOjsMrWzwxzN7mRjXjpF7LmntVjlavA6Vjkc1HJxMpeT0EAQGrrcehjqIqUm8spNmj6LQ1ztJ24arDf6VK2FzmK/ghE6VrXoziptFESnNFb3x/Pd1iunbsocy/aXmbbIfw+m86PcVDVbl3Impd806BXPHQBAEAQBAEAQBAQTORlTU0T4WwFgD2uLtJulrBaBbXxq/R07JUVXcCjWVD4lTR4kO/eXiG+L+X/2rvYIfP1KXb5fItTJDEZKijhmktpvBLrCw1OcNnIFk1DEZIrU1GrA9Xxo5eJuFCTBAEAQBAEAQBAUfnT+cZOZH1Vu0G5TqYdfvuiERKuFM6TwjvEXmmdULmH7S8zpmbKGlyiwR0jy4M7LE98T5Yu00i6I6raZDXNc2zSCRbRBHCFPDKiJa9lzsvPkQyxqvC6ZXTlzPuTeDyR9jDwWRQ6YgjcWl40z9MsJb2rbtFibgknWk0qOvbNV1r8cxFGqWvkiak+SSKsWCsc8+Hi0FQBru6Jx33Gmz0Wf6VqYa/aZ1MzEWZNf0KwWqZRdeamt06BrSe9SPZr3anj2PCw69lpr95uUL7woncTJUi4EBFsusrm0Mei2zp3jtG8DRs03cW4cJ6bWqWmWZ111IVaqpSFLJrUg2bbDJ6qt/bXuJbG5xe92sve5pbojkBvxCw4VfrZGRxfTTiUaON8kn1F4FxLGNgi8mb/DiSTBrJJPyku06/GVpK2ZOPshVWihVb291PagyIoIZGyxw6L2G7TpyGx5C6xXx9XK9uiq5ckPrKSJjtJqZ81JEqxZCAIAgCAIAgCAqnPT32m5knvatbDdl3QysS1t6lcLTMwvrN183U/Nd13Ln6vfOOgpNy0karFgIAgCAIAgCAICj86fzjJzI+qt2g3KdTDr990QiJVwpnSeEd4i80zqhcw/aXmdMzZQy15PQQBAQ3OzGDh5PiyxkenR+Ku0C/5uilOuT/CvQpRbhhkpyUx408Tmb5C78rR8FTqIdN1/Iu002g23mXosI2zVZTY5HRQOmfrOxjdhe87Gj3niBUsEKyv0UIppUiZpKUfSQ1GJVgBN5JXXc7gY0bTbga0agOQcK3XKyCPyQw2o+ok81L6wrDo6aJkMQsxgsN53k7yTrPKsCR6vcrnG8xiMajUMteD2URVZb4iHvAqXWD3AdrHsBI8Vb7aSGyfb+zCdVzIqppGxyUyvrpayCOSoc5jpAHN0Yxca9Wpt1FUU0TYnKjcySnqZXSI1VyLmWKbJWec7KOrpqmNkExjaYQ4gBhudN4v2wPAAtOhgjkYquS+ZmVs8kb0Rq2yIf/rnEf4l3qx/pV3scPh/ZT7ZN4h/rnEf4l3qx/pTscPh/Y7ZN4h/rnEf4l3qx/pTscPh/Y7ZN4jIpM4eIsNzMJB4r42W9LQD7V5dQwrwsem1syLruWRkZltHXfJub2OcC+he4cBtLD7xtHGsyppHQ5pmhpU9U2XLUpLFULZVOenvtNzJPe1a2G7LuhlYlrb1K4WmZhuqDKythjbFFO5rG6mtDWG2snaW32lQOponrpOTMnbUytTRRcie5rsoKqqlmbPKZA1jS0ENFiXEHuQFn10McbUVqWNChmfIq6S3LGWaaJAMq85McDjFTNEsg1Oee9tO4W1vPJYca0IKBz00n5J7lCeuaxdFma+xX1fllXzG7qmRo3RnsYHF2liem60WUsLdTfXMzn1UrtbvTIw48oKxpuKmcHzr/iV7WGNfxT0PCTSJ+S+pKMAzmVMRAqLTx8JsGyAcRFg7kI6VVloGOT7Ml9i1FXvav35p7lsYVicVTE2aFwcx3Dwg8II4CNyyJI3Mdou1msx7Xt0mmYvB7KPzp/OMnMj6q3aDcp1MOv33RCIlXCmdJ4R3iLzTOqFzD9peZ0zNlDLXk9BAEBCc7s4bQhvC+ZgHQHO/tV7D0vLfuQpV62it5lMLbMQmORmT/wC0wvfY6pS3VxNYfiqNTNoORPIvUsKPYq+ZdixDaKJzg5RftlSdE/IxXZHuPjP6SPQAt6kg+kzPWuswauf6j8tSE7zT4F2GnNS8dvP3PFENnrHtuTRVCvm0n6Cak/ZfoIdFmmutf0TtUC+EBzNVd2/nu95XTt1Icy7aU2+RHh9N50fFQ1W5dyJqXfNOglzx0BT+eTwyL7uP6ki2cO3a8zHxHeJyIEtAzyW4bm7rJ4mTMdDoyNDm6T3g2IuLgMOtU310bHK1b5f3vLjKGRzUclszJdmvr98B4g9/xYvP8hF5+n/p6/j5fIiOI0EkEjopWlj27Wm3KCCNRHGFbY9r26TdRTexzF0XJmfKCsfDIyaM2fG4ObyjgPEdh4ivr2o9qtXiGPVjkcnA6Qo6gSRskb3L2NeORwBHvXMuarVVFOla5HIioVfnp77TcyT3tWrhuy7oZeJa29SuFpmYSrB8gKuphZPG6EMeCRpPcDqJGsBh3b1UkrY43K1b5FuOike1HJbMnObzJGooZJXTGMh7GgaDnO1gk67tCoVlSyZERvAv0lM+JVVx5Z1cpnQRilidaSVt5HDa2PZYbi43HIDvX2gp0eum7Un7PNdOrE0G61/RUC2THJLk9kRV1jRIxrWRnY+QkB3NABJ5dQ41Vmq44lsua+RaipJJEumSeZtcRzXVcbS6N8cthraLscebfUekhRMxCNVsqWJX4fIiXatyDyMLSWuBBBIIIsQRqII4CryLfNChqyJTm6yiNJUtY4/IzEMeOAOOpr+Kx1HiJ3BVayBJGXTWhbo51jfZdSl5rBN0o/On84ycyPqrdoNynUw6/fdEIiVcKZ0nhHeIvNM6oXMP2l5nTM2UMteT0EAQFTZ48T0poqcHvbS9/OfqaOUNaT+Na+HR2ar+8ycRku5GdxXa0jNLvzW0XY8PYSLGVz5D0nRafVa1YVc/SmXyyN2iZowp55npnJxo01G4NNpJj2Jm8Ajt3dDb695C+UcX1JUvqTM+1kv04ltrXIpnA8ONTURQD6x4aSOBu1x6GgnoW1LJoMV3cYsUf1Ho3vOjYYmsaGNFmtAa0DYABYAdC5tVVVup0aJZLIftfD6EBzNVd2/nu95XTt1Icy7Wpt8iPD6bzo+Khqty7kTUu+adBLnjoCn88nhkX3cf1JFs4du15mPiO8TkQJaBnnQeRfgFL5hnVC5yp3ruanRU+6byQ3ShJimc74/85vHTs68i2sO3S8/gxcQ3vT5IOr5ROiMkvAaX7tF/TaucqN67mp0cG6byQr/PT32m5knvatDDdl3Qz8S1t6lcLTMwvrN183U/Nd13Ln6vfOOgpNy0karFg56yxrzPW1Eh2dkcxvNZ2jfYL9K6KmZoRNTy/Zz1S/TlcvmeWTOHCpq4YD3L5Bpc0Xc4eqCvU79CNXHmCP6kiNU6IjYGgNAAAFgBqAA2ADcubVbnRolj9ICnM72GNjqmTNFuzMOlxvYQCfVLPQtnD5FdGrV4f9MbEI9F6OTiQQrQKB0VkxXGekglO10TS7nWs72grm52aEjm+Z0kL9ONHeRUedP5xk5kfVWxQblOpj1++6IREq4UzpPCO8ReaZ1QuYftLzOmZsoZa8noIDFxOvZBE+aQ2YxpcfgBxk2A4yvTGK9yNTieXvRjVcpzvi2IPqJpJ391I4uPEOBo4gLDoXSRsRjUanA5yR6vcrl4n4w+jdPKyFndSPDR0m1+QbehfXvRjVcvA+MYr3I1OJ0fRUzYo2RN1NY1rW8jQAPcuac5XKqqdK1qNREQqHO7iPZKtsIOqGMXHlv7Y/l0FsYfHaPS7/8Ahj4g+8iN7j9Zn6HTq5JTsii1c55sPyh3pXzEX2jRvev6PuHsvIru5C4ljGwEAQHM1V3b+e73ldO3UhzLtam3yI8PpvOj4qGq3LuRNS75p0EueOgKfzyeGRfdx/UkWzh27XmY+I7xORAloGedB5F+AUvmGdULnKneu5qdFT7pvJDdKEmKazweHM+7s68i2sO3S8/gxcQ33T5IMr5ROiMkvAaX7tF1GrnKjeu5qdHBum8kK/z099puZJ72rQw3Zd0M/EtbepXC0zML6zdfN1PzXddy5+r3zjoKTctJGqxYOYi4nWdp1nlOtdScufWPINwSCNhBsfSF8VL6z6i21Ht+2y/aSeu7/K+aDe49abu9fUftsv2knru/ymg3uGm7vX1POWZzu6c51tmkSbelfURE1HlXKutT8L6fC9c2R/8Ajaf/ANvsmkCwK3fu6fpDeotw3r+yt86fzjJzI+qtOg3KdTNr990QiJVwpnSeEd4i80zqhcw/aXmdMzZQy15PQKApnOTlaKp/7PC68Ebrlw2SPGq43tHBvOvctqipvpppO1r7GNWVP1F0G6k9yEK+UCy80WT93OrXjULshvwnY946vS5ZeITZfTTqaeHw/wCxehaSyjVOdsq6nstbUv3zPA5GuLW+wBdHTt0Ymp5HO1DtKVy+ZYmZeACCok4XStb0NZcdcrOxJfuankaOHN+xV8yxVmmiEAQHM1V3b+e73ldO3UhzLtam3yI8PpvOj4qGq3LuRNS75p0EueOgKfzyeGRfdx/UkWzh27XmY+I7xORAloGedB5F+AUvmGdULnKneu5qdFT7pvJDdKEmKazweHM+7s68i2sO3S8/gxcQ33T5IMr5ROiMkvAaX7tF1GrnKjeu5qdHBum8kK/z099puZJ72rQw3Zd0M/EtbepXC0zML6zdfN1PzXddy5+r3zjoKTctJGqxYOa8TpuxTSxeJK9nquI+C6ZjtJqL3oc1I3Rcre5TMyVghkq4I5xeN79FwuW30gQ3WCCO2LV4nc5saq3We6drXSIjtRb/AO7zDfsD/Nm/Wsft0/i9k+DY7FB4fdfkfu8w37A/zZv1p26fxeyfA7FB4fdfkfu8w37A/wA2b9adun8XsnwOxQeH3X5H7vMN+wP82b9adun8XsnwOxQeH3X5N9heHRU0TYYW6Mbb6LbudbScXHW4k7SVXe9z3aTtZYYxrG6LdRTWdP5xk5kfVW1QblOpi1++6IREq4UzpPCO8ReaZ1QuYftLzOmZsoZE0rWNLnENa0XLiQAAOEk7F8RFVbIfVVES6lSZeZfGfSp6UkRbHybDJ5LdzPaeIbdelo9D736+7uMmqrNL7Gau/vK/WiZxvMkcnH104jbcMbYyv8Vu4eUdYHp4FBUTpC2/HgT08CzOtw4l+UdKyJjY42hrGNDWgcAGoLnnOVy3U6BrUalkPZfD6czVT9J73b3uPpJK6dqWREOZct3KpbeZo/8Ahyj/AOy7+nF/hZGI7xOX/VNfDt2vP4J8s8vhAEBzTXxlssjTtEjweUOIXTsW7UXyOZelnKnmbTIjw+m86Pioarcu5E1LvmnQS546Ap/PJ4ZF93H9SRbOHbteZj4jvE5ECWgZ50HkX4BS+YZ1Qucqd67mp0VPum8kN0oSYprPB4cz7uzryLaw7dLz+DFxDfdPkgyvlE6IyS8Bpfu0XUaucqN67mp0cG6byQgmemnN6aS2q0jCdx7QgdI0vQr+GrtJyKGJIv2rzKzWoZZZmQmXlPT0zaeo0mmO+i4NLg5pJcO51gi5GxZdVRve/TZxNSlrGMZoP4E3wHKilrHObA8uLAC67HN1E2G0KhLTyRJdyF6KdkuypWOdbBjDV9mA7ScXvwB7QA4dOp3SVq0EulHo8U/Rl18WjJpcFIUCRrGojYRqsrxRLZyXzlwuY1lYSyQADsgaXNfxkNF2u36rcmxY89A5FvHmnca8Fe1UtJkveSWTLXD2i5qY7cV3H0AXVZKWZfxLS1UKJfSQh+VWc0Fpiog651GZw0bDyGnXfjNrblcgoFveT0KU9elrR+pucgsuG1YEE5DagDUdglA4Rufvb0jhAhqqRY/ubq/RNS1aSfa7X+ybKiXik87ERbiDidjooyOQXb72rcoFvD1UxK9P8vQhpV0pHSeEd4i80zqhcw/aXmdMzZQqXOviczqt1OXnsTGsIYNTbloJJA7o8uzgWxQRtSPStmZFfI76mjfIg6vlA2+TOTk9dJoRCzR3yQjtWD4u3N4eIXKhmnbE27vQmhgfKtk9S9MAwWKjhEMQsBrc49093C5x4T/0FgSyuldpON6KJsbdFpslGSBAc04hFoyyN8WR7fQ4hdOxbtRfI5l6WcqeZZOZaq7Wpi3Fjx0gtPVb6VmYk3NrjTw12TmlmrLNMIAgKczm5LPhmfVRtJhkOk8gX7G891pbmk677yRuvtUVQjmoxdae5jVtOrXabUyU0GRHh9N50fFT1W5dyIKTfNOglzx0BT+eTwyL7uP6ki2cO3a8zHxHeJyIEtAzzoPIvwCl8wzqhc5U713NToqfdN5IbpQkxTWeDw5n3dnXkW1h26Xn8GLiG+6fJBlfKJ0Rkl4DS/douo1c5Ub13NTo4N03kh8yqwJtbTuhcbHumO26LxsPJrIPESkEyxP0kPk8KSs0VKFxfCpqWQxTMLHDZfY4b2u2OC345GyJdqmBJG6NbOQw1IeCxcy/fqjzbOsVm4lst5mlhu04sfKDBoqyF0Eo1HW1w2scNjhxj/I4VmRSuidpNNKWJsjdFxRuUmS9RROIkbdl+1laDoO3XP0TxH27VvQ1DJUy19xhTU74lz1d5pVOQBAfEBOMjMgp53tmm0oYgQ4bWyPI1jR4WDytu7eKFTWNYitbmvsXqajc5Uc7JPcuUBYptESzhZKGtia+K3Z4r6N9Qe07WE8B4Qd/LcXKSp+k6ztSlSrp/qtu3WhStdSSQuMcrHMeNrXAg+3aONbbXI5LtW5iOa5q2cljo3CO8ReaZ1QuaftLzOkZsoU3nOYXYk9rQSS2MAAEknQGoAbVtUK2gRV8zGrkVZrJ5Gfkvm1mlIkqrxR7dAd8dy8DB7eIbV4nr2tyZmvt/wCnuCgc7N+Sd3EtfDqCKCMRRMDGN2Ae87zxlZD3ueuk5czWYxrEs1MjJXk9BAEBz9lxSdir6lu+UvHJJaT+5dDSu0oWr5fo5+qbozOT+5mXm4xUU9dHpGzZQYnfiton1g30rzWR6cS24Znqjk0JU88i9lgG8EAQHwi+ooDTDJSiEzZ2wNZIx2k1zLsF95a0hp6Qp+0S6Oiq5EPZ49LSRMzdKAmNZimT9LUuD5oWyODdEF19QuTbbvJUrJpGJZq2I3wset3Jcw/9FYf/AA0ft/yvfapvEp47LD4UN1S0zImNjY0NY0BrWjYANgUDnK5bqTIiIlkPVfD6avE8naWoeHzQte4N0QXXvYEm23jKlZPIxLNWxE+GN63clzE/0Vh/8NH7f8r32qbxKeeyw+FDd00DY2NjYNFrWhrQNgaBYD0KBVVy3UmRERLIei+H08aqkjlboSMa9p+i9ocPQV9a5WrdFsfHNRyWVDUOyOw8/wC1i6G29ym7TN4lIuzReFDMwvA6amJdBEyMuFnFotcBeHyvftLc9MiYzZSxsVGSH5ewOBBAIO0HWD0ICO1uQuHym5p2tP8Axl0Y9VpA9istrJm/l65lZ1JC78f+GI3Nth4+g88Rkf8AAr32+bv9jz2GHu9zb4XktRU5BigYHDY4gvcORz7kKGSolftOJWU8bNlDcKEmCAIDxqqSOQaMjGvG57Q4egr61ytW6LY+OajksqHoxgAAAAAFgBqAA2ABfD6eLKKISOlDGiRwAc/RGkQBYDS224l603W0b5HnRS97ZmQvJ6CAIAgCAqbPHhmjNFUgant7G7nNuW+kE+qtfDpLtVnUycRjs5H9Cu1pGaXxkHlGK2mBcflo7NlHCTwP5HAX5bjgXP1UH0n5al1G/Sz/AFWeaaySqsWQgCAIAgCAIAgCAIAgCAIAgCAIAgCAIAgCAIAgCA+PcACSQANZJ1ABAaXDcqaaoqHU0LuyFrC9z29xqLW2DvpHtuDVxqd9O9jNN2RAyoY9+g1bm7UBOEAQBAEAQGnytwUVlLJD9IjSjO57dbeg7DxEqanl+lIjiGeL6rFac+Sxlri1wIc0kOB2gg2IPHddEioqXQ55UVFspsMn8alo5mzRHWNTmnY9vC0/54DZRzRNlbouJIZnRO0kL3yex2GsiEsR4ntPdMducPjwrAmhdE7Rcb0UrZW6TTaKIlCAIAgCAIAgCAIAgCAIAgCAIAgCAIAgCAIDyqalkbS+RzWNG1ziGgcpK+o1XLZD4qoiXUhOO5zqaK7adpnfv1sjH4iLu6BbjV6LD3uzfl+yjLXsbk3P9FbY/lTVVh+WkOhwRs7Vg/D9LlcSVpxU8cWynXiZstRJLtL04EhzO+Gyfd3deNV8R3Sc/ksYdvV5fBcaxTZCAIAgCAIAgKxzpZJk3rYW8Hy7RxfWAcmo9B3rUoan/W7p8GZXU1/8jevyVgtUyjNwjFZqWQSwvLXDbucPFcOEKOSNsjdFyEkcjo1u1S2sl84tPUWZPaCXZrPybj5Lz3PI70lZE9C9mbc09zXgrWPydkvsTUFUS6fUAQBAEAQBAEAQBAEAQBAEAQBAEB+ZJA0XcQANpJsB0lfUS+oKtiM4tl9QQXHZeyuH0YRp/m1N9qsx0cr+FuZVkrImcb8iFYxnTnfcU8bYh4zvlHcttTR7Vejw5iba3KUmIOXYSxCcSxOaodpzSPkPBpG4HINjehXmRtYlmpYovkc9buW5ir2eAgJ1md8Nk+7u68aoYjuk5/Jfw7ery+C41imyEAQBAEAQBAfCEBVGXeb8xl1RSNuza+EbWbywcLfJ4ODVs16Wtv8AZJr7/kyaqit90eru+CuVpGaEBu8Dyrq6SwilOgPq39uzoB7n8JCglpo5NpM+8niqZI9S5dxO8JzrRmwqIXMPjRnTby6JsR6Ss+TDnJsL6l+PEWrtpYluHZXUM9tCojufovPY3eh9iVUfTSs1tLbKmJ2pxumuB1jWFATn1AEAQBAEAQBAEAQHhVVsUQvJIxg3vc1o9pXprXO1Jc8q5G61NFW5dYfFtqGuO6MOk9rRb2qdtHM78fXIgdVwt/Ij1fnXhGqGCR/G8tjHs0j7lZZhrl2lt7ld+IsTZS5GcRzl10mphZCPIbpG3G59/YArTKCJuvMqvr5XasiLV+IzTm80r5D5bi63IDqCtMjazZSxVfI5+0tzGXs8BAEB8QErwDICsqbOc3sMfjSAgkeTHtPTYcaqS1sceSZr5fJbiopJM1yTz+C0slskKehu6PSdIW6LpHHWRcGwA1NFwOPjKyZ6l82S6u41YKZkWaa+8kKrlgIAgCAIAgCAIAgIXlbm/hqiZYbQzHWSB2jz5TRsPlDpBV2nrXR5OzQpVFG2TNuSlT41gVRSO0Z4y3XqdtY7mvGo8m3iWvFMyRLtUyZYXxrZyGuUpEEB8QHvSVksWuKR8fMe5nVIXlzGu2kuemvc3ZWxuKfLTEGbKl552i/rgqFaSFfxJkq5k/I2MOcrEG7XRu50Y/tIUS0EK9/qSpXy+RlMzp1o2xwH8Lx/evK4dF3r/eh6TEZe5D1Gdaq+xh/P+pef42PvU9fyL/CgOdaq+xh/P+pP42PvUfyL+5DyfnTrTsZAPwvP969Jh0Xev96Hn+Ql7kMaTOViB2OjbyRj4kr0lBD5+p5Wvl8jCmy6xF22pcOa2NvtDbqRKOFPx/ZGtZMv5fo1lTj1XJ3dRM7iMj7ei9lIkMbdTU9CNZpF1uX1NcRwqUiPqAIAgCA+IDY4XgdTUn5GF7/KAs31zZo9KifMxm0tiRkMj9lCbYNmqldZ1TKGDxI+2d0vOoHkBVGTEWpsJ6l6PDlXbX0J7gmStJSWMUQ0x9Y7t3+sdnRZUJaiSTaU0I6eOPZQ3SgJggCAIAgCAIAgCAIAgCA86inZI0se1rmnUWuAcDygr6iqi3Q+KiKllIPjebCmlu6BzoHeL3bPVJuOg24leixB7cnZ/soy0DHZtyINi2QFfBciPsrfGiOl+TU72FX462J/G3MoyUUrOF+RGZo3MJa4Frhta4FpHKCrSKipdCqqKmSn5X0+BAEAQBAEAQBAEAQBAfEBkUdFLKbRRvkPkNc/3BeXPa3aWx6axztlLkiw/N9iEv1QjG+Rwb+UXd7FWfWwt435FltFM7hbmSfDs0w2z1B5sTQPzuv1VVfiXhb6lpmHJ+TvQlmF5E0EFi2BrnD6Ul5Dy9tqHQAqclXK/WvpkW2UsTNSEgaANQVcsH1AEAQBAEAQBAEAQBAEAQBAEAQBAEBj1lDFMNGWNkg3Pa1w9BC9Ne5q3atjy5jXJZyXI9W5vsPk19h0Dvjc5v5b29isNrZm8b8yu6jhdwNJVZp4D3ueVvODX+7RVhuJP4tQgdhzOCqaufNNMO4qY3c5jm+4lSpiTeLSJcNdwca2qzaVjNZkgPI6T/8ANSNr414L7fJGtBInFPf4NZUZIVDNrouhz/0KVKpi9/8AepGtI9OKGGzApSbXZfld+le1naeEp3KtjPhyLqXWs6LXvc/9CjWrYnBf71JEo396f3obOnzY1j9fZKcDnSe7sajXEI04L7fJ7TD5F4p7/Bnw5ppj3VTGOaxzveQolxJvBpImGu4u9jYU+aaId8qXnmsaz36SjXEncGkjcObxcbalzZ0DO6bJJzpCOpZROr5l1ZdCZtBCmvM3VHkrQxW0KaK42EsDyPxOuVA6oldrcpM2nibqaht2tAFgLDcFCTH1AEAQBAEAQBAEAQBAEAQBA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300" name="Picture 12" descr="http://www.extremetech.com/wp-content/uploads/2011/08/intel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876800"/>
            <a:ext cx="1500855" cy="990600"/>
          </a:xfrm>
          <a:prstGeom prst="rect">
            <a:avLst/>
          </a:prstGeom>
          <a:noFill/>
        </p:spPr>
      </p:pic>
      <p:pic>
        <p:nvPicPr>
          <p:cNvPr id="10" name="Picture 9" descr="facebook_logo_detai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4724400"/>
            <a:ext cx="1110092" cy="1187450"/>
          </a:xfrm>
          <a:prstGeom prst="rect">
            <a:avLst/>
          </a:prstGeom>
        </p:spPr>
      </p:pic>
      <p:pic>
        <p:nvPicPr>
          <p:cNvPr id="12302" name="Picture 14" descr="http://archiveteam.org/images/1/15/Apple-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4495800"/>
            <a:ext cx="1168923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4412095" cy="3048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25" name="Picture 6" descr="C:\Users\sjames\Desktop\ppt_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28800" y="5581650"/>
            <a:ext cx="109728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43000" y="4267200"/>
            <a:ext cx="6553200" cy="2265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>
                <a:latin typeface="+mn-lt"/>
                <a:cs typeface="+mn-cs"/>
              </a:rPr>
              <a:t>Housing growth 7,526, job growth 42,000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>
                <a:latin typeface="+mn-lt"/>
                <a:cs typeface="+mn-cs"/>
              </a:rPr>
              <a:t>$1.05 million single family home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>
                <a:latin typeface="+mn-lt"/>
                <a:cs typeface="+mn-cs"/>
              </a:rPr>
              <a:t>$2,128 average rent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286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Shortage of Homes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496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5"/>
          <p:cNvSpPr>
            <a:spLocks noGrp="1"/>
          </p:cNvSpPr>
          <p:nvPr>
            <p:ph idx="1"/>
          </p:nvPr>
        </p:nvSpPr>
        <p:spPr>
          <a:xfrm>
            <a:off x="533400" y="3429000"/>
            <a:ext cx="8153400" cy="2209800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b="1" dirty="0" smtClean="0"/>
              <a:t>Silicon Valley Leadership Group</a:t>
            </a:r>
          </a:p>
          <a:p>
            <a:pPr eaLnBrk="1" hangingPunct="1"/>
            <a:r>
              <a:rPr lang="en-US" sz="2800" dirty="0" smtClean="0"/>
              <a:t>385 members</a:t>
            </a:r>
          </a:p>
          <a:p>
            <a:pPr eaLnBrk="1" hangingPunct="1"/>
            <a:r>
              <a:rPr lang="en-US" sz="2800" dirty="0" smtClean="0"/>
              <a:t>1 out of 3 private sector jobs</a:t>
            </a:r>
          </a:p>
        </p:txBody>
      </p:sp>
      <p:pic>
        <p:nvPicPr>
          <p:cNvPr id="6148" name="Picture 6" descr="C:\Users\sjames\Desktop\ppt_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8800" y="5581650"/>
            <a:ext cx="109728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gdouglas.SVLG\Pictures\sj_panoramic.jpg"/>
          <p:cNvPicPr>
            <a:picLocks noChangeAspect="1" noChangeArrowheads="1"/>
          </p:cNvPicPr>
          <p:nvPr/>
        </p:nvPicPr>
        <p:blipFill>
          <a:blip r:embed="rId3" cstate="print"/>
          <a:srcRect b="6990"/>
          <a:stretch>
            <a:fillRect/>
          </a:stretch>
        </p:blipFill>
        <p:spPr bwMode="auto">
          <a:xfrm>
            <a:off x="0" y="0"/>
            <a:ext cx="916308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title"/>
          </p:nvPr>
        </p:nvSpPr>
        <p:spPr>
          <a:xfrm>
            <a:off x="3429000" y="5105400"/>
            <a:ext cx="5486400" cy="566738"/>
          </a:xfrm>
        </p:spPr>
        <p:txBody>
          <a:bodyPr/>
          <a:lstStyle/>
          <a:p>
            <a:pPr algn="r" eaLnBrk="1" hangingPunct="1"/>
            <a:r>
              <a:rPr lang="en-US" b="0" dirty="0" smtClean="0"/>
              <a:t>David Packard</a:t>
            </a:r>
            <a:br>
              <a:rPr lang="en-US" b="0" dirty="0" smtClean="0"/>
            </a:br>
            <a:r>
              <a:rPr lang="en-US" b="0" dirty="0" smtClean="0"/>
              <a:t>Hewlett-Packard CEO and</a:t>
            </a:r>
            <a:br>
              <a:rPr lang="en-US" b="0" dirty="0" smtClean="0"/>
            </a:br>
            <a:r>
              <a:rPr lang="en-US" b="0" dirty="0" smtClean="0"/>
              <a:t>Silicon Valley Leadership Group Founder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09600" y="2057400"/>
            <a:ext cx="5029200" cy="2362200"/>
          </a:xfrm>
        </p:spPr>
        <p:txBody>
          <a:bodyPr rtlCol="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 smtClean="0"/>
              <a:t>“Our job, as CEOs, is not to sit on the sidelines, to cheer or jeer.  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 smtClean="0"/>
              <a:t>Our job is to get into the game and move the ball forward.”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latin typeface="+mj-lt"/>
            </a:endParaRPr>
          </a:p>
        </p:txBody>
      </p:sp>
      <p:pic>
        <p:nvPicPr>
          <p:cNvPr id="5125" name="Picture 6" descr="C:\Users\sjames\Desktop\ppt_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8800" y="5581650"/>
            <a:ext cx="109728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 t="1942"/>
          <a:stretch>
            <a:fillRect/>
          </a:stretch>
        </p:blipFill>
        <p:spPr bwMode="auto">
          <a:xfrm>
            <a:off x="5943600" y="762000"/>
            <a:ext cx="2857500" cy="384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Box 7"/>
          <p:cNvSpPr txBox="1">
            <a:spLocks noChangeArrowheads="1"/>
          </p:cNvSpPr>
          <p:nvPr/>
        </p:nvSpPr>
        <p:spPr bwMode="auto">
          <a:xfrm>
            <a:off x="7543800" y="6315075"/>
            <a:ext cx="160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FFFF"/>
                </a:solidFill>
              </a:rPr>
              <a:t>#CEOSummit</a:t>
            </a:r>
          </a:p>
        </p:txBody>
      </p:sp>
      <p:pic>
        <p:nvPicPr>
          <p:cNvPr id="1034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990600"/>
            <a:ext cx="4267200" cy="551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457200" y="304800"/>
            <a:ext cx="868680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2013 CEO Business Climate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Survey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1031</TotalTime>
  <Words>356</Words>
  <Application>Microsoft Office PowerPoint</Application>
  <PresentationFormat>On-screen Show (4:3)</PresentationFormat>
  <Paragraphs>82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Housing in Silicon Valley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David Packard Hewlett-Packard CEO and Silicon Valley Leadership Group Founder</vt:lpstr>
      <vt:lpstr>PowerPoint Presentation</vt:lpstr>
      <vt:lpstr>PowerPoint Presentation</vt:lpstr>
      <vt:lpstr>Engaging Business Community on Housing </vt:lpstr>
      <vt:lpstr>Housing Trust of Silicon Valley</vt:lpstr>
      <vt:lpstr>Facebook – Anton Menlo Apartments</vt:lpstr>
      <vt:lpstr>Google – Fair Oaks Senior Housing</vt:lpstr>
      <vt:lpstr>Conclusion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Title</dc:title>
  <dc:creator>Colin Buckner</dc:creator>
  <cp:lastModifiedBy>Kate Dorrell</cp:lastModifiedBy>
  <cp:revision>76</cp:revision>
  <cp:lastPrinted>2013-10-17T14:33:58Z</cp:lastPrinted>
  <dcterms:created xsi:type="dcterms:W3CDTF">2010-08-23T19:30:16Z</dcterms:created>
  <dcterms:modified xsi:type="dcterms:W3CDTF">2013-10-17T14:35:02Z</dcterms:modified>
</cp:coreProperties>
</file>