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7CDE-EA49-4B8A-A157-5459D9FCCEC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B4F6E-7FF5-4B96-A772-16A86A3C2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2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B4F6E-7FF5-4B96-A772-16A86A3C295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B4F6E-7FF5-4B96-A772-16A86A3C295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B4F6E-7FF5-4B96-A772-16A86A3C295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B4F6E-7FF5-4B96-A772-16A86A3C295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B4F6E-7FF5-4B96-A772-16A86A3C295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B4F6E-7FF5-4B96-A772-16A86A3C295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B4F6E-7FF5-4B96-A772-16A86A3C295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9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8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8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4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2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4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5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3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6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8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335CE-65CA-4B4A-90C3-A384B70D4BE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08B5-F818-434F-BC44-DA4E7ECF7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9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Chart 1: AFAC Numbers</a:t>
            </a:r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240636"/>
              </p:ext>
            </p:extLst>
          </p:nvPr>
        </p:nvGraphicFramePr>
        <p:xfrm>
          <a:off x="740664" y="1554481"/>
          <a:ext cx="10872216" cy="460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80"/>
                <a:gridCol w="2201968"/>
                <a:gridCol w="2201968"/>
              </a:tblGrid>
              <a:tr h="944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Families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alatino Linotype" panose="02040502050505030304" pitchFamily="18" charset="0"/>
                        </a:rPr>
                        <a:t>Individuals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Average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Number of Families Coming to AFAC Weekly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1,937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4,663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Active Referrals as of August 30, 2014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alatino Linotype" panose="02040502050505030304" pitchFamily="18" charset="0"/>
                        </a:rPr>
                        <a:t>3,174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alatino Linotype" panose="02040502050505030304" pitchFamily="18" charset="0"/>
                        </a:rPr>
                        <a:t>7,617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74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Number </a:t>
                      </a:r>
                      <a:r>
                        <a:rPr lang="en-US" sz="2000" b="1" u="none" strike="noStrike" dirty="0">
                          <a:effectLst/>
                          <a:latin typeface="Palatino Linotype" panose="02040502050505030304" pitchFamily="18" charset="0"/>
                        </a:rPr>
                        <a:t>of Referrals with Seniors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Palatino Linotype" panose="02040502050505030304" pitchFamily="18" charset="0"/>
                        </a:rPr>
                        <a:t>1,020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Palatino Linotype" panose="02040502050505030304" pitchFamily="18" charset="0"/>
                        </a:rPr>
                        <a:t>1,431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     Individual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Seniors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-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1,177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     Individual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Adults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     Individual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Children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1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Chart 2: Living Situation</a:t>
            </a:r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6833"/>
              </p:ext>
            </p:extLst>
          </p:nvPr>
        </p:nvGraphicFramePr>
        <p:xfrm>
          <a:off x="737617" y="1499616"/>
          <a:ext cx="10552175" cy="4443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7877"/>
                <a:gridCol w="2137149"/>
                <a:gridCol w="2137149"/>
              </a:tblGrid>
              <a:tr h="64669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Number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Percent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7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Number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of Seniors Living Alone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alatino Linotype" panose="02040502050505030304" pitchFamily="18" charset="0"/>
                        </a:rPr>
                        <a:t>864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84.7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7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Number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of Seniors Living with Another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15.0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7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Number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of Seniors Living with 2 Others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49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Chart 3: Where are AFAC’s Seniors Living</a:t>
            </a:r>
            <a:br>
              <a:rPr lang="en-US" dirty="0" smtClean="0">
                <a:latin typeface="Palatino Linotype" panose="02040502050505030304" pitchFamily="18" charset="0"/>
              </a:rPr>
            </a:br>
            <a:r>
              <a:rPr lang="en-US" dirty="0" smtClean="0">
                <a:latin typeface="Palatino Linotype" panose="02040502050505030304" pitchFamily="18" charset="0"/>
              </a:rPr>
              <a:t>Part 1</a:t>
            </a:r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428124"/>
              </p:ext>
            </p:extLst>
          </p:nvPr>
        </p:nvGraphicFramePr>
        <p:xfrm>
          <a:off x="713232" y="1764792"/>
          <a:ext cx="10424160" cy="4608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755"/>
                <a:gridCol w="2647405"/>
              </a:tblGrid>
              <a:tr h="5840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The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Carlin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Claridge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House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Culpepper Gardens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Hunter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Park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Woodland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Hills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        Subtotal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Palatino Linotype" panose="02040502050505030304" pitchFamily="18" charset="0"/>
                        </a:rPr>
                        <a:t>569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Elsewhere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in Arlington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451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        </a:t>
                      </a:r>
                      <a:r>
                        <a:rPr lang="en-US" sz="2000" b="1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Palatino Linotype" panose="02040502050505030304" pitchFamily="18" charset="0"/>
                        </a:rPr>
                        <a:t>1,020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40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Chart 4: Where are the Seniors Living</a:t>
            </a:r>
            <a:br>
              <a:rPr lang="en-US" dirty="0" smtClean="0">
                <a:latin typeface="Palatino Linotype" panose="02040502050505030304" pitchFamily="18" charset="0"/>
              </a:rPr>
            </a:br>
            <a:r>
              <a:rPr lang="en-US" dirty="0" smtClean="0">
                <a:latin typeface="Palatino Linotype" panose="02040502050505030304" pitchFamily="18" charset="0"/>
              </a:rPr>
              <a:t>Part 2</a:t>
            </a:r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520135"/>
              </p:ext>
            </p:extLst>
          </p:nvPr>
        </p:nvGraphicFramePr>
        <p:xfrm>
          <a:off x="713232" y="1690690"/>
          <a:ext cx="10415016" cy="4229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7888"/>
                <a:gridCol w="2167128"/>
              </a:tblGrid>
              <a:tr h="4737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22201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Clarendon, Courthouse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22202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Crystal City </a:t>
                      </a:r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Area  (Claridge House)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82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22203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Ballston to Arlington </a:t>
                      </a:r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Blvd (Carlin House, Culpepper Gardens)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22204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Columbia Pike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219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8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22205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Route 50 &amp; West </a:t>
                      </a:r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Arlington  (Woodland Hills)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22206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Nauck &amp; Fairlington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22207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North </a:t>
                      </a:r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Arlington  (Hunters Park)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22209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Rosslyn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46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Chart 5: Income Levels</a:t>
            </a:r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251807"/>
              </p:ext>
            </p:extLst>
          </p:nvPr>
        </p:nvGraphicFramePr>
        <p:xfrm>
          <a:off x="758952" y="1690686"/>
          <a:ext cx="10158984" cy="3644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8924"/>
                <a:gridCol w="2580060"/>
              </a:tblGrid>
              <a:tr h="835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Arlington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Country: Average Median Income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Palatino Linotype" panose="02040502050505030304" pitchFamily="18" charset="0"/>
                        </a:rPr>
                        <a:t>$102,000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84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</a:t>
                      </a:r>
                      <a:r>
                        <a:rPr lang="en-US" sz="2000" b="1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AFAC </a:t>
                      </a:r>
                      <a:r>
                        <a:rPr lang="en-US" sz="2000" b="1" u="none" strike="noStrike" dirty="0">
                          <a:effectLst/>
                          <a:latin typeface="Palatino Linotype" panose="02040502050505030304" pitchFamily="18" charset="0"/>
                        </a:rPr>
                        <a:t>Families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9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       90th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Percentile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alatino Linotype" panose="02040502050505030304" pitchFamily="18" charset="0"/>
                        </a:rPr>
                        <a:t>$24,560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9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       80th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Percentile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$21,230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9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       AFAC’s Senior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Families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$14,638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93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Chart 6: Ethnicity</a:t>
            </a:r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571092"/>
              </p:ext>
            </p:extLst>
          </p:nvPr>
        </p:nvGraphicFramePr>
        <p:xfrm>
          <a:off x="704088" y="1690685"/>
          <a:ext cx="10506456" cy="3705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4883"/>
                <a:gridCol w="2249350"/>
                <a:gridCol w="2382223"/>
              </a:tblGrid>
              <a:tr h="115169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AFAC </a:t>
                      </a:r>
                      <a:endParaRPr lang="en-US" sz="2000" u="none" strike="noStrike" dirty="0" smtClean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Percent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Arlington </a:t>
                      </a:r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County Percent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8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American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Indian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Asian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18.4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9.9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Black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or African American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29.8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8.9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6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Hispanic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or Latino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23.8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15.6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Native </a:t>
                      </a:r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Hawaiian or Pacific Islander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4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White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alatino Linotype" panose="02040502050505030304" pitchFamily="18" charset="0"/>
                        </a:rPr>
                        <a:t>27.5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Palatino Linotype" panose="02040502050505030304" pitchFamily="18" charset="0"/>
                        </a:rPr>
                        <a:t>63.6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40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225295"/>
          </a:xfrm>
        </p:spPr>
        <p:txBody>
          <a:bodyPr/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Chart 7: Country of Origin</a:t>
            </a:r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593365"/>
              </p:ext>
            </p:extLst>
          </p:nvPr>
        </p:nvGraphicFramePr>
        <p:xfrm>
          <a:off x="722376" y="1325880"/>
          <a:ext cx="4846320" cy="5210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2947"/>
                <a:gridCol w="1263373"/>
              </a:tblGrid>
              <a:tr h="249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Argentina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Bangladesh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Bolivia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48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Brazil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Cambodia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Chile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China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Colombia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Costa </a:t>
                      </a:r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Rica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Cuba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Dominican </a:t>
                      </a:r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Republic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Ecuador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Egypt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El </a:t>
                      </a:r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Salvador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Eritrea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Ethiopia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93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France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Germany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Guatemala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Haiti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Honduras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India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038805"/>
              </p:ext>
            </p:extLst>
          </p:nvPr>
        </p:nvGraphicFramePr>
        <p:xfrm>
          <a:off x="5772593" y="1308989"/>
          <a:ext cx="5200206" cy="5204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103"/>
                <a:gridCol w="2600103"/>
              </a:tblGrid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Japan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Korea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Laos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Mexico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Mongolia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Morocco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Nicaragua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Nigeria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Pakistan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Panama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Paraguay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Peru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  <a:latin typeface="Palatino Linotype" panose="02040502050505030304" pitchFamily="18" charset="0"/>
                        </a:rPr>
                        <a:t>39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Philippines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Russia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97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Spain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Sudan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Uganda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United </a:t>
                      </a:r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States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344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Uruguay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Vietnam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87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  Other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  <a:latin typeface="Palatino Linotype" panose="02040502050505030304" pitchFamily="18" charset="0"/>
                        </a:rPr>
                        <a:t>63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252" marR="7252" marT="72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24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421</Words>
  <Application>Microsoft Office PowerPoint</Application>
  <PresentationFormat>Custom</PresentationFormat>
  <Paragraphs>194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Chart 1: AFAC Numbers</vt:lpstr>
      <vt:lpstr>Chart 2: Living Situation</vt:lpstr>
      <vt:lpstr>Chart 3: Where are AFAC’s Seniors Living Part 1</vt:lpstr>
      <vt:lpstr>Chart 4: Where are the Seniors Living Part 2</vt:lpstr>
      <vt:lpstr>Chart 5: Income Levels</vt:lpstr>
      <vt:lpstr>Chart 6: Ethnicity</vt:lpstr>
      <vt:lpstr>Chart 7: Country of Origin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 Bryan</dc:creator>
  <cp:lastModifiedBy>Windows User</cp:lastModifiedBy>
  <cp:revision>6</cp:revision>
  <dcterms:created xsi:type="dcterms:W3CDTF">2014-09-30T20:05:50Z</dcterms:created>
  <dcterms:modified xsi:type="dcterms:W3CDTF">2014-09-30T22:45:40Z</dcterms:modified>
</cp:coreProperties>
</file>