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6"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11" r:id="rId25"/>
    <p:sldId id="303" r:id="rId26"/>
    <p:sldId id="304" r:id="rId27"/>
    <p:sldId id="305" r:id="rId28"/>
    <p:sldId id="307" r:id="rId29"/>
    <p:sldId id="308" r:id="rId30"/>
    <p:sldId id="309" r:id="rId31"/>
    <p:sldId id="310" r:id="rId32"/>
    <p:sldId id="267" r:id="rId33"/>
    <p:sldId id="280"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7AD78-41CB-405E-B4CC-17C476E328A0}" type="datetimeFigureOut">
              <a:rPr lang="en-US" smtClean="0"/>
              <a:t>10/25/2014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0A197-D554-41D3-AB0B-2E8554E156E5}" type="slidenum">
              <a:rPr lang="en-US" smtClean="0"/>
              <a:t>‹#›</a:t>
            </a:fld>
            <a:endParaRPr lang="en-US"/>
          </a:p>
        </p:txBody>
      </p:sp>
    </p:spTree>
    <p:extLst>
      <p:ext uri="{BB962C8B-B14F-4D97-AF65-F5344CB8AC3E}">
        <p14:creationId xmlns:p14="http://schemas.microsoft.com/office/powerpoint/2010/main" val="394075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3160CB-2AA0-42E9-ABE3-7080E7535612}" type="slidenum">
              <a:rPr lang="en-US" sz="1200" smtClean="0"/>
              <a:pPr/>
              <a:t>2</a:t>
            </a:fld>
            <a:endParaRPr 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8741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B73E5901-9DF2-445E-B1A8-265745F36A3D}" type="slidenum">
              <a:rPr lang="en-US" altLang="en-US" sz="1200"/>
              <a:pPr eaLnBrk="1" hangingPunct="1"/>
              <a:t>13</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8591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ECF3A37F-CD60-4D25-BD92-D086483F2685}" type="slidenum">
              <a:rPr lang="en-US" altLang="en-US" sz="1200"/>
              <a:pPr eaLnBrk="1" hangingPunct="1"/>
              <a:t>14</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143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86EF5408-6006-4629-963A-F1059AA0A5D8}" type="slidenum">
              <a:rPr lang="en-US" altLang="en-US" sz="1200"/>
              <a:pPr eaLnBrk="1" hangingPunct="1"/>
              <a:t>15</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375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CD26983F-2A3B-40B8-9CBB-4AEF3737D9E4}" type="slidenum">
              <a:rPr lang="en-US" altLang="en-US" sz="1200"/>
              <a:pPr eaLnBrk="1" hangingPunct="1"/>
              <a:t>16</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803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3AC77302-53B1-4FC7-9D1B-CDD63938E6A0}" type="slidenum">
              <a:rPr lang="en-US" altLang="en-US" sz="1200"/>
              <a:pPr eaLnBrk="1" hangingPunct="1"/>
              <a:t>17</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5634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665D8E02-E08E-49B6-BFC6-3ECFE217A9C0}" type="slidenum">
              <a:rPr lang="en-US" altLang="en-US" sz="1200"/>
              <a:pPr eaLnBrk="1" hangingPunct="1"/>
              <a:t>18</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121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E5824539-DC92-4D45-BF93-05E71E783FA2}" type="slidenum">
              <a:rPr lang="en-US" altLang="en-US" sz="1200"/>
              <a:pPr eaLnBrk="1" hangingPunct="1"/>
              <a:t>19</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65644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21CADD99-1342-4172-879E-5759BBA9276A}" type="slidenum">
              <a:rPr lang="en-US" altLang="en-US" sz="1200"/>
              <a:pPr eaLnBrk="1" hangingPunct="1"/>
              <a:t>20</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3507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9382BE83-F0D0-48CA-A319-F8EEFF2A2B92}" type="slidenum">
              <a:rPr lang="en-US" altLang="en-US" sz="1200"/>
              <a:pPr eaLnBrk="1" hangingPunct="1"/>
              <a:t>21</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5508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905BF29B-298F-460E-9ED7-D6EAA966FCA5}" type="slidenum">
              <a:rPr lang="en-US" altLang="en-US" sz="1200"/>
              <a:pPr eaLnBrk="1" hangingPunct="1"/>
              <a:t>22</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92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F61A440B-45BA-4F87-973C-86EB93F3EF80}" type="slidenum">
              <a:rPr lang="en-US" altLang="en-US" sz="1200"/>
              <a:pPr eaLnBrk="1" hangingPunct="1"/>
              <a:t>3</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7728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688B410C-EC7D-4C22-BFED-B570BF2F6849}" type="slidenum">
              <a:rPr lang="en-US" altLang="en-US" sz="1200"/>
              <a:pPr eaLnBrk="1" hangingPunct="1"/>
              <a:t>23</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5286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4BAA81D4-FE02-4E94-8595-75294D110FA8}" type="slidenum">
              <a:rPr lang="en-US" altLang="en-US" sz="1200"/>
              <a:pPr eaLnBrk="1" hangingPunct="1"/>
              <a:t>24</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387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10D2D5D5-4766-4AB6-9582-9855F8B6EB28}" type="slidenum">
              <a:rPr lang="en-US" altLang="en-US" sz="1200"/>
              <a:pPr eaLnBrk="1" hangingPunct="1"/>
              <a:t>25</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681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65791E9D-A5D6-471A-9AF7-3DF0BEC3CCEC}" type="slidenum">
              <a:rPr lang="en-US" altLang="en-US" sz="1200"/>
              <a:pPr eaLnBrk="1" hangingPunct="1"/>
              <a:t>26</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1386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44B93F55-0A45-40E7-A47D-6951A20621C5}" type="slidenum">
              <a:rPr lang="en-US" altLang="en-US" sz="1200"/>
              <a:pPr eaLnBrk="1" hangingPunct="1"/>
              <a:t>27</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87646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61ED5E7D-BF44-419E-BF7C-605FD260C16F}" type="slidenum">
              <a:rPr lang="en-US" altLang="en-US" sz="1200"/>
              <a:pPr eaLnBrk="1" hangingPunct="1"/>
              <a:t>29</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2247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5C78FBE2-0895-4118-A85A-D490E2F3D4A7}" type="slidenum">
              <a:rPr lang="en-US" altLang="en-US" sz="1200"/>
              <a:pPr eaLnBrk="1" hangingPunct="1"/>
              <a:t>30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5227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BEFFE060-8B7C-4606-812F-51397D290B0C}" type="slidenum">
              <a:rPr lang="en-US" altLang="en-US" sz="1200"/>
              <a:pPr eaLnBrk="1" hangingPunct="1"/>
              <a:t>31</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2282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1E6432C-4817-4242-A92B-8741622CF552}" type="slidenum">
              <a:rPr lang="en-US" sz="1200" smtClean="0"/>
              <a:pPr/>
              <a:t>32</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84411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1E6432C-4817-4242-A92B-8741622CF552}" type="slidenum">
              <a:rPr lang="en-US" sz="1200" smtClean="0"/>
              <a:pPr/>
              <a:t>33</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1239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D76C88ED-18BE-439D-9DEF-43E3D6A5C5CF}" type="slidenum">
              <a:rPr lang="en-US" altLang="en-US" sz="1200"/>
              <a:pPr eaLnBrk="1" hangingPunct="1"/>
              <a:t>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06090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F8684D-2901-4861-9B46-3E56BF72AE19}" type="slidenum">
              <a:rPr lang="en-US" sz="1200" smtClean="0">
                <a:latin typeface="Arial" charset="0"/>
              </a:rPr>
              <a:pPr/>
              <a:t>34</a:t>
            </a:fld>
            <a:endParaRPr lang="en-US" sz="120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9027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EFB121D5-0A01-4154-9091-6342827708E0}" type="slidenum">
              <a:rPr lang="en-US" altLang="en-US" sz="1200"/>
              <a:pPr eaLnBrk="1" hangingPunct="1"/>
              <a:t>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1036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05E5B1D3-7B58-4248-A739-ACA2D78F6D0F}" type="slidenum">
              <a:rPr lang="en-US" altLang="en-US" sz="1200"/>
              <a:pPr eaLnBrk="1" hangingPunct="1"/>
              <a:t>8</a:t>
            </a:fld>
            <a:endParaRPr lang="en-US" altLang="en-US" sz="1200"/>
          </a:p>
        </p:txBody>
      </p:sp>
      <p:sp>
        <p:nvSpPr>
          <p:cNvPr id="56323" name="Rectangle 2"/>
          <p:cNvSpPr>
            <a:spLocks noGrp="1" noRot="1" noChangeAspect="1" noChangeArrowheads="1" noTextEdit="1"/>
          </p:cNvSpPr>
          <p:nvPr>
            <p:ph type="sldImg"/>
          </p:nvPr>
        </p:nvSpPr>
        <p:spPr>
          <a:xfrm>
            <a:off x="1144588" y="684213"/>
            <a:ext cx="4572000" cy="3430587"/>
          </a:xfrm>
          <a:ln/>
        </p:spPr>
      </p:sp>
      <p:sp>
        <p:nvSpPr>
          <p:cNvPr id="56324" name="Rectangle 3"/>
          <p:cNvSpPr>
            <a:spLocks noGrp="1" noChangeArrowheads="1"/>
          </p:cNvSpPr>
          <p:nvPr>
            <p:ph type="body" idx="1"/>
          </p:nvPr>
        </p:nvSpPr>
        <p:spPr>
          <a:xfrm>
            <a:off x="915988" y="4344988"/>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902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F4683469-C1BD-4196-B074-DF528231F158}" type="slidenum">
              <a:rPr lang="en-US" altLang="en-US" sz="1200"/>
              <a:pPr eaLnBrk="1" hangingPunct="1"/>
              <a:t>9</a:t>
            </a:fld>
            <a:endParaRPr lang="en-US" altLang="en-US" sz="1200"/>
          </a:p>
        </p:txBody>
      </p:sp>
      <p:sp>
        <p:nvSpPr>
          <p:cNvPr id="57347" name="Rectangle 2"/>
          <p:cNvSpPr>
            <a:spLocks noGrp="1" noRot="1" noChangeAspect="1" noChangeArrowheads="1" noTextEdit="1"/>
          </p:cNvSpPr>
          <p:nvPr>
            <p:ph type="sldImg"/>
          </p:nvPr>
        </p:nvSpPr>
        <p:spPr>
          <a:xfrm>
            <a:off x="1144588" y="684213"/>
            <a:ext cx="4572000" cy="3430587"/>
          </a:xfrm>
          <a:ln/>
        </p:spPr>
      </p:sp>
      <p:sp>
        <p:nvSpPr>
          <p:cNvPr id="57348" name="Rectangle 3"/>
          <p:cNvSpPr>
            <a:spLocks noGrp="1" noChangeArrowheads="1"/>
          </p:cNvSpPr>
          <p:nvPr>
            <p:ph type="body" idx="1"/>
          </p:nvPr>
        </p:nvSpPr>
        <p:spPr>
          <a:xfrm>
            <a:off x="915988" y="4344988"/>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576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60BFFFC2-8FFF-4718-B83B-0926EA427986}" type="slidenum">
              <a:rPr lang="en-US" altLang="en-US" sz="1200"/>
              <a:pPr eaLnBrk="1" hangingPunct="1"/>
              <a:t>10</a:t>
            </a:fld>
            <a:endParaRPr lang="en-US" altLang="en-US" sz="1200"/>
          </a:p>
        </p:txBody>
      </p:sp>
      <p:sp>
        <p:nvSpPr>
          <p:cNvPr id="58371" name="Rectangle 2"/>
          <p:cNvSpPr>
            <a:spLocks noGrp="1" noRot="1" noChangeAspect="1" noChangeArrowheads="1" noTextEdit="1"/>
          </p:cNvSpPr>
          <p:nvPr>
            <p:ph type="sldImg"/>
          </p:nvPr>
        </p:nvSpPr>
        <p:spPr>
          <a:xfrm>
            <a:off x="1144588" y="684213"/>
            <a:ext cx="4572000" cy="3430587"/>
          </a:xfrm>
          <a:ln/>
        </p:spPr>
      </p:sp>
      <p:sp>
        <p:nvSpPr>
          <p:cNvPr id="58372" name="Rectangle 3"/>
          <p:cNvSpPr>
            <a:spLocks noGrp="1" noChangeArrowheads="1"/>
          </p:cNvSpPr>
          <p:nvPr>
            <p:ph type="body" idx="1"/>
          </p:nvPr>
        </p:nvSpPr>
        <p:spPr>
          <a:xfrm>
            <a:off x="915988" y="4344988"/>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329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1797EB06-0A42-43E9-B4E3-AE3CE0EE204C}" type="slidenum">
              <a:rPr lang="en-US" altLang="en-US" sz="1200"/>
              <a:pPr eaLnBrk="1" hangingPunct="1"/>
              <a:t>11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7400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defTabSz="912813" eaLnBrk="0" hangingPunct="0">
              <a:defRPr sz="16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6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6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6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3F2EE304-CB96-4BC2-9947-05ADD8C38A57}" type="slidenum">
              <a:rPr lang="en-US" altLang="en-US" sz="1200"/>
              <a:pPr eaLnBrk="1" hangingPunct="1"/>
              <a:t>12</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024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62FE90-4F5C-4381-B032-F860D4BB7FCD}" type="datetimeFigureOut">
              <a:rPr lang="en-US" smtClean="0"/>
              <a:t>10/25/2014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D0F2BD-C00A-4428-BA06-13A80489D7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D0F2BD-C00A-4428-BA06-13A80489D7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D0F2BD-C00A-4428-BA06-13A80489D7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82DF24-9192-4BE9-9475-95B573A37934}" type="slidenum">
              <a:rPr lang="en-US"/>
              <a:pPr>
                <a:defRPr/>
              </a:pPr>
              <a:t>‹#›</a:t>
            </a:fld>
            <a:endParaRPr lang="en-US"/>
          </a:p>
        </p:txBody>
      </p:sp>
    </p:spTree>
    <p:extLst>
      <p:ext uri="{BB962C8B-B14F-4D97-AF65-F5344CB8AC3E}">
        <p14:creationId xmlns:p14="http://schemas.microsoft.com/office/powerpoint/2010/main" val="13845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57350"/>
            <a:ext cx="3810000" cy="4114800"/>
          </a:xfrm>
        </p:spPr>
        <p:txBody>
          <a:bodyPr/>
          <a:lstStyle/>
          <a:p>
            <a:pPr lvl="0"/>
            <a:endParaRPr lang="en-US" noProof="0"/>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2700DC97-59B7-4944-B6AE-7954E0F9D374}" type="slidenum">
              <a:rPr lang="en-US" altLang="en-US"/>
              <a:pPr/>
              <a:t>‹#›</a:t>
            </a:fld>
            <a:endParaRPr lang="en-US" altLang="en-US"/>
          </a:p>
        </p:txBody>
      </p:sp>
    </p:spTree>
    <p:extLst>
      <p:ext uri="{BB962C8B-B14F-4D97-AF65-F5344CB8AC3E}">
        <p14:creationId xmlns:p14="http://schemas.microsoft.com/office/powerpoint/2010/main" val="303350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D0F2BD-C00A-4428-BA06-13A80489D71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D0F2BD-C00A-4428-BA06-13A80489D71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D0F2BD-C00A-4428-BA06-13A80489D71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D0F2BD-C00A-4428-BA06-13A80489D7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D0F2BD-C00A-4428-BA06-13A80489D71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62FE90-4F5C-4381-B032-F860D4BB7FCD}" type="datetimeFigureOut">
              <a:rPr lang="en-US" smtClean="0"/>
              <a:t>10/25/2014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D0F2BD-C00A-4428-BA06-13A80489D7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62FE90-4F5C-4381-B032-F860D4BB7FCD}" type="datetimeFigureOut">
              <a:rPr lang="en-US" smtClean="0"/>
              <a:t>10/25/2014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D0F2BD-C00A-4428-BA06-13A80489D7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62FE90-4F5C-4381-B032-F860D4BB7FCD}" type="datetimeFigureOut">
              <a:rPr lang="en-US" smtClean="0"/>
              <a:t>10/25/2014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D0F2BD-C00A-4428-BA06-13A80489D71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62FE90-4F5C-4381-B032-F860D4BB7FCD}" type="datetimeFigureOut">
              <a:rPr lang="en-US" smtClean="0"/>
              <a:t>10/25/2014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D0F2BD-C00A-4428-BA06-13A80489D7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0"/>
            <a:ext cx="8610600" cy="1524961"/>
          </a:xfrm>
        </p:spPr>
        <p:txBody>
          <a:bodyPr>
            <a:normAutofit fontScale="90000"/>
          </a:bodyPr>
          <a:lstStyle/>
          <a:p>
            <a:pPr algn="ctr"/>
            <a:r>
              <a:rPr lang="en-US" sz="7300" i="1" dirty="0">
                <a:solidFill>
                  <a:srgbClr val="C00000"/>
                </a:solidFill>
                <a:effectLst>
                  <a:outerShdw blurRad="38100" dist="38100" dir="2700000" algn="tl">
                    <a:srgbClr val="000000">
                      <a:alpha val="43137"/>
                    </a:srgbClr>
                  </a:outerShdw>
                </a:effectLst>
              </a:rPr>
              <a:t>Missional </a:t>
            </a:r>
            <a:br>
              <a:rPr lang="en-US" sz="7300" i="1" dirty="0">
                <a:solidFill>
                  <a:srgbClr val="C00000"/>
                </a:solidFill>
                <a:effectLst>
                  <a:outerShdw blurRad="38100" dist="38100" dir="2700000" algn="tl">
                    <a:srgbClr val="000000">
                      <a:alpha val="43137"/>
                    </a:srgbClr>
                  </a:outerShdw>
                </a:effectLst>
              </a:rPr>
            </a:br>
            <a:r>
              <a:rPr lang="en-US" sz="7300" i="1" dirty="0" smtClean="0">
                <a:solidFill>
                  <a:srgbClr val="C00000"/>
                </a:solidFill>
                <a:effectLst>
                  <a:outerShdw blurRad="38100" dist="38100" dir="2700000" algn="tl">
                    <a:srgbClr val="000000">
                      <a:alpha val="43137"/>
                    </a:srgbClr>
                  </a:outerShdw>
                </a:effectLst>
              </a:rPr>
              <a:t>Multiplication</a:t>
            </a:r>
            <a:r>
              <a:rPr lang="en-US" sz="7300" i="1" dirty="0">
                <a:solidFill>
                  <a:srgbClr val="C00000"/>
                </a:solidFill>
                <a:effectLst>
                  <a:outerShdw blurRad="38100" dist="38100" dir="2700000" algn="tl">
                    <a:srgbClr val="000000">
                      <a:alpha val="43137"/>
                    </a:srgbClr>
                  </a:outerShdw>
                </a:effectLst>
              </a:rPr>
              <a:t/>
            </a:r>
            <a:br>
              <a:rPr lang="en-US" sz="7300" i="1" dirty="0">
                <a:solidFill>
                  <a:srgbClr val="C00000"/>
                </a:solidFill>
                <a:effectLst>
                  <a:outerShdw blurRad="38100" dist="38100" dir="2700000" algn="tl">
                    <a:srgbClr val="000000">
                      <a:alpha val="43137"/>
                    </a:srgbClr>
                  </a:outerShdw>
                </a:effectLst>
              </a:rPr>
            </a:br>
            <a:r>
              <a:rPr lang="en-US" sz="900" i="1" dirty="0">
                <a:solidFill>
                  <a:srgbClr val="C00000"/>
                </a:solidFill>
              </a:rPr>
              <a:t/>
            </a:r>
            <a:br>
              <a:rPr lang="en-US" sz="900" i="1" dirty="0">
                <a:solidFill>
                  <a:srgbClr val="C00000"/>
                </a:solidFill>
              </a:rPr>
            </a:br>
            <a:r>
              <a:rPr lang="en-US" sz="800" i="1" dirty="0">
                <a:solidFill>
                  <a:srgbClr val="C00000"/>
                </a:solidFill>
              </a:rPr>
              <a:t/>
            </a:r>
            <a:br>
              <a:rPr lang="en-US" sz="800" i="1" dirty="0">
                <a:solidFill>
                  <a:srgbClr val="C00000"/>
                </a:solidFill>
              </a:rPr>
            </a:br>
            <a:r>
              <a:rPr lang="en-US" sz="4900" i="1" dirty="0" smtClean="0">
                <a:solidFill>
                  <a:srgbClr val="C00000"/>
                </a:solidFill>
              </a:rPr>
              <a:t>Perspective: Focusing </a:t>
            </a:r>
            <a:r>
              <a:rPr lang="en-US" sz="4900" i="1" dirty="0">
                <a:solidFill>
                  <a:srgbClr val="C00000"/>
                </a:solidFill>
              </a:rPr>
              <a:t>Multiplication</a:t>
            </a:r>
          </a:p>
        </p:txBody>
      </p:sp>
      <p:sp>
        <p:nvSpPr>
          <p:cNvPr id="3" name="Subtitle 2"/>
          <p:cNvSpPr>
            <a:spLocks noGrp="1"/>
          </p:cNvSpPr>
          <p:nvPr>
            <p:ph type="subTitle" idx="1"/>
          </p:nvPr>
        </p:nvSpPr>
        <p:spPr>
          <a:xfrm>
            <a:off x="685800" y="4419600"/>
            <a:ext cx="8077200" cy="1199704"/>
          </a:xfrm>
        </p:spPr>
        <p:txBody>
          <a:bodyPr/>
          <a:lstStyle/>
          <a:p>
            <a:pPr algn="ctr"/>
            <a:r>
              <a:rPr lang="en-US" dirty="0" smtClean="0"/>
              <a:t>Dr. Tim Roehl</a:t>
            </a:r>
            <a:endParaRPr lang="en-US" dirty="0"/>
          </a:p>
        </p:txBody>
      </p:sp>
    </p:spTree>
    <p:extLst>
      <p:ext uri="{BB962C8B-B14F-4D97-AF65-F5344CB8AC3E}">
        <p14:creationId xmlns:p14="http://schemas.microsoft.com/office/powerpoint/2010/main" val="260568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7196138"/>
        </p:xfrm>
        <a:graphic>
          <a:graphicData uri="http://schemas.openxmlformats.org/presentationml/2006/ole">
            <mc:AlternateContent xmlns:mc="http://schemas.openxmlformats.org/markup-compatibility/2006">
              <mc:Choice xmlns:v="urn:schemas-microsoft-com:vml" Requires="v">
                <p:oleObj spid="_x0000_s1038" name="ClipArt" r:id="rId4" imgW="1809524" imgH="1200000" progId="">
                  <p:embed/>
                </p:oleObj>
              </mc:Choice>
              <mc:Fallback>
                <p:oleObj name="ClipArt" r:id="rId4" imgW="1809524" imgH="12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19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31" name="Rectangle 3"/>
          <p:cNvSpPr>
            <a:spLocks noGrp="1" noChangeArrowheads="1"/>
          </p:cNvSpPr>
          <p:nvPr>
            <p:ph type="title"/>
          </p:nvPr>
        </p:nvSpPr>
        <p:spPr>
          <a:xfrm>
            <a:off x="228600" y="2209800"/>
            <a:ext cx="9144000" cy="2708275"/>
          </a:xfrm>
        </p:spPr>
        <p:txBody>
          <a:bodyPr>
            <a:normAutofit fontScale="90000"/>
          </a:bodyPr>
          <a:lstStyle/>
          <a:p>
            <a:pPr algn="ctr" eaLnBrk="1" hangingPunct="1">
              <a:lnSpc>
                <a:spcPct val="110000"/>
              </a:lnSpc>
              <a:defRPr/>
            </a:pPr>
            <a:r>
              <a:rPr lang="en-US" sz="10800" b="1" i="1" dirty="0" smtClean="0">
                <a:solidFill>
                  <a:srgbClr val="FFFF00"/>
                </a:solidFill>
                <a:effectLst>
                  <a:outerShdw blurRad="38100" dist="38100" dir="2700000" algn="tl">
                    <a:srgbClr val="000000"/>
                  </a:outerShdw>
                </a:effectLst>
                <a:latin typeface="Calibri" pitchFamily="34" charset="0"/>
                <a:cs typeface="Calibri" pitchFamily="34" charset="0"/>
              </a:rPr>
              <a:t>North </a:t>
            </a:r>
            <a:br>
              <a:rPr lang="en-US" sz="10800" b="1" i="1" dirty="0" smtClean="0">
                <a:solidFill>
                  <a:srgbClr val="FFFF00"/>
                </a:solidFill>
                <a:effectLst>
                  <a:outerShdw blurRad="38100" dist="38100" dir="2700000" algn="tl">
                    <a:srgbClr val="000000"/>
                  </a:outerShdw>
                </a:effectLst>
                <a:latin typeface="Calibri" pitchFamily="34" charset="0"/>
                <a:cs typeface="Calibri" pitchFamily="34" charset="0"/>
              </a:rPr>
            </a:br>
            <a:r>
              <a:rPr lang="en-US" sz="10800" b="1" i="1" dirty="0" smtClean="0">
                <a:solidFill>
                  <a:srgbClr val="FFFF00"/>
                </a:solidFill>
                <a:effectLst>
                  <a:outerShdw blurRad="38100" dist="38100" dir="2700000" algn="tl">
                    <a:srgbClr val="000000"/>
                  </a:outerShdw>
                </a:effectLst>
                <a:latin typeface="Calibri" pitchFamily="34" charset="0"/>
                <a:cs typeface="Calibri" pitchFamily="34" charset="0"/>
              </a:rPr>
              <a:t>America</a:t>
            </a:r>
            <a:endParaRPr lang="en-US" sz="9600" i="1" dirty="0">
              <a:solidFill>
                <a:srgbClr val="FFFF00"/>
              </a:solidFill>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438568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304131"/>
                                        </p:tgtEl>
                                        <p:attrNameLst>
                                          <p:attrName>style.visibility</p:attrName>
                                        </p:attrNameLst>
                                      </p:cBhvr>
                                      <p:to>
                                        <p:strVal val="visible"/>
                                      </p:to>
                                    </p:set>
                                    <p:anim calcmode="lin" valueType="num">
                                      <p:cBhvr>
                                        <p:cTn id="7" dur="500" fill="hold"/>
                                        <p:tgtEl>
                                          <p:spTgt spid="304131"/>
                                        </p:tgtEl>
                                        <p:attrNameLst>
                                          <p:attrName>ppt_w</p:attrName>
                                        </p:attrNameLst>
                                      </p:cBhvr>
                                      <p:tavLst>
                                        <p:tav tm="0">
                                          <p:val>
                                            <p:strVal val="(6*min(max(#ppt_w*#ppt_h,.3),1)-7.4)/-.7*#ppt_w"/>
                                          </p:val>
                                        </p:tav>
                                        <p:tav tm="100000">
                                          <p:val>
                                            <p:strVal val="#ppt_w"/>
                                          </p:val>
                                        </p:tav>
                                      </p:tavLst>
                                    </p:anim>
                                    <p:anim calcmode="lin" valueType="num">
                                      <p:cBhvr>
                                        <p:cTn id="8" dur="500" fill="hold"/>
                                        <p:tgtEl>
                                          <p:spTgt spid="304131"/>
                                        </p:tgtEl>
                                        <p:attrNameLst>
                                          <p:attrName>ppt_h</p:attrName>
                                        </p:attrNameLst>
                                      </p:cBhvr>
                                      <p:tavLst>
                                        <p:tav tm="0">
                                          <p:val>
                                            <p:strVal val="(6*min(max(#ppt_w*#ppt_h,.3),1)-7.4)/-.7*#ppt_h"/>
                                          </p:val>
                                        </p:tav>
                                        <p:tav tm="100000">
                                          <p:val>
                                            <p:strVal val="#ppt_h"/>
                                          </p:val>
                                        </p:tav>
                                      </p:tavLst>
                                    </p:anim>
                                    <p:anim calcmode="lin" valueType="num">
                                      <p:cBhvr>
                                        <p:cTn id="9" dur="500" fill="hold"/>
                                        <p:tgtEl>
                                          <p:spTgt spid="304131"/>
                                        </p:tgtEl>
                                        <p:attrNameLst>
                                          <p:attrName>ppt_x</p:attrName>
                                        </p:attrNameLst>
                                      </p:cBhvr>
                                      <p:tavLst>
                                        <p:tav tm="0">
                                          <p:val>
                                            <p:fltVal val="0.5"/>
                                          </p:val>
                                        </p:tav>
                                        <p:tav tm="100000">
                                          <p:val>
                                            <p:strVal val="#ppt_x"/>
                                          </p:val>
                                        </p:tav>
                                      </p:tavLst>
                                    </p:anim>
                                    <p:anim calcmode="lin" valueType="num">
                                      <p:cBhvr>
                                        <p:cTn id="10" dur="500" fill="hold"/>
                                        <p:tgtEl>
                                          <p:spTgt spid="30413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blackGray">
          <a:xfrm>
            <a:off x="228600" y="1219200"/>
            <a:ext cx="8534400" cy="3111500"/>
          </a:xfrm>
          <a:prstGeom prst="rect">
            <a:avLst/>
          </a:prstGeom>
          <a:noFill/>
          <a:ln w="9525">
            <a:noFill/>
            <a:miter lim="800000"/>
            <a:headEnd/>
            <a:tailEnd/>
          </a:ln>
          <a:effectLst/>
        </p:spPr>
        <p:txBody>
          <a:bodyPr lIns="92075" tIns="46038" rIns="92075" bIns="46038" anchor="ctr">
            <a:spAutoFit/>
          </a:bodyPr>
          <a:lstStyle/>
          <a:p>
            <a:pPr algn="ctr" eaLnBrk="0" hangingPunct="0">
              <a:lnSpc>
                <a:spcPct val="110000"/>
              </a:lnSpc>
              <a:defRPr/>
            </a:pPr>
            <a:r>
              <a:rPr lang="en-US" sz="6000" i="1" dirty="0">
                <a:solidFill>
                  <a:srgbClr val="C00000"/>
                </a:solidFill>
                <a:effectLst>
                  <a:outerShdw blurRad="38100" dist="38100" dir="2700000" algn="tl">
                    <a:srgbClr val="000000"/>
                  </a:outerShdw>
                </a:effectLst>
                <a:latin typeface="Calibri" pitchFamily="34" charset="0"/>
                <a:cs typeface="Calibri" pitchFamily="34" charset="0"/>
              </a:rPr>
              <a:t>What is 50,000 miles long and getting one half mile longer everyday?</a:t>
            </a:r>
          </a:p>
        </p:txBody>
      </p:sp>
    </p:spTree>
    <p:extLst>
      <p:ext uri="{BB962C8B-B14F-4D97-AF65-F5344CB8AC3E}">
        <p14:creationId xmlns:p14="http://schemas.microsoft.com/office/powerpoint/2010/main" val="3891742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2971800"/>
          <a:ext cx="9375775" cy="14020800"/>
        </p:xfrm>
        <a:graphic>
          <a:graphicData uri="http://schemas.openxmlformats.org/presentationml/2006/ole">
            <mc:AlternateContent xmlns:mc="http://schemas.openxmlformats.org/markup-compatibility/2006">
              <mc:Choice xmlns:v="urn:schemas-microsoft-com:vml" Requires="v">
                <p:oleObj spid="_x0000_s2062" name="ClipArt" r:id="rId4" imgW="2057143" imgH="3076190" progId="">
                  <p:embed/>
                </p:oleObj>
              </mc:Choice>
              <mc:Fallback>
                <p:oleObj name="ClipArt" r:id="rId4" imgW="2057143" imgH="307619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9375775" cy="140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5" name="Text Box 3"/>
          <p:cNvSpPr txBox="1">
            <a:spLocks noChangeArrowheads="1"/>
          </p:cNvSpPr>
          <p:nvPr/>
        </p:nvSpPr>
        <p:spPr bwMode="blackGray">
          <a:xfrm>
            <a:off x="381000" y="838200"/>
            <a:ext cx="8534400" cy="4918075"/>
          </a:xfrm>
          <a:prstGeom prst="rect">
            <a:avLst/>
          </a:prstGeom>
          <a:noFill/>
          <a:ln w="9525">
            <a:noFill/>
            <a:miter lim="800000"/>
            <a:headEnd/>
            <a:tailEnd/>
          </a:ln>
          <a:effectLst/>
        </p:spPr>
        <p:txBody>
          <a:bodyPr lIns="92075" tIns="46038" rIns="92075" bIns="46038" anchor="ctr">
            <a:spAutoFit/>
          </a:bodyPr>
          <a:lstStyle/>
          <a:p>
            <a:pPr algn="ctr" eaLnBrk="0" hangingPunct="0">
              <a:lnSpc>
                <a:spcPct val="110000"/>
              </a:lnSpc>
              <a:defRPr/>
            </a:pPr>
            <a:r>
              <a:rPr lang="en-US" sz="7200" b="1" i="1" dirty="0">
                <a:solidFill>
                  <a:srgbClr val="FFFF00"/>
                </a:solidFill>
                <a:effectLst>
                  <a:outerShdw blurRad="38100" dist="38100" dir="2700000" algn="tl">
                    <a:srgbClr val="000000"/>
                  </a:outerShdw>
                </a:effectLst>
                <a:latin typeface="Calibri" pitchFamily="34" charset="0"/>
                <a:cs typeface="Calibri" pitchFamily="34" charset="0"/>
              </a:rPr>
              <a:t>The line of Americans currently untouched by your church and mine.</a:t>
            </a:r>
            <a:endParaRPr lang="en-US" sz="5400" b="1" i="1" dirty="0">
              <a:solidFill>
                <a:srgbClr val="FFFF00"/>
              </a:solidFill>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2248797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dissolve">
                                      <p:cBhvr>
                                        <p:cTn id="7" dur="500"/>
                                        <p:tgtEl>
                                          <p:spTgt spid="19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6" name="ClipArt" r:id="rId4" imgW="1809524" imgH="1200000" progId="">
                  <p:embed/>
                </p:oleObj>
              </mc:Choice>
              <mc:Fallback>
                <p:oleObj name="ClipArt" r:id="rId4" imgW="1809524" imgH="12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4" name="Text Box 4"/>
          <p:cNvSpPr txBox="1">
            <a:spLocks noChangeArrowheads="1"/>
          </p:cNvSpPr>
          <p:nvPr/>
        </p:nvSpPr>
        <p:spPr bwMode="auto">
          <a:xfrm>
            <a:off x="990600" y="914400"/>
            <a:ext cx="7620000" cy="41544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6600" b="1" i="1" dirty="0">
                <a:solidFill>
                  <a:srgbClr val="FFFF00"/>
                </a:solidFill>
                <a:latin typeface="Calibri" pitchFamily="34" charset="0"/>
                <a:cs typeface="Calibri" pitchFamily="34" charset="0"/>
              </a:rPr>
              <a:t>Top Ten Facts </a:t>
            </a:r>
            <a:br>
              <a:rPr lang="en-US" sz="6600" b="1" i="1" dirty="0">
                <a:solidFill>
                  <a:srgbClr val="FFFF00"/>
                </a:solidFill>
                <a:latin typeface="Calibri" pitchFamily="34" charset="0"/>
                <a:cs typeface="Calibri" pitchFamily="34" charset="0"/>
              </a:rPr>
            </a:br>
            <a:r>
              <a:rPr lang="en-US" sz="6600" b="1" i="1" dirty="0">
                <a:solidFill>
                  <a:srgbClr val="FFFF00"/>
                </a:solidFill>
                <a:latin typeface="Calibri" pitchFamily="34" charset="0"/>
                <a:cs typeface="Calibri" pitchFamily="34" charset="0"/>
              </a:rPr>
              <a:t>You Need To Know About “Mission Field North America”</a:t>
            </a:r>
            <a:endParaRPr lang="en-US" sz="18900" b="1" i="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417649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effectLst>
            <a:outerShdw dist="35921" dir="2700000" algn="ctr" rotWithShape="0">
              <a:schemeClr val="bg2"/>
            </a:outerShdw>
          </a:effectLst>
        </p:spPr>
        <p:txBody>
          <a:bodyPr/>
          <a:lstStyle/>
          <a:p>
            <a:pPr algn="ctr" eaLnBrk="1" hangingPunct="1">
              <a:defRPr/>
            </a:pPr>
            <a:r>
              <a:rPr lang="en-US" sz="5400" b="1" i="1" dirty="0">
                <a:solidFill>
                  <a:schemeClr val="tx1"/>
                </a:solidFill>
                <a:latin typeface="Calibri" pitchFamily="34" charset="0"/>
                <a:cs typeface="Calibri" pitchFamily="34" charset="0"/>
              </a:rPr>
              <a:t>Fact #1</a:t>
            </a:r>
          </a:p>
        </p:txBody>
      </p:sp>
      <p:sp>
        <p:nvSpPr>
          <p:cNvPr id="201731" name="Text Box 3"/>
          <p:cNvSpPr txBox="1">
            <a:spLocks noChangeArrowheads="1"/>
          </p:cNvSpPr>
          <p:nvPr/>
        </p:nvSpPr>
        <p:spPr bwMode="auto">
          <a:xfrm>
            <a:off x="914400" y="1828800"/>
            <a:ext cx="7543800" cy="3416300"/>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5400" i="1" dirty="0">
                <a:solidFill>
                  <a:srgbClr val="FFFF00"/>
                </a:solidFill>
                <a:latin typeface="+mj-lt"/>
                <a:cs typeface="+mn-cs"/>
              </a:rPr>
              <a:t>North America is the only continent where Christianity is </a:t>
            </a:r>
            <a:r>
              <a:rPr lang="en-US" sz="5400" i="1" u="sng" dirty="0">
                <a:solidFill>
                  <a:srgbClr val="FFFF00"/>
                </a:solidFill>
                <a:latin typeface="+mj-lt"/>
                <a:cs typeface="+mn-cs"/>
              </a:rPr>
              <a:t>not</a:t>
            </a:r>
            <a:r>
              <a:rPr lang="en-US" sz="5400" i="1" dirty="0">
                <a:solidFill>
                  <a:srgbClr val="FFFF00"/>
                </a:solidFill>
                <a:latin typeface="+mj-lt"/>
                <a:cs typeface="+mn-cs"/>
              </a:rPr>
              <a:t> growing.</a:t>
            </a:r>
          </a:p>
        </p:txBody>
      </p:sp>
    </p:spTree>
    <p:extLst>
      <p:ext uri="{BB962C8B-B14F-4D97-AF65-F5344CB8AC3E}">
        <p14:creationId xmlns:p14="http://schemas.microsoft.com/office/powerpoint/2010/main" val="414170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500" fill="hold"/>
                                        <p:tgtEl>
                                          <p:spTgt spid="201730"/>
                                        </p:tgtEl>
                                        <p:attrNameLst>
                                          <p:attrName>ppt_w</p:attrName>
                                        </p:attrNameLst>
                                      </p:cBhvr>
                                      <p:tavLst>
                                        <p:tav tm="0">
                                          <p:val>
                                            <p:fltVal val="0"/>
                                          </p:val>
                                        </p:tav>
                                        <p:tav tm="100000">
                                          <p:val>
                                            <p:strVal val="#ppt_w"/>
                                          </p:val>
                                        </p:tav>
                                      </p:tavLst>
                                    </p:anim>
                                    <p:anim calcmode="lin" valueType="num">
                                      <p:cBhvr>
                                        <p:cTn id="8" dur="500" fill="hold"/>
                                        <p:tgtEl>
                                          <p:spTgt spid="2017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01731"/>
                                        </p:tgtEl>
                                        <p:attrNameLst>
                                          <p:attrName>style.visibility</p:attrName>
                                        </p:attrNameLst>
                                      </p:cBhvr>
                                      <p:to>
                                        <p:strVal val="visible"/>
                                      </p:to>
                                    </p:set>
                                    <p:animEffect transition="in" filter="strips(downRight)">
                                      <p:cBhvr>
                                        <p:cTn id="13"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utoUpdateAnimBg="0"/>
      <p:bldP spid="2017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0" y="3200400"/>
            <a:ext cx="9144000" cy="1143000"/>
          </a:xfrm>
          <a:effectLst>
            <a:outerShdw dist="35921" dir="2700000" algn="ctr" rotWithShape="0">
              <a:schemeClr val="bg2"/>
            </a:outerShdw>
          </a:effectLst>
        </p:spPr>
        <p:txBody>
          <a:bodyPr>
            <a:normAutofit fontScale="90000"/>
          </a:bodyPr>
          <a:lstStyle/>
          <a:p>
            <a:pPr algn="ctr" eaLnBrk="1" hangingPunct="1">
              <a:lnSpc>
                <a:spcPct val="110000"/>
              </a:lnSpc>
              <a:defRPr/>
            </a:pPr>
            <a:r>
              <a:rPr lang="en-US" sz="5400" i="1" dirty="0">
                <a:solidFill>
                  <a:srgbClr val="FFFF00"/>
                </a:solidFill>
              </a:rPr>
              <a:t>The decline in Christianity has been going on for nearly fifty years…there are now over 280 </a:t>
            </a:r>
            <a:r>
              <a:rPr lang="en-US" sz="5400" i="1" u="sng" dirty="0">
                <a:solidFill>
                  <a:srgbClr val="FFFF00"/>
                </a:solidFill>
              </a:rPr>
              <a:t>million</a:t>
            </a:r>
            <a:r>
              <a:rPr lang="en-US" sz="5400" i="1" dirty="0">
                <a:solidFill>
                  <a:srgbClr val="FFFF00"/>
                </a:solidFill>
              </a:rPr>
              <a:t> unchurched people in our country.</a:t>
            </a:r>
            <a:endParaRPr lang="en-US" i="1" dirty="0">
              <a:solidFill>
                <a:srgbClr val="FFFF00"/>
              </a:solidFill>
            </a:endParaRPr>
          </a:p>
        </p:txBody>
      </p:sp>
      <p:sp>
        <p:nvSpPr>
          <p:cNvPr id="203779" name="Rectangle 3"/>
          <p:cNvSpPr>
            <a:spLocks noChangeArrowheads="1"/>
          </p:cNvSpPr>
          <p:nvPr/>
        </p:nvSpPr>
        <p:spPr bwMode="auto">
          <a:xfrm>
            <a:off x="3376612" y="457200"/>
            <a:ext cx="23907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#2</a:t>
            </a:r>
          </a:p>
        </p:txBody>
      </p:sp>
    </p:spTree>
    <p:extLst>
      <p:ext uri="{BB962C8B-B14F-4D97-AF65-F5344CB8AC3E}">
        <p14:creationId xmlns:p14="http://schemas.microsoft.com/office/powerpoint/2010/main" val="3035366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p:cTn id="7" dur="500" fill="hold"/>
                                        <p:tgtEl>
                                          <p:spTgt spid="203779"/>
                                        </p:tgtEl>
                                        <p:attrNameLst>
                                          <p:attrName>ppt_w</p:attrName>
                                        </p:attrNameLst>
                                      </p:cBhvr>
                                      <p:tavLst>
                                        <p:tav tm="0">
                                          <p:val>
                                            <p:fltVal val="0"/>
                                          </p:val>
                                        </p:tav>
                                        <p:tav tm="100000">
                                          <p:val>
                                            <p:strVal val="#ppt_w"/>
                                          </p:val>
                                        </p:tav>
                                      </p:tavLst>
                                    </p:anim>
                                    <p:anim calcmode="lin" valueType="num">
                                      <p:cBhvr>
                                        <p:cTn id="8" dur="500" fill="hold"/>
                                        <p:tgtEl>
                                          <p:spTgt spid="2037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3778"/>
                                        </p:tgtEl>
                                        <p:attrNameLst>
                                          <p:attrName>style.visibility</p:attrName>
                                        </p:attrNameLst>
                                      </p:cBhvr>
                                      <p:to>
                                        <p:strVal val="visible"/>
                                      </p:to>
                                    </p:set>
                                    <p:animEffect transition="in" filter="checkerboard(across)">
                                      <p:cBhvr>
                                        <p:cTn id="13" dur="5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utoUpdateAnimBg="0"/>
      <p:bldP spid="2037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3200400"/>
            <a:ext cx="8839200" cy="1143000"/>
          </a:xfrm>
          <a:effectLst>
            <a:outerShdw dist="35921" dir="2700000" algn="ctr" rotWithShape="0">
              <a:schemeClr val="bg2"/>
            </a:outerShdw>
          </a:effectLst>
        </p:spPr>
        <p:txBody>
          <a:bodyPr>
            <a:noAutofit/>
          </a:bodyPr>
          <a:lstStyle/>
          <a:p>
            <a:pPr algn="ctr" eaLnBrk="1" hangingPunct="1">
              <a:lnSpc>
                <a:spcPct val="110000"/>
              </a:lnSpc>
              <a:defRPr/>
            </a:pPr>
            <a:r>
              <a:rPr lang="en-US" sz="4800" i="1" dirty="0">
                <a:solidFill>
                  <a:srgbClr val="FFFF00"/>
                </a:solidFill>
              </a:rPr>
              <a:t>The “80/80” Reality...</a:t>
            </a:r>
            <a:br>
              <a:rPr lang="en-US" sz="4800" i="1" dirty="0">
                <a:solidFill>
                  <a:srgbClr val="FFFF00"/>
                </a:solidFill>
              </a:rPr>
            </a:br>
            <a:r>
              <a:rPr lang="en-US" sz="4000" i="1" dirty="0">
                <a:solidFill>
                  <a:srgbClr val="FFFF00"/>
                </a:solidFill>
              </a:rPr>
              <a:t>80% of Americans are unchurched </a:t>
            </a:r>
            <a:r>
              <a:rPr lang="en-US" sz="4000" i="1" dirty="0" smtClean="0">
                <a:solidFill>
                  <a:srgbClr val="FFFF00"/>
                </a:solidFill>
              </a:rPr>
              <a:t>…80</a:t>
            </a:r>
            <a:r>
              <a:rPr lang="en-US" sz="4000" i="1" dirty="0">
                <a:solidFill>
                  <a:srgbClr val="FFFF00"/>
                </a:solidFill>
              </a:rPr>
              <a:t>% of churches are plateaued or in </a:t>
            </a:r>
            <a:r>
              <a:rPr lang="en-US" sz="4000" i="1" dirty="0" smtClean="0">
                <a:solidFill>
                  <a:srgbClr val="FFFF00"/>
                </a:solidFill>
              </a:rPr>
              <a:t>decline…80% of unchurched are open…80% of Christians never invite someone to church!</a:t>
            </a:r>
            <a:endParaRPr lang="en-US" sz="2800" i="1" dirty="0">
              <a:solidFill>
                <a:srgbClr val="FFFF00"/>
              </a:solidFill>
            </a:endParaRPr>
          </a:p>
        </p:txBody>
      </p:sp>
      <p:sp>
        <p:nvSpPr>
          <p:cNvPr id="306179" name="Rectangle 3"/>
          <p:cNvSpPr>
            <a:spLocks noChangeArrowheads="1"/>
          </p:cNvSpPr>
          <p:nvPr/>
        </p:nvSpPr>
        <p:spPr bwMode="auto">
          <a:xfrm>
            <a:off x="3657600" y="609600"/>
            <a:ext cx="2237664" cy="923330"/>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#3</a:t>
            </a:r>
          </a:p>
        </p:txBody>
      </p:sp>
    </p:spTree>
    <p:extLst>
      <p:ext uri="{BB962C8B-B14F-4D97-AF65-F5344CB8AC3E}">
        <p14:creationId xmlns:p14="http://schemas.microsoft.com/office/powerpoint/2010/main" val="4235752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6179"/>
                                        </p:tgtEl>
                                        <p:attrNameLst>
                                          <p:attrName>style.visibility</p:attrName>
                                        </p:attrNameLst>
                                      </p:cBhvr>
                                      <p:to>
                                        <p:strVal val="visible"/>
                                      </p:to>
                                    </p:set>
                                    <p:anim calcmode="lin" valueType="num">
                                      <p:cBhvr additive="base">
                                        <p:cTn id="7" dur="500" fill="hold"/>
                                        <p:tgtEl>
                                          <p:spTgt spid="306179"/>
                                        </p:tgtEl>
                                        <p:attrNameLst>
                                          <p:attrName>ppt_x</p:attrName>
                                        </p:attrNameLst>
                                      </p:cBhvr>
                                      <p:tavLst>
                                        <p:tav tm="0">
                                          <p:val>
                                            <p:strVal val="#ppt_x"/>
                                          </p:val>
                                        </p:tav>
                                        <p:tav tm="100000">
                                          <p:val>
                                            <p:strVal val="#ppt_x"/>
                                          </p:val>
                                        </p:tav>
                                      </p:tavLst>
                                    </p:anim>
                                    <p:anim calcmode="lin" valueType="num">
                                      <p:cBhvr additive="base">
                                        <p:cTn id="8" dur="500" fill="hold"/>
                                        <p:tgtEl>
                                          <p:spTgt spid="30617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6178"/>
                                        </p:tgtEl>
                                        <p:attrNameLst>
                                          <p:attrName>style.visibility</p:attrName>
                                        </p:attrNameLst>
                                      </p:cBhvr>
                                      <p:to>
                                        <p:strVal val="visible"/>
                                      </p:to>
                                    </p:set>
                                    <p:animEffect transition="in" filter="dissolve">
                                      <p:cBhvr>
                                        <p:cTn id="13" dur="500"/>
                                        <p:tgtEl>
                                          <p:spTgt spid="30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autoUpdateAnimBg="0"/>
      <p:bldP spid="3061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04800" y="3200400"/>
            <a:ext cx="8534400" cy="1143000"/>
          </a:xfrm>
          <a:effectLst>
            <a:outerShdw dist="35921" dir="2700000" algn="ctr" rotWithShape="0">
              <a:schemeClr val="bg2"/>
            </a:outerShdw>
          </a:effectLst>
        </p:spPr>
        <p:txBody>
          <a:bodyPr>
            <a:normAutofit fontScale="90000"/>
          </a:bodyPr>
          <a:lstStyle/>
          <a:p>
            <a:pPr algn="ctr" eaLnBrk="1" hangingPunct="1">
              <a:lnSpc>
                <a:spcPct val="110000"/>
              </a:lnSpc>
              <a:defRPr/>
            </a:pPr>
            <a:r>
              <a:rPr lang="en-US" sz="5400" i="1" dirty="0">
                <a:solidFill>
                  <a:srgbClr val="FFFF00"/>
                </a:solidFill>
              </a:rPr>
              <a:t>Over half of all churches in America did not add </a:t>
            </a:r>
            <a:r>
              <a:rPr lang="en-US" sz="5400" i="1" u="sng" dirty="0">
                <a:solidFill>
                  <a:srgbClr val="FFFF00"/>
                </a:solidFill>
              </a:rPr>
              <a:t>one</a:t>
            </a:r>
            <a:r>
              <a:rPr lang="en-US" sz="5400" i="1" dirty="0">
                <a:solidFill>
                  <a:srgbClr val="FFFF00"/>
                </a:solidFill>
              </a:rPr>
              <a:t> new member through conversion </a:t>
            </a:r>
            <a:r>
              <a:rPr lang="en-US" sz="5400" i="1" dirty="0" smtClean="0">
                <a:solidFill>
                  <a:srgbClr val="FFFF00"/>
                </a:solidFill>
              </a:rPr>
              <a:t> last </a:t>
            </a:r>
            <a:r>
              <a:rPr lang="en-US" sz="5400" i="1" dirty="0">
                <a:solidFill>
                  <a:srgbClr val="FFFF00"/>
                </a:solidFill>
              </a:rPr>
              <a:t>year.</a:t>
            </a:r>
            <a:endParaRPr lang="en-US" i="1" dirty="0">
              <a:solidFill>
                <a:srgbClr val="FFFF00"/>
              </a:solidFill>
            </a:endParaRPr>
          </a:p>
        </p:txBody>
      </p:sp>
      <p:sp>
        <p:nvSpPr>
          <p:cNvPr id="209923" name="Rectangle 3"/>
          <p:cNvSpPr>
            <a:spLocks noChangeArrowheads="1"/>
          </p:cNvSpPr>
          <p:nvPr/>
        </p:nvSpPr>
        <p:spPr bwMode="auto">
          <a:xfrm>
            <a:off x="3657600" y="762000"/>
            <a:ext cx="22383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#4</a:t>
            </a:r>
          </a:p>
        </p:txBody>
      </p:sp>
    </p:spTree>
    <p:extLst>
      <p:ext uri="{BB962C8B-B14F-4D97-AF65-F5344CB8AC3E}">
        <p14:creationId xmlns:p14="http://schemas.microsoft.com/office/powerpoint/2010/main" val="236896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wipe(up)">
                                      <p:cBhvr>
                                        <p:cTn id="7" dur="500"/>
                                        <p:tgtEl>
                                          <p:spTgt spid="209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 calcmode="lin" valueType="num">
                                      <p:cBhvr>
                                        <p:cTn id="12" dur="1000" fill="hold"/>
                                        <p:tgtEl>
                                          <p:spTgt spid="209922"/>
                                        </p:tgtEl>
                                        <p:attrNameLst>
                                          <p:attrName>ppt_w</p:attrName>
                                        </p:attrNameLst>
                                      </p:cBhvr>
                                      <p:tavLst>
                                        <p:tav tm="0">
                                          <p:val>
                                            <p:fltVal val="0"/>
                                          </p:val>
                                        </p:tav>
                                        <p:tav tm="100000">
                                          <p:val>
                                            <p:strVal val="#ppt_w"/>
                                          </p:val>
                                        </p:tav>
                                      </p:tavLst>
                                    </p:anim>
                                    <p:anim calcmode="lin" valueType="num">
                                      <p:cBhvr>
                                        <p:cTn id="13" dur="1000" fill="hold"/>
                                        <p:tgtEl>
                                          <p:spTgt spid="209922"/>
                                        </p:tgtEl>
                                        <p:attrNameLst>
                                          <p:attrName>ppt_h</p:attrName>
                                        </p:attrNameLst>
                                      </p:cBhvr>
                                      <p:tavLst>
                                        <p:tav tm="0">
                                          <p:val>
                                            <p:fltVal val="0"/>
                                          </p:val>
                                        </p:tav>
                                        <p:tav tm="100000">
                                          <p:val>
                                            <p:strVal val="#ppt_h"/>
                                          </p:val>
                                        </p:tav>
                                      </p:tavLst>
                                    </p:anim>
                                    <p:anim calcmode="lin" valueType="num">
                                      <p:cBhvr>
                                        <p:cTn id="14" dur="1000" fill="hold"/>
                                        <p:tgtEl>
                                          <p:spTgt spid="2099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99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autoUpdateAnimBg="0"/>
      <p:bldP spid="2099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2971800"/>
            <a:ext cx="8686800" cy="1143000"/>
          </a:xfrm>
          <a:effectLst>
            <a:outerShdw dist="35921" dir="2700000" algn="ctr" rotWithShape="0">
              <a:srgbClr val="000000"/>
            </a:outerShdw>
          </a:effectLst>
        </p:spPr>
        <p:txBody>
          <a:bodyPr>
            <a:noAutofit/>
          </a:bodyPr>
          <a:lstStyle/>
          <a:p>
            <a:pPr algn="ctr" eaLnBrk="1" hangingPunct="1">
              <a:lnSpc>
                <a:spcPct val="110000"/>
              </a:lnSpc>
              <a:defRPr/>
            </a:pPr>
            <a:r>
              <a:rPr lang="en-US" sz="4000" i="1" dirty="0" smtClean="0">
                <a:solidFill>
                  <a:srgbClr val="FFFF00"/>
                </a:solidFill>
              </a:rPr>
              <a:t>8,000 </a:t>
            </a:r>
            <a:r>
              <a:rPr lang="en-US" sz="4000" i="1" dirty="0">
                <a:solidFill>
                  <a:srgbClr val="FFFF00"/>
                </a:solidFill>
              </a:rPr>
              <a:t>churches </a:t>
            </a:r>
            <a:r>
              <a:rPr lang="en-US" sz="3600" i="1" dirty="0">
                <a:solidFill>
                  <a:srgbClr val="FFFF00"/>
                </a:solidFill>
              </a:rPr>
              <a:t>(10 per day)</a:t>
            </a:r>
            <a:r>
              <a:rPr lang="en-US" sz="4000" i="1" dirty="0">
                <a:solidFill>
                  <a:srgbClr val="FFFF00"/>
                </a:solidFill>
              </a:rPr>
              <a:t> </a:t>
            </a:r>
            <a:r>
              <a:rPr lang="en-US" sz="4000" i="1" dirty="0" smtClean="0">
                <a:solidFill>
                  <a:srgbClr val="FFFF00"/>
                </a:solidFill>
              </a:rPr>
              <a:t>are </a:t>
            </a:r>
            <a:r>
              <a:rPr lang="en-US" sz="4000" i="1" dirty="0">
                <a:solidFill>
                  <a:srgbClr val="FFFF00"/>
                </a:solidFill>
              </a:rPr>
              <a:t>closing their doors every year …</a:t>
            </a:r>
            <a:br>
              <a:rPr lang="en-US" sz="4000" i="1" dirty="0">
                <a:solidFill>
                  <a:srgbClr val="FFFF00"/>
                </a:solidFill>
              </a:rPr>
            </a:br>
            <a:r>
              <a:rPr lang="en-US" sz="4000" i="1" dirty="0">
                <a:solidFill>
                  <a:srgbClr val="FFFF00"/>
                </a:solidFill>
              </a:rPr>
              <a:t>and we are starting only about 3,500 per year…even  though new churches are </a:t>
            </a:r>
            <a:r>
              <a:rPr lang="en-US" sz="4400" i="1" dirty="0">
                <a:solidFill>
                  <a:schemeClr val="tx1"/>
                </a:solidFill>
              </a:rPr>
              <a:t>11 times</a:t>
            </a:r>
            <a:r>
              <a:rPr lang="en-US" sz="4000" i="1" dirty="0">
                <a:solidFill>
                  <a:srgbClr val="FFFF00"/>
                </a:solidFill>
              </a:rPr>
              <a:t> more effective at reaching people for Christ than existing churches!</a:t>
            </a:r>
          </a:p>
        </p:txBody>
      </p:sp>
      <p:sp>
        <p:nvSpPr>
          <p:cNvPr id="211971" name="Rectangle 3"/>
          <p:cNvSpPr>
            <a:spLocks noChangeArrowheads="1"/>
          </p:cNvSpPr>
          <p:nvPr/>
        </p:nvSpPr>
        <p:spPr bwMode="auto">
          <a:xfrm>
            <a:off x="3657600" y="304800"/>
            <a:ext cx="22383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#5</a:t>
            </a:r>
          </a:p>
        </p:txBody>
      </p:sp>
    </p:spTree>
    <p:extLst>
      <p:ext uri="{BB962C8B-B14F-4D97-AF65-F5344CB8AC3E}">
        <p14:creationId xmlns:p14="http://schemas.microsoft.com/office/powerpoint/2010/main" val="392195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barn(inHorizontal)">
                                      <p:cBhvr>
                                        <p:cTn id="7" dur="500"/>
                                        <p:tgtEl>
                                          <p:spTgt spid="211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211970"/>
                                        </p:tgtEl>
                                        <p:attrNameLst>
                                          <p:attrName>style.visibility</p:attrName>
                                        </p:attrNameLst>
                                      </p:cBhvr>
                                      <p:to>
                                        <p:strVal val="visible"/>
                                      </p:to>
                                    </p:set>
                                    <p:anim calcmode="lin" valueType="num">
                                      <p:cBhvr>
                                        <p:cTn id="12" dur="500" fill="hold"/>
                                        <p:tgtEl>
                                          <p:spTgt spid="211970"/>
                                        </p:tgtEl>
                                        <p:attrNameLst>
                                          <p:attrName>ppt_w</p:attrName>
                                        </p:attrNameLst>
                                      </p:cBhvr>
                                      <p:tavLst>
                                        <p:tav tm="0">
                                          <p:val>
                                            <p:strVal val="(6*min(max(#ppt_w*#ppt_h,.3),1)-7.4)/-.7*#ppt_w"/>
                                          </p:val>
                                        </p:tav>
                                        <p:tav tm="100000">
                                          <p:val>
                                            <p:strVal val="#ppt_w"/>
                                          </p:val>
                                        </p:tav>
                                      </p:tavLst>
                                    </p:anim>
                                    <p:anim calcmode="lin" valueType="num">
                                      <p:cBhvr>
                                        <p:cTn id="13" dur="500" fill="hold"/>
                                        <p:tgtEl>
                                          <p:spTgt spid="211970"/>
                                        </p:tgtEl>
                                        <p:attrNameLst>
                                          <p:attrName>ppt_h</p:attrName>
                                        </p:attrNameLst>
                                      </p:cBhvr>
                                      <p:tavLst>
                                        <p:tav tm="0">
                                          <p:val>
                                            <p:strVal val="(6*min(max(#ppt_w*#ppt_h,.3),1)-7.4)/-.7*#ppt_h"/>
                                          </p:val>
                                        </p:tav>
                                        <p:tav tm="100000">
                                          <p:val>
                                            <p:strVal val="#ppt_h"/>
                                          </p:val>
                                        </p:tav>
                                      </p:tavLst>
                                    </p:anim>
                                    <p:anim calcmode="lin" valueType="num">
                                      <p:cBhvr>
                                        <p:cTn id="14" dur="500" fill="hold"/>
                                        <p:tgtEl>
                                          <p:spTgt spid="211970"/>
                                        </p:tgtEl>
                                        <p:attrNameLst>
                                          <p:attrName>ppt_x</p:attrName>
                                        </p:attrNameLst>
                                      </p:cBhvr>
                                      <p:tavLst>
                                        <p:tav tm="0">
                                          <p:val>
                                            <p:fltVal val="0.5"/>
                                          </p:val>
                                        </p:tav>
                                        <p:tav tm="100000">
                                          <p:val>
                                            <p:strVal val="#ppt_x"/>
                                          </p:val>
                                        </p:tav>
                                      </p:tavLst>
                                    </p:anim>
                                    <p:anim calcmode="lin" valueType="num">
                                      <p:cBhvr>
                                        <p:cTn id="15" dur="500" fill="hold"/>
                                        <p:tgtEl>
                                          <p:spTgt spid="21197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19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effectLst>
            <a:outerShdw dist="35921" dir="2700000" algn="ctr" rotWithShape="0">
              <a:schemeClr val="bg2"/>
            </a:outerShdw>
          </a:effectLst>
        </p:spPr>
        <p:txBody>
          <a:bodyPr/>
          <a:lstStyle/>
          <a:p>
            <a:pPr algn="ctr" eaLnBrk="1" hangingPunct="1">
              <a:defRPr/>
            </a:pPr>
            <a:r>
              <a:rPr lang="en-US" sz="5400" b="1" i="1" dirty="0">
                <a:solidFill>
                  <a:schemeClr val="tx1"/>
                </a:solidFill>
                <a:latin typeface="Calibri" pitchFamily="34" charset="0"/>
                <a:cs typeface="Calibri" pitchFamily="34" charset="0"/>
              </a:rPr>
              <a:t>Fact #6</a:t>
            </a:r>
          </a:p>
        </p:txBody>
      </p:sp>
      <p:sp>
        <p:nvSpPr>
          <p:cNvPr id="207875" name="Text Box 3"/>
          <p:cNvSpPr txBox="1">
            <a:spLocks noChangeArrowheads="1"/>
          </p:cNvSpPr>
          <p:nvPr/>
        </p:nvSpPr>
        <p:spPr bwMode="auto">
          <a:xfrm>
            <a:off x="266700" y="1752600"/>
            <a:ext cx="8610600" cy="3477875"/>
          </a:xfrm>
          <a:prstGeom prst="rect">
            <a:avLst/>
          </a:prstGeom>
          <a:noFill/>
          <a:ln w="12700" cap="sq">
            <a:noFill/>
            <a:miter lim="800000"/>
            <a:headEnd type="none" w="sm" len="sm"/>
            <a:tailEnd type="none" w="sm" len="sm"/>
          </a:ln>
          <a:effectLst>
            <a:outerShdw dist="35921" dir="2700000" algn="ctr" rotWithShape="0">
              <a:srgbClr val="000000"/>
            </a:outerShdw>
          </a:effectLst>
        </p:spPr>
        <p:txBody>
          <a:bodyPr>
            <a:spAutoFit/>
          </a:bodyPr>
          <a:lstStyle/>
          <a:p>
            <a:pPr algn="ctr">
              <a:spcBef>
                <a:spcPct val="50000"/>
              </a:spcBef>
              <a:defRPr/>
            </a:pPr>
            <a:r>
              <a:rPr lang="en-US" sz="4400" i="1" dirty="0">
                <a:solidFill>
                  <a:srgbClr val="FFFF00"/>
                </a:solidFill>
                <a:latin typeface="+mj-lt"/>
                <a:cs typeface="+mn-cs"/>
              </a:rPr>
              <a:t>In the past 15 years churches in the USA have spent 500 </a:t>
            </a:r>
            <a:r>
              <a:rPr lang="en-US" sz="4400" i="1" u="sng" dirty="0">
                <a:solidFill>
                  <a:srgbClr val="FFFF00"/>
                </a:solidFill>
                <a:latin typeface="+mj-lt"/>
                <a:cs typeface="+mn-cs"/>
              </a:rPr>
              <a:t>billion</a:t>
            </a:r>
            <a:r>
              <a:rPr lang="en-US" sz="4400" i="1" dirty="0">
                <a:solidFill>
                  <a:srgbClr val="FFFF00"/>
                </a:solidFill>
                <a:latin typeface="+mj-lt"/>
                <a:cs typeface="+mn-cs"/>
              </a:rPr>
              <a:t> dollars on buildings and programs…with </a:t>
            </a:r>
            <a:r>
              <a:rPr lang="en-US" sz="4400" i="1" u="sng" dirty="0">
                <a:solidFill>
                  <a:srgbClr val="FFFF00"/>
                </a:solidFill>
                <a:latin typeface="+mj-lt"/>
                <a:cs typeface="+mn-cs"/>
              </a:rPr>
              <a:t>no</a:t>
            </a:r>
            <a:r>
              <a:rPr lang="en-US" sz="4400" i="1" dirty="0">
                <a:solidFill>
                  <a:srgbClr val="FFFF00"/>
                </a:solidFill>
                <a:latin typeface="+mj-lt"/>
                <a:cs typeface="+mn-cs"/>
              </a:rPr>
              <a:t> appreciable growth.</a:t>
            </a:r>
          </a:p>
        </p:txBody>
      </p:sp>
    </p:spTree>
    <p:extLst>
      <p:ext uri="{BB962C8B-B14F-4D97-AF65-F5344CB8AC3E}">
        <p14:creationId xmlns:p14="http://schemas.microsoft.com/office/powerpoint/2010/main" val="2969483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additive="base">
                                        <p:cTn id="7" dur="500" fill="hold"/>
                                        <p:tgtEl>
                                          <p:spTgt spid="207874"/>
                                        </p:tgtEl>
                                        <p:attrNameLst>
                                          <p:attrName>ppt_x</p:attrName>
                                        </p:attrNameLst>
                                      </p:cBhvr>
                                      <p:tavLst>
                                        <p:tav tm="0">
                                          <p:val>
                                            <p:strVal val="#ppt_x"/>
                                          </p:val>
                                        </p:tav>
                                        <p:tav tm="100000">
                                          <p:val>
                                            <p:strVal val="#ppt_x"/>
                                          </p:val>
                                        </p:tav>
                                      </p:tavLst>
                                    </p:anim>
                                    <p:anim calcmode="lin" valueType="num">
                                      <p:cBhvr additive="base">
                                        <p:cTn id="8" dur="500" fill="hold"/>
                                        <p:tgtEl>
                                          <p:spTgt spid="207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07875"/>
                                        </p:tgtEl>
                                        <p:attrNameLst>
                                          <p:attrName>style.visibility</p:attrName>
                                        </p:attrNameLst>
                                      </p:cBhvr>
                                      <p:to>
                                        <p:strVal val="visible"/>
                                      </p:to>
                                    </p:set>
                                    <p:animEffect transition="in" filter="barn(outVertical)">
                                      <p:cBhvr>
                                        <p:cTn id="13"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08000" y="76200"/>
            <a:ext cx="8382000" cy="990600"/>
          </a:xfrm>
          <a:effectLst>
            <a:outerShdw dist="35921" dir="2700000" algn="ctr" rotWithShape="0">
              <a:schemeClr val="tx1">
                <a:alpha val="50000"/>
              </a:schemeClr>
            </a:outerShdw>
          </a:effectLst>
        </p:spPr>
        <p:txBody>
          <a:bodyPr>
            <a:noAutofit/>
          </a:bodyPr>
          <a:lstStyle/>
          <a:p>
            <a:pPr algn="ctr" eaLnBrk="1" hangingPunct="1">
              <a:defRPr/>
            </a:pPr>
            <a:r>
              <a:rPr lang="en-US" sz="5400" b="1" i="1" dirty="0" smtClean="0">
                <a:solidFill>
                  <a:srgbClr val="C00000"/>
                </a:solidFill>
              </a:rPr>
              <a:t>Perspective: Focusing</a:t>
            </a:r>
          </a:p>
        </p:txBody>
      </p:sp>
      <p:sp>
        <p:nvSpPr>
          <p:cNvPr id="48131" name="Rectangle 3"/>
          <p:cNvSpPr>
            <a:spLocks noGrp="1" noChangeArrowheads="1"/>
          </p:cNvSpPr>
          <p:nvPr>
            <p:ph type="body" sz="half" idx="1"/>
          </p:nvPr>
        </p:nvSpPr>
        <p:spPr>
          <a:xfrm>
            <a:off x="152400" y="1371600"/>
            <a:ext cx="8763000" cy="5181600"/>
          </a:xfrm>
        </p:spPr>
        <p:txBody>
          <a:bodyPr>
            <a:normAutofit/>
          </a:bodyPr>
          <a:lstStyle/>
          <a:p>
            <a:pPr marL="109728" indent="0">
              <a:buNone/>
            </a:pPr>
            <a:r>
              <a:rPr lang="en-US" sz="4400" b="1" i="1" dirty="0" smtClean="0">
                <a:effectLst>
                  <a:outerShdw blurRad="38100" dist="38100" dir="2700000" algn="tl">
                    <a:srgbClr val="000000">
                      <a:alpha val="43137"/>
                    </a:srgbClr>
                  </a:outerShdw>
                </a:effectLst>
              </a:rPr>
              <a:t>1. </a:t>
            </a:r>
            <a:r>
              <a:rPr lang="en-US" sz="4400" b="1" i="1" u="sng" dirty="0" smtClean="0">
                <a:solidFill>
                  <a:srgbClr val="C00000"/>
                </a:solidFill>
                <a:effectLst>
                  <a:outerShdw blurRad="38100" dist="38100" dir="2700000" algn="tl">
                    <a:srgbClr val="000000">
                      <a:alpha val="43137"/>
                    </a:srgbClr>
                  </a:outerShdw>
                </a:effectLst>
              </a:rPr>
              <a:t>Geographically</a:t>
            </a:r>
            <a:r>
              <a:rPr lang="en-US" sz="4400" i="1" u="sng" dirty="0" smtClean="0">
                <a:solidFill>
                  <a:srgbClr val="C00000"/>
                </a:solidFill>
                <a:effectLst>
                  <a:outerShdw blurRad="38100" dist="38100" dir="2700000" algn="tl">
                    <a:srgbClr val="000000">
                      <a:alpha val="43137"/>
                    </a:srgbClr>
                  </a:outerShdw>
                </a:effectLst>
              </a:rPr>
              <a:t> </a:t>
            </a:r>
            <a:r>
              <a:rPr lang="en-US" sz="3600" dirty="0"/>
              <a:t>(v.1ff</a:t>
            </a:r>
            <a:r>
              <a:rPr lang="en-US" sz="3600" dirty="0" smtClean="0"/>
              <a:t>) </a:t>
            </a:r>
          </a:p>
          <a:p>
            <a:pPr marL="109728" indent="0" algn="ctr">
              <a:buNone/>
            </a:pPr>
            <a:r>
              <a:rPr lang="en-US" sz="2800" i="1" dirty="0" smtClean="0">
                <a:effectLst>
                  <a:outerShdw blurRad="38100" dist="38100" dir="2700000" algn="tl">
                    <a:srgbClr val="000000">
                      <a:alpha val="43137"/>
                    </a:srgbClr>
                  </a:outerShdw>
                </a:effectLst>
              </a:rPr>
              <a:t>“From one man He made every nation of men, that they should inhabit the whole earth; and He determined the times set for them and the exact places where they should live.  God did this so that men would seek Him and perhaps reach out for Him and find Him, though He is not far from each one of us…” (Acts 17:26-27)</a:t>
            </a:r>
          </a:p>
          <a:p>
            <a:pPr marL="109728" indent="0">
              <a:buNone/>
            </a:pPr>
            <a:r>
              <a:rPr lang="en-US" sz="4400" b="1" i="1" dirty="0" smtClean="0"/>
              <a:t>2. </a:t>
            </a:r>
            <a:r>
              <a:rPr lang="en-US" sz="4400" b="1" i="1" u="sng" dirty="0" smtClean="0">
                <a:solidFill>
                  <a:srgbClr val="C00000"/>
                </a:solidFill>
                <a:effectLst>
                  <a:outerShdw blurRad="38100" dist="38100" dir="2700000" algn="tl">
                    <a:srgbClr val="000000">
                      <a:alpha val="43137"/>
                    </a:srgbClr>
                  </a:outerShdw>
                </a:effectLst>
              </a:rPr>
              <a:t>Culturally</a:t>
            </a:r>
            <a:r>
              <a:rPr lang="en-US" sz="4400" i="1" dirty="0" smtClean="0"/>
              <a:t> </a:t>
            </a:r>
            <a:r>
              <a:rPr lang="en-US" sz="3300" dirty="0"/>
              <a:t>(v. 1) </a:t>
            </a:r>
            <a:endParaRPr lang="en-US" sz="3300" dirty="0" smtClean="0"/>
          </a:p>
          <a:p>
            <a:pPr marL="109728" indent="0">
              <a:buNone/>
            </a:pPr>
            <a:endParaRPr lang="en-US" sz="4400" b="1" i="1" dirty="0" smtClean="0"/>
          </a:p>
          <a:p>
            <a:pPr marL="109728" indent="0">
              <a:buNone/>
            </a:pPr>
            <a:endParaRPr lang="en-US" sz="4400" b="1" dirty="0" smtClean="0">
              <a:latin typeface="Calibri" pitchFamily="34" charset="0"/>
            </a:endParaRPr>
          </a:p>
        </p:txBody>
      </p:sp>
    </p:spTree>
    <p:extLst>
      <p:ext uri="{BB962C8B-B14F-4D97-AF65-F5344CB8AC3E}">
        <p14:creationId xmlns:p14="http://schemas.microsoft.com/office/powerpoint/2010/main" val="76086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Scale>
                                      <p:cBhvr>
                                        <p:cTn id="7" dur="1000" decel="50000" fill="hold">
                                          <p:stCondLst>
                                            <p:cond delay="0"/>
                                          </p:stCondLst>
                                        </p:cTn>
                                        <p:tgtEl>
                                          <p:spTgt spid="481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131">
                                            <p:txEl>
                                              <p:pRg st="0" end="0"/>
                                            </p:txEl>
                                          </p:spTgt>
                                        </p:tgtEl>
                                        <p:attrNameLst>
                                          <p:attrName>ppt_x</p:attrName>
                                          <p:attrName>ppt_y</p:attrName>
                                        </p:attrNameLst>
                                      </p:cBhvr>
                                    </p:animMotion>
                                    <p:animEffect transition="in" filter="fade">
                                      <p:cBhvr>
                                        <p:cTn id="9" dur="1000"/>
                                        <p:tgtEl>
                                          <p:spTgt spid="481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Scale>
                                      <p:cBhvr>
                                        <p:cTn id="14" dur="1000" decel="50000" fill="hold">
                                          <p:stCondLst>
                                            <p:cond delay="0"/>
                                          </p:stCondLst>
                                        </p:cTn>
                                        <p:tgtEl>
                                          <p:spTgt spid="481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131">
                                            <p:txEl>
                                              <p:pRg st="1" end="1"/>
                                            </p:txEl>
                                          </p:spTgt>
                                        </p:tgtEl>
                                        <p:attrNameLst>
                                          <p:attrName>ppt_x</p:attrName>
                                          <p:attrName>ppt_y</p:attrName>
                                        </p:attrNameLst>
                                      </p:cBhvr>
                                    </p:animMotion>
                                    <p:animEffect transition="in" filter="fade">
                                      <p:cBhvr>
                                        <p:cTn id="16" dur="1000"/>
                                        <p:tgtEl>
                                          <p:spTgt spid="48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Scale>
                                      <p:cBhvr>
                                        <p:cTn id="21" dur="1000" decel="50000" fill="hold">
                                          <p:stCondLst>
                                            <p:cond delay="0"/>
                                          </p:stCondLst>
                                        </p:cTn>
                                        <p:tgtEl>
                                          <p:spTgt spid="481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8131">
                                            <p:txEl>
                                              <p:pRg st="2" end="2"/>
                                            </p:txEl>
                                          </p:spTgt>
                                        </p:tgtEl>
                                        <p:attrNameLst>
                                          <p:attrName>ppt_x</p:attrName>
                                          <p:attrName>ppt_y</p:attrName>
                                        </p:attrNameLst>
                                      </p:cBhvr>
                                    </p:animMotion>
                                    <p:animEffect transition="in" filter="fade">
                                      <p:cBhvr>
                                        <p:cTn id="23" dur="10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2743200"/>
            <a:ext cx="8686800" cy="1143000"/>
          </a:xfrm>
          <a:effectLst>
            <a:outerShdw dist="35921" dir="2700000" algn="ctr" rotWithShape="0">
              <a:schemeClr val="bg2"/>
            </a:outerShdw>
          </a:effectLst>
        </p:spPr>
        <p:txBody>
          <a:bodyPr>
            <a:noAutofit/>
          </a:bodyPr>
          <a:lstStyle/>
          <a:p>
            <a:pPr algn="ctr" eaLnBrk="1" hangingPunct="1">
              <a:lnSpc>
                <a:spcPct val="110000"/>
              </a:lnSpc>
              <a:defRPr/>
            </a:pPr>
            <a:r>
              <a:rPr lang="en-US" sz="4800" i="1" dirty="0" smtClean="0">
                <a:solidFill>
                  <a:srgbClr val="FFFF00"/>
                </a:solidFill>
              </a:rPr>
              <a:t>North America </a:t>
            </a:r>
            <a:r>
              <a:rPr lang="en-US" sz="4800" i="1" dirty="0">
                <a:solidFill>
                  <a:srgbClr val="FFFF00"/>
                </a:solidFill>
              </a:rPr>
              <a:t>is the largest </a:t>
            </a:r>
            <a:r>
              <a:rPr lang="en-US" sz="4800" i="1" dirty="0" smtClean="0">
                <a:solidFill>
                  <a:srgbClr val="FFFF00"/>
                </a:solidFill>
              </a:rPr>
              <a:t> English </a:t>
            </a:r>
            <a:r>
              <a:rPr lang="en-US" sz="4800" i="1" dirty="0">
                <a:solidFill>
                  <a:srgbClr val="FFFF00"/>
                </a:solidFill>
              </a:rPr>
              <a:t>speaking mission field </a:t>
            </a:r>
            <a:r>
              <a:rPr lang="en-US" sz="4800" i="1" dirty="0" smtClean="0">
                <a:solidFill>
                  <a:srgbClr val="FFFF00"/>
                </a:solidFill>
              </a:rPr>
              <a:t>in </a:t>
            </a:r>
            <a:r>
              <a:rPr lang="en-US" sz="4800" i="1" dirty="0">
                <a:solidFill>
                  <a:srgbClr val="FFFF00"/>
                </a:solidFill>
              </a:rPr>
              <a:t>the world.</a:t>
            </a:r>
            <a:endParaRPr lang="en-US" sz="4400" i="1" dirty="0">
              <a:solidFill>
                <a:srgbClr val="FFFF00"/>
              </a:solidFill>
            </a:endParaRPr>
          </a:p>
        </p:txBody>
      </p:sp>
      <p:sp>
        <p:nvSpPr>
          <p:cNvPr id="22531" name="Text Box 3"/>
          <p:cNvSpPr txBox="1">
            <a:spLocks noChangeArrowheads="1"/>
          </p:cNvSpPr>
          <p:nvPr/>
        </p:nvSpPr>
        <p:spPr bwMode="auto">
          <a:xfrm>
            <a:off x="6918325" y="6184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endParaRPr lang="en-US" altLang="en-US" sz="2400" i="1">
              <a:latin typeface="Tempus Sans ITC Regular"/>
            </a:endParaRPr>
          </a:p>
        </p:txBody>
      </p:sp>
      <p:sp>
        <p:nvSpPr>
          <p:cNvPr id="214020" name="Text Box 4"/>
          <p:cNvSpPr txBox="1">
            <a:spLocks noChangeArrowheads="1"/>
          </p:cNvSpPr>
          <p:nvPr/>
        </p:nvSpPr>
        <p:spPr bwMode="auto">
          <a:xfrm>
            <a:off x="3810000" y="762000"/>
            <a:ext cx="22383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#7</a:t>
            </a:r>
          </a:p>
        </p:txBody>
      </p:sp>
    </p:spTree>
    <p:extLst>
      <p:ext uri="{BB962C8B-B14F-4D97-AF65-F5344CB8AC3E}">
        <p14:creationId xmlns:p14="http://schemas.microsoft.com/office/powerpoint/2010/main" val="383905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box(in)">
                                      <p:cBhvr>
                                        <p:cTn id="7" dur="500"/>
                                        <p:tgtEl>
                                          <p:spTgt spid="214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14018"/>
                                        </p:tgtEl>
                                        <p:attrNameLst>
                                          <p:attrName>style.visibility</p:attrName>
                                        </p:attrNameLst>
                                      </p:cBhvr>
                                      <p:to>
                                        <p:strVal val="visible"/>
                                      </p:to>
                                    </p:set>
                                    <p:anim calcmode="lin" valueType="num">
                                      <p:cBhvr>
                                        <p:cTn id="12" dur="500" fill="hold"/>
                                        <p:tgtEl>
                                          <p:spTgt spid="214018"/>
                                        </p:tgtEl>
                                        <p:attrNameLst>
                                          <p:attrName>ppt_w</p:attrName>
                                        </p:attrNameLst>
                                      </p:cBhvr>
                                      <p:tavLst>
                                        <p:tav tm="0">
                                          <p:val>
                                            <p:fltVal val="0"/>
                                          </p:val>
                                        </p:tav>
                                        <p:tav tm="100000">
                                          <p:val>
                                            <p:strVal val="#ppt_w"/>
                                          </p:val>
                                        </p:tav>
                                      </p:tavLst>
                                    </p:anim>
                                    <p:anim calcmode="lin" valueType="num">
                                      <p:cBhvr>
                                        <p:cTn id="13" dur="500" fill="hold"/>
                                        <p:tgtEl>
                                          <p:spTgt spid="2140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2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04800" y="2819400"/>
            <a:ext cx="8534400" cy="1143000"/>
          </a:xfrm>
          <a:effectLst>
            <a:outerShdw dist="35921" dir="2700000" algn="ctr" rotWithShape="0">
              <a:schemeClr val="bg2"/>
            </a:outerShdw>
          </a:effectLst>
        </p:spPr>
        <p:txBody>
          <a:bodyPr>
            <a:normAutofit fontScale="90000"/>
          </a:bodyPr>
          <a:lstStyle/>
          <a:p>
            <a:pPr algn="ctr" eaLnBrk="1" hangingPunct="1">
              <a:lnSpc>
                <a:spcPct val="110000"/>
              </a:lnSpc>
              <a:defRPr/>
            </a:pPr>
            <a:r>
              <a:rPr lang="en-US" sz="5400" i="1" dirty="0">
                <a:solidFill>
                  <a:srgbClr val="FFFF00"/>
                </a:solidFill>
              </a:rPr>
              <a:t>Conversions to other religions and dropouts from Christianity are escalating.</a:t>
            </a:r>
            <a:endParaRPr lang="en-US" i="1" dirty="0">
              <a:solidFill>
                <a:srgbClr val="FFFF00"/>
              </a:solidFill>
            </a:endParaRPr>
          </a:p>
        </p:txBody>
      </p:sp>
      <p:sp>
        <p:nvSpPr>
          <p:cNvPr id="216067" name="Rectangle 3"/>
          <p:cNvSpPr>
            <a:spLocks noChangeArrowheads="1"/>
          </p:cNvSpPr>
          <p:nvPr/>
        </p:nvSpPr>
        <p:spPr bwMode="auto">
          <a:xfrm>
            <a:off x="3657600" y="609600"/>
            <a:ext cx="22383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#8</a:t>
            </a:r>
          </a:p>
        </p:txBody>
      </p:sp>
    </p:spTree>
    <p:extLst>
      <p:ext uri="{BB962C8B-B14F-4D97-AF65-F5344CB8AC3E}">
        <p14:creationId xmlns:p14="http://schemas.microsoft.com/office/powerpoint/2010/main" val="283581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6067"/>
                                        </p:tgtEl>
                                        <p:attrNameLst>
                                          <p:attrName>style.visibility</p:attrName>
                                        </p:attrNameLst>
                                      </p:cBhvr>
                                      <p:to>
                                        <p:strVal val="visible"/>
                                      </p:to>
                                    </p:set>
                                    <p:anim calcmode="lin" valueType="num">
                                      <p:cBhvr additive="base">
                                        <p:cTn id="7" dur="500" fill="hold"/>
                                        <p:tgtEl>
                                          <p:spTgt spid="216067"/>
                                        </p:tgtEl>
                                        <p:attrNameLst>
                                          <p:attrName>ppt_x</p:attrName>
                                        </p:attrNameLst>
                                      </p:cBhvr>
                                      <p:tavLst>
                                        <p:tav tm="0">
                                          <p:val>
                                            <p:strVal val="#ppt_x"/>
                                          </p:val>
                                        </p:tav>
                                        <p:tav tm="100000">
                                          <p:val>
                                            <p:strVal val="#ppt_x"/>
                                          </p:val>
                                        </p:tav>
                                      </p:tavLst>
                                    </p:anim>
                                    <p:anim calcmode="lin" valueType="num">
                                      <p:cBhvr additive="base">
                                        <p:cTn id="8" dur="500" fill="hold"/>
                                        <p:tgtEl>
                                          <p:spTgt spid="2160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6066"/>
                                        </p:tgtEl>
                                        <p:attrNameLst>
                                          <p:attrName>style.visibility</p:attrName>
                                        </p:attrNameLst>
                                      </p:cBhvr>
                                      <p:to>
                                        <p:strVal val="visible"/>
                                      </p:to>
                                    </p:set>
                                    <p:animEffect transition="in" filter="dissolve">
                                      <p:cBhvr>
                                        <p:cTn id="13"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P spid="2160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71487" y="2743200"/>
            <a:ext cx="8458200" cy="1143000"/>
          </a:xfrm>
          <a:effectLst>
            <a:outerShdw dist="35921" dir="2700000" algn="ctr" rotWithShape="0">
              <a:schemeClr val="bg2"/>
            </a:outerShdw>
          </a:effectLst>
        </p:spPr>
        <p:txBody>
          <a:bodyPr>
            <a:noAutofit/>
          </a:bodyPr>
          <a:lstStyle/>
          <a:p>
            <a:pPr algn="ctr" eaLnBrk="1" hangingPunct="1">
              <a:lnSpc>
                <a:spcPct val="110000"/>
              </a:lnSpc>
              <a:defRPr/>
            </a:pPr>
            <a:r>
              <a:rPr lang="en-US" sz="4400" i="1" dirty="0">
                <a:solidFill>
                  <a:srgbClr val="FFFF00"/>
                </a:solidFill>
              </a:rPr>
              <a:t>Far too many churched people believe and behave              identically to their unchurched counterparts.</a:t>
            </a:r>
            <a:endParaRPr lang="en-US" sz="4000" i="1" dirty="0">
              <a:solidFill>
                <a:srgbClr val="FFFF00"/>
              </a:solidFill>
            </a:endParaRPr>
          </a:p>
        </p:txBody>
      </p:sp>
      <p:sp>
        <p:nvSpPr>
          <p:cNvPr id="218115" name="Rectangle 3"/>
          <p:cNvSpPr>
            <a:spLocks noChangeArrowheads="1"/>
          </p:cNvSpPr>
          <p:nvPr/>
        </p:nvSpPr>
        <p:spPr bwMode="auto">
          <a:xfrm>
            <a:off x="3581400" y="533400"/>
            <a:ext cx="2238375"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#9</a:t>
            </a:r>
          </a:p>
        </p:txBody>
      </p:sp>
    </p:spTree>
    <p:extLst>
      <p:ext uri="{BB962C8B-B14F-4D97-AF65-F5344CB8AC3E}">
        <p14:creationId xmlns:p14="http://schemas.microsoft.com/office/powerpoint/2010/main" val="321773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slide(fromTop)">
                                      <p:cBhvr>
                                        <p:cTn id="7" dur="500"/>
                                        <p:tgtEl>
                                          <p:spTgt spid="218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218114"/>
                                        </p:tgtEl>
                                        <p:attrNameLst>
                                          <p:attrName>style.visibility</p:attrName>
                                        </p:attrNameLst>
                                      </p:cBhvr>
                                      <p:to>
                                        <p:strVal val="visible"/>
                                      </p:to>
                                    </p:set>
                                    <p:anim calcmode="lin" valueType="num">
                                      <p:cBhvr>
                                        <p:cTn id="12" dur="500" fill="hold"/>
                                        <p:tgtEl>
                                          <p:spTgt spid="218114"/>
                                        </p:tgtEl>
                                        <p:attrNameLst>
                                          <p:attrName>ppt_x</p:attrName>
                                        </p:attrNameLst>
                                      </p:cBhvr>
                                      <p:tavLst>
                                        <p:tav tm="0">
                                          <p:val>
                                            <p:strVal val="#ppt_x"/>
                                          </p:val>
                                        </p:tav>
                                        <p:tav tm="100000">
                                          <p:val>
                                            <p:strVal val="#ppt_x"/>
                                          </p:val>
                                        </p:tav>
                                      </p:tavLst>
                                    </p:anim>
                                    <p:anim calcmode="lin" valueType="num">
                                      <p:cBhvr>
                                        <p:cTn id="13" dur="500" fill="hold"/>
                                        <p:tgtEl>
                                          <p:spTgt spid="218114"/>
                                        </p:tgtEl>
                                        <p:attrNameLst>
                                          <p:attrName>ppt_y</p:attrName>
                                        </p:attrNameLst>
                                      </p:cBhvr>
                                      <p:tavLst>
                                        <p:tav tm="0">
                                          <p:val>
                                            <p:strVal val="#ppt_y+#ppt_h/2"/>
                                          </p:val>
                                        </p:tav>
                                        <p:tav tm="100000">
                                          <p:val>
                                            <p:strVal val="#ppt_y"/>
                                          </p:val>
                                        </p:tav>
                                      </p:tavLst>
                                    </p:anim>
                                    <p:anim calcmode="lin" valueType="num">
                                      <p:cBhvr>
                                        <p:cTn id="14" dur="500" fill="hold"/>
                                        <p:tgtEl>
                                          <p:spTgt spid="218114"/>
                                        </p:tgtEl>
                                        <p:attrNameLst>
                                          <p:attrName>ppt_w</p:attrName>
                                        </p:attrNameLst>
                                      </p:cBhvr>
                                      <p:tavLst>
                                        <p:tav tm="0">
                                          <p:val>
                                            <p:strVal val="#ppt_w"/>
                                          </p:val>
                                        </p:tav>
                                        <p:tav tm="100000">
                                          <p:val>
                                            <p:strVal val="#ppt_w"/>
                                          </p:val>
                                        </p:tav>
                                      </p:tavLst>
                                    </p:anim>
                                    <p:anim calcmode="lin" valueType="num">
                                      <p:cBhvr>
                                        <p:cTn id="15" dur="500" fill="hold"/>
                                        <p:tgtEl>
                                          <p:spTgt spid="218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utoUpdateAnimBg="0"/>
      <p:bldP spid="2181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3200400"/>
            <a:ext cx="9144000" cy="1143000"/>
          </a:xfrm>
          <a:effectLst>
            <a:outerShdw dist="35921" dir="2700000" algn="ctr" rotWithShape="0">
              <a:schemeClr val="bg2"/>
            </a:outerShdw>
          </a:effectLst>
        </p:spPr>
        <p:txBody>
          <a:bodyPr>
            <a:normAutofit fontScale="90000"/>
          </a:bodyPr>
          <a:lstStyle/>
          <a:p>
            <a:pPr algn="ctr" eaLnBrk="1" hangingPunct="1">
              <a:lnSpc>
                <a:spcPct val="110000"/>
              </a:lnSpc>
              <a:defRPr/>
            </a:pPr>
            <a:r>
              <a:rPr lang="en-US" sz="5400" i="1" dirty="0">
                <a:solidFill>
                  <a:srgbClr val="FFFF00"/>
                </a:solidFill>
              </a:rPr>
              <a:t>No matter how you do the math, current conversion rates still point to one horrible conclusion: </a:t>
            </a:r>
            <a:br>
              <a:rPr lang="en-US" sz="5400" i="1" dirty="0">
                <a:solidFill>
                  <a:srgbClr val="FFFF00"/>
                </a:solidFill>
              </a:rPr>
            </a:br>
            <a:r>
              <a:rPr lang="en-US" sz="7300" i="1" u="sng" dirty="0">
                <a:solidFill>
                  <a:schemeClr val="tx1"/>
                </a:solidFill>
              </a:rPr>
              <a:t>l</a:t>
            </a:r>
            <a:r>
              <a:rPr lang="en-US" sz="7200" i="1" u="sng" dirty="0">
                <a:solidFill>
                  <a:schemeClr val="tx1"/>
                </a:solidFill>
              </a:rPr>
              <a:t>ost</a:t>
            </a:r>
            <a:r>
              <a:rPr lang="en-US" sz="7200" i="1" dirty="0">
                <a:solidFill>
                  <a:schemeClr val="tx1"/>
                </a:solidFill>
              </a:rPr>
              <a:t> </a:t>
            </a:r>
            <a:r>
              <a:rPr lang="en-US" sz="7200" i="1" u="sng" dirty="0">
                <a:solidFill>
                  <a:schemeClr val="tx1"/>
                </a:solidFill>
              </a:rPr>
              <a:t>people</a:t>
            </a:r>
            <a:r>
              <a:rPr lang="en-US" sz="7200" i="1" dirty="0">
                <a:solidFill>
                  <a:schemeClr val="tx1"/>
                </a:solidFill>
              </a:rPr>
              <a:t> </a:t>
            </a:r>
            <a:r>
              <a:rPr lang="en-US" sz="7200" i="1" u="sng" dirty="0">
                <a:solidFill>
                  <a:schemeClr val="tx1"/>
                </a:solidFill>
              </a:rPr>
              <a:t>lose</a:t>
            </a:r>
            <a:r>
              <a:rPr lang="en-US" sz="7200" i="1" dirty="0">
                <a:solidFill>
                  <a:schemeClr val="tx1"/>
                </a:solidFill>
              </a:rPr>
              <a:t>.</a:t>
            </a:r>
            <a:endParaRPr lang="en-US" sz="6000" i="1" dirty="0">
              <a:solidFill>
                <a:schemeClr val="tx1"/>
              </a:solidFill>
            </a:endParaRPr>
          </a:p>
        </p:txBody>
      </p:sp>
      <p:sp>
        <p:nvSpPr>
          <p:cNvPr id="220163" name="Rectangle 3"/>
          <p:cNvSpPr>
            <a:spLocks noChangeArrowheads="1"/>
          </p:cNvSpPr>
          <p:nvPr/>
        </p:nvSpPr>
        <p:spPr bwMode="auto">
          <a:xfrm>
            <a:off x="3581400" y="533400"/>
            <a:ext cx="2589213" cy="923925"/>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5400" b="1" i="1" dirty="0">
                <a:effectLst>
                  <a:outerShdw blurRad="38100" dist="38100" dir="2700000" algn="tl">
                    <a:srgbClr val="000000">
                      <a:alpha val="43137"/>
                    </a:srgbClr>
                  </a:outerShdw>
                </a:effectLst>
                <a:latin typeface="Calibri" pitchFamily="34" charset="0"/>
                <a:cs typeface="Calibri" pitchFamily="34" charset="0"/>
              </a:rPr>
              <a:t>Fact #10</a:t>
            </a:r>
          </a:p>
        </p:txBody>
      </p:sp>
    </p:spTree>
    <p:extLst>
      <p:ext uri="{BB962C8B-B14F-4D97-AF65-F5344CB8AC3E}">
        <p14:creationId xmlns:p14="http://schemas.microsoft.com/office/powerpoint/2010/main" val="260676611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animEffect transition="in" filter="dissolve">
                                      <p:cBhvr>
                                        <p:cTn id="7" dur="500"/>
                                        <p:tgtEl>
                                          <p:spTgt spid="22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0162"/>
                                        </p:tgtEl>
                                        <p:attrNameLst>
                                          <p:attrName>style.visibility</p:attrName>
                                        </p:attrNameLst>
                                      </p:cBhvr>
                                      <p:to>
                                        <p:strVal val="visible"/>
                                      </p:to>
                                    </p:set>
                                    <p:animEffect transition="in" filter="strips(upRight)">
                                      <p:cBhvr>
                                        <p:cTn id="12" dur="500"/>
                                        <p:tgtEl>
                                          <p:spTgt spid="22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P spid="22016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285750"/>
            <a:ext cx="9144000" cy="1143000"/>
          </a:xfrm>
          <a:effectLst>
            <a:outerShdw dist="35921" dir="2700000" algn="ctr" rotWithShape="0">
              <a:schemeClr val="bg2"/>
            </a:outerShdw>
          </a:effectLst>
        </p:spPr>
        <p:txBody>
          <a:bodyPr>
            <a:normAutofit/>
          </a:bodyPr>
          <a:lstStyle/>
          <a:p>
            <a:pPr algn="ctr" eaLnBrk="1" hangingPunct="1">
              <a:defRPr/>
            </a:pPr>
            <a:r>
              <a:rPr lang="en-US" sz="4400" b="1" i="1" dirty="0">
                <a:solidFill>
                  <a:srgbClr val="C00000"/>
                </a:solidFill>
                <a:effectLst>
                  <a:outerShdw blurRad="38100" dist="38100" dir="2700000" algn="tl">
                    <a:srgbClr val="000000"/>
                  </a:outerShdw>
                </a:effectLst>
                <a:latin typeface="Calibri" pitchFamily="34" charset="0"/>
                <a:cs typeface="Calibri" pitchFamily="34" charset="0"/>
              </a:rPr>
              <a:t>Listen to Things on Street Level…</a:t>
            </a:r>
          </a:p>
        </p:txBody>
      </p:sp>
      <p:sp>
        <p:nvSpPr>
          <p:cNvPr id="191491" name="Rectangle 3"/>
          <p:cNvSpPr>
            <a:spLocks noGrp="1" noChangeArrowheads="1"/>
          </p:cNvSpPr>
          <p:nvPr>
            <p:ph type="body" idx="1"/>
          </p:nvPr>
        </p:nvSpPr>
        <p:spPr>
          <a:xfrm>
            <a:off x="228600" y="1481328"/>
            <a:ext cx="8610600" cy="4525963"/>
          </a:xfrm>
          <a:effectLst>
            <a:outerShdw dist="35921" dir="2700000" algn="ctr" rotWithShape="0">
              <a:schemeClr val="bg2"/>
            </a:outerShdw>
          </a:effectLst>
        </p:spPr>
        <p:txBody>
          <a:bodyPr>
            <a:normAutofit/>
          </a:bodyPr>
          <a:lstStyle/>
          <a:p>
            <a:pPr eaLnBrk="1" hangingPunct="1">
              <a:buFont typeface="Monotype Sorts" pitchFamily="2" charset="2"/>
              <a:buChar char="F"/>
              <a:defRPr/>
            </a:pPr>
            <a:r>
              <a:rPr lang="en-US" sz="3200" dirty="0"/>
              <a:t>What did you see?</a:t>
            </a:r>
          </a:p>
          <a:p>
            <a:pPr eaLnBrk="1" hangingPunct="1">
              <a:buFont typeface="Monotype Sorts" pitchFamily="2" charset="2"/>
              <a:buChar char="F"/>
              <a:defRPr/>
            </a:pPr>
            <a:r>
              <a:rPr lang="en-US" sz="3200" dirty="0"/>
              <a:t>What did you hear?</a:t>
            </a:r>
          </a:p>
          <a:p>
            <a:pPr eaLnBrk="1" hangingPunct="1">
              <a:buFont typeface="Monotype Sorts" pitchFamily="2" charset="2"/>
              <a:buChar char="F"/>
              <a:defRPr/>
            </a:pPr>
            <a:r>
              <a:rPr lang="en-US" sz="3200" dirty="0"/>
              <a:t>What did you feel?</a:t>
            </a:r>
          </a:p>
          <a:p>
            <a:pPr eaLnBrk="1" hangingPunct="1">
              <a:buFont typeface="Monotype Sorts" pitchFamily="2" charset="2"/>
              <a:buChar char="F"/>
              <a:defRPr/>
            </a:pPr>
            <a:r>
              <a:rPr lang="en-US" sz="3200" dirty="0"/>
              <a:t>How do you see things where you live?</a:t>
            </a:r>
          </a:p>
          <a:p>
            <a:pPr eaLnBrk="1" hangingPunct="1">
              <a:buFont typeface="Monotype Sorts" pitchFamily="2" charset="2"/>
              <a:buNone/>
              <a:defRPr/>
            </a:pPr>
            <a:endParaRPr lang="en-US" sz="3200" dirty="0"/>
          </a:p>
          <a:p>
            <a:pPr eaLnBrk="1" hangingPunct="1">
              <a:buFont typeface="Monotype Sorts" pitchFamily="2" charset="2"/>
              <a:buChar char="F"/>
              <a:defRPr/>
            </a:pPr>
            <a:r>
              <a:rPr lang="en-US" sz="3200" dirty="0"/>
              <a:t>What should be our response?</a:t>
            </a:r>
          </a:p>
        </p:txBody>
      </p:sp>
    </p:spTree>
    <p:extLst>
      <p:ext uri="{BB962C8B-B14F-4D97-AF65-F5344CB8AC3E}">
        <p14:creationId xmlns:p14="http://schemas.microsoft.com/office/powerpoint/2010/main" val="334366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p:cTn id="7" dur="1000" fill="hold"/>
                                        <p:tgtEl>
                                          <p:spTgt spid="1914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149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149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149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91491">
                                            <p:txEl>
                                              <p:pRg st="1" end="1"/>
                                            </p:txEl>
                                          </p:spTgt>
                                        </p:tgtEl>
                                        <p:attrNameLst>
                                          <p:attrName>style.visibility</p:attrName>
                                        </p:attrNameLst>
                                      </p:cBhvr>
                                      <p:to>
                                        <p:strVal val="visible"/>
                                      </p:to>
                                    </p:set>
                                    <p:anim calcmode="lin" valueType="num">
                                      <p:cBhvr>
                                        <p:cTn id="15" dur="1000" fill="hold"/>
                                        <p:tgtEl>
                                          <p:spTgt spid="19149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149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149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9149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91491">
                                            <p:txEl>
                                              <p:pRg st="2" end="2"/>
                                            </p:txEl>
                                          </p:spTgt>
                                        </p:tgtEl>
                                        <p:attrNameLst>
                                          <p:attrName>style.visibility</p:attrName>
                                        </p:attrNameLst>
                                      </p:cBhvr>
                                      <p:to>
                                        <p:strVal val="visible"/>
                                      </p:to>
                                    </p:set>
                                    <p:anim calcmode="lin" valueType="num">
                                      <p:cBhvr>
                                        <p:cTn id="23" dur="1000" fill="hold"/>
                                        <p:tgtEl>
                                          <p:spTgt spid="19149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9149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91491">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9149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91491">
                                            <p:txEl>
                                              <p:pRg st="3" end="3"/>
                                            </p:txEl>
                                          </p:spTgt>
                                        </p:tgtEl>
                                        <p:attrNameLst>
                                          <p:attrName>style.visibility</p:attrName>
                                        </p:attrNameLst>
                                      </p:cBhvr>
                                      <p:to>
                                        <p:strVal val="visible"/>
                                      </p:to>
                                    </p:set>
                                    <p:anim calcmode="lin" valueType="num">
                                      <p:cBhvr>
                                        <p:cTn id="31" dur="1000" fill="hold"/>
                                        <p:tgtEl>
                                          <p:spTgt spid="19149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9149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91491">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9149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91491">
                                            <p:txEl>
                                              <p:pRg st="5" end="5"/>
                                            </p:txEl>
                                          </p:spTgt>
                                        </p:tgtEl>
                                        <p:attrNameLst>
                                          <p:attrName>style.visibility</p:attrName>
                                        </p:attrNameLst>
                                      </p:cBhvr>
                                      <p:to>
                                        <p:strVal val="visible"/>
                                      </p:to>
                                    </p:set>
                                    <p:anim calcmode="lin" valueType="num">
                                      <p:cBhvr>
                                        <p:cTn id="39" dur="1000" fill="hold"/>
                                        <p:tgtEl>
                                          <p:spTgt spid="191491">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91491">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91491">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191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10" name="ClipArt" r:id="rId4" imgW="4857143" imgH="3247619" progId="">
                  <p:embed/>
                </p:oleObj>
              </mc:Choice>
              <mc:Fallback>
                <p:oleObj name="ClipArt" r:id="rId4" imgW="4857143" imgH="324761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11" name="Text Box 3"/>
          <p:cNvSpPr txBox="1">
            <a:spLocks noChangeArrowheads="1"/>
          </p:cNvSpPr>
          <p:nvPr/>
        </p:nvSpPr>
        <p:spPr bwMode="blackGray">
          <a:xfrm>
            <a:off x="250825" y="631825"/>
            <a:ext cx="8739188" cy="800100"/>
          </a:xfrm>
          <a:prstGeom prst="rect">
            <a:avLst/>
          </a:prstGeom>
          <a:noFill/>
          <a:ln w="9525">
            <a:noFill/>
            <a:miter lim="800000"/>
            <a:headEnd/>
            <a:tailEnd/>
          </a:ln>
          <a:effectLst/>
        </p:spPr>
        <p:txBody>
          <a:bodyPr wrap="none" lIns="92075" tIns="46038" rIns="92075" bIns="46038" anchor="ctr">
            <a:spAutoFit/>
          </a:bodyPr>
          <a:lstStyle/>
          <a:p>
            <a:pPr algn="ctr" eaLnBrk="0" hangingPunct="0">
              <a:lnSpc>
                <a:spcPct val="110000"/>
              </a:lnSpc>
              <a:defRPr/>
            </a:pPr>
            <a:r>
              <a:rPr lang="en-US" sz="4400" b="1" i="1" dirty="0">
                <a:solidFill>
                  <a:srgbClr val="FFFF00"/>
                </a:solidFill>
                <a:effectLst>
                  <a:outerShdw blurRad="38100" dist="38100" dir="2700000" algn="tl">
                    <a:srgbClr val="000000"/>
                  </a:outerShdw>
                </a:effectLst>
                <a:latin typeface="Calibri" pitchFamily="34" charset="0"/>
                <a:cs typeface="Calibri" pitchFamily="34" charset="0"/>
              </a:rPr>
              <a:t>Why is it hard to see people as lost...</a:t>
            </a:r>
          </a:p>
        </p:txBody>
      </p:sp>
      <p:sp>
        <p:nvSpPr>
          <p:cNvPr id="222212" name="Text Box 4"/>
          <p:cNvSpPr txBox="1">
            <a:spLocks noChangeArrowheads="1"/>
          </p:cNvSpPr>
          <p:nvPr/>
        </p:nvSpPr>
        <p:spPr bwMode="blackGray">
          <a:xfrm>
            <a:off x="0" y="5486400"/>
            <a:ext cx="9525000" cy="996950"/>
          </a:xfrm>
          <a:prstGeom prst="rect">
            <a:avLst/>
          </a:prstGeom>
          <a:noFill/>
          <a:ln w="9525">
            <a:noFill/>
            <a:miter lim="800000"/>
            <a:headEnd/>
            <a:tailEnd/>
          </a:ln>
          <a:effectLst/>
        </p:spPr>
        <p:txBody>
          <a:bodyPr lIns="92075" tIns="46038" rIns="92075" bIns="46038" anchor="ctr">
            <a:spAutoFit/>
          </a:bodyPr>
          <a:lstStyle/>
          <a:p>
            <a:pPr algn="ctr" eaLnBrk="0" hangingPunct="0">
              <a:lnSpc>
                <a:spcPct val="110000"/>
              </a:lnSpc>
              <a:spcBef>
                <a:spcPct val="50000"/>
              </a:spcBef>
              <a:defRPr/>
            </a:pPr>
            <a:r>
              <a:rPr lang="en-US" sz="5400" b="1" i="1" dirty="0">
                <a:solidFill>
                  <a:srgbClr val="FFFF00"/>
                </a:solidFill>
                <a:effectLst>
                  <a:outerShdw blurRad="38100" dist="38100" dir="2700000" algn="tl">
                    <a:srgbClr val="000000"/>
                  </a:outerShdw>
                </a:effectLst>
                <a:latin typeface="Calibri" pitchFamily="34" charset="0"/>
                <a:cs typeface="Calibri" pitchFamily="34" charset="0"/>
              </a:rPr>
              <a:t>when they look just like you?</a:t>
            </a:r>
          </a:p>
        </p:txBody>
      </p:sp>
    </p:spTree>
    <p:extLst>
      <p:ext uri="{BB962C8B-B14F-4D97-AF65-F5344CB8AC3E}">
        <p14:creationId xmlns:p14="http://schemas.microsoft.com/office/powerpoint/2010/main" val="318703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wipe(down)">
                                      <p:cBhvr>
                                        <p:cTn id="7" dur="500"/>
                                        <p:tgtEl>
                                          <p:spTgt spid="222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2212"/>
                                        </p:tgtEl>
                                        <p:attrNameLst>
                                          <p:attrName>style.visibility</p:attrName>
                                        </p:attrNameLst>
                                      </p:cBhvr>
                                      <p:to>
                                        <p:strVal val="visible"/>
                                      </p:to>
                                    </p:set>
                                    <p:animEffect transition="in" filter="wipe(down)">
                                      <p:cBhvr>
                                        <p:cTn id="12"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utoUpdateAnimBg="0"/>
      <p:bldP spid="22221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effectLst>
            <a:outerShdw dist="35921" dir="2700000" algn="ctr" rotWithShape="0">
              <a:schemeClr val="bg2"/>
            </a:outerShdw>
          </a:effectLst>
        </p:spPr>
        <p:txBody>
          <a:bodyPr/>
          <a:lstStyle/>
          <a:p>
            <a:pPr algn="ctr" eaLnBrk="1" hangingPunct="1">
              <a:defRPr/>
            </a:pPr>
            <a:r>
              <a:rPr lang="en-US" sz="5400" b="1" i="1" dirty="0">
                <a:solidFill>
                  <a:srgbClr val="C00000"/>
                </a:solidFill>
                <a:latin typeface="Calibri" pitchFamily="34" charset="0"/>
                <a:cs typeface="Calibri" pitchFamily="34" charset="0"/>
              </a:rPr>
              <a:t>Turn to Your Neighbor</a:t>
            </a:r>
          </a:p>
        </p:txBody>
      </p:sp>
      <p:sp>
        <p:nvSpPr>
          <p:cNvPr id="224259" name="Rectangle 3"/>
          <p:cNvSpPr>
            <a:spLocks noGrp="1" noChangeArrowheads="1"/>
          </p:cNvSpPr>
          <p:nvPr>
            <p:ph type="body" sz="half" idx="1"/>
          </p:nvPr>
        </p:nvSpPr>
        <p:spPr>
          <a:xfrm>
            <a:off x="685800" y="1885950"/>
            <a:ext cx="4267200" cy="3505200"/>
          </a:xfrm>
          <a:effectLst>
            <a:outerShdw dist="35921" dir="2700000" algn="ctr" rotWithShape="0">
              <a:schemeClr val="bg2"/>
            </a:outerShdw>
          </a:effectLst>
        </p:spPr>
        <p:txBody>
          <a:bodyPr>
            <a:normAutofit fontScale="92500"/>
          </a:bodyPr>
          <a:lstStyle/>
          <a:p>
            <a:pPr algn="ctr" eaLnBrk="1" hangingPunct="1">
              <a:buFont typeface="Monotype Sorts" pitchFamily="2" charset="2"/>
              <a:buNone/>
              <a:defRPr/>
            </a:pPr>
            <a:r>
              <a:rPr lang="en-US" sz="4000" b="1" i="1"/>
              <a:t>Why do you think most people do not look to the church for their life’s orientation?</a:t>
            </a:r>
            <a:endParaRPr lang="en-US" sz="4000" i="1"/>
          </a:p>
        </p:txBody>
      </p:sp>
      <p:pic>
        <p:nvPicPr>
          <p:cNvPr id="224260" name="Picture 4"/>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334000" y="1963738"/>
            <a:ext cx="3048000" cy="3565525"/>
          </a:xfrm>
        </p:spPr>
      </p:pic>
    </p:spTree>
    <p:extLst>
      <p:ext uri="{BB962C8B-B14F-4D97-AF65-F5344CB8AC3E}">
        <p14:creationId xmlns:p14="http://schemas.microsoft.com/office/powerpoint/2010/main" val="2097975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blinds(vertical)">
                                      <p:cBhvr>
                                        <p:cTn id="7" dur="500"/>
                                        <p:tgtEl>
                                          <p:spTgt spid="224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slide(fromLeft)">
                                      <p:cBhvr>
                                        <p:cTn id="12" dur="500"/>
                                        <p:tgtEl>
                                          <p:spTgt spid="224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dissolve">
                                      <p:cBhvr>
                                        <p:cTn id="17"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utoUpdateAnimBg="0"/>
      <p:bldP spid="2242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228600"/>
            <a:ext cx="9144000" cy="1143000"/>
          </a:xfrm>
          <a:effectLst>
            <a:outerShdw dist="35921" dir="2700000" algn="ctr" rotWithShape="0">
              <a:schemeClr val="bg2"/>
            </a:outerShdw>
          </a:effectLst>
        </p:spPr>
        <p:txBody>
          <a:bodyPr/>
          <a:lstStyle/>
          <a:p>
            <a:pPr algn="ctr" eaLnBrk="1" hangingPunct="1">
              <a:defRPr/>
            </a:pPr>
            <a:r>
              <a:rPr lang="en-US" sz="4600" b="1" i="1" dirty="0">
                <a:solidFill>
                  <a:srgbClr val="C00000"/>
                </a:solidFill>
                <a:latin typeface="Calibri" pitchFamily="34" charset="0"/>
                <a:cs typeface="Calibri" pitchFamily="34" charset="0"/>
              </a:rPr>
              <a:t>Multitudes Hang in the Balance…</a:t>
            </a:r>
          </a:p>
        </p:txBody>
      </p:sp>
      <p:sp>
        <p:nvSpPr>
          <p:cNvPr id="230403" name="Rectangle 3"/>
          <p:cNvSpPr>
            <a:spLocks noGrp="1" noChangeArrowheads="1"/>
          </p:cNvSpPr>
          <p:nvPr>
            <p:ph type="body" idx="1"/>
          </p:nvPr>
        </p:nvSpPr>
        <p:spPr>
          <a:xfrm>
            <a:off x="228600" y="1371600"/>
            <a:ext cx="8686800" cy="4400550"/>
          </a:xfrm>
          <a:effectLst>
            <a:outerShdw dist="35921" dir="2700000" algn="ctr" rotWithShape="0">
              <a:schemeClr val="bg2"/>
            </a:outerShdw>
          </a:effectLst>
        </p:spPr>
        <p:txBody>
          <a:bodyPr>
            <a:normAutofit/>
          </a:bodyPr>
          <a:lstStyle/>
          <a:p>
            <a:pPr algn="ctr" eaLnBrk="1" hangingPunct="1">
              <a:buFont typeface="Monotype Sorts" pitchFamily="2" charset="2"/>
              <a:buNone/>
              <a:defRPr/>
            </a:pPr>
            <a:endParaRPr lang="en-US" sz="900" b="1" i="1" dirty="0">
              <a:solidFill>
                <a:srgbClr val="FFFF00"/>
              </a:solidFill>
              <a:latin typeface="Papyrus" pitchFamily="66" charset="0"/>
            </a:endParaRPr>
          </a:p>
          <a:p>
            <a:pPr algn="ctr" eaLnBrk="1" hangingPunct="1">
              <a:buFont typeface="Monotype Sorts" pitchFamily="2" charset="2"/>
              <a:buNone/>
              <a:defRPr/>
            </a:pPr>
            <a:endParaRPr lang="en-US" sz="900" b="1" i="1" dirty="0">
              <a:solidFill>
                <a:srgbClr val="FFFF00"/>
              </a:solidFill>
              <a:latin typeface="Papyrus" pitchFamily="66" charset="0"/>
            </a:endParaRPr>
          </a:p>
          <a:p>
            <a:pPr algn="ctr" eaLnBrk="1" hangingPunct="1">
              <a:buFont typeface="Monotype Sorts" pitchFamily="2" charset="2"/>
              <a:buNone/>
              <a:defRPr/>
            </a:pPr>
            <a:r>
              <a:rPr lang="en-US" sz="4000" i="1" dirty="0"/>
              <a:t>What will our response be to this vast mission field at our door</a:t>
            </a:r>
            <a:r>
              <a:rPr lang="en-US" sz="4000" i="1" dirty="0" smtClean="0"/>
              <a:t>?</a:t>
            </a:r>
          </a:p>
          <a:p>
            <a:pPr algn="ctr" eaLnBrk="1" hangingPunct="1">
              <a:buFont typeface="Monotype Sorts" pitchFamily="2" charset="2"/>
              <a:buNone/>
              <a:defRPr/>
            </a:pPr>
            <a:endParaRPr lang="en-US" sz="1400" i="1" dirty="0"/>
          </a:p>
          <a:p>
            <a:pPr algn="ctr" eaLnBrk="1" hangingPunct="1">
              <a:buFont typeface="Monotype Sorts" pitchFamily="2" charset="2"/>
              <a:buNone/>
              <a:defRPr/>
            </a:pPr>
            <a:r>
              <a:rPr lang="en-US" sz="5400" i="1" dirty="0">
                <a:solidFill>
                  <a:srgbClr val="C00000"/>
                </a:solidFill>
              </a:rPr>
              <a:t>“Numbers” must become </a:t>
            </a:r>
            <a:r>
              <a:rPr lang="en-US" sz="5400" i="1" u="sng" dirty="0">
                <a:solidFill>
                  <a:srgbClr val="C00000"/>
                </a:solidFill>
              </a:rPr>
              <a:t>names</a:t>
            </a:r>
            <a:r>
              <a:rPr lang="en-US" sz="5400" i="1" dirty="0">
                <a:solidFill>
                  <a:srgbClr val="C00000"/>
                </a:solidFill>
              </a:rPr>
              <a:t> and </a:t>
            </a:r>
            <a:r>
              <a:rPr lang="en-US" sz="5400" i="1" u="sng" dirty="0">
                <a:solidFill>
                  <a:srgbClr val="C00000"/>
                </a:solidFill>
              </a:rPr>
              <a:t>needs</a:t>
            </a:r>
            <a:r>
              <a:rPr lang="en-US" sz="5400" i="1" dirty="0">
                <a:solidFill>
                  <a:srgbClr val="C00000"/>
                </a:solidFill>
              </a:rPr>
              <a:t>!</a:t>
            </a:r>
          </a:p>
          <a:p>
            <a:pPr algn="ctr" eaLnBrk="1" hangingPunct="1">
              <a:buFont typeface="Monotype Sorts" pitchFamily="2" charset="2"/>
              <a:buNone/>
              <a:defRPr/>
            </a:pPr>
            <a:endParaRPr lang="en-US" sz="5400" b="1" i="1" dirty="0"/>
          </a:p>
        </p:txBody>
      </p:sp>
    </p:spTree>
    <p:extLst>
      <p:ext uri="{BB962C8B-B14F-4D97-AF65-F5344CB8AC3E}">
        <p14:creationId xmlns:p14="http://schemas.microsoft.com/office/powerpoint/2010/main" val="2634443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0403">
                                            <p:txEl>
                                              <p:pRg st="2" end="2"/>
                                            </p:txEl>
                                          </p:spTgt>
                                        </p:tgtEl>
                                        <p:attrNameLst>
                                          <p:attrName>style.visibility</p:attrName>
                                        </p:attrNameLst>
                                      </p:cBhvr>
                                      <p:to>
                                        <p:strVal val="visible"/>
                                      </p:to>
                                    </p:set>
                                    <p:animEffect transition="in" filter="wheel(4)">
                                      <p:cBhvr>
                                        <p:cTn id="7" dur="1000"/>
                                        <p:tgtEl>
                                          <p:spTgt spid="2304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30403">
                                            <p:txEl>
                                              <p:pRg st="4" end="4"/>
                                            </p:txEl>
                                          </p:spTgt>
                                        </p:tgtEl>
                                        <p:attrNameLst>
                                          <p:attrName>style.visibility</p:attrName>
                                        </p:attrNameLst>
                                      </p:cBhvr>
                                      <p:to>
                                        <p:strVal val="visible"/>
                                      </p:to>
                                    </p:set>
                                    <p:animEffect transition="in" filter="wheel(4)">
                                      <p:cBhvr>
                                        <p:cTn id="12" dur="1000"/>
                                        <p:tgtEl>
                                          <p:spTgt spid="230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90600"/>
          </a:xfrm>
        </p:spPr>
        <p:txBody>
          <a:bodyPr>
            <a:normAutofit/>
          </a:bodyPr>
          <a:lstStyle/>
          <a:p>
            <a:pPr algn="ctr">
              <a:defRPr/>
            </a:pPr>
            <a:r>
              <a:rPr lang="en-US" sz="48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But…There is Hope!</a:t>
            </a:r>
            <a:endParaRPr lang="en-US" sz="4800" b="1" i="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0" y="914400"/>
            <a:ext cx="9144000" cy="5715000"/>
          </a:xfrm>
        </p:spPr>
        <p:txBody>
          <a:bodyPr>
            <a:normAutofit fontScale="25000" lnSpcReduction="20000"/>
          </a:bodyPr>
          <a:lstStyle/>
          <a:p>
            <a:pPr algn="ctr">
              <a:buFont typeface="Monotype Sorts" pitchFamily="2" charset="2"/>
              <a:buNone/>
              <a:defRPr/>
            </a:pPr>
            <a:r>
              <a:rPr lang="en-US" sz="7200" b="1" i="1" dirty="0" smtClean="0">
                <a:effectLst>
                  <a:outerShdw blurRad="38100" dist="38100" dir="2700000" algn="tl">
                    <a:srgbClr val="000000">
                      <a:alpha val="43137"/>
                    </a:srgbClr>
                  </a:outerShdw>
                </a:effectLst>
              </a:rPr>
              <a:t>”Surprising Insights from Unchurched People”</a:t>
            </a:r>
            <a:endParaRPr lang="en-US" sz="7200" dirty="0" smtClean="0">
              <a:effectLst>
                <a:outerShdw blurRad="38100" dist="38100" dir="2700000" algn="tl">
                  <a:srgbClr val="000000">
                    <a:alpha val="43137"/>
                  </a:srgbClr>
                </a:outerShdw>
              </a:effectLst>
            </a:endParaRPr>
          </a:p>
          <a:p>
            <a:pPr algn="ctr">
              <a:buFont typeface="Monotype Sorts" pitchFamily="2" charset="2"/>
              <a:buNone/>
              <a:defRPr/>
            </a:pPr>
            <a:r>
              <a:rPr lang="en-US" sz="7200" b="1" i="1" dirty="0" smtClean="0">
                <a:effectLst>
                  <a:outerShdw blurRad="38100" dist="38100" dir="2700000" algn="tl">
                    <a:srgbClr val="000000">
                      <a:alpha val="43137"/>
                    </a:srgbClr>
                  </a:outerShdw>
                </a:effectLst>
              </a:rPr>
              <a:t>(from “The Unchurched Next Door” by Thom Rainer)</a:t>
            </a:r>
            <a:endParaRPr lang="en-US" sz="7200" dirty="0" smtClean="0">
              <a:effectLst>
                <a:outerShdw blurRad="38100" dist="38100" dir="2700000" algn="tl">
                  <a:srgbClr val="000000">
                    <a:alpha val="43137"/>
                  </a:srgbClr>
                </a:outerShdw>
              </a:effectLst>
            </a:endParaRPr>
          </a:p>
          <a:p>
            <a:pPr>
              <a:buFont typeface="Monotype Sorts" pitchFamily="2" charset="2"/>
              <a:buNone/>
              <a:defRPr/>
            </a:pPr>
            <a:r>
              <a:rPr lang="en-US" sz="2900" dirty="0" smtClean="0">
                <a:effectLst>
                  <a:outerShdw blurRad="38100" dist="38100" dir="2700000" algn="tl">
                    <a:srgbClr val="000000">
                      <a:alpha val="43137"/>
                    </a:srgbClr>
                  </a:outerShdw>
                </a:effectLst>
              </a:rPr>
              <a:t> </a:t>
            </a:r>
          </a:p>
          <a:p>
            <a:pPr>
              <a:buFont typeface="Monotype Sorts" pitchFamily="2" charset="2"/>
              <a:buNone/>
              <a:defRPr/>
            </a:pPr>
            <a:r>
              <a:rPr lang="en-US" sz="7200" dirty="0" smtClean="0">
                <a:effectLst>
                  <a:outerShdw blurRad="38100" dist="38100" dir="2700000" algn="tl">
                    <a:srgbClr val="000000">
                      <a:alpha val="43137"/>
                    </a:srgbClr>
                  </a:outerShdw>
                </a:effectLst>
              </a:rPr>
              <a:t>1. Most unchurched people prefer to attend church on Sunday morning if they attend.</a:t>
            </a:r>
          </a:p>
          <a:p>
            <a:pPr>
              <a:buFont typeface="Monotype Sorts" pitchFamily="2" charset="2"/>
              <a:buNone/>
              <a:defRPr/>
            </a:pPr>
            <a:r>
              <a:rPr lang="en-US" sz="7200" dirty="0" smtClean="0">
                <a:effectLst>
                  <a:outerShdw blurRad="38100" dist="38100" dir="2700000" algn="tl">
                    <a:srgbClr val="000000">
                      <a:alpha val="43137"/>
                    </a:srgbClr>
                  </a:outerShdw>
                </a:effectLst>
              </a:rPr>
              <a:t> </a:t>
            </a:r>
          </a:p>
          <a:p>
            <a:pPr>
              <a:buFont typeface="Monotype Sorts" pitchFamily="2" charset="2"/>
              <a:buNone/>
              <a:defRPr/>
            </a:pPr>
            <a:r>
              <a:rPr lang="en-US" sz="7200" dirty="0" smtClean="0">
                <a:effectLst>
                  <a:outerShdw blurRad="38100" dist="38100" dir="2700000" algn="tl">
                    <a:srgbClr val="000000">
                      <a:alpha val="43137"/>
                    </a:srgbClr>
                  </a:outerShdw>
                </a:effectLst>
              </a:rPr>
              <a:t>2. Most unchurched people feel guilty about not attending church.</a:t>
            </a:r>
          </a:p>
          <a:p>
            <a:pPr>
              <a:buFont typeface="Monotype Sorts" pitchFamily="2" charset="2"/>
              <a:buNone/>
              <a:defRPr/>
            </a:pPr>
            <a:endParaRPr lang="en-US" sz="5600" dirty="0" smtClean="0">
              <a:effectLst>
                <a:outerShdw blurRad="38100" dist="38100" dir="2700000" algn="tl">
                  <a:srgbClr val="000000">
                    <a:alpha val="43137"/>
                  </a:srgbClr>
                </a:outerShdw>
              </a:effectLst>
            </a:endParaRPr>
          </a:p>
          <a:p>
            <a:pPr>
              <a:buFont typeface="Monotype Sorts" pitchFamily="2" charset="2"/>
              <a:buNone/>
              <a:defRPr/>
            </a:pPr>
            <a:r>
              <a:rPr lang="en-US" sz="7200" i="1" dirty="0" smtClean="0">
                <a:effectLst>
                  <a:outerShdw blurRad="38100" dist="38100" dir="2700000" algn="tl">
                    <a:srgbClr val="000000">
                      <a:alpha val="43137"/>
                    </a:srgbClr>
                  </a:outerShdw>
                </a:effectLst>
              </a:rPr>
              <a:t>3. 85</a:t>
            </a:r>
            <a:r>
              <a:rPr lang="en-US" sz="7200" i="1" u="sng" dirty="0" smtClean="0">
                <a:effectLst>
                  <a:outerShdw blurRad="38100" dist="38100" dir="2700000" algn="tl">
                    <a:srgbClr val="000000">
                      <a:alpha val="43137"/>
                    </a:srgbClr>
                  </a:outerShdw>
                </a:effectLst>
              </a:rPr>
              <a:t>% of unchurched people are at least ‘somewhat likely’ to attend church if they are invited</a:t>
            </a:r>
            <a:r>
              <a:rPr lang="en-US" sz="7200" dirty="0" smtClean="0">
                <a:effectLst>
                  <a:outerShdw blurRad="38100" dist="38100" dir="2700000" algn="tl">
                    <a:srgbClr val="000000">
                      <a:alpha val="43137"/>
                    </a:srgbClr>
                  </a:outerShdw>
                </a:effectLst>
              </a:rPr>
              <a:t>.  Yet…only 21% of active church </a:t>
            </a:r>
            <a:r>
              <a:rPr lang="en-US" sz="7200" dirty="0" err="1" smtClean="0">
                <a:effectLst>
                  <a:outerShdw blurRad="38100" dist="38100" dir="2700000" algn="tl">
                    <a:srgbClr val="000000">
                      <a:alpha val="43137"/>
                    </a:srgbClr>
                  </a:outerShdw>
                </a:effectLst>
              </a:rPr>
              <a:t>attenders</a:t>
            </a:r>
            <a:r>
              <a:rPr lang="en-US" sz="7200" dirty="0" smtClean="0">
                <a:effectLst>
                  <a:outerShdw blurRad="38100" dist="38100" dir="2700000" algn="tl">
                    <a:srgbClr val="000000">
                      <a:alpha val="43137"/>
                    </a:srgbClr>
                  </a:outerShdw>
                </a:effectLst>
              </a:rPr>
              <a:t> invite anyone to church in a given year… and only 2% of Christians invite an unchurched person!  </a:t>
            </a:r>
          </a:p>
          <a:p>
            <a:pPr>
              <a:buFont typeface="Monotype Sorts" pitchFamily="2" charset="2"/>
              <a:buNone/>
              <a:defRPr/>
            </a:pPr>
            <a:endParaRPr lang="en-US" sz="5600" dirty="0" smtClean="0">
              <a:effectLst>
                <a:outerShdw blurRad="38100" dist="38100" dir="2700000" algn="tl">
                  <a:srgbClr val="000000">
                    <a:alpha val="43137"/>
                  </a:srgbClr>
                </a:outerShdw>
              </a:effectLst>
            </a:endParaRPr>
          </a:p>
          <a:p>
            <a:pPr>
              <a:buFont typeface="Monotype Sorts" pitchFamily="2" charset="2"/>
              <a:buNone/>
              <a:defRPr/>
            </a:pPr>
            <a:r>
              <a:rPr lang="en-US" sz="7200" dirty="0" smtClean="0">
                <a:effectLst>
                  <a:outerShdw blurRad="38100" dist="38100" dir="2700000" algn="tl">
                    <a:srgbClr val="000000">
                      <a:alpha val="43137"/>
                    </a:srgbClr>
                  </a:outerShdw>
                </a:effectLst>
              </a:rPr>
              <a:t>4. Very few unchurched people have had someone share with them how to become a Christian…and Christians have not been real influential in their lives. </a:t>
            </a:r>
          </a:p>
          <a:p>
            <a:pPr>
              <a:buFont typeface="Monotype Sorts" pitchFamily="2" charset="2"/>
              <a:buNone/>
              <a:defRPr/>
            </a:pPr>
            <a:endParaRPr lang="en-US" sz="5600" dirty="0" smtClean="0">
              <a:effectLst>
                <a:outerShdw blurRad="38100" dist="38100" dir="2700000" algn="tl">
                  <a:srgbClr val="000000">
                    <a:alpha val="43137"/>
                  </a:srgbClr>
                </a:outerShdw>
              </a:effectLst>
            </a:endParaRPr>
          </a:p>
          <a:p>
            <a:pPr>
              <a:buFont typeface="Monotype Sorts" pitchFamily="2" charset="2"/>
              <a:buNone/>
              <a:defRPr/>
            </a:pPr>
            <a:r>
              <a:rPr lang="en-US" sz="7200" dirty="0" smtClean="0">
                <a:effectLst>
                  <a:outerShdw blurRad="38100" dist="38100" dir="2700000" algn="tl">
                    <a:srgbClr val="000000">
                      <a:alpha val="43137"/>
                    </a:srgbClr>
                  </a:outerShdw>
                </a:effectLst>
              </a:rPr>
              <a:t>5. Most unchurched people have positive views of pastors and the church. </a:t>
            </a:r>
          </a:p>
          <a:p>
            <a:pPr>
              <a:buFont typeface="Monotype Sorts" pitchFamily="2" charset="2"/>
              <a:buNone/>
              <a:defRPr/>
            </a:pPr>
            <a:endParaRPr lang="en-US" sz="5600" dirty="0" smtClean="0">
              <a:effectLst>
                <a:outerShdw blurRad="38100" dist="38100" dir="2700000" algn="tl">
                  <a:srgbClr val="000000">
                    <a:alpha val="43137"/>
                  </a:srgbClr>
                </a:outerShdw>
              </a:effectLst>
            </a:endParaRPr>
          </a:p>
          <a:p>
            <a:pPr>
              <a:buFont typeface="Monotype Sorts" pitchFamily="2" charset="2"/>
              <a:buNone/>
              <a:defRPr/>
            </a:pPr>
            <a:r>
              <a:rPr lang="en-US" sz="7200" dirty="0" smtClean="0">
                <a:effectLst>
                  <a:outerShdw blurRad="38100" dist="38100" dir="2700000" algn="tl">
                    <a:srgbClr val="000000">
                      <a:alpha val="43137"/>
                    </a:srgbClr>
                  </a:outerShdw>
                </a:effectLst>
              </a:rPr>
              <a:t>6. Unchurched people would like to develop a real and sincere relationship </a:t>
            </a:r>
          </a:p>
          <a:p>
            <a:pPr>
              <a:buFont typeface="Monotype Sorts" pitchFamily="2" charset="2"/>
              <a:buNone/>
              <a:defRPr/>
            </a:pPr>
            <a:r>
              <a:rPr lang="en-US" sz="7200" dirty="0">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   with a Christian.  </a:t>
            </a:r>
          </a:p>
          <a:p>
            <a:pPr>
              <a:buFont typeface="Monotype Sorts" pitchFamily="2" charset="2"/>
              <a:buNone/>
              <a:defRPr/>
            </a:pPr>
            <a:r>
              <a:rPr lang="en-US" sz="5000" dirty="0" smtClean="0"/>
              <a:t> </a:t>
            </a:r>
          </a:p>
          <a:p>
            <a:pPr>
              <a:buFont typeface="Monotype Sorts" pitchFamily="2" charset="2"/>
              <a:buNone/>
              <a:defRPr/>
            </a:pPr>
            <a:endParaRPr lang="en-US" sz="1600" dirty="0" smtClean="0"/>
          </a:p>
          <a:p>
            <a:pPr>
              <a:buFont typeface="Monotype Sorts" pitchFamily="2" charset="2"/>
              <a:buNone/>
              <a:defRPr/>
            </a:pPr>
            <a:r>
              <a:rPr lang="en-US" sz="1600" dirty="0" smtClean="0"/>
              <a:t> </a:t>
            </a:r>
          </a:p>
          <a:p>
            <a:pPr>
              <a:buFont typeface="Monotype Sorts" pitchFamily="2" charset="2"/>
              <a:buNone/>
              <a:defRPr/>
            </a:pPr>
            <a:r>
              <a:rPr lang="en-US" sz="1600" dirty="0" smtClean="0"/>
              <a:t> </a:t>
            </a:r>
          </a:p>
          <a:p>
            <a:pPr>
              <a:buFont typeface="Monotype Sorts" pitchFamily="2" charset="2"/>
              <a:buNone/>
              <a:defRPr/>
            </a:pPr>
            <a:r>
              <a:rPr lang="en-US" sz="1600" dirty="0" smtClean="0"/>
              <a:t> </a:t>
            </a:r>
          </a:p>
          <a:p>
            <a:pPr>
              <a:buFont typeface="Monotype Sorts" pitchFamily="2" charset="2"/>
              <a:buNone/>
              <a:defRPr/>
            </a:pPr>
            <a:endParaRPr lang="en-US" dirty="0"/>
          </a:p>
        </p:txBody>
      </p:sp>
    </p:spTree>
    <p:extLst>
      <p:ext uri="{BB962C8B-B14F-4D97-AF65-F5344CB8AC3E}">
        <p14:creationId xmlns:p14="http://schemas.microsoft.com/office/powerpoint/2010/main" val="26971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28600" y="285750"/>
            <a:ext cx="8610600" cy="1143000"/>
          </a:xfrm>
          <a:effectLst>
            <a:outerShdw dist="35921" dir="2700000" algn="ctr" rotWithShape="0">
              <a:schemeClr val="bg2"/>
            </a:outerShdw>
          </a:effectLst>
        </p:spPr>
        <p:txBody>
          <a:bodyPr>
            <a:normAutofit/>
          </a:bodyPr>
          <a:lstStyle/>
          <a:p>
            <a:pPr algn="ctr" eaLnBrk="1" hangingPunct="1">
              <a:defRPr/>
            </a:pPr>
            <a:r>
              <a:rPr lang="en-US" sz="4400" b="1" i="1" dirty="0">
                <a:solidFill>
                  <a:srgbClr val="C00000"/>
                </a:solidFill>
                <a:latin typeface="Calibri" pitchFamily="34" charset="0"/>
                <a:cs typeface="Calibri" pitchFamily="34" charset="0"/>
              </a:rPr>
              <a:t>What the Lost are Looking For…</a:t>
            </a:r>
          </a:p>
        </p:txBody>
      </p:sp>
      <p:sp>
        <p:nvSpPr>
          <p:cNvPr id="226307" name="Rectangle 3"/>
          <p:cNvSpPr>
            <a:spLocks noGrp="1" noChangeArrowheads="1"/>
          </p:cNvSpPr>
          <p:nvPr>
            <p:ph type="body" idx="1"/>
          </p:nvPr>
        </p:nvSpPr>
        <p:spPr>
          <a:xfrm>
            <a:off x="228600" y="1219200"/>
            <a:ext cx="8763000" cy="5257800"/>
          </a:xfrm>
          <a:effectLst/>
        </p:spPr>
        <p:txBody>
          <a:bodyPr>
            <a:normAutofit lnSpcReduction="10000"/>
          </a:bodyPr>
          <a:lstStyle/>
          <a:p>
            <a:pPr algn="ctr" eaLnBrk="1" hangingPunct="1">
              <a:lnSpc>
                <a:spcPct val="80000"/>
              </a:lnSpc>
              <a:buFont typeface="Monotype Sorts" pitchFamily="2" charset="2"/>
              <a:buNone/>
              <a:defRPr/>
            </a:pPr>
            <a:endParaRPr lang="en-US" sz="1700" b="1" i="1" dirty="0"/>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10. </a:t>
            </a:r>
            <a:r>
              <a:rPr lang="en-US" sz="2400" i="1" dirty="0">
                <a:solidFill>
                  <a:srgbClr val="C00000"/>
                </a:solidFill>
                <a:effectLst>
                  <a:outerShdw blurRad="38100" dist="38100" dir="2700000" algn="tl">
                    <a:srgbClr val="000000">
                      <a:alpha val="43137"/>
                    </a:srgbClr>
                  </a:outerShdw>
                </a:effectLst>
              </a:rPr>
              <a:t>I don’t care how much you know until I know how </a:t>
            </a:r>
            <a:endParaRPr lang="en-US" sz="2400" i="1" dirty="0" smtClean="0">
              <a:solidFill>
                <a:srgbClr val="C00000"/>
              </a:solidFill>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i="1" dirty="0">
                <a:solidFill>
                  <a:srgbClr val="C00000"/>
                </a:solidFill>
                <a:effectLst>
                  <a:outerShdw blurRad="38100" dist="38100" dir="2700000" algn="tl">
                    <a:srgbClr val="000000">
                      <a:alpha val="43137"/>
                    </a:srgbClr>
                  </a:outerShdw>
                </a:effectLst>
              </a:rPr>
              <a:t> </a:t>
            </a:r>
            <a:r>
              <a:rPr lang="en-US" sz="2400" i="1" dirty="0" smtClean="0">
                <a:solidFill>
                  <a:srgbClr val="C00000"/>
                </a:solidFill>
                <a:effectLst>
                  <a:outerShdw blurRad="38100" dist="38100" dir="2700000" algn="tl">
                    <a:srgbClr val="000000">
                      <a:alpha val="43137"/>
                    </a:srgbClr>
                  </a:outerShdw>
                </a:effectLst>
              </a:rPr>
              <a:t>    much </a:t>
            </a:r>
            <a:r>
              <a:rPr lang="en-US" sz="2400" i="1" dirty="0">
                <a:solidFill>
                  <a:srgbClr val="C00000"/>
                </a:solidFill>
                <a:effectLst>
                  <a:outerShdw blurRad="38100" dist="38100" dir="2700000" algn="tl">
                    <a:srgbClr val="000000">
                      <a:alpha val="43137"/>
                    </a:srgbClr>
                  </a:outerShdw>
                </a:effectLst>
              </a:rPr>
              <a:t>you </a:t>
            </a:r>
            <a:r>
              <a:rPr lang="en-US" sz="2400" i="1" dirty="0" smtClean="0">
                <a:solidFill>
                  <a:srgbClr val="C00000"/>
                </a:solidFill>
                <a:effectLst>
                  <a:outerShdw blurRad="38100" dist="38100" dir="2700000" algn="tl">
                    <a:srgbClr val="000000">
                      <a:alpha val="43137"/>
                    </a:srgbClr>
                  </a:outerShdw>
                </a:effectLst>
              </a:rPr>
              <a:t>care</a:t>
            </a:r>
            <a:r>
              <a:rPr lang="en-US" sz="2400" i="1" dirty="0">
                <a:solidFill>
                  <a:srgbClr val="C00000"/>
                </a:solidFill>
                <a:effectLst>
                  <a:outerShdw blurRad="38100" dist="38100" dir="2700000" algn="tl">
                    <a:srgbClr val="000000">
                      <a:alpha val="43137"/>
                    </a:srgbClr>
                  </a:outerShdw>
                </a:effectLst>
              </a:rPr>
              <a:t>.</a:t>
            </a:r>
            <a:r>
              <a:rPr lang="en-US" sz="2400" dirty="0">
                <a:solidFill>
                  <a:srgbClr val="C00000"/>
                </a:solidFill>
                <a:effectLst>
                  <a:outerShdw blurRad="38100" dist="38100" dir="2700000" algn="tl">
                    <a:srgbClr val="000000">
                      <a:alpha val="43137"/>
                    </a:srgbClr>
                  </a:outerShdw>
                </a:effectLst>
              </a:rPr>
              <a:t> </a:t>
            </a: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9. </a:t>
            </a:r>
            <a:r>
              <a:rPr lang="en-US" sz="2400" i="1" dirty="0">
                <a:solidFill>
                  <a:srgbClr val="C00000"/>
                </a:solidFill>
                <a:effectLst>
                  <a:outerShdw blurRad="38100" dist="38100" dir="2700000" algn="tl">
                    <a:srgbClr val="000000">
                      <a:alpha val="43137"/>
                    </a:srgbClr>
                  </a:outerShdw>
                </a:effectLst>
              </a:rPr>
              <a:t>Have compassion on me</a:t>
            </a:r>
            <a:r>
              <a:rPr lang="en-US" sz="2400" dirty="0">
                <a:effectLst>
                  <a:outerShdw blurRad="38100" dist="38100" dir="2700000" algn="tl">
                    <a:srgbClr val="000000">
                      <a:alpha val="43137"/>
                    </a:srgbClr>
                  </a:outerShdw>
                </a:effectLst>
              </a:rPr>
              <a:t>.  Don’t condemn me </a:t>
            </a:r>
            <a:r>
              <a:rPr lang="en-US" sz="2400" dirty="0" smtClean="0">
                <a:effectLst>
                  <a:outerShdw blurRad="38100" dist="38100" dir="2700000" algn="tl">
                    <a:srgbClr val="000000">
                      <a:alpha val="43137"/>
                    </a:srgbClr>
                  </a:outerShdw>
                </a:effectLst>
              </a:rPr>
              <a:t>because</a:t>
            </a: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my life’s a mess.</a:t>
            </a:r>
          </a:p>
          <a:p>
            <a:pPr eaLnBrk="1" hangingPunct="1">
              <a:lnSpc>
                <a:spcPct val="80000"/>
              </a:lnSpc>
              <a:buFont typeface="Monotype Sorts" pitchFamily="2" charset="2"/>
              <a:buNone/>
              <a:defRPr/>
            </a:pPr>
            <a:endParaRPr lang="en-US" sz="24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8. Ask “permission” to tell me about God, don’t just </a:t>
            </a:r>
            <a:endParaRPr lang="en-US" sz="24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push </a:t>
            </a:r>
            <a:r>
              <a:rPr lang="en-US" sz="2400" dirty="0">
                <a:effectLst>
                  <a:outerShdw blurRad="38100" dist="38100" dir="2700000" algn="tl">
                    <a:srgbClr val="000000">
                      <a:alpha val="43137"/>
                    </a:srgbClr>
                  </a:outerShdw>
                </a:effectLst>
              </a:rPr>
              <a:t>Him on me. </a:t>
            </a:r>
            <a:r>
              <a:rPr lang="en-US" sz="2400" i="1" dirty="0">
                <a:solidFill>
                  <a:srgbClr val="C00000"/>
                </a:solidFill>
                <a:effectLst>
                  <a:outerShdw blurRad="38100" dist="38100" dir="2700000" algn="tl">
                    <a:srgbClr val="000000">
                      <a:alpha val="43137"/>
                    </a:srgbClr>
                  </a:outerShdw>
                </a:effectLst>
              </a:rPr>
              <a:t>Talk with me, not at me</a:t>
            </a:r>
            <a:r>
              <a:rPr lang="en-US" sz="2400" dirty="0">
                <a:solidFill>
                  <a:srgbClr val="C000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Listen </a:t>
            </a:r>
            <a:r>
              <a:rPr lang="en-US" sz="2400" dirty="0" smtClean="0">
                <a:effectLst>
                  <a:outerShdw blurRad="38100" dist="38100" dir="2700000" algn="tl">
                    <a:srgbClr val="000000">
                      <a:alpha val="43137"/>
                    </a:srgbClr>
                  </a:outerShdw>
                </a:effectLst>
              </a:rPr>
              <a:t>to</a:t>
            </a: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me.  Find out about my world before you expect me </a:t>
            </a:r>
            <a:endParaRPr lang="en-US" sz="24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to </a:t>
            </a:r>
            <a:r>
              <a:rPr lang="en-US" sz="2400" dirty="0">
                <a:effectLst>
                  <a:outerShdw blurRad="38100" dist="38100" dir="2700000" algn="tl">
                    <a:srgbClr val="000000">
                      <a:alpha val="43137"/>
                    </a:srgbClr>
                  </a:outerShdw>
                </a:effectLst>
              </a:rPr>
              <a:t>be interested in yours.</a:t>
            </a:r>
          </a:p>
          <a:p>
            <a:pPr eaLnBrk="1" hangingPunct="1">
              <a:lnSpc>
                <a:spcPct val="80000"/>
              </a:lnSpc>
              <a:buFont typeface="Monotype Sorts" pitchFamily="2" charset="2"/>
              <a:buNone/>
              <a:defRPr/>
            </a:pPr>
            <a:endParaRPr lang="en-US" sz="24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7. </a:t>
            </a:r>
            <a:r>
              <a:rPr lang="en-US" sz="2400" i="1" dirty="0">
                <a:solidFill>
                  <a:srgbClr val="C00000"/>
                </a:solidFill>
                <a:effectLst>
                  <a:outerShdw blurRad="38100" dist="38100" dir="2700000" algn="tl">
                    <a:srgbClr val="000000">
                      <a:alpha val="43137"/>
                    </a:srgbClr>
                  </a:outerShdw>
                </a:effectLst>
              </a:rPr>
              <a:t>Use words I can understand</a:t>
            </a:r>
            <a:r>
              <a:rPr lang="en-US" sz="2400" dirty="0">
                <a:solidFill>
                  <a:srgbClr val="C00000"/>
                </a:solidFill>
                <a:effectLst>
                  <a:outerShdw blurRad="38100" dist="38100" dir="2700000" algn="tl">
                    <a:srgbClr val="000000">
                      <a:alpha val="43137"/>
                    </a:srgbClr>
                  </a:outerShdw>
                </a:effectLst>
              </a:rPr>
              <a:t>.</a:t>
            </a:r>
          </a:p>
          <a:p>
            <a:pPr eaLnBrk="1" hangingPunct="1">
              <a:lnSpc>
                <a:spcPct val="80000"/>
              </a:lnSpc>
              <a:buFont typeface="Monotype Sorts" pitchFamily="2" charset="2"/>
              <a:buNone/>
              <a:defRPr/>
            </a:pPr>
            <a:endParaRPr lang="en-US" sz="24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6. </a:t>
            </a:r>
            <a:r>
              <a:rPr lang="en-US" sz="2400" i="1" dirty="0">
                <a:solidFill>
                  <a:srgbClr val="C00000"/>
                </a:solidFill>
                <a:effectLst>
                  <a:outerShdw blurRad="38100" dist="38100" dir="2700000" algn="tl">
                    <a:srgbClr val="000000">
                      <a:alpha val="43137"/>
                    </a:srgbClr>
                  </a:outerShdw>
                </a:effectLst>
              </a:rPr>
              <a:t>Have a sense of humor!  </a:t>
            </a:r>
            <a:r>
              <a:rPr lang="en-US" sz="2400" dirty="0">
                <a:effectLst>
                  <a:outerShdw blurRad="38100" dist="38100" dir="2700000" algn="tl">
                    <a:srgbClr val="000000">
                      <a:alpha val="43137"/>
                    </a:srgbClr>
                  </a:outerShdw>
                </a:effectLst>
              </a:rPr>
              <a:t>I want Christianity that </a:t>
            </a:r>
            <a:r>
              <a:rPr lang="en-US" sz="2400" dirty="0" smtClean="0">
                <a:effectLst>
                  <a:outerShdw blurRad="38100" dist="38100" dir="2700000" algn="tl">
                    <a:srgbClr val="000000">
                      <a:alpha val="43137"/>
                    </a:srgbClr>
                  </a:outerShdw>
                </a:effectLst>
              </a:rPr>
              <a:t>can </a:t>
            </a:r>
          </a:p>
          <a:p>
            <a:pPr eaLnBrk="1" hangingPunct="1">
              <a:lnSpc>
                <a:spcPct val="80000"/>
              </a:lnSpc>
              <a:buFont typeface="Monotype Sorts" pitchFamily="2" charset="2"/>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be enjoyed, not endured.</a:t>
            </a:r>
          </a:p>
          <a:p>
            <a:pPr eaLnBrk="1" hangingPunct="1">
              <a:lnSpc>
                <a:spcPct val="80000"/>
              </a:lnSpc>
              <a:buFont typeface="Monotype Sorts" pitchFamily="2" charset="2"/>
              <a:buNone/>
              <a:defRPr/>
            </a:pPr>
            <a:r>
              <a:rPr lang="en-US" sz="1300" dirty="0"/>
              <a:t> </a:t>
            </a:r>
          </a:p>
        </p:txBody>
      </p:sp>
    </p:spTree>
    <p:extLst>
      <p:ext uri="{BB962C8B-B14F-4D97-AF65-F5344CB8AC3E}">
        <p14:creationId xmlns:p14="http://schemas.microsoft.com/office/powerpoint/2010/main" val="1141466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fade">
                                      <p:cBhvr>
                                        <p:cTn id="7" dur="1000"/>
                                        <p:tgtEl>
                                          <p:spTgt spid="226307">
                                            <p:txEl>
                                              <p:pRg st="1" end="1"/>
                                            </p:txEl>
                                          </p:spTgt>
                                        </p:tgtEl>
                                      </p:cBhvr>
                                    </p:animEffect>
                                    <p:anim calcmode="lin" valueType="num">
                                      <p:cBhvr>
                                        <p:cTn id="8" dur="1000" fill="hold"/>
                                        <p:tgtEl>
                                          <p:spTgt spid="22630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630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63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6307">
                                            <p:txEl>
                                              <p:pRg st="2" end="2"/>
                                            </p:txEl>
                                          </p:spTgt>
                                        </p:tgtEl>
                                        <p:attrNameLst>
                                          <p:attrName>style.visibility</p:attrName>
                                        </p:attrNameLst>
                                      </p:cBhvr>
                                      <p:to>
                                        <p:strVal val="visible"/>
                                      </p:to>
                                    </p:set>
                                    <p:animEffect transition="in" filter="fade">
                                      <p:cBhvr>
                                        <p:cTn id="15" dur="1000"/>
                                        <p:tgtEl>
                                          <p:spTgt spid="226307">
                                            <p:txEl>
                                              <p:pRg st="2" end="2"/>
                                            </p:txEl>
                                          </p:spTgt>
                                        </p:tgtEl>
                                      </p:cBhvr>
                                    </p:animEffect>
                                    <p:anim calcmode="lin" valueType="num">
                                      <p:cBhvr>
                                        <p:cTn id="16" dur="10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630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63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6307">
                                            <p:txEl>
                                              <p:pRg st="3" end="3"/>
                                            </p:txEl>
                                          </p:spTgt>
                                        </p:tgtEl>
                                        <p:attrNameLst>
                                          <p:attrName>style.visibility</p:attrName>
                                        </p:attrNameLst>
                                      </p:cBhvr>
                                      <p:to>
                                        <p:strVal val="visible"/>
                                      </p:to>
                                    </p:set>
                                    <p:animEffect transition="in" filter="fade">
                                      <p:cBhvr>
                                        <p:cTn id="23" dur="1000"/>
                                        <p:tgtEl>
                                          <p:spTgt spid="226307">
                                            <p:txEl>
                                              <p:pRg st="3" end="3"/>
                                            </p:txEl>
                                          </p:spTgt>
                                        </p:tgtEl>
                                      </p:cBhvr>
                                    </p:animEffect>
                                    <p:anim calcmode="lin" valueType="num">
                                      <p:cBhvr>
                                        <p:cTn id="24" dur="10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630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63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6307">
                                            <p:txEl>
                                              <p:pRg st="4" end="4"/>
                                            </p:txEl>
                                          </p:spTgt>
                                        </p:tgtEl>
                                        <p:attrNameLst>
                                          <p:attrName>style.visibility</p:attrName>
                                        </p:attrNameLst>
                                      </p:cBhvr>
                                      <p:to>
                                        <p:strVal val="visible"/>
                                      </p:to>
                                    </p:set>
                                    <p:animEffect transition="in" filter="fade">
                                      <p:cBhvr>
                                        <p:cTn id="31" dur="1000"/>
                                        <p:tgtEl>
                                          <p:spTgt spid="226307">
                                            <p:txEl>
                                              <p:pRg st="4" end="4"/>
                                            </p:txEl>
                                          </p:spTgt>
                                        </p:tgtEl>
                                      </p:cBhvr>
                                    </p:animEffect>
                                    <p:anim calcmode="lin" valueType="num">
                                      <p:cBhvr>
                                        <p:cTn id="32" dur="1000" fill="hold"/>
                                        <p:tgtEl>
                                          <p:spTgt spid="22630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630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63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6307">
                                            <p:txEl>
                                              <p:pRg st="5" end="5"/>
                                            </p:txEl>
                                          </p:spTgt>
                                        </p:tgtEl>
                                        <p:attrNameLst>
                                          <p:attrName>style.visibility</p:attrName>
                                        </p:attrNameLst>
                                      </p:cBhvr>
                                      <p:to>
                                        <p:strVal val="visible"/>
                                      </p:to>
                                    </p:set>
                                    <p:animEffect transition="in" filter="fade">
                                      <p:cBhvr>
                                        <p:cTn id="39" dur="1000"/>
                                        <p:tgtEl>
                                          <p:spTgt spid="226307">
                                            <p:txEl>
                                              <p:pRg st="5" end="5"/>
                                            </p:txEl>
                                          </p:spTgt>
                                        </p:tgtEl>
                                      </p:cBhvr>
                                    </p:animEffect>
                                    <p:anim calcmode="lin" valueType="num">
                                      <p:cBhvr>
                                        <p:cTn id="40" dur="1000" fill="hold"/>
                                        <p:tgtEl>
                                          <p:spTgt spid="226307">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26307">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630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6307">
                                            <p:txEl>
                                              <p:pRg st="7" end="7"/>
                                            </p:txEl>
                                          </p:spTgt>
                                        </p:tgtEl>
                                        <p:attrNameLst>
                                          <p:attrName>style.visibility</p:attrName>
                                        </p:attrNameLst>
                                      </p:cBhvr>
                                      <p:to>
                                        <p:strVal val="visible"/>
                                      </p:to>
                                    </p:set>
                                    <p:animEffect transition="in" filter="fade">
                                      <p:cBhvr>
                                        <p:cTn id="47" dur="1000"/>
                                        <p:tgtEl>
                                          <p:spTgt spid="226307">
                                            <p:txEl>
                                              <p:pRg st="7" end="7"/>
                                            </p:txEl>
                                          </p:spTgt>
                                        </p:tgtEl>
                                      </p:cBhvr>
                                    </p:animEffect>
                                    <p:anim calcmode="lin" valueType="num">
                                      <p:cBhvr>
                                        <p:cTn id="48" dur="1000" fill="hold"/>
                                        <p:tgtEl>
                                          <p:spTgt spid="226307">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26307">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630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26307">
                                            <p:txEl>
                                              <p:pRg st="8" end="8"/>
                                            </p:txEl>
                                          </p:spTgt>
                                        </p:tgtEl>
                                        <p:attrNameLst>
                                          <p:attrName>style.visibility</p:attrName>
                                        </p:attrNameLst>
                                      </p:cBhvr>
                                      <p:to>
                                        <p:strVal val="visible"/>
                                      </p:to>
                                    </p:set>
                                    <p:animEffect transition="in" filter="fade">
                                      <p:cBhvr>
                                        <p:cTn id="55" dur="1000"/>
                                        <p:tgtEl>
                                          <p:spTgt spid="226307">
                                            <p:txEl>
                                              <p:pRg st="8" end="8"/>
                                            </p:txEl>
                                          </p:spTgt>
                                        </p:tgtEl>
                                      </p:cBhvr>
                                    </p:animEffect>
                                    <p:anim calcmode="lin" valueType="num">
                                      <p:cBhvr>
                                        <p:cTn id="56" dur="1000" fill="hold"/>
                                        <p:tgtEl>
                                          <p:spTgt spid="226307">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26307">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2630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26307">
                                            <p:txEl>
                                              <p:pRg st="9" end="9"/>
                                            </p:txEl>
                                          </p:spTgt>
                                        </p:tgtEl>
                                        <p:attrNameLst>
                                          <p:attrName>style.visibility</p:attrName>
                                        </p:attrNameLst>
                                      </p:cBhvr>
                                      <p:to>
                                        <p:strVal val="visible"/>
                                      </p:to>
                                    </p:set>
                                    <p:animEffect transition="in" filter="fade">
                                      <p:cBhvr>
                                        <p:cTn id="63" dur="1000"/>
                                        <p:tgtEl>
                                          <p:spTgt spid="226307">
                                            <p:txEl>
                                              <p:pRg st="9" end="9"/>
                                            </p:txEl>
                                          </p:spTgt>
                                        </p:tgtEl>
                                      </p:cBhvr>
                                    </p:animEffect>
                                    <p:anim calcmode="lin" valueType="num">
                                      <p:cBhvr>
                                        <p:cTn id="64" dur="1000" fill="hold"/>
                                        <p:tgtEl>
                                          <p:spTgt spid="226307">
                                            <p:txEl>
                                              <p:pRg st="9" end="9"/>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26307">
                                            <p:txEl>
                                              <p:pRg st="9" end="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630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26307">
                                            <p:txEl>
                                              <p:pRg st="10" end="10"/>
                                            </p:txEl>
                                          </p:spTgt>
                                        </p:tgtEl>
                                        <p:attrNameLst>
                                          <p:attrName>style.visibility</p:attrName>
                                        </p:attrNameLst>
                                      </p:cBhvr>
                                      <p:to>
                                        <p:strVal val="visible"/>
                                      </p:to>
                                    </p:set>
                                    <p:animEffect transition="in" filter="fade">
                                      <p:cBhvr>
                                        <p:cTn id="71" dur="1000"/>
                                        <p:tgtEl>
                                          <p:spTgt spid="226307">
                                            <p:txEl>
                                              <p:pRg st="10" end="10"/>
                                            </p:txEl>
                                          </p:spTgt>
                                        </p:tgtEl>
                                      </p:cBhvr>
                                    </p:animEffect>
                                    <p:anim calcmode="lin" valueType="num">
                                      <p:cBhvr>
                                        <p:cTn id="72" dur="1000" fill="hold"/>
                                        <p:tgtEl>
                                          <p:spTgt spid="226307">
                                            <p:txEl>
                                              <p:pRg st="10" end="1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26307">
                                            <p:txEl>
                                              <p:pRg st="10" end="1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6307">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26307">
                                            <p:txEl>
                                              <p:pRg st="12" end="12"/>
                                            </p:txEl>
                                          </p:spTgt>
                                        </p:tgtEl>
                                        <p:attrNameLst>
                                          <p:attrName>style.visibility</p:attrName>
                                        </p:attrNameLst>
                                      </p:cBhvr>
                                      <p:to>
                                        <p:strVal val="visible"/>
                                      </p:to>
                                    </p:set>
                                    <p:animEffect transition="in" filter="fade">
                                      <p:cBhvr>
                                        <p:cTn id="79" dur="1000"/>
                                        <p:tgtEl>
                                          <p:spTgt spid="226307">
                                            <p:txEl>
                                              <p:pRg st="12" end="12"/>
                                            </p:txEl>
                                          </p:spTgt>
                                        </p:tgtEl>
                                      </p:cBhvr>
                                    </p:animEffect>
                                    <p:anim calcmode="lin" valueType="num">
                                      <p:cBhvr>
                                        <p:cTn id="80" dur="1000" fill="hold"/>
                                        <p:tgtEl>
                                          <p:spTgt spid="226307">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26307">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26307">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26307">
                                            <p:txEl>
                                              <p:pRg st="14" end="14"/>
                                            </p:txEl>
                                          </p:spTgt>
                                        </p:tgtEl>
                                        <p:attrNameLst>
                                          <p:attrName>style.visibility</p:attrName>
                                        </p:attrNameLst>
                                      </p:cBhvr>
                                      <p:to>
                                        <p:strVal val="visible"/>
                                      </p:to>
                                    </p:set>
                                    <p:animEffect transition="in" filter="fade">
                                      <p:cBhvr>
                                        <p:cTn id="87" dur="1000"/>
                                        <p:tgtEl>
                                          <p:spTgt spid="226307">
                                            <p:txEl>
                                              <p:pRg st="14" end="14"/>
                                            </p:txEl>
                                          </p:spTgt>
                                        </p:tgtEl>
                                      </p:cBhvr>
                                    </p:animEffect>
                                    <p:anim calcmode="lin" valueType="num">
                                      <p:cBhvr>
                                        <p:cTn id="88" dur="1000" fill="hold"/>
                                        <p:tgtEl>
                                          <p:spTgt spid="226307">
                                            <p:txEl>
                                              <p:pRg st="14" end="14"/>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26307">
                                            <p:txEl>
                                              <p:pRg st="14" end="14"/>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26307">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226307">
                                            <p:txEl>
                                              <p:pRg st="15" end="15"/>
                                            </p:txEl>
                                          </p:spTgt>
                                        </p:tgtEl>
                                        <p:attrNameLst>
                                          <p:attrName>style.visibility</p:attrName>
                                        </p:attrNameLst>
                                      </p:cBhvr>
                                      <p:to>
                                        <p:strVal val="visible"/>
                                      </p:to>
                                    </p:set>
                                    <p:animEffect transition="in" filter="fade">
                                      <p:cBhvr>
                                        <p:cTn id="95" dur="1000"/>
                                        <p:tgtEl>
                                          <p:spTgt spid="226307">
                                            <p:txEl>
                                              <p:pRg st="15" end="15"/>
                                            </p:txEl>
                                          </p:spTgt>
                                        </p:tgtEl>
                                      </p:cBhvr>
                                    </p:animEffect>
                                    <p:anim calcmode="lin" valueType="num">
                                      <p:cBhvr>
                                        <p:cTn id="96" dur="1000" fill="hold"/>
                                        <p:tgtEl>
                                          <p:spTgt spid="226307">
                                            <p:txEl>
                                              <p:pRg st="15" end="15"/>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226307">
                                            <p:txEl>
                                              <p:pRg st="15" end="15"/>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226307">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226307">
                                            <p:txEl>
                                              <p:pRg st="16" end="16"/>
                                            </p:txEl>
                                          </p:spTgt>
                                        </p:tgtEl>
                                        <p:attrNameLst>
                                          <p:attrName>style.visibility</p:attrName>
                                        </p:attrNameLst>
                                      </p:cBhvr>
                                      <p:to>
                                        <p:strVal val="visible"/>
                                      </p:to>
                                    </p:set>
                                    <p:animEffect transition="in" filter="fade">
                                      <p:cBhvr>
                                        <p:cTn id="103" dur="1000"/>
                                        <p:tgtEl>
                                          <p:spTgt spid="226307">
                                            <p:txEl>
                                              <p:pRg st="16" end="16"/>
                                            </p:txEl>
                                          </p:spTgt>
                                        </p:tgtEl>
                                      </p:cBhvr>
                                    </p:animEffect>
                                    <p:anim calcmode="lin" valueType="num">
                                      <p:cBhvr>
                                        <p:cTn id="104" dur="1000" fill="hold"/>
                                        <p:tgtEl>
                                          <p:spTgt spid="226307">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226307">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26307">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09600" y="2590800"/>
            <a:ext cx="7772400" cy="1143000"/>
          </a:xfrm>
          <a:effectLst>
            <a:outerShdw dist="35921" dir="2700000" algn="ctr" rotWithShape="0">
              <a:schemeClr val="bg2"/>
            </a:outerShdw>
          </a:effectLst>
        </p:spPr>
        <p:txBody>
          <a:bodyPr>
            <a:noAutofit/>
          </a:bodyPr>
          <a:lstStyle/>
          <a:p>
            <a:pPr algn="ctr" eaLnBrk="1" hangingPunct="1">
              <a:defRPr/>
            </a:pPr>
            <a:r>
              <a:rPr lang="en-US" sz="6000" b="1" i="1" dirty="0" smtClean="0">
                <a:solidFill>
                  <a:srgbClr val="C00000"/>
                </a:solidFill>
                <a:latin typeface="Calibri" pitchFamily="34" charset="0"/>
                <a:cs typeface="Calibri" pitchFamily="34" charset="0"/>
              </a:rPr>
              <a:t>How many of you have ever been on a mission field?</a:t>
            </a:r>
            <a:endParaRPr lang="en-US" sz="6000" b="1" i="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41573213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04800" y="12700"/>
            <a:ext cx="8534400" cy="1143000"/>
          </a:xfrm>
          <a:effectLst>
            <a:outerShdw dist="35921" dir="2700000" algn="ctr" rotWithShape="0">
              <a:schemeClr val="bg2"/>
            </a:outerShdw>
          </a:effectLst>
        </p:spPr>
        <p:txBody>
          <a:bodyPr>
            <a:normAutofit/>
          </a:bodyPr>
          <a:lstStyle/>
          <a:p>
            <a:pPr algn="ctr" eaLnBrk="1" hangingPunct="1">
              <a:defRPr/>
            </a:pPr>
            <a:r>
              <a:rPr lang="en-US" sz="4400" b="1" i="1" dirty="0">
                <a:solidFill>
                  <a:srgbClr val="C00000"/>
                </a:solidFill>
                <a:latin typeface="Calibri" pitchFamily="34" charset="0"/>
                <a:cs typeface="Calibri" pitchFamily="34" charset="0"/>
              </a:rPr>
              <a:t>What the Lost are Looking For…</a:t>
            </a:r>
          </a:p>
        </p:txBody>
      </p:sp>
      <p:sp>
        <p:nvSpPr>
          <p:cNvPr id="228355" name="Rectangle 3"/>
          <p:cNvSpPr>
            <a:spLocks noGrp="1" noChangeArrowheads="1"/>
          </p:cNvSpPr>
          <p:nvPr>
            <p:ph type="body" idx="1"/>
          </p:nvPr>
        </p:nvSpPr>
        <p:spPr>
          <a:xfrm>
            <a:off x="228600" y="1066800"/>
            <a:ext cx="8686800" cy="5334000"/>
          </a:xfrm>
          <a:effectLst/>
        </p:spPr>
        <p:txBody>
          <a:bodyPr>
            <a:normAutofit fontScale="92500" lnSpcReduction="10000"/>
          </a:bodyPr>
          <a:lstStyle/>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5. </a:t>
            </a:r>
            <a:r>
              <a:rPr lang="en-US" sz="2500" i="1" dirty="0">
                <a:solidFill>
                  <a:srgbClr val="C00000"/>
                </a:solidFill>
                <a:effectLst>
                  <a:outerShdw blurRad="38100" dist="38100" dir="2700000" algn="tl">
                    <a:srgbClr val="000000">
                      <a:alpha val="43137"/>
                    </a:srgbClr>
                  </a:outerShdw>
                </a:effectLst>
              </a:rPr>
              <a:t>Don’t focus on your church</a:t>
            </a:r>
            <a:r>
              <a:rPr lang="en-US" sz="2500" dirty="0">
                <a:solidFill>
                  <a:srgbClr val="C00000"/>
                </a:solidFill>
                <a:effectLst>
                  <a:outerShdw blurRad="38100" dist="38100" dir="2700000" algn="tl">
                    <a:srgbClr val="000000">
                      <a:alpha val="43137"/>
                    </a:srgbClr>
                  </a:outerShdw>
                </a:effectLst>
              </a:rPr>
              <a:t>.</a:t>
            </a:r>
            <a:r>
              <a:rPr lang="en-US" sz="2500" dirty="0">
                <a:effectLst>
                  <a:outerShdw blurRad="38100" dist="38100" dir="2700000" algn="tl">
                    <a:srgbClr val="000000">
                      <a:alpha val="43137"/>
                    </a:srgbClr>
                  </a:outerShdw>
                </a:effectLst>
              </a:rPr>
              <a:t>  Labels don’t mean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much </a:t>
            </a:r>
            <a:r>
              <a:rPr lang="en-US" sz="2500" dirty="0">
                <a:effectLst>
                  <a:outerShdw blurRad="38100" dist="38100" dir="2700000" algn="tl">
                    <a:srgbClr val="000000">
                      <a:alpha val="43137"/>
                    </a:srgbClr>
                  </a:outerShdw>
                </a:effectLst>
              </a:rPr>
              <a:t>to me. I’m looking for people who live like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they </a:t>
            </a:r>
            <a:r>
              <a:rPr lang="en-US" sz="2500" dirty="0">
                <a:effectLst>
                  <a:outerShdw blurRad="38100" dist="38100" dir="2700000" algn="tl">
                    <a:srgbClr val="000000">
                      <a:alpha val="43137"/>
                    </a:srgbClr>
                  </a:outerShdw>
                </a:effectLst>
              </a:rPr>
              <a:t>really love God.  Chances are I’ve been </a:t>
            </a:r>
            <a:r>
              <a:rPr lang="en-US" sz="2500" dirty="0" smtClean="0">
                <a:effectLst>
                  <a:outerShdw blurRad="38100" dist="38100" dir="2700000" algn="tl">
                    <a:srgbClr val="000000">
                      <a:alpha val="43137"/>
                    </a:srgbClr>
                  </a:outerShdw>
                </a:effectLst>
              </a:rPr>
              <a:t>burnt</a:t>
            </a:r>
          </a:p>
          <a:p>
            <a:pPr eaLnBrk="1" hangingPunct="1">
              <a:lnSpc>
                <a:spcPct val="80000"/>
              </a:lnSpc>
              <a:buFont typeface="Monotype Sorts" pitchFamily="2" charset="2"/>
              <a:buNone/>
              <a:defRPr/>
            </a:pPr>
            <a:r>
              <a:rPr lang="en-US" sz="2500">
                <a:effectLst>
                  <a:outerShdw blurRad="38100" dist="38100" dir="2700000" algn="tl">
                    <a:srgbClr val="000000">
                      <a:alpha val="43137"/>
                    </a:srgbClr>
                  </a:outerShdw>
                </a:effectLst>
              </a:rPr>
              <a:t> </a:t>
            </a:r>
            <a:r>
              <a:rPr lang="en-US" sz="2500" smtClean="0">
                <a:effectLst>
                  <a:outerShdw blurRad="38100" dist="38100" dir="2700000" algn="tl">
                    <a:srgbClr val="000000">
                      <a:alpha val="43137"/>
                    </a:srgbClr>
                  </a:outerShdw>
                </a:effectLst>
              </a:rPr>
              <a:t>    or </a:t>
            </a:r>
            <a:r>
              <a:rPr lang="en-US" sz="2500" dirty="0">
                <a:effectLst>
                  <a:outerShdw blurRad="38100" dist="38100" dir="2700000" algn="tl">
                    <a:srgbClr val="000000">
                      <a:alpha val="43137"/>
                    </a:srgbClr>
                  </a:outerShdw>
                </a:effectLst>
              </a:rPr>
              <a:t>bored in church situations in the past.</a:t>
            </a:r>
          </a:p>
          <a:p>
            <a:pPr eaLnBrk="1" hangingPunct="1">
              <a:lnSpc>
                <a:spcPct val="80000"/>
              </a:lnSpc>
              <a:buFont typeface="Monotype Sorts" pitchFamily="2" charset="2"/>
              <a:buNone/>
              <a:defRPr/>
            </a:pPr>
            <a:endParaRPr lang="en-US" sz="8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4. </a:t>
            </a:r>
            <a:r>
              <a:rPr lang="en-US" sz="2500" dirty="0">
                <a:solidFill>
                  <a:srgbClr val="C00000"/>
                </a:solidFill>
                <a:effectLst>
                  <a:outerShdw blurRad="38100" dist="38100" dir="2700000" algn="tl">
                    <a:srgbClr val="000000">
                      <a:alpha val="43137"/>
                    </a:srgbClr>
                  </a:outerShdw>
                </a:effectLst>
              </a:rPr>
              <a:t>Don’t just </a:t>
            </a:r>
            <a:r>
              <a:rPr lang="en-US" sz="2500" i="1" dirty="0">
                <a:solidFill>
                  <a:srgbClr val="C00000"/>
                </a:solidFill>
                <a:effectLst>
                  <a:outerShdw blurRad="38100" dist="38100" dir="2700000" algn="tl">
                    <a:srgbClr val="000000">
                      <a:alpha val="43137"/>
                    </a:srgbClr>
                  </a:outerShdw>
                </a:effectLst>
              </a:rPr>
              <a:t>tell </a:t>
            </a:r>
            <a:r>
              <a:rPr lang="en-US" sz="2500" dirty="0">
                <a:solidFill>
                  <a:srgbClr val="C00000"/>
                </a:solidFill>
                <a:effectLst>
                  <a:outerShdw blurRad="38100" dist="38100" dir="2700000" algn="tl">
                    <a:srgbClr val="000000">
                      <a:alpha val="43137"/>
                    </a:srgbClr>
                  </a:outerShdw>
                </a:effectLst>
              </a:rPr>
              <a:t>me about your faith, </a:t>
            </a:r>
            <a:r>
              <a:rPr lang="en-US" sz="2500" i="1" dirty="0">
                <a:solidFill>
                  <a:srgbClr val="C00000"/>
                </a:solidFill>
                <a:effectLst>
                  <a:outerShdw blurRad="38100" dist="38100" dir="2700000" algn="tl">
                    <a:srgbClr val="000000">
                      <a:alpha val="43137"/>
                    </a:srgbClr>
                  </a:outerShdw>
                </a:effectLst>
              </a:rPr>
              <a:t>show</a:t>
            </a:r>
            <a:r>
              <a:rPr lang="en-US" sz="2500" dirty="0">
                <a:solidFill>
                  <a:srgbClr val="C00000"/>
                </a:solidFill>
                <a:effectLst>
                  <a:outerShdw blurRad="38100" dist="38100" dir="2700000" algn="tl">
                    <a:srgbClr val="000000">
                      <a:alpha val="43137"/>
                    </a:srgbClr>
                  </a:outerShdw>
                </a:effectLst>
              </a:rPr>
              <a:t> me </a:t>
            </a:r>
            <a:r>
              <a:rPr lang="en-US" sz="2500" dirty="0">
                <a:effectLst>
                  <a:outerShdw blurRad="38100" dist="38100" dir="2700000" algn="tl">
                    <a:srgbClr val="000000">
                      <a:alpha val="43137"/>
                    </a:srgbClr>
                  </a:outerShdw>
                </a:effectLst>
              </a:rPr>
              <a:t>your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faith </a:t>
            </a:r>
            <a:r>
              <a:rPr lang="en-US" sz="2500" dirty="0">
                <a:effectLst>
                  <a:outerShdw blurRad="38100" dist="38100" dir="2700000" algn="tl">
                    <a:srgbClr val="000000">
                      <a:alpha val="43137"/>
                    </a:srgbClr>
                  </a:outerShdw>
                </a:effectLst>
              </a:rPr>
              <a:t>by serving others in love.</a:t>
            </a:r>
          </a:p>
          <a:p>
            <a:pPr eaLnBrk="1" hangingPunct="1">
              <a:lnSpc>
                <a:spcPct val="80000"/>
              </a:lnSpc>
              <a:buFont typeface="Monotype Sorts" pitchFamily="2" charset="2"/>
              <a:buNone/>
              <a:defRPr/>
            </a:pPr>
            <a:endParaRPr lang="en-US" sz="8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3. </a:t>
            </a:r>
            <a:r>
              <a:rPr lang="en-US" sz="2500" i="1" dirty="0">
                <a:solidFill>
                  <a:srgbClr val="C00000"/>
                </a:solidFill>
                <a:effectLst>
                  <a:outerShdw blurRad="38100" dist="38100" dir="2700000" algn="tl">
                    <a:srgbClr val="000000">
                      <a:alpha val="43137"/>
                    </a:srgbClr>
                  </a:outerShdw>
                </a:effectLst>
              </a:rPr>
              <a:t>Take your time</a:t>
            </a:r>
            <a:r>
              <a:rPr lang="en-US" sz="2500" dirty="0">
                <a:solidFill>
                  <a:srgbClr val="C00000"/>
                </a:solidFill>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Don’t tell me everything at once.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Give </a:t>
            </a:r>
            <a:r>
              <a:rPr lang="en-US" sz="2500" dirty="0">
                <a:effectLst>
                  <a:outerShdw blurRad="38100" dist="38100" dir="2700000" algn="tl">
                    <a:srgbClr val="000000">
                      <a:alpha val="43137"/>
                    </a:srgbClr>
                  </a:outerShdw>
                </a:effectLst>
              </a:rPr>
              <a:t>me time to let God work in my life.</a:t>
            </a:r>
          </a:p>
          <a:p>
            <a:pPr eaLnBrk="1" hangingPunct="1">
              <a:lnSpc>
                <a:spcPct val="80000"/>
              </a:lnSpc>
              <a:buFont typeface="Monotype Sorts" pitchFamily="2" charset="2"/>
              <a:buNone/>
              <a:defRPr/>
            </a:pPr>
            <a:endParaRPr lang="en-US" sz="800" dirty="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2. Tell me how God can make a difference in my daily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life</a:t>
            </a:r>
            <a:r>
              <a:rPr lang="en-US" sz="2500" dirty="0">
                <a:effectLst>
                  <a:outerShdw blurRad="38100" dist="38100" dir="2700000" algn="tl">
                    <a:srgbClr val="000000">
                      <a:alpha val="43137"/>
                    </a:srgbClr>
                  </a:outerShdw>
                </a:effectLst>
              </a:rPr>
              <a:t>, not just at church on Sunday.  </a:t>
            </a:r>
            <a:r>
              <a:rPr lang="en-US" sz="2500" i="1" dirty="0">
                <a:solidFill>
                  <a:srgbClr val="C00000"/>
                </a:solidFill>
                <a:effectLst>
                  <a:outerShdw blurRad="38100" dist="38100" dir="2700000" algn="tl">
                    <a:srgbClr val="000000">
                      <a:alpha val="43137"/>
                    </a:srgbClr>
                  </a:outerShdw>
                </a:effectLst>
              </a:rPr>
              <a:t>If I’m going to </a:t>
            </a:r>
            <a:endParaRPr lang="en-US" sz="2500" i="1" dirty="0" smtClean="0">
              <a:solidFill>
                <a:srgbClr val="C00000"/>
              </a:solidFill>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i="1" dirty="0">
                <a:solidFill>
                  <a:srgbClr val="C00000"/>
                </a:solidFill>
                <a:effectLst>
                  <a:outerShdw blurRad="38100" dist="38100" dir="2700000" algn="tl">
                    <a:srgbClr val="000000">
                      <a:alpha val="43137"/>
                    </a:srgbClr>
                  </a:outerShdw>
                </a:effectLst>
              </a:rPr>
              <a:t> </a:t>
            </a:r>
            <a:r>
              <a:rPr lang="en-US" sz="2500" i="1" dirty="0" smtClean="0">
                <a:solidFill>
                  <a:srgbClr val="C00000"/>
                </a:solidFill>
                <a:effectLst>
                  <a:outerShdw blurRad="38100" dist="38100" dir="2700000" algn="tl">
                    <a:srgbClr val="000000">
                      <a:alpha val="43137"/>
                    </a:srgbClr>
                  </a:outerShdw>
                </a:effectLst>
              </a:rPr>
              <a:t>   be </a:t>
            </a:r>
            <a:r>
              <a:rPr lang="en-US" sz="2500" i="1" dirty="0">
                <a:solidFill>
                  <a:srgbClr val="C00000"/>
                </a:solidFill>
                <a:effectLst>
                  <a:outerShdw blurRad="38100" dist="38100" dir="2700000" algn="tl">
                    <a:srgbClr val="000000">
                      <a:alpha val="43137"/>
                    </a:srgbClr>
                  </a:outerShdw>
                </a:effectLst>
              </a:rPr>
              <a:t>a Christian, I want it to work in real life.</a:t>
            </a:r>
          </a:p>
          <a:p>
            <a:pPr eaLnBrk="1" hangingPunct="1">
              <a:lnSpc>
                <a:spcPct val="80000"/>
              </a:lnSpc>
              <a:buFont typeface="Monotype Sorts" pitchFamily="2" charset="2"/>
              <a:buNone/>
              <a:defRPr/>
            </a:pPr>
            <a:endParaRPr lang="en-US" sz="800" dirty="0">
              <a:solidFill>
                <a:srgbClr val="FFFF00"/>
              </a:solidFill>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smtClean="0">
                <a:effectLst>
                  <a:outerShdw blurRad="38100" dist="38100" dir="2700000" algn="tl">
                    <a:srgbClr val="000000">
                      <a:alpha val="43137"/>
                    </a:srgbClr>
                  </a:outerShdw>
                </a:effectLst>
              </a:rPr>
              <a:t>1. </a:t>
            </a:r>
            <a:r>
              <a:rPr lang="en-US" sz="2500" i="1" dirty="0" smtClean="0">
                <a:solidFill>
                  <a:srgbClr val="C00000"/>
                </a:solidFill>
                <a:effectLst>
                  <a:outerShdw blurRad="38100" dist="38100" dir="2700000" algn="tl">
                    <a:srgbClr val="000000">
                      <a:alpha val="43137"/>
                    </a:srgbClr>
                  </a:outerShdw>
                </a:effectLst>
              </a:rPr>
              <a:t>Make </a:t>
            </a:r>
            <a:r>
              <a:rPr lang="en-US" sz="2500" i="1" dirty="0">
                <a:solidFill>
                  <a:srgbClr val="C00000"/>
                </a:solidFill>
                <a:effectLst>
                  <a:outerShdw blurRad="38100" dist="38100" dir="2700000" algn="tl">
                    <a:srgbClr val="000000">
                      <a:alpha val="43137"/>
                    </a:srgbClr>
                  </a:outerShdw>
                </a:effectLst>
              </a:rPr>
              <a:t>Jesus real to me</a:t>
            </a:r>
            <a:r>
              <a:rPr lang="en-US" sz="2500" dirty="0">
                <a:solidFill>
                  <a:srgbClr val="C00000"/>
                </a:solidFill>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Show me simply how to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smtClean="0">
                <a:effectLst>
                  <a:outerShdw blurRad="38100" dist="38100" dir="2700000" algn="tl">
                    <a:srgbClr val="000000">
                      <a:alpha val="43137"/>
                    </a:srgbClr>
                  </a:outerShdw>
                </a:effectLst>
              </a:rPr>
              <a:t>    know </a:t>
            </a:r>
            <a:r>
              <a:rPr lang="en-US" sz="2500" dirty="0">
                <a:effectLst>
                  <a:outerShdw blurRad="38100" dist="38100" dir="2700000" algn="tl">
                    <a:srgbClr val="000000">
                      <a:alpha val="43137"/>
                    </a:srgbClr>
                  </a:outerShdw>
                </a:effectLst>
              </a:rPr>
              <a:t>Him from His Word, and chances are I’ll want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to </a:t>
            </a:r>
            <a:r>
              <a:rPr lang="en-US" sz="2500" dirty="0">
                <a:effectLst>
                  <a:outerShdw blurRad="38100" dist="38100" dir="2700000" algn="tl">
                    <a:srgbClr val="000000">
                      <a:alpha val="43137"/>
                    </a:srgbClr>
                  </a:outerShdw>
                </a:effectLst>
              </a:rPr>
              <a:t>know Him, too.  After all, I really do want to go </a:t>
            </a:r>
            <a:endParaRPr lang="en-US" sz="2500" dirty="0" smtClean="0">
              <a:effectLst>
                <a:outerShdw blurRad="38100" dist="38100" dir="2700000" algn="tl">
                  <a:srgbClr val="000000">
                    <a:alpha val="43137"/>
                  </a:srgbClr>
                </a:outerShdw>
              </a:effectLst>
            </a:endParaRPr>
          </a:p>
          <a:p>
            <a:pPr eaLnBrk="1" hangingPunct="1">
              <a:lnSpc>
                <a:spcPct val="80000"/>
              </a:lnSpc>
              <a:buFont typeface="Monotype Sorts" pitchFamily="2" charset="2"/>
              <a:buNone/>
              <a:defRPr/>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   to </a:t>
            </a:r>
            <a:r>
              <a:rPr lang="en-US" sz="2500" dirty="0">
                <a:effectLst>
                  <a:outerShdw blurRad="38100" dist="38100" dir="2700000" algn="tl">
                    <a:srgbClr val="000000">
                      <a:alpha val="43137"/>
                    </a:srgbClr>
                  </a:outerShdw>
                </a:effectLst>
              </a:rPr>
              <a:t>Heaven.</a:t>
            </a:r>
          </a:p>
        </p:txBody>
      </p:sp>
    </p:spTree>
    <p:extLst>
      <p:ext uri="{BB962C8B-B14F-4D97-AF65-F5344CB8AC3E}">
        <p14:creationId xmlns:p14="http://schemas.microsoft.com/office/powerpoint/2010/main" val="2211589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fade">
                                      <p:cBhvr>
                                        <p:cTn id="7" dur="1000"/>
                                        <p:tgtEl>
                                          <p:spTgt spid="228355">
                                            <p:txEl>
                                              <p:pRg st="0" end="0"/>
                                            </p:txEl>
                                          </p:spTgt>
                                        </p:tgtEl>
                                      </p:cBhvr>
                                    </p:animEffect>
                                    <p:anim calcmode="lin" valueType="num">
                                      <p:cBhvr>
                                        <p:cTn id="8" dur="10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8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8355">
                                            <p:txEl>
                                              <p:pRg st="1" end="1"/>
                                            </p:txEl>
                                          </p:spTgt>
                                        </p:tgtEl>
                                        <p:attrNameLst>
                                          <p:attrName>style.visibility</p:attrName>
                                        </p:attrNameLst>
                                      </p:cBhvr>
                                      <p:to>
                                        <p:strVal val="visible"/>
                                      </p:to>
                                    </p:set>
                                    <p:animEffect transition="in" filter="fade">
                                      <p:cBhvr>
                                        <p:cTn id="14" dur="1000"/>
                                        <p:tgtEl>
                                          <p:spTgt spid="228355">
                                            <p:txEl>
                                              <p:pRg st="1" end="1"/>
                                            </p:txEl>
                                          </p:spTgt>
                                        </p:tgtEl>
                                      </p:cBhvr>
                                    </p:animEffect>
                                    <p:anim calcmode="lin" valueType="num">
                                      <p:cBhvr>
                                        <p:cTn id="15" dur="10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8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8355">
                                            <p:txEl>
                                              <p:pRg st="2" end="2"/>
                                            </p:txEl>
                                          </p:spTgt>
                                        </p:tgtEl>
                                        <p:attrNameLst>
                                          <p:attrName>style.visibility</p:attrName>
                                        </p:attrNameLst>
                                      </p:cBhvr>
                                      <p:to>
                                        <p:strVal val="visible"/>
                                      </p:to>
                                    </p:set>
                                    <p:animEffect transition="in" filter="fade">
                                      <p:cBhvr>
                                        <p:cTn id="21" dur="1000"/>
                                        <p:tgtEl>
                                          <p:spTgt spid="228355">
                                            <p:txEl>
                                              <p:pRg st="2" end="2"/>
                                            </p:txEl>
                                          </p:spTgt>
                                        </p:tgtEl>
                                      </p:cBhvr>
                                    </p:animEffect>
                                    <p:anim calcmode="lin" valueType="num">
                                      <p:cBhvr>
                                        <p:cTn id="22" dur="10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8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8355">
                                            <p:txEl>
                                              <p:pRg st="3" end="3"/>
                                            </p:txEl>
                                          </p:spTgt>
                                        </p:tgtEl>
                                        <p:attrNameLst>
                                          <p:attrName>style.visibility</p:attrName>
                                        </p:attrNameLst>
                                      </p:cBhvr>
                                      <p:to>
                                        <p:strVal val="visible"/>
                                      </p:to>
                                    </p:set>
                                    <p:animEffect transition="in" filter="fade">
                                      <p:cBhvr>
                                        <p:cTn id="28" dur="1000"/>
                                        <p:tgtEl>
                                          <p:spTgt spid="228355">
                                            <p:txEl>
                                              <p:pRg st="3" end="3"/>
                                            </p:txEl>
                                          </p:spTgt>
                                        </p:tgtEl>
                                      </p:cBhvr>
                                    </p:animEffect>
                                    <p:anim calcmode="lin" valueType="num">
                                      <p:cBhvr>
                                        <p:cTn id="29" dur="10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8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8355">
                                            <p:txEl>
                                              <p:pRg st="5" end="5"/>
                                            </p:txEl>
                                          </p:spTgt>
                                        </p:tgtEl>
                                        <p:attrNameLst>
                                          <p:attrName>style.visibility</p:attrName>
                                        </p:attrNameLst>
                                      </p:cBhvr>
                                      <p:to>
                                        <p:strVal val="visible"/>
                                      </p:to>
                                    </p:set>
                                    <p:animEffect transition="in" filter="fade">
                                      <p:cBhvr>
                                        <p:cTn id="35" dur="1000"/>
                                        <p:tgtEl>
                                          <p:spTgt spid="228355">
                                            <p:txEl>
                                              <p:pRg st="5" end="5"/>
                                            </p:txEl>
                                          </p:spTgt>
                                        </p:tgtEl>
                                      </p:cBhvr>
                                    </p:animEffect>
                                    <p:anim calcmode="lin" valueType="num">
                                      <p:cBhvr>
                                        <p:cTn id="36" dur="1000" fill="hold"/>
                                        <p:tgtEl>
                                          <p:spTgt spid="2283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283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8355">
                                            <p:txEl>
                                              <p:pRg st="6" end="6"/>
                                            </p:txEl>
                                          </p:spTgt>
                                        </p:tgtEl>
                                        <p:attrNameLst>
                                          <p:attrName>style.visibility</p:attrName>
                                        </p:attrNameLst>
                                      </p:cBhvr>
                                      <p:to>
                                        <p:strVal val="visible"/>
                                      </p:to>
                                    </p:set>
                                    <p:animEffect transition="in" filter="fade">
                                      <p:cBhvr>
                                        <p:cTn id="42" dur="1000"/>
                                        <p:tgtEl>
                                          <p:spTgt spid="228355">
                                            <p:txEl>
                                              <p:pRg st="6" end="6"/>
                                            </p:txEl>
                                          </p:spTgt>
                                        </p:tgtEl>
                                      </p:cBhvr>
                                    </p:animEffect>
                                    <p:anim calcmode="lin" valueType="num">
                                      <p:cBhvr>
                                        <p:cTn id="43" dur="1000" fill="hold"/>
                                        <p:tgtEl>
                                          <p:spTgt spid="22835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283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8355">
                                            <p:txEl>
                                              <p:pRg st="8" end="8"/>
                                            </p:txEl>
                                          </p:spTgt>
                                        </p:tgtEl>
                                        <p:attrNameLst>
                                          <p:attrName>style.visibility</p:attrName>
                                        </p:attrNameLst>
                                      </p:cBhvr>
                                      <p:to>
                                        <p:strVal val="visible"/>
                                      </p:to>
                                    </p:set>
                                    <p:animEffect transition="in" filter="fade">
                                      <p:cBhvr>
                                        <p:cTn id="49" dur="1000"/>
                                        <p:tgtEl>
                                          <p:spTgt spid="228355">
                                            <p:txEl>
                                              <p:pRg st="8" end="8"/>
                                            </p:txEl>
                                          </p:spTgt>
                                        </p:tgtEl>
                                      </p:cBhvr>
                                    </p:animEffect>
                                    <p:anim calcmode="lin" valueType="num">
                                      <p:cBhvr>
                                        <p:cTn id="50" dur="1000" fill="hold"/>
                                        <p:tgtEl>
                                          <p:spTgt spid="22835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2835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8355">
                                            <p:txEl>
                                              <p:pRg st="9" end="9"/>
                                            </p:txEl>
                                          </p:spTgt>
                                        </p:tgtEl>
                                        <p:attrNameLst>
                                          <p:attrName>style.visibility</p:attrName>
                                        </p:attrNameLst>
                                      </p:cBhvr>
                                      <p:to>
                                        <p:strVal val="visible"/>
                                      </p:to>
                                    </p:set>
                                    <p:animEffect transition="in" filter="fade">
                                      <p:cBhvr>
                                        <p:cTn id="56" dur="1000"/>
                                        <p:tgtEl>
                                          <p:spTgt spid="228355">
                                            <p:txEl>
                                              <p:pRg st="9" end="9"/>
                                            </p:txEl>
                                          </p:spTgt>
                                        </p:tgtEl>
                                      </p:cBhvr>
                                    </p:animEffect>
                                    <p:anim calcmode="lin" valueType="num">
                                      <p:cBhvr>
                                        <p:cTn id="57" dur="1000" fill="hold"/>
                                        <p:tgtEl>
                                          <p:spTgt spid="22835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2835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8355">
                                            <p:txEl>
                                              <p:pRg st="11" end="11"/>
                                            </p:txEl>
                                          </p:spTgt>
                                        </p:tgtEl>
                                        <p:attrNameLst>
                                          <p:attrName>style.visibility</p:attrName>
                                        </p:attrNameLst>
                                      </p:cBhvr>
                                      <p:to>
                                        <p:strVal val="visible"/>
                                      </p:to>
                                    </p:set>
                                    <p:animEffect transition="in" filter="fade">
                                      <p:cBhvr>
                                        <p:cTn id="63" dur="1000"/>
                                        <p:tgtEl>
                                          <p:spTgt spid="228355">
                                            <p:txEl>
                                              <p:pRg st="11" end="11"/>
                                            </p:txEl>
                                          </p:spTgt>
                                        </p:tgtEl>
                                      </p:cBhvr>
                                    </p:animEffect>
                                    <p:anim calcmode="lin" valueType="num">
                                      <p:cBhvr>
                                        <p:cTn id="64" dur="1000" fill="hold"/>
                                        <p:tgtEl>
                                          <p:spTgt spid="228355">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2835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8355">
                                            <p:txEl>
                                              <p:pRg st="12" end="12"/>
                                            </p:txEl>
                                          </p:spTgt>
                                        </p:tgtEl>
                                        <p:attrNameLst>
                                          <p:attrName>style.visibility</p:attrName>
                                        </p:attrNameLst>
                                      </p:cBhvr>
                                      <p:to>
                                        <p:strVal val="visible"/>
                                      </p:to>
                                    </p:set>
                                    <p:animEffect transition="in" filter="fade">
                                      <p:cBhvr>
                                        <p:cTn id="70" dur="1000"/>
                                        <p:tgtEl>
                                          <p:spTgt spid="228355">
                                            <p:txEl>
                                              <p:pRg st="12" end="12"/>
                                            </p:txEl>
                                          </p:spTgt>
                                        </p:tgtEl>
                                      </p:cBhvr>
                                    </p:animEffect>
                                    <p:anim calcmode="lin" valueType="num">
                                      <p:cBhvr>
                                        <p:cTn id="71" dur="1000" fill="hold"/>
                                        <p:tgtEl>
                                          <p:spTgt spid="228355">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22835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8355">
                                            <p:txEl>
                                              <p:pRg st="13" end="13"/>
                                            </p:txEl>
                                          </p:spTgt>
                                        </p:tgtEl>
                                        <p:attrNameLst>
                                          <p:attrName>style.visibility</p:attrName>
                                        </p:attrNameLst>
                                      </p:cBhvr>
                                      <p:to>
                                        <p:strVal val="visible"/>
                                      </p:to>
                                    </p:set>
                                    <p:animEffect transition="in" filter="fade">
                                      <p:cBhvr>
                                        <p:cTn id="77" dur="1000"/>
                                        <p:tgtEl>
                                          <p:spTgt spid="228355">
                                            <p:txEl>
                                              <p:pRg st="13" end="13"/>
                                            </p:txEl>
                                          </p:spTgt>
                                        </p:tgtEl>
                                      </p:cBhvr>
                                    </p:animEffect>
                                    <p:anim calcmode="lin" valueType="num">
                                      <p:cBhvr>
                                        <p:cTn id="78" dur="1000" fill="hold"/>
                                        <p:tgtEl>
                                          <p:spTgt spid="228355">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22835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8355">
                                            <p:txEl>
                                              <p:pRg st="15" end="15"/>
                                            </p:txEl>
                                          </p:spTgt>
                                        </p:tgtEl>
                                        <p:attrNameLst>
                                          <p:attrName>style.visibility</p:attrName>
                                        </p:attrNameLst>
                                      </p:cBhvr>
                                      <p:to>
                                        <p:strVal val="visible"/>
                                      </p:to>
                                    </p:set>
                                    <p:animEffect transition="in" filter="fade">
                                      <p:cBhvr>
                                        <p:cTn id="84" dur="1000"/>
                                        <p:tgtEl>
                                          <p:spTgt spid="228355">
                                            <p:txEl>
                                              <p:pRg st="15" end="15"/>
                                            </p:txEl>
                                          </p:spTgt>
                                        </p:tgtEl>
                                      </p:cBhvr>
                                    </p:animEffect>
                                    <p:anim calcmode="lin" valueType="num">
                                      <p:cBhvr>
                                        <p:cTn id="85" dur="1000" fill="hold"/>
                                        <p:tgtEl>
                                          <p:spTgt spid="228355">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22835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8355">
                                            <p:txEl>
                                              <p:pRg st="16" end="16"/>
                                            </p:txEl>
                                          </p:spTgt>
                                        </p:tgtEl>
                                        <p:attrNameLst>
                                          <p:attrName>style.visibility</p:attrName>
                                        </p:attrNameLst>
                                      </p:cBhvr>
                                      <p:to>
                                        <p:strVal val="visible"/>
                                      </p:to>
                                    </p:set>
                                    <p:animEffect transition="in" filter="fade">
                                      <p:cBhvr>
                                        <p:cTn id="91" dur="1000"/>
                                        <p:tgtEl>
                                          <p:spTgt spid="228355">
                                            <p:txEl>
                                              <p:pRg st="16" end="16"/>
                                            </p:txEl>
                                          </p:spTgt>
                                        </p:tgtEl>
                                      </p:cBhvr>
                                    </p:animEffect>
                                    <p:anim calcmode="lin" valueType="num">
                                      <p:cBhvr>
                                        <p:cTn id="92" dur="1000" fill="hold"/>
                                        <p:tgtEl>
                                          <p:spTgt spid="228355">
                                            <p:txEl>
                                              <p:pRg st="16" end="16"/>
                                            </p:txEl>
                                          </p:spTgt>
                                        </p:tgtEl>
                                        <p:attrNameLst>
                                          <p:attrName>ppt_x</p:attrName>
                                        </p:attrNameLst>
                                      </p:cBhvr>
                                      <p:tavLst>
                                        <p:tav tm="0">
                                          <p:val>
                                            <p:strVal val="#ppt_x"/>
                                          </p:val>
                                        </p:tav>
                                        <p:tav tm="100000">
                                          <p:val>
                                            <p:strVal val="#ppt_x"/>
                                          </p:val>
                                        </p:tav>
                                      </p:tavLst>
                                    </p:anim>
                                    <p:anim calcmode="lin" valueType="num">
                                      <p:cBhvr>
                                        <p:cTn id="93" dur="1000" fill="hold"/>
                                        <p:tgtEl>
                                          <p:spTgt spid="22835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28355">
                                            <p:txEl>
                                              <p:pRg st="17" end="17"/>
                                            </p:txEl>
                                          </p:spTgt>
                                        </p:tgtEl>
                                        <p:attrNameLst>
                                          <p:attrName>style.visibility</p:attrName>
                                        </p:attrNameLst>
                                      </p:cBhvr>
                                      <p:to>
                                        <p:strVal val="visible"/>
                                      </p:to>
                                    </p:set>
                                    <p:animEffect transition="in" filter="fade">
                                      <p:cBhvr>
                                        <p:cTn id="98" dur="1000"/>
                                        <p:tgtEl>
                                          <p:spTgt spid="228355">
                                            <p:txEl>
                                              <p:pRg st="17" end="17"/>
                                            </p:txEl>
                                          </p:spTgt>
                                        </p:tgtEl>
                                      </p:cBhvr>
                                    </p:animEffect>
                                    <p:anim calcmode="lin" valueType="num">
                                      <p:cBhvr>
                                        <p:cTn id="99" dur="1000" fill="hold"/>
                                        <p:tgtEl>
                                          <p:spTgt spid="228355">
                                            <p:txEl>
                                              <p:pRg st="17" end="17"/>
                                            </p:txEl>
                                          </p:spTgt>
                                        </p:tgtEl>
                                        <p:attrNameLst>
                                          <p:attrName>ppt_x</p:attrName>
                                        </p:attrNameLst>
                                      </p:cBhvr>
                                      <p:tavLst>
                                        <p:tav tm="0">
                                          <p:val>
                                            <p:strVal val="#ppt_x"/>
                                          </p:val>
                                        </p:tav>
                                        <p:tav tm="100000">
                                          <p:val>
                                            <p:strVal val="#ppt_x"/>
                                          </p:val>
                                        </p:tav>
                                      </p:tavLst>
                                    </p:anim>
                                    <p:anim calcmode="lin" valueType="num">
                                      <p:cBhvr>
                                        <p:cTn id="100" dur="1000" fill="hold"/>
                                        <p:tgtEl>
                                          <p:spTgt spid="22835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8355">
                                            <p:txEl>
                                              <p:pRg st="18" end="18"/>
                                            </p:txEl>
                                          </p:spTgt>
                                        </p:tgtEl>
                                        <p:attrNameLst>
                                          <p:attrName>style.visibility</p:attrName>
                                        </p:attrNameLst>
                                      </p:cBhvr>
                                      <p:to>
                                        <p:strVal val="visible"/>
                                      </p:to>
                                    </p:set>
                                    <p:animEffect transition="in" filter="fade">
                                      <p:cBhvr>
                                        <p:cTn id="105" dur="1000"/>
                                        <p:tgtEl>
                                          <p:spTgt spid="228355">
                                            <p:txEl>
                                              <p:pRg st="18" end="18"/>
                                            </p:txEl>
                                          </p:spTgt>
                                        </p:tgtEl>
                                      </p:cBhvr>
                                    </p:animEffect>
                                    <p:anim calcmode="lin" valueType="num">
                                      <p:cBhvr>
                                        <p:cTn id="106" dur="1000" fill="hold"/>
                                        <p:tgtEl>
                                          <p:spTgt spid="228355">
                                            <p:txEl>
                                              <p:pRg st="18" end="18"/>
                                            </p:txEl>
                                          </p:spTgt>
                                        </p:tgtEl>
                                        <p:attrNameLst>
                                          <p:attrName>ppt_x</p:attrName>
                                        </p:attrNameLst>
                                      </p:cBhvr>
                                      <p:tavLst>
                                        <p:tav tm="0">
                                          <p:val>
                                            <p:strVal val="#ppt_x"/>
                                          </p:val>
                                        </p:tav>
                                        <p:tav tm="100000">
                                          <p:val>
                                            <p:strVal val="#ppt_x"/>
                                          </p:val>
                                        </p:tav>
                                      </p:tavLst>
                                    </p:anim>
                                    <p:anim calcmode="lin" valueType="num">
                                      <p:cBhvr>
                                        <p:cTn id="107" dur="1000" fill="hold"/>
                                        <p:tgtEl>
                                          <p:spTgt spid="228355">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228600" y="285750"/>
            <a:ext cx="8686800" cy="1143000"/>
          </a:xfrm>
          <a:effectLst>
            <a:outerShdw dist="35921" dir="2700000" algn="ctr" rotWithShape="0">
              <a:schemeClr val="bg2"/>
            </a:outerShdw>
          </a:effectLst>
        </p:spPr>
        <p:txBody>
          <a:bodyPr>
            <a:normAutofit/>
          </a:bodyPr>
          <a:lstStyle/>
          <a:p>
            <a:pPr algn="ctr" eaLnBrk="1" hangingPunct="1">
              <a:defRPr/>
            </a:pPr>
            <a:r>
              <a:rPr lang="en-US" sz="4400" b="1" i="1" dirty="0" smtClean="0">
                <a:solidFill>
                  <a:srgbClr val="C00000"/>
                </a:solidFill>
                <a:latin typeface="Calibri" pitchFamily="34" charset="0"/>
                <a:cs typeface="Calibri" pitchFamily="34" charset="0"/>
              </a:rPr>
              <a:t>Become a  Missionary…Right Here!</a:t>
            </a:r>
            <a:endParaRPr lang="en-US" sz="4400" b="1" i="1" dirty="0">
              <a:solidFill>
                <a:srgbClr val="C00000"/>
              </a:solidFill>
              <a:latin typeface="Calibri" pitchFamily="34" charset="0"/>
              <a:cs typeface="Calibri" pitchFamily="34" charset="0"/>
            </a:endParaRPr>
          </a:p>
        </p:txBody>
      </p:sp>
      <p:sp>
        <p:nvSpPr>
          <p:cNvPr id="252931" name="Rectangle 3"/>
          <p:cNvSpPr>
            <a:spLocks noGrp="1" noChangeArrowheads="1"/>
          </p:cNvSpPr>
          <p:nvPr>
            <p:ph type="body" idx="1"/>
          </p:nvPr>
        </p:nvSpPr>
        <p:spPr>
          <a:xfrm>
            <a:off x="228600" y="1371600"/>
            <a:ext cx="8686800" cy="5105400"/>
          </a:xfrm>
          <a:effectLst>
            <a:outerShdw dist="35921" dir="2700000" algn="ctr" rotWithShape="0">
              <a:schemeClr val="bg2"/>
            </a:outerShdw>
          </a:effectLst>
        </p:spPr>
        <p:txBody>
          <a:bodyPr/>
          <a:lstStyle/>
          <a:p>
            <a:pPr algn="ctr" eaLnBrk="1" hangingPunct="1">
              <a:buFont typeface="Monotype Sorts" pitchFamily="2" charset="2"/>
              <a:buNone/>
              <a:defRPr/>
            </a:pPr>
            <a:r>
              <a:rPr lang="en-US" sz="3200" b="1" i="1" dirty="0"/>
              <a:t>Burn with a holy passion for God…</a:t>
            </a:r>
          </a:p>
          <a:p>
            <a:pPr algn="ctr" eaLnBrk="1" hangingPunct="1">
              <a:buFont typeface="Monotype Sorts" pitchFamily="2" charset="2"/>
              <a:buNone/>
              <a:defRPr/>
            </a:pPr>
            <a:r>
              <a:rPr lang="en-US" sz="3200" b="1" i="1" dirty="0"/>
              <a:t>Yearn for the lost…and pray!</a:t>
            </a:r>
          </a:p>
          <a:p>
            <a:pPr algn="ctr" eaLnBrk="1" hangingPunct="1">
              <a:buFont typeface="Monotype Sorts" pitchFamily="2" charset="2"/>
              <a:buNone/>
              <a:defRPr/>
            </a:pPr>
            <a:r>
              <a:rPr lang="en-US" sz="3200" b="1" i="1" dirty="0"/>
              <a:t>Learn all you can by redemptive listening</a:t>
            </a:r>
          </a:p>
          <a:p>
            <a:pPr algn="ctr" eaLnBrk="1" hangingPunct="1">
              <a:buFont typeface="Monotype Sorts" pitchFamily="2" charset="2"/>
              <a:buNone/>
              <a:defRPr/>
            </a:pPr>
            <a:r>
              <a:rPr lang="en-US" sz="3200" b="1" i="1" dirty="0"/>
              <a:t>Discern spiritual issues and needs…</a:t>
            </a:r>
          </a:p>
          <a:p>
            <a:pPr algn="ctr" eaLnBrk="1" hangingPunct="1">
              <a:buFont typeface="Monotype Sorts" pitchFamily="2" charset="2"/>
              <a:buNone/>
              <a:defRPr/>
            </a:pPr>
            <a:r>
              <a:rPr lang="en-US" sz="3200" b="1" i="1" dirty="0" smtClean="0"/>
              <a:t>Meet needs in love…</a:t>
            </a:r>
          </a:p>
          <a:p>
            <a:pPr algn="ctr" eaLnBrk="1" hangingPunct="1">
              <a:buFont typeface="Monotype Sorts" pitchFamily="2" charset="2"/>
              <a:buNone/>
              <a:defRPr/>
            </a:pPr>
            <a:r>
              <a:rPr lang="en-US" sz="3200" b="1" i="1" dirty="0" smtClean="0"/>
              <a:t>Share your story…and God’s story…</a:t>
            </a:r>
          </a:p>
          <a:p>
            <a:pPr algn="ctr" eaLnBrk="1" hangingPunct="1">
              <a:buFont typeface="Monotype Sorts" pitchFamily="2" charset="2"/>
              <a:buNone/>
              <a:defRPr/>
            </a:pPr>
            <a:r>
              <a:rPr lang="en-US" sz="3200" b="1" i="1" dirty="0" smtClean="0"/>
              <a:t>Help start new ministries and churches…</a:t>
            </a:r>
            <a:endParaRPr lang="en-US" sz="3200" b="1" i="1" dirty="0"/>
          </a:p>
          <a:p>
            <a:pPr algn="ctr" eaLnBrk="1" hangingPunct="1">
              <a:buFont typeface="Monotype Sorts" pitchFamily="2" charset="2"/>
              <a:buNone/>
              <a:defRPr/>
            </a:pPr>
            <a:r>
              <a:rPr lang="en-US" sz="3200" b="1" i="1" dirty="0"/>
              <a:t>Expect God to work through you!</a:t>
            </a:r>
          </a:p>
          <a:p>
            <a:pPr algn="ctr" eaLnBrk="1" hangingPunct="1">
              <a:buFont typeface="Monotype Sorts" pitchFamily="2" charset="2"/>
              <a:buNone/>
              <a:defRPr/>
            </a:pPr>
            <a:endParaRPr lang="en-US" sz="3600" b="1" i="1" dirty="0"/>
          </a:p>
        </p:txBody>
      </p:sp>
    </p:spTree>
    <p:extLst>
      <p:ext uri="{BB962C8B-B14F-4D97-AF65-F5344CB8AC3E}">
        <p14:creationId xmlns:p14="http://schemas.microsoft.com/office/powerpoint/2010/main" val="2700009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2000"/>
                                        <p:tgtEl>
                                          <p:spTgt spid="252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fade">
                                      <p:cBhvr>
                                        <p:cTn id="12" dur="2000"/>
                                        <p:tgtEl>
                                          <p:spTgt spid="252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2931">
                                            <p:txEl>
                                              <p:pRg st="2" end="2"/>
                                            </p:txEl>
                                          </p:spTgt>
                                        </p:tgtEl>
                                        <p:attrNameLst>
                                          <p:attrName>style.visibility</p:attrName>
                                        </p:attrNameLst>
                                      </p:cBhvr>
                                      <p:to>
                                        <p:strVal val="visible"/>
                                      </p:to>
                                    </p:set>
                                    <p:animEffect transition="in" filter="fade">
                                      <p:cBhvr>
                                        <p:cTn id="17" dur="2000"/>
                                        <p:tgtEl>
                                          <p:spTgt spid="252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31">
                                            <p:txEl>
                                              <p:pRg st="3" end="3"/>
                                            </p:txEl>
                                          </p:spTgt>
                                        </p:tgtEl>
                                        <p:attrNameLst>
                                          <p:attrName>style.visibility</p:attrName>
                                        </p:attrNameLst>
                                      </p:cBhvr>
                                      <p:to>
                                        <p:strVal val="visible"/>
                                      </p:to>
                                    </p:set>
                                    <p:animEffect transition="in" filter="fade">
                                      <p:cBhvr>
                                        <p:cTn id="22" dur="2000"/>
                                        <p:tgtEl>
                                          <p:spTgt spid="252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2931">
                                            <p:txEl>
                                              <p:pRg st="4" end="4"/>
                                            </p:txEl>
                                          </p:spTgt>
                                        </p:tgtEl>
                                        <p:attrNameLst>
                                          <p:attrName>style.visibility</p:attrName>
                                        </p:attrNameLst>
                                      </p:cBhvr>
                                      <p:to>
                                        <p:strVal val="visible"/>
                                      </p:to>
                                    </p:set>
                                    <p:animEffect transition="in" filter="fade">
                                      <p:cBhvr>
                                        <p:cTn id="27" dur="2000"/>
                                        <p:tgtEl>
                                          <p:spTgt spid="2529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2931">
                                            <p:txEl>
                                              <p:pRg st="5" end="5"/>
                                            </p:txEl>
                                          </p:spTgt>
                                        </p:tgtEl>
                                        <p:attrNameLst>
                                          <p:attrName>style.visibility</p:attrName>
                                        </p:attrNameLst>
                                      </p:cBhvr>
                                      <p:to>
                                        <p:strVal val="visible"/>
                                      </p:to>
                                    </p:set>
                                    <p:animEffect transition="in" filter="fade">
                                      <p:cBhvr>
                                        <p:cTn id="32" dur="2000"/>
                                        <p:tgtEl>
                                          <p:spTgt spid="2529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2931">
                                            <p:txEl>
                                              <p:pRg st="6" end="6"/>
                                            </p:txEl>
                                          </p:spTgt>
                                        </p:tgtEl>
                                        <p:attrNameLst>
                                          <p:attrName>style.visibility</p:attrName>
                                        </p:attrNameLst>
                                      </p:cBhvr>
                                      <p:to>
                                        <p:strVal val="visible"/>
                                      </p:to>
                                    </p:set>
                                    <p:animEffect transition="in" filter="fade">
                                      <p:cBhvr>
                                        <p:cTn id="37" dur="2000"/>
                                        <p:tgtEl>
                                          <p:spTgt spid="2529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2931">
                                            <p:txEl>
                                              <p:pRg st="7" end="7"/>
                                            </p:txEl>
                                          </p:spTgt>
                                        </p:tgtEl>
                                        <p:attrNameLst>
                                          <p:attrName>style.visibility</p:attrName>
                                        </p:attrNameLst>
                                      </p:cBhvr>
                                      <p:to>
                                        <p:strVal val="visible"/>
                                      </p:to>
                                    </p:set>
                                    <p:animEffect transition="in" filter="fade">
                                      <p:cBhvr>
                                        <p:cTn id="42" dur="2000"/>
                                        <p:tgtEl>
                                          <p:spTgt spid="252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152400"/>
            <a:ext cx="8153400" cy="990600"/>
          </a:xfrm>
          <a:effectLst>
            <a:outerShdw dist="35921" dir="2700000" algn="ctr" rotWithShape="0">
              <a:schemeClr val="tx1">
                <a:alpha val="50000"/>
              </a:schemeClr>
            </a:outerShdw>
          </a:effectLst>
        </p:spPr>
        <p:txBody>
          <a:bodyPr>
            <a:noAutofit/>
          </a:bodyPr>
          <a:lstStyle/>
          <a:p>
            <a:pPr algn="ctr" eaLnBrk="1" hangingPunct="1">
              <a:defRPr/>
            </a:pPr>
            <a:r>
              <a:rPr lang="en-US" sz="5400" b="1" i="1" dirty="0" smtClean="0">
                <a:solidFill>
                  <a:srgbClr val="C00000"/>
                </a:solidFill>
              </a:rPr>
              <a:t>Perspective: Focusing</a:t>
            </a:r>
          </a:p>
        </p:txBody>
      </p:sp>
      <p:sp>
        <p:nvSpPr>
          <p:cNvPr id="48131" name="Rectangle 3"/>
          <p:cNvSpPr>
            <a:spLocks noGrp="1" noChangeArrowheads="1"/>
          </p:cNvSpPr>
          <p:nvPr>
            <p:ph type="body" sz="half" idx="1"/>
          </p:nvPr>
        </p:nvSpPr>
        <p:spPr>
          <a:xfrm>
            <a:off x="228600" y="1371600"/>
            <a:ext cx="8763000" cy="5334000"/>
          </a:xfrm>
        </p:spPr>
        <p:txBody>
          <a:bodyPr>
            <a:noAutofit/>
          </a:bodyPr>
          <a:lstStyle/>
          <a:p>
            <a:pPr marL="109728" lvl="0" indent="0">
              <a:buNone/>
            </a:pPr>
            <a:r>
              <a:rPr lang="en-US" sz="4000" b="1" i="1" dirty="0" smtClean="0"/>
              <a:t>3. </a:t>
            </a:r>
            <a:r>
              <a:rPr lang="en-US" sz="4000" i="1" u="sng" dirty="0" smtClean="0">
                <a:solidFill>
                  <a:srgbClr val="C00000"/>
                </a:solidFill>
                <a:effectLst>
                  <a:outerShdw blurRad="38100" dist="38100" dir="2700000" algn="tl">
                    <a:srgbClr val="000000">
                      <a:alpha val="43137"/>
                    </a:srgbClr>
                  </a:outerShdw>
                </a:effectLst>
              </a:rPr>
              <a:t>Generationally</a:t>
            </a:r>
            <a:r>
              <a:rPr lang="en-US" sz="4000" i="1" dirty="0" smtClean="0">
                <a:solidFill>
                  <a:srgbClr val="C00000"/>
                </a:solidFill>
                <a:effectLst>
                  <a:outerShdw blurRad="38100" dist="38100" dir="2700000" algn="tl">
                    <a:srgbClr val="000000">
                      <a:alpha val="43137"/>
                    </a:srgbClr>
                  </a:outerShdw>
                </a:effectLst>
              </a:rPr>
              <a:t> </a:t>
            </a:r>
            <a:r>
              <a:rPr lang="en-US" sz="2400" dirty="0" smtClean="0"/>
              <a:t>(v. 1-3)</a:t>
            </a:r>
            <a:endParaRPr lang="en-US" sz="3600" b="1" i="1" dirty="0" smtClean="0"/>
          </a:p>
          <a:p>
            <a:pPr marL="109728" lvl="0" indent="0">
              <a:buNone/>
            </a:pPr>
            <a:endParaRPr lang="en-US" sz="3200" b="1" i="1" dirty="0" smtClean="0"/>
          </a:p>
          <a:p>
            <a:pPr marL="109728" lvl="0" indent="0">
              <a:buNone/>
            </a:pPr>
            <a:r>
              <a:rPr lang="en-US" sz="4000" b="1" i="1" dirty="0" smtClean="0"/>
              <a:t>4. </a:t>
            </a:r>
            <a:r>
              <a:rPr lang="en-US" sz="4000" b="1" i="1" u="sng" dirty="0" smtClean="0">
                <a:solidFill>
                  <a:srgbClr val="C00000"/>
                </a:solidFill>
                <a:effectLst>
                  <a:outerShdw blurRad="38100" dist="38100" dir="2700000" algn="tl">
                    <a:srgbClr val="000000">
                      <a:alpha val="43137"/>
                    </a:srgbClr>
                  </a:outerShdw>
                </a:effectLst>
              </a:rPr>
              <a:t>Organizationally</a:t>
            </a:r>
            <a:r>
              <a:rPr lang="en-US" sz="4000" dirty="0" smtClean="0">
                <a:solidFill>
                  <a:srgbClr val="C00000"/>
                </a:solidFill>
                <a:effectLst>
                  <a:outerShdw blurRad="38100" dist="38100" dir="2700000" algn="tl">
                    <a:srgbClr val="000000">
                      <a:alpha val="43137"/>
                    </a:srgbClr>
                  </a:outerShdw>
                </a:effectLst>
              </a:rPr>
              <a:t> </a:t>
            </a:r>
            <a:r>
              <a:rPr lang="en-US" sz="2400" dirty="0"/>
              <a:t>(v. 4) </a:t>
            </a:r>
            <a:endParaRPr lang="en-US" sz="2400" dirty="0" smtClean="0"/>
          </a:p>
          <a:p>
            <a:pPr marL="109728" lvl="0" indent="0">
              <a:buNone/>
            </a:pPr>
            <a:endParaRPr lang="en-US" sz="3200" b="1" i="1" dirty="0" smtClean="0"/>
          </a:p>
          <a:p>
            <a:pPr marL="109728" lvl="0" indent="0">
              <a:buNone/>
            </a:pPr>
            <a:r>
              <a:rPr lang="en-US" sz="4000" b="1" i="1" dirty="0" smtClean="0"/>
              <a:t>5. </a:t>
            </a:r>
            <a:r>
              <a:rPr lang="en-US" sz="4000" b="1" i="1" u="sng" dirty="0" smtClean="0">
                <a:solidFill>
                  <a:srgbClr val="C00000"/>
                </a:solidFill>
                <a:effectLst>
                  <a:outerShdw blurRad="38100" dist="38100" dir="2700000" algn="tl">
                    <a:srgbClr val="000000">
                      <a:alpha val="43137"/>
                    </a:srgbClr>
                  </a:outerShdw>
                </a:effectLst>
              </a:rPr>
              <a:t>Numerically </a:t>
            </a:r>
            <a:r>
              <a:rPr lang="en-US" sz="4000" i="1" dirty="0" smtClean="0"/>
              <a:t> </a:t>
            </a:r>
            <a:r>
              <a:rPr lang="en-US" sz="2400" dirty="0"/>
              <a:t>(v. 5</a:t>
            </a:r>
            <a:r>
              <a:rPr lang="en-US" sz="2400" dirty="0" smtClean="0"/>
              <a:t>)</a:t>
            </a:r>
            <a:endParaRPr lang="en-US" sz="2400" dirty="0"/>
          </a:p>
          <a:p>
            <a:pPr marL="109728" indent="0">
              <a:buNone/>
            </a:pPr>
            <a:endParaRPr lang="en-US" sz="3200" b="1" i="1" dirty="0" smtClean="0"/>
          </a:p>
          <a:p>
            <a:pPr marL="109728" indent="0">
              <a:buNone/>
            </a:pPr>
            <a:r>
              <a:rPr lang="en-US" sz="4000" b="1" i="1" dirty="0" smtClean="0"/>
              <a:t>6. </a:t>
            </a:r>
            <a:r>
              <a:rPr lang="en-US" sz="4000" b="1" i="1" u="sng" dirty="0" err="1" smtClean="0">
                <a:solidFill>
                  <a:srgbClr val="C00000"/>
                </a:solidFill>
                <a:effectLst>
                  <a:outerShdw blurRad="38100" dist="38100" dir="2700000" algn="tl">
                    <a:srgbClr val="000000">
                      <a:alpha val="43137"/>
                    </a:srgbClr>
                  </a:outerShdw>
                </a:effectLst>
              </a:rPr>
              <a:t>Situationally</a:t>
            </a:r>
            <a:r>
              <a:rPr lang="en-US" sz="4000" b="1" i="1" u="sng" dirty="0" smtClean="0">
                <a:solidFill>
                  <a:srgbClr val="C00000"/>
                </a:solidFill>
                <a:effectLst>
                  <a:outerShdw blurRad="38100" dist="38100" dir="2700000" algn="tl">
                    <a:srgbClr val="000000">
                      <a:alpha val="43137"/>
                    </a:srgbClr>
                  </a:outerShdw>
                </a:effectLst>
              </a:rPr>
              <a:t>/Strategically</a:t>
            </a:r>
            <a:r>
              <a:rPr lang="en-US" sz="4000" b="1" u="sng" dirty="0" smtClean="0">
                <a:solidFill>
                  <a:srgbClr val="C00000"/>
                </a:solidFill>
                <a:effectLst>
                  <a:outerShdw blurRad="38100" dist="38100" dir="2700000" algn="tl">
                    <a:srgbClr val="000000">
                      <a:alpha val="43137"/>
                    </a:srgbClr>
                  </a:outerShdw>
                </a:effectLst>
              </a:rPr>
              <a:t> </a:t>
            </a:r>
            <a:r>
              <a:rPr lang="en-US" sz="2400" dirty="0"/>
              <a:t>(v. 6-8</a:t>
            </a:r>
            <a:r>
              <a:rPr lang="en-US" sz="2400" dirty="0" smtClean="0"/>
              <a:t>)</a:t>
            </a:r>
            <a:endParaRPr lang="en-US" sz="3200" dirty="0"/>
          </a:p>
        </p:txBody>
      </p:sp>
    </p:spTree>
    <p:extLst>
      <p:ext uri="{BB962C8B-B14F-4D97-AF65-F5344CB8AC3E}">
        <p14:creationId xmlns:p14="http://schemas.microsoft.com/office/powerpoint/2010/main" val="111597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Scale>
                                      <p:cBhvr>
                                        <p:cTn id="7" dur="1000" decel="50000" fill="hold">
                                          <p:stCondLst>
                                            <p:cond delay="0"/>
                                          </p:stCondLst>
                                        </p:cTn>
                                        <p:tgtEl>
                                          <p:spTgt spid="481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131">
                                            <p:txEl>
                                              <p:pRg st="0" end="0"/>
                                            </p:txEl>
                                          </p:spTgt>
                                        </p:tgtEl>
                                        <p:attrNameLst>
                                          <p:attrName>ppt_x</p:attrName>
                                          <p:attrName>ppt_y</p:attrName>
                                        </p:attrNameLst>
                                      </p:cBhvr>
                                    </p:animMotion>
                                    <p:animEffect transition="in" filter="fade">
                                      <p:cBhvr>
                                        <p:cTn id="9" dur="1000"/>
                                        <p:tgtEl>
                                          <p:spTgt spid="481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8131">
                                            <p:txEl>
                                              <p:pRg st="2" end="2"/>
                                            </p:txEl>
                                          </p:spTgt>
                                        </p:tgtEl>
                                        <p:attrNameLst>
                                          <p:attrName>style.visibility</p:attrName>
                                        </p:attrNameLst>
                                      </p:cBhvr>
                                      <p:to>
                                        <p:strVal val="visible"/>
                                      </p:to>
                                    </p:set>
                                    <p:animScale>
                                      <p:cBhvr>
                                        <p:cTn id="14" dur="1000" decel="50000" fill="hold">
                                          <p:stCondLst>
                                            <p:cond delay="0"/>
                                          </p:stCondLst>
                                        </p:cTn>
                                        <p:tgtEl>
                                          <p:spTgt spid="481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131">
                                            <p:txEl>
                                              <p:pRg st="2" end="2"/>
                                            </p:txEl>
                                          </p:spTgt>
                                        </p:tgtEl>
                                        <p:attrNameLst>
                                          <p:attrName>ppt_x</p:attrName>
                                          <p:attrName>ppt_y</p:attrName>
                                        </p:attrNameLst>
                                      </p:cBhvr>
                                    </p:animMotion>
                                    <p:animEffect transition="in" filter="fade">
                                      <p:cBhvr>
                                        <p:cTn id="16" dur="1000"/>
                                        <p:tgtEl>
                                          <p:spTgt spid="481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8131">
                                            <p:txEl>
                                              <p:pRg st="4" end="4"/>
                                            </p:txEl>
                                          </p:spTgt>
                                        </p:tgtEl>
                                        <p:attrNameLst>
                                          <p:attrName>style.visibility</p:attrName>
                                        </p:attrNameLst>
                                      </p:cBhvr>
                                      <p:to>
                                        <p:strVal val="visible"/>
                                      </p:to>
                                    </p:set>
                                    <p:animScale>
                                      <p:cBhvr>
                                        <p:cTn id="21" dur="1000" decel="50000" fill="hold">
                                          <p:stCondLst>
                                            <p:cond delay="0"/>
                                          </p:stCondLst>
                                        </p:cTn>
                                        <p:tgtEl>
                                          <p:spTgt spid="4813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8131">
                                            <p:txEl>
                                              <p:pRg st="4" end="4"/>
                                            </p:txEl>
                                          </p:spTgt>
                                        </p:tgtEl>
                                        <p:attrNameLst>
                                          <p:attrName>ppt_x</p:attrName>
                                          <p:attrName>ppt_y</p:attrName>
                                        </p:attrNameLst>
                                      </p:cBhvr>
                                    </p:animMotion>
                                    <p:animEffect transition="in" filter="fade">
                                      <p:cBhvr>
                                        <p:cTn id="23" dur="1000"/>
                                        <p:tgtEl>
                                          <p:spTgt spid="481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Scale>
                                      <p:cBhvr>
                                        <p:cTn id="28" dur="1000" decel="50000" fill="hold">
                                          <p:stCondLst>
                                            <p:cond delay="0"/>
                                          </p:stCondLst>
                                        </p:cTn>
                                        <p:tgtEl>
                                          <p:spTgt spid="4813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8131">
                                            <p:txEl>
                                              <p:pRg st="6" end="6"/>
                                            </p:txEl>
                                          </p:spTgt>
                                        </p:tgtEl>
                                        <p:attrNameLst>
                                          <p:attrName>ppt_x</p:attrName>
                                          <p:attrName>ppt_y</p:attrName>
                                        </p:attrNameLst>
                                      </p:cBhvr>
                                    </p:animMotion>
                                    <p:animEffect transition="in" filter="fade">
                                      <p:cBhvr>
                                        <p:cTn id="30" dur="10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152400"/>
            <a:ext cx="8153400" cy="990600"/>
          </a:xfrm>
          <a:effectLst>
            <a:outerShdw dist="35921" dir="2700000" algn="ctr" rotWithShape="0">
              <a:schemeClr val="tx1">
                <a:alpha val="50000"/>
              </a:schemeClr>
            </a:outerShdw>
          </a:effectLst>
        </p:spPr>
        <p:txBody>
          <a:bodyPr>
            <a:noAutofit/>
          </a:bodyPr>
          <a:lstStyle/>
          <a:p>
            <a:pPr algn="ctr" eaLnBrk="1" hangingPunct="1">
              <a:defRPr/>
            </a:pPr>
            <a:r>
              <a:rPr lang="en-US" sz="5400" b="1" i="1" dirty="0" smtClean="0">
                <a:solidFill>
                  <a:srgbClr val="C00000"/>
                </a:solidFill>
              </a:rPr>
              <a:t>Perspective: Focusing</a:t>
            </a:r>
          </a:p>
        </p:txBody>
      </p:sp>
      <p:sp>
        <p:nvSpPr>
          <p:cNvPr id="48131" name="Rectangle 3"/>
          <p:cNvSpPr>
            <a:spLocks noGrp="1" noChangeArrowheads="1"/>
          </p:cNvSpPr>
          <p:nvPr>
            <p:ph type="body" sz="half" idx="1"/>
          </p:nvPr>
        </p:nvSpPr>
        <p:spPr>
          <a:xfrm>
            <a:off x="228600" y="1066800"/>
            <a:ext cx="8763000" cy="5410200"/>
          </a:xfrm>
        </p:spPr>
        <p:txBody>
          <a:bodyPr>
            <a:noAutofit/>
          </a:bodyPr>
          <a:lstStyle/>
          <a:p>
            <a:pPr marL="109728" indent="0">
              <a:buNone/>
            </a:pPr>
            <a:endParaRPr lang="en-US" sz="1400" i="1" dirty="0"/>
          </a:p>
          <a:p>
            <a:pPr marL="109728" indent="0">
              <a:buNone/>
            </a:pPr>
            <a:r>
              <a:rPr lang="en-US" sz="2800" b="1" i="1" dirty="0" smtClean="0"/>
              <a:t>7. </a:t>
            </a:r>
            <a:r>
              <a:rPr lang="en-US" sz="3600" b="1" i="1" u="sng" dirty="0" smtClean="0">
                <a:solidFill>
                  <a:srgbClr val="C00000"/>
                </a:solidFill>
                <a:effectLst>
                  <a:outerShdw blurRad="38100" dist="38100" dir="2700000" algn="tl">
                    <a:srgbClr val="000000">
                      <a:alpha val="43137"/>
                    </a:srgbClr>
                  </a:outerShdw>
                </a:effectLst>
              </a:rPr>
              <a:t>Spiritually </a:t>
            </a:r>
            <a:r>
              <a:rPr lang="en-US" sz="2000" dirty="0"/>
              <a:t>(v. 6-10) </a:t>
            </a:r>
            <a:endParaRPr lang="en-US" sz="2000" dirty="0" smtClean="0"/>
          </a:p>
          <a:p>
            <a:pPr marL="109728" lvl="0" indent="0">
              <a:buNone/>
            </a:pPr>
            <a:endParaRPr lang="en-US" sz="1000" dirty="0"/>
          </a:p>
          <a:p>
            <a:pPr marL="109728" lvl="0" indent="0">
              <a:buNone/>
            </a:pPr>
            <a:r>
              <a:rPr lang="en-US" sz="2800" dirty="0" smtClean="0"/>
              <a:t>Key </a:t>
            </a:r>
            <a:r>
              <a:rPr lang="en-US" sz="2800" dirty="0"/>
              <a:t>questions:</a:t>
            </a:r>
          </a:p>
          <a:p>
            <a:pPr marL="393192" lvl="1" indent="0">
              <a:buNone/>
            </a:pPr>
            <a:r>
              <a:rPr lang="en-US" sz="2400" i="1" dirty="0"/>
              <a:t>What is the Spirit saying?</a:t>
            </a:r>
            <a:endParaRPr lang="en-US" sz="2400" dirty="0"/>
          </a:p>
          <a:p>
            <a:pPr marL="393192" lvl="1" indent="0">
              <a:buNone/>
            </a:pPr>
            <a:r>
              <a:rPr lang="en-US" sz="2400" i="1" dirty="0"/>
              <a:t>What are we “seeing?”</a:t>
            </a:r>
            <a:endParaRPr lang="en-US" sz="2400" dirty="0"/>
          </a:p>
          <a:p>
            <a:pPr marL="393192" lvl="1" indent="0">
              <a:buNone/>
            </a:pPr>
            <a:r>
              <a:rPr lang="en-US" sz="2400" i="1" dirty="0"/>
              <a:t>What are we discerning from others?</a:t>
            </a:r>
            <a:endParaRPr lang="en-US" sz="2400" dirty="0"/>
          </a:p>
          <a:p>
            <a:pPr marL="393192" lvl="1" indent="0">
              <a:buNone/>
            </a:pPr>
            <a:r>
              <a:rPr lang="en-US" sz="2400" i="1" dirty="0"/>
              <a:t>Where are the doors open?</a:t>
            </a:r>
            <a:endParaRPr lang="en-US" sz="2400" dirty="0"/>
          </a:p>
          <a:p>
            <a:pPr marL="393192" lvl="1" indent="0">
              <a:buNone/>
            </a:pPr>
            <a:r>
              <a:rPr lang="en-US" sz="2400" i="1" dirty="0"/>
              <a:t>Will we obey </a:t>
            </a:r>
            <a:r>
              <a:rPr lang="en-US" sz="2400" i="1" u="sng" dirty="0"/>
              <a:t>now</a:t>
            </a:r>
            <a:r>
              <a:rPr lang="en-US" sz="2400" i="1" dirty="0"/>
              <a:t>?  </a:t>
            </a:r>
            <a:r>
              <a:rPr lang="en-US" sz="2400" dirty="0"/>
              <a:t>(v. 10) “immediately</a:t>
            </a:r>
            <a:r>
              <a:rPr lang="en-US" sz="2400" dirty="0" smtClean="0"/>
              <a:t>”</a:t>
            </a:r>
            <a:endParaRPr lang="en-US" sz="1050" dirty="0" smtClean="0"/>
          </a:p>
          <a:p>
            <a:pPr marL="393192" lvl="1" indent="0">
              <a:buNone/>
            </a:pPr>
            <a:endParaRPr lang="en-US" sz="1000" dirty="0"/>
          </a:p>
          <a:p>
            <a:pPr marL="109728" indent="0" algn="ctr">
              <a:buNone/>
            </a:pPr>
            <a:r>
              <a:rPr lang="en-US" sz="2800" dirty="0"/>
              <a:t> </a:t>
            </a:r>
            <a:r>
              <a:rPr lang="en-US" sz="2800" b="1" i="1" dirty="0" smtClean="0">
                <a:solidFill>
                  <a:srgbClr val="C00000"/>
                </a:solidFill>
              </a:rPr>
              <a:t>Pay </a:t>
            </a:r>
            <a:r>
              <a:rPr lang="en-US" sz="2800" b="1" i="1" dirty="0">
                <a:solidFill>
                  <a:srgbClr val="C00000"/>
                </a:solidFill>
              </a:rPr>
              <a:t>attention to your situation…</a:t>
            </a:r>
            <a:endParaRPr lang="en-US" sz="2000" dirty="0">
              <a:solidFill>
                <a:srgbClr val="C00000"/>
              </a:solidFill>
            </a:endParaRPr>
          </a:p>
          <a:p>
            <a:pPr marL="109728" indent="0" algn="ctr">
              <a:buNone/>
            </a:pPr>
            <a:r>
              <a:rPr lang="en-US" sz="2800" b="1" i="1" dirty="0">
                <a:solidFill>
                  <a:srgbClr val="C00000"/>
                </a:solidFill>
              </a:rPr>
              <a:t>Pay attention to the Spirit…</a:t>
            </a:r>
            <a:endParaRPr lang="en-US" sz="2000" dirty="0">
              <a:solidFill>
                <a:srgbClr val="C00000"/>
              </a:solidFill>
            </a:endParaRPr>
          </a:p>
          <a:p>
            <a:pPr marL="109728" indent="0" algn="ctr">
              <a:buNone/>
            </a:pPr>
            <a:r>
              <a:rPr lang="en-US" sz="2800" b="1" i="1" dirty="0">
                <a:solidFill>
                  <a:srgbClr val="C00000"/>
                </a:solidFill>
              </a:rPr>
              <a:t>Others are counting on us!</a:t>
            </a:r>
            <a:endParaRPr lang="en-US" sz="2000" dirty="0">
              <a:solidFill>
                <a:srgbClr val="C00000"/>
              </a:solidFill>
            </a:endParaRPr>
          </a:p>
        </p:txBody>
      </p:sp>
    </p:spTree>
    <p:extLst>
      <p:ext uri="{BB962C8B-B14F-4D97-AF65-F5344CB8AC3E}">
        <p14:creationId xmlns:p14="http://schemas.microsoft.com/office/powerpoint/2010/main" val="252873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685800" y="4876800"/>
            <a:ext cx="7772400" cy="1809750"/>
          </a:xfrm>
          <a:effectLst/>
        </p:spPr>
        <p:txBody>
          <a:bodyPr rtlCol="0">
            <a:normAutofit fontScale="92500" lnSpcReduction="10000"/>
          </a:bodyPr>
          <a:lstStyle/>
          <a:p>
            <a:pPr marL="182880" indent="-182880" eaLnBrk="1" fontAlgn="auto" hangingPunct="1">
              <a:lnSpc>
                <a:spcPct val="80000"/>
              </a:lnSpc>
              <a:spcAft>
                <a:spcPts val="0"/>
              </a:spcAft>
              <a:buFontTx/>
              <a:buNone/>
              <a:defRPr/>
            </a:pPr>
            <a:endParaRPr lang="en-US" sz="900" dirty="0" smtClean="0"/>
          </a:p>
          <a:p>
            <a:pPr marL="182880" indent="-182880" eaLnBrk="1" fontAlgn="auto" hangingPunct="1">
              <a:lnSpc>
                <a:spcPct val="80000"/>
              </a:lnSpc>
              <a:spcAft>
                <a:spcPts val="0"/>
              </a:spcAft>
              <a:buFontTx/>
              <a:buNone/>
              <a:defRPr/>
            </a:pPr>
            <a:endParaRPr lang="en-US" sz="900" dirty="0" smtClean="0"/>
          </a:p>
          <a:p>
            <a:pPr marL="182880" indent="-182880" eaLnBrk="1" fontAlgn="auto" hangingPunct="1">
              <a:lnSpc>
                <a:spcPct val="80000"/>
              </a:lnSpc>
              <a:spcAft>
                <a:spcPts val="0"/>
              </a:spcAft>
              <a:buFontTx/>
              <a:buNone/>
              <a:defRPr/>
            </a:pPr>
            <a:endParaRPr lang="en-US" sz="900" dirty="0" smtClean="0"/>
          </a:p>
          <a:p>
            <a:pPr marL="182880" indent="-182880" algn="ctr" eaLnBrk="1" fontAlgn="auto" hangingPunct="1">
              <a:lnSpc>
                <a:spcPct val="80000"/>
              </a:lnSpc>
              <a:spcAft>
                <a:spcPts val="0"/>
              </a:spcAft>
              <a:buFontTx/>
              <a:buNone/>
              <a:defRPr/>
            </a:pPr>
            <a:r>
              <a:rPr lang="en-US" sz="4000" b="1" i="1"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Times New Roman" pitchFamily="18" charset="0"/>
              </a:rPr>
              <a:t>Joining Jesus on His Mission!</a:t>
            </a:r>
          </a:p>
          <a:p>
            <a:pPr marL="182880" indent="-182880" algn="ctr" eaLnBrk="1" fontAlgn="auto" hangingPunct="1">
              <a:lnSpc>
                <a:spcPct val="80000"/>
              </a:lnSpc>
              <a:spcAft>
                <a:spcPts val="0"/>
              </a:spcAft>
              <a:buFontTx/>
              <a:buNone/>
              <a:defRPr/>
            </a:pPr>
            <a:r>
              <a:rPr lang="en-US" sz="2600" i="1" dirty="0" smtClean="0">
                <a:solidFill>
                  <a:srgbClr val="C00000"/>
                </a:solidFill>
                <a:effectLst>
                  <a:outerShdw blurRad="38100" dist="38100" dir="2700000" algn="tl">
                    <a:srgbClr val="000000">
                      <a:alpha val="43137"/>
                    </a:srgbClr>
                  </a:outerShdw>
                </a:effectLst>
              </a:rPr>
              <a:t>“</a:t>
            </a:r>
            <a:r>
              <a:rPr lang="en-US" sz="2600" b="1" i="1" dirty="0" smtClean="0">
                <a:solidFill>
                  <a:srgbClr val="C00000"/>
                </a:solidFill>
                <a:effectLst>
                  <a:outerShdw blurRad="38100" dist="38100" dir="2700000" algn="tl">
                    <a:srgbClr val="000000">
                      <a:alpha val="43137"/>
                    </a:srgbClr>
                  </a:outerShdw>
                </a:effectLst>
              </a:rPr>
              <a:t>The Son of Man has come to seek and save the lost…and give them life more abundantly.”       </a:t>
            </a:r>
            <a:r>
              <a:rPr lang="en-US" sz="2000" b="1" i="1" dirty="0" smtClean="0">
                <a:solidFill>
                  <a:srgbClr val="C00000"/>
                </a:solidFill>
                <a:effectLst>
                  <a:outerShdw blurRad="38100" dist="38100" dir="2700000" algn="tl">
                    <a:srgbClr val="000000">
                      <a:alpha val="43137"/>
                    </a:srgbClr>
                  </a:outerShdw>
                </a:effectLst>
              </a:rPr>
              <a:t>(Luke 19:10, John 10:10)</a:t>
            </a:r>
            <a:endParaRPr lang="en-US" sz="900" b="1" dirty="0" smtClean="0">
              <a:solidFill>
                <a:srgbClr val="C00000"/>
              </a:solidFill>
              <a:effectLst>
                <a:outerShdw blurRad="38100" dist="38100" dir="2700000" algn="tl">
                  <a:srgbClr val="000000">
                    <a:alpha val="43137"/>
                  </a:srgbClr>
                </a:outerShdw>
              </a:effectLst>
            </a:endParaRPr>
          </a:p>
          <a:p>
            <a:pPr marL="182880" indent="-182880" eaLnBrk="1" fontAlgn="auto" hangingPunct="1">
              <a:lnSpc>
                <a:spcPct val="80000"/>
              </a:lnSpc>
              <a:spcAft>
                <a:spcPts val="0"/>
              </a:spcAft>
              <a:buFontTx/>
              <a:buNone/>
              <a:defRPr/>
            </a:pPr>
            <a:endParaRPr lang="en-US" sz="800" dirty="0" smtClean="0"/>
          </a:p>
          <a:p>
            <a:pPr marL="182880" indent="-182880" eaLnBrk="1" fontAlgn="auto" hangingPunct="1">
              <a:lnSpc>
                <a:spcPct val="80000"/>
              </a:lnSpc>
              <a:spcAft>
                <a:spcPts val="0"/>
              </a:spcAft>
              <a:buFontTx/>
              <a:buNone/>
              <a:defRPr/>
            </a:pPr>
            <a:endParaRPr lang="en-US" sz="800" dirty="0" smtClean="0"/>
          </a:p>
          <a:p>
            <a:pPr marL="182880" indent="-182880" eaLnBrk="1" fontAlgn="auto" hangingPunct="1">
              <a:lnSpc>
                <a:spcPct val="80000"/>
              </a:lnSpc>
              <a:spcAft>
                <a:spcPts val="0"/>
              </a:spcAft>
              <a:buFontTx/>
              <a:buNone/>
              <a:defRPr/>
            </a:pPr>
            <a:endParaRPr lang="en-US" sz="900" dirty="0" smtClean="0"/>
          </a:p>
          <a:p>
            <a:pPr marL="182880" indent="-182880" algn="ctr" eaLnBrk="1" fontAlgn="auto" hangingPunct="1">
              <a:lnSpc>
                <a:spcPct val="80000"/>
              </a:lnSpc>
              <a:spcAft>
                <a:spcPts val="0"/>
              </a:spcAft>
              <a:buFontTx/>
              <a:buNone/>
              <a:defRPr/>
            </a:pPr>
            <a:endParaRPr lang="en-US" sz="1000" b="1" i="1" dirty="0" smtClean="0">
              <a:solidFill>
                <a:schemeClr val="tx2"/>
              </a:solidFill>
              <a:effectLst>
                <a:outerShdw blurRad="38100" dist="38100" dir="2700000" algn="tl">
                  <a:srgbClr val="C0C0C0"/>
                </a:outerShdw>
              </a:effectLst>
              <a:latin typeface="Papyrus" pitchFamily="66" charset="0"/>
            </a:endParaRPr>
          </a:p>
          <a:p>
            <a:pPr marL="182880" indent="-182880" algn="ctr" eaLnBrk="1" fontAlgn="auto" hangingPunct="1">
              <a:lnSpc>
                <a:spcPct val="80000"/>
              </a:lnSpc>
              <a:spcAft>
                <a:spcPts val="0"/>
              </a:spcAft>
              <a:buFontTx/>
              <a:buNone/>
              <a:defRPr/>
            </a:pPr>
            <a:endParaRPr lang="en-US" b="1" i="1" dirty="0" smtClean="0">
              <a:solidFill>
                <a:schemeClr val="tx2"/>
              </a:solidFill>
              <a:effectLst>
                <a:outerShdw blurRad="38100" dist="38100" dir="2700000" algn="tl">
                  <a:srgbClr val="C0C0C0"/>
                </a:outerShdw>
              </a:effectLst>
              <a:latin typeface="Papyrus" pitchFamily="66" charset="0"/>
            </a:endParaRPr>
          </a:p>
          <a:p>
            <a:pPr marL="182880" indent="-182880" algn="ctr" eaLnBrk="1" fontAlgn="auto" hangingPunct="1">
              <a:lnSpc>
                <a:spcPct val="80000"/>
              </a:lnSpc>
              <a:spcAft>
                <a:spcPts val="0"/>
              </a:spcAft>
              <a:buFontTx/>
              <a:buNone/>
              <a:defRPr/>
            </a:pPr>
            <a:endParaRPr lang="en-US" sz="900" dirty="0" smtClean="0">
              <a:effectLst>
                <a:outerShdw blurRad="38100" dist="38100" dir="2700000" algn="tl">
                  <a:srgbClr val="C0C0C0"/>
                </a:outerShdw>
              </a:effectLst>
              <a:latin typeface="Papyrus" pitchFamily="66" charset="0"/>
            </a:endParaRPr>
          </a:p>
          <a:p>
            <a:pPr marL="182880" indent="-182880" eaLnBrk="1" fontAlgn="auto" hangingPunct="1">
              <a:lnSpc>
                <a:spcPct val="80000"/>
              </a:lnSpc>
              <a:spcAft>
                <a:spcPts val="0"/>
              </a:spcAft>
              <a:buFontTx/>
              <a:buNone/>
              <a:defRPr/>
            </a:pPr>
            <a:endParaRPr lang="en-US" sz="900" dirty="0" smtClean="0"/>
          </a:p>
          <a:p>
            <a:pPr marL="182880" indent="-182880" eaLnBrk="1" fontAlgn="auto" hangingPunct="1">
              <a:lnSpc>
                <a:spcPct val="80000"/>
              </a:lnSpc>
              <a:spcAft>
                <a:spcPts val="0"/>
              </a:spcAft>
              <a:buFontTx/>
              <a:buNone/>
              <a:defRPr/>
            </a:pPr>
            <a:endParaRPr lang="en-US" sz="900" dirty="0" smtClean="0"/>
          </a:p>
        </p:txBody>
      </p:sp>
      <p:sp>
        <p:nvSpPr>
          <p:cNvPr id="110594" name="Rectangle 2"/>
          <p:cNvSpPr>
            <a:spLocks noGrp="1" noChangeArrowheads="1"/>
          </p:cNvSpPr>
          <p:nvPr>
            <p:ph type="title"/>
          </p:nvPr>
        </p:nvSpPr>
        <p:spPr>
          <a:xfrm>
            <a:off x="381000" y="0"/>
            <a:ext cx="8593138" cy="990600"/>
          </a:xfrm>
          <a:effectLst>
            <a:outerShdw dist="35921" dir="2700000" algn="ctr" rotWithShape="0">
              <a:schemeClr val="tx1">
                <a:alpha val="50000"/>
              </a:schemeClr>
            </a:outerShdw>
          </a:effectLst>
        </p:spPr>
        <p:txBody>
          <a:bodyPr>
            <a:normAutofit/>
          </a:bodyPr>
          <a:lstStyle/>
          <a:p>
            <a:pPr algn="ctr" eaLnBrk="1" fontAlgn="auto" hangingPunct="1">
              <a:spcAft>
                <a:spcPts val="0"/>
              </a:spcAft>
              <a:defRPr/>
            </a:pPr>
            <a:r>
              <a:rPr lang="en-US" sz="5400" b="1" i="1" dirty="0" smtClean="0">
                <a:solidFill>
                  <a:srgbClr val="C00000"/>
                </a:solidFill>
                <a:effectLst>
                  <a:outerShdw blurRad="38100" dist="38100" dir="2700000" algn="tl">
                    <a:srgbClr val="000000">
                      <a:alpha val="43137"/>
                    </a:srgbClr>
                  </a:outerShdw>
                </a:effectLst>
                <a:cs typeface="Times New Roman" pitchFamily="18" charset="0"/>
              </a:rPr>
              <a:t>Because It’s All About…</a:t>
            </a:r>
          </a:p>
        </p:txBody>
      </p:sp>
      <p:pic>
        <p:nvPicPr>
          <p:cNvPr id="14340" name="Picture 5" descr="Face of Jesus 3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77913"/>
            <a:ext cx="822960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489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0595">
                                            <p:txEl>
                                              <p:pRg st="3" end="3"/>
                                            </p:txEl>
                                          </p:spTgt>
                                        </p:tgtEl>
                                        <p:attrNameLst>
                                          <p:attrName>style.visibility</p:attrName>
                                        </p:attrNameLst>
                                      </p:cBhvr>
                                      <p:to>
                                        <p:strVal val="visible"/>
                                      </p:to>
                                    </p:set>
                                    <p:anim calcmode="lin" valueType="num">
                                      <p:cBhvr>
                                        <p:cTn id="7" dur="500" fill="hold"/>
                                        <p:tgtEl>
                                          <p:spTgt spid="11059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059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0595">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0595">
                                            <p:txEl>
                                              <p:pRg st="4" end="4"/>
                                            </p:txEl>
                                          </p:spTgt>
                                        </p:tgtEl>
                                        <p:attrNameLst>
                                          <p:attrName>style.visibility</p:attrName>
                                        </p:attrNameLst>
                                      </p:cBhvr>
                                      <p:to>
                                        <p:strVal val="visible"/>
                                      </p:to>
                                    </p:set>
                                    <p:anim calcmode="lin" valueType="num">
                                      <p:cBhvr>
                                        <p:cTn id="14" dur="500" fill="hold"/>
                                        <p:tgtEl>
                                          <p:spTgt spid="11059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1059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C:\WINDOWS\Application Data\Microsoft\Media Catalog\millionaire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5715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2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0" fill="hold"/>
                                        <p:tgtEl>
                                          <p:spTgt spid="22530"/>
                                        </p:tgtEl>
                                        <p:attrNameLst>
                                          <p:attrName>ppt_w</p:attrName>
                                        </p:attrNameLst>
                                      </p:cBhvr>
                                      <p:tavLst>
                                        <p:tav tm="0" fmla="#ppt_w*sin(2.5*pi*$)">
                                          <p:val>
                                            <p:fltVal val="0"/>
                                          </p:val>
                                        </p:tav>
                                        <p:tav tm="100000">
                                          <p:val>
                                            <p:fltVal val="1"/>
                                          </p:val>
                                        </p:tav>
                                      </p:tavLst>
                                    </p:anim>
                                    <p:anim calcmode="lin" valueType="num">
                                      <p:cBhvr>
                                        <p:cTn id="8" dur="5000" fill="hold"/>
                                        <p:tgtEl>
                                          <p:spTgt spid="2253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umd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sz="5400" b="1" i="1" dirty="0">
                <a:solidFill>
                  <a:srgbClr val="C00000"/>
                </a:solidFill>
                <a:effectLst>
                  <a:outerShdw blurRad="38100" dist="38100" dir="2700000" algn="tl">
                    <a:srgbClr val="000000"/>
                  </a:outerShdw>
                </a:effectLst>
                <a:latin typeface="Calibri" pitchFamily="34" charset="0"/>
                <a:cs typeface="Calibri" pitchFamily="34" charset="0"/>
              </a:rPr>
              <a:t>Time for a Pop Quiz</a:t>
            </a:r>
            <a:endParaRPr lang="en-US" sz="5400" i="1" dirty="0">
              <a:solidFill>
                <a:srgbClr val="C00000"/>
              </a:solidFill>
              <a:latin typeface="Calibri" pitchFamily="34" charset="0"/>
              <a:cs typeface="Calibri" pitchFamily="34" charset="0"/>
            </a:endParaRPr>
          </a:p>
        </p:txBody>
      </p:sp>
      <p:sp>
        <p:nvSpPr>
          <p:cNvPr id="30723" name="Rectangle 3"/>
          <p:cNvSpPr>
            <a:spLocks noGrp="1" noChangeArrowheads="1"/>
          </p:cNvSpPr>
          <p:nvPr>
            <p:ph type="body" idx="1"/>
          </p:nvPr>
        </p:nvSpPr>
        <p:spPr>
          <a:xfrm>
            <a:off x="152400" y="1371600"/>
            <a:ext cx="8610600" cy="5029200"/>
          </a:xfrm>
        </p:spPr>
        <p:txBody>
          <a:bodyPr>
            <a:normAutofit/>
          </a:bodyPr>
          <a:lstStyle/>
          <a:p>
            <a:pPr eaLnBrk="1" hangingPunct="1">
              <a:lnSpc>
                <a:spcPct val="90000"/>
              </a:lnSpc>
              <a:buFontTx/>
              <a:buChar char="•"/>
              <a:defRPr/>
            </a:pPr>
            <a:r>
              <a:rPr lang="en-US" sz="2800" dirty="0">
                <a:effectLst>
                  <a:outerShdw blurRad="38100" dist="38100" dir="2700000" algn="tl">
                    <a:srgbClr val="000000">
                      <a:alpha val="43137"/>
                    </a:srgbClr>
                  </a:outerShdw>
                </a:effectLst>
              </a:rPr>
              <a:t>Where is the world’s largest Christian church?</a:t>
            </a:r>
          </a:p>
          <a:p>
            <a:pPr eaLnBrk="1" hangingPunct="1">
              <a:lnSpc>
                <a:spcPct val="90000"/>
              </a:lnSpc>
              <a:buFontTx/>
              <a:buChar char="•"/>
              <a:defRPr/>
            </a:pPr>
            <a:r>
              <a:rPr lang="en-US" sz="2800" dirty="0">
                <a:effectLst>
                  <a:outerShdw blurRad="38100" dist="38100" dir="2700000" algn="tl">
                    <a:srgbClr val="000000">
                      <a:alpha val="43137"/>
                    </a:srgbClr>
                  </a:outerShdw>
                </a:effectLst>
              </a:rPr>
              <a:t>What is the dominant religion there?</a:t>
            </a:r>
          </a:p>
          <a:p>
            <a:pPr eaLnBrk="1" hangingPunct="1">
              <a:lnSpc>
                <a:spcPct val="90000"/>
              </a:lnSpc>
              <a:buFontTx/>
              <a:buChar char="•"/>
              <a:defRPr/>
            </a:pPr>
            <a:r>
              <a:rPr lang="en-US" sz="2800" dirty="0">
                <a:effectLst>
                  <a:outerShdw blurRad="38100" dist="38100" dir="2700000" algn="tl">
                    <a:srgbClr val="000000">
                      <a:alpha val="43137"/>
                    </a:srgbClr>
                  </a:outerShdw>
                </a:effectLst>
              </a:rPr>
              <a:t>Where is the 2nd largest church in the world?</a:t>
            </a:r>
          </a:p>
          <a:p>
            <a:pPr eaLnBrk="1" hangingPunct="1">
              <a:lnSpc>
                <a:spcPct val="90000"/>
              </a:lnSpc>
              <a:buFontTx/>
              <a:buChar char="•"/>
              <a:defRPr/>
            </a:pPr>
            <a:r>
              <a:rPr lang="en-US" sz="2800" dirty="0">
                <a:effectLst>
                  <a:outerShdw blurRad="38100" dist="38100" dir="2700000" algn="tl">
                    <a:srgbClr val="000000">
                      <a:alpha val="43137"/>
                    </a:srgbClr>
                  </a:outerShdw>
                </a:effectLst>
              </a:rPr>
              <a:t>What is the dominant religion there?</a:t>
            </a:r>
          </a:p>
          <a:p>
            <a:pPr eaLnBrk="1" hangingPunct="1">
              <a:lnSpc>
                <a:spcPct val="90000"/>
              </a:lnSpc>
              <a:buFontTx/>
              <a:buChar char="•"/>
              <a:defRPr/>
            </a:pPr>
            <a:r>
              <a:rPr lang="en-US" sz="2800" dirty="0">
                <a:effectLst>
                  <a:outerShdw blurRad="38100" dist="38100" dir="2700000" algn="tl">
                    <a:srgbClr val="000000">
                      <a:alpha val="43137"/>
                    </a:srgbClr>
                  </a:outerShdw>
                </a:effectLst>
              </a:rPr>
              <a:t>Where is the world’s largest Buddhist temple?</a:t>
            </a:r>
          </a:p>
          <a:p>
            <a:pPr eaLnBrk="1" hangingPunct="1">
              <a:lnSpc>
                <a:spcPct val="90000"/>
              </a:lnSpc>
              <a:buFontTx/>
              <a:buChar char="•"/>
              <a:defRPr/>
            </a:pPr>
            <a:r>
              <a:rPr lang="en-US" sz="2800" dirty="0">
                <a:effectLst>
                  <a:outerShdw blurRad="38100" dist="38100" dir="2700000" algn="tl">
                    <a:srgbClr val="000000">
                      <a:alpha val="43137"/>
                    </a:srgbClr>
                  </a:outerShdw>
                </a:effectLst>
              </a:rPr>
              <a:t>Where is the largest Muslim training center?</a:t>
            </a:r>
          </a:p>
          <a:p>
            <a:pPr eaLnBrk="1" hangingPunct="1">
              <a:lnSpc>
                <a:spcPct val="90000"/>
              </a:lnSpc>
              <a:buFontTx/>
              <a:buChar char="•"/>
              <a:defRPr/>
            </a:pPr>
            <a:r>
              <a:rPr lang="en-US" sz="2800" dirty="0">
                <a:effectLst>
                  <a:outerShdw blurRad="38100" dist="38100" dir="2700000" algn="tl">
                    <a:srgbClr val="000000">
                      <a:alpha val="43137"/>
                    </a:srgbClr>
                  </a:outerShdw>
                </a:effectLst>
              </a:rPr>
              <a:t>Where is the largest </a:t>
            </a:r>
            <a:r>
              <a:rPr lang="en-US" sz="2800" dirty="0" smtClean="0">
                <a:effectLst>
                  <a:outerShdw blurRad="38100" dist="38100" dir="2700000" algn="tl">
                    <a:srgbClr val="000000">
                      <a:alpha val="43137"/>
                    </a:srgbClr>
                  </a:outerShdw>
                </a:effectLst>
              </a:rPr>
              <a:t>Hindu </a:t>
            </a:r>
            <a:r>
              <a:rPr lang="en-US" sz="2800" dirty="0">
                <a:effectLst>
                  <a:outerShdw blurRad="38100" dist="38100" dir="2700000" algn="tl">
                    <a:srgbClr val="000000">
                      <a:alpha val="43137"/>
                    </a:srgbClr>
                  </a:outerShdw>
                </a:effectLst>
              </a:rPr>
              <a:t>training center</a:t>
            </a:r>
            <a:r>
              <a:rPr lang="en-US" sz="2800" dirty="0" smtClean="0">
                <a:effectLst>
                  <a:outerShdw blurRad="38100" dist="38100" dir="2700000" algn="tl">
                    <a:srgbClr val="000000">
                      <a:alpha val="43137"/>
                    </a:srgbClr>
                  </a:outerShdw>
                </a:effectLst>
              </a:rPr>
              <a:t>?</a:t>
            </a:r>
          </a:p>
          <a:p>
            <a:pPr eaLnBrk="1" hangingPunct="1">
              <a:lnSpc>
                <a:spcPct val="90000"/>
              </a:lnSpc>
              <a:buFontTx/>
              <a:buChar char="•"/>
              <a:defRPr/>
            </a:pPr>
            <a:r>
              <a:rPr lang="en-US" sz="2800" dirty="0" smtClean="0">
                <a:effectLst>
                  <a:outerShdw blurRad="38100" dist="38100" dir="2700000" algn="tl">
                    <a:srgbClr val="000000">
                      <a:alpha val="43137"/>
                    </a:srgbClr>
                  </a:outerShdw>
                </a:effectLst>
              </a:rPr>
              <a:t>Where is the largest Transcendental Meditation training center?</a:t>
            </a:r>
            <a:endParaRPr lang="en-US" sz="2800" dirty="0">
              <a:effectLst>
                <a:outerShdw blurRad="38100" dist="38100" dir="2700000" algn="tl">
                  <a:srgbClr val="000000">
                    <a:alpha val="43137"/>
                  </a:srgbClr>
                </a:outerShdw>
              </a:effectLst>
            </a:endParaRPr>
          </a:p>
          <a:p>
            <a:pPr eaLnBrk="1" hangingPunct="1">
              <a:lnSpc>
                <a:spcPct val="90000"/>
              </a:lnSpc>
              <a:buFontTx/>
              <a:buChar char="•"/>
              <a:defRPr/>
            </a:pPr>
            <a:r>
              <a:rPr lang="en-US" sz="2800" dirty="0">
                <a:effectLst>
                  <a:outerShdw blurRad="38100" dist="38100" dir="2700000" algn="tl">
                    <a:srgbClr val="000000">
                      <a:alpha val="43137"/>
                    </a:srgbClr>
                  </a:outerShdw>
                </a:effectLst>
              </a:rPr>
              <a:t>What is the dominant religion in the above </a:t>
            </a:r>
            <a:r>
              <a:rPr lang="en-US" sz="2800" dirty="0" smtClean="0">
                <a:effectLst>
                  <a:outerShdw blurRad="38100" dist="38100" dir="2700000" algn="tl">
                    <a:srgbClr val="000000">
                      <a:alpha val="43137"/>
                    </a:srgbClr>
                  </a:outerShdw>
                </a:effectLst>
              </a:rPr>
              <a:t>4?</a:t>
            </a:r>
            <a:endParaRPr lang="en-US" sz="2800" dirty="0">
              <a:effectLst>
                <a:outerShdw blurRad="38100" dist="38100" dir="2700000" algn="tl">
                  <a:srgbClr val="000000">
                    <a:alpha val="43137"/>
                  </a:srgbClr>
                </a:outerShdw>
              </a:effectLst>
            </a:endParaRPr>
          </a:p>
          <a:p>
            <a:pPr eaLnBrk="1" hangingPunct="1">
              <a:lnSpc>
                <a:spcPct val="90000"/>
              </a:lnSpc>
              <a:buFont typeface="Monotype Sorts" pitchFamily="2" charset="2"/>
              <a:buChar char="F"/>
              <a:defRPr/>
            </a:pPr>
            <a:endParaRPr lang="en-US" sz="2800" dirty="0"/>
          </a:p>
        </p:txBody>
      </p:sp>
    </p:spTree>
    <p:extLst>
      <p:ext uri="{BB962C8B-B14F-4D97-AF65-F5344CB8AC3E}">
        <p14:creationId xmlns:p14="http://schemas.microsoft.com/office/powerpoint/2010/main" val="1239097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umdu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effectLst>
            <a:outerShdw dist="35921" dir="2700000" algn="ctr" rotWithShape="0">
              <a:schemeClr val="bg2"/>
            </a:outerShdw>
          </a:effectLst>
        </p:spPr>
        <p:txBody>
          <a:bodyPr/>
          <a:lstStyle/>
          <a:p>
            <a:pPr algn="ctr" eaLnBrk="1" hangingPunct="1">
              <a:defRPr/>
            </a:pPr>
            <a:r>
              <a:rPr lang="en-US" sz="6000" b="1" i="1" dirty="0">
                <a:solidFill>
                  <a:srgbClr val="C00000"/>
                </a:solidFill>
                <a:effectLst>
                  <a:outerShdw blurRad="38100" dist="38100" dir="2700000" algn="tl">
                    <a:srgbClr val="000000"/>
                  </a:outerShdw>
                </a:effectLst>
                <a:latin typeface="Calibri" pitchFamily="34" charset="0"/>
                <a:cs typeface="Calibri" pitchFamily="34" charset="0"/>
              </a:rPr>
              <a:t>A View From Above…</a:t>
            </a:r>
          </a:p>
        </p:txBody>
      </p:sp>
      <p:pic>
        <p:nvPicPr>
          <p:cNvPr id="189444" name="Picture 4" descr="USA Lights from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55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1000" fill="hold"/>
                                        <p:tgtEl>
                                          <p:spTgt spid="189444"/>
                                        </p:tgtEl>
                                        <p:attrNameLst>
                                          <p:attrName>ppt_w</p:attrName>
                                        </p:attrNameLst>
                                      </p:cBhvr>
                                      <p:tavLst>
                                        <p:tav tm="0">
                                          <p:val>
                                            <p:strVal val="#ppt_w*0.70"/>
                                          </p:val>
                                        </p:tav>
                                        <p:tav tm="100000">
                                          <p:val>
                                            <p:strVal val="#ppt_w"/>
                                          </p:val>
                                        </p:tav>
                                      </p:tavLst>
                                    </p:anim>
                                    <p:anim calcmode="lin" valueType="num">
                                      <p:cBhvr>
                                        <p:cTn id="8" dur="1000" fill="hold"/>
                                        <p:tgtEl>
                                          <p:spTgt spid="189444"/>
                                        </p:tgtEl>
                                        <p:attrNameLst>
                                          <p:attrName>ppt_h</p:attrName>
                                        </p:attrNameLst>
                                      </p:cBhvr>
                                      <p:tavLst>
                                        <p:tav tm="0">
                                          <p:val>
                                            <p:strVal val="#ppt_h"/>
                                          </p:val>
                                        </p:tav>
                                        <p:tav tm="100000">
                                          <p:val>
                                            <p:strVal val="#ppt_h"/>
                                          </p:val>
                                        </p:tav>
                                      </p:tavLst>
                                    </p:anim>
                                    <p:animEffect transition="in" filter="fade">
                                      <p:cBhvr>
                                        <p:cTn id="9" dur="1000"/>
                                        <p:tgtEl>
                                          <p:spTgt spid="18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762000" y="1828800"/>
            <a:ext cx="7772400" cy="1143000"/>
          </a:xfrm>
          <a:effectLst>
            <a:outerShdw dist="35921" dir="2700000" algn="ctr" rotWithShape="0">
              <a:schemeClr val="bg2"/>
            </a:outerShdw>
          </a:effectLst>
        </p:spPr>
        <p:txBody>
          <a:bodyPr>
            <a:noAutofit/>
          </a:bodyPr>
          <a:lstStyle/>
          <a:p>
            <a:pPr algn="ctr" eaLnBrk="1" hangingPunct="1">
              <a:defRPr/>
            </a:pPr>
            <a:r>
              <a:rPr lang="en-US" sz="7200" b="1" i="1" dirty="0">
                <a:solidFill>
                  <a:srgbClr val="C00000"/>
                </a:solidFill>
                <a:latin typeface="Calibri" pitchFamily="34" charset="0"/>
                <a:cs typeface="Calibri" pitchFamily="34" charset="0"/>
              </a:rPr>
              <a:t>Every 24 Hours…</a:t>
            </a:r>
          </a:p>
        </p:txBody>
      </p:sp>
    </p:spTree>
    <p:extLst>
      <p:ext uri="{BB962C8B-B14F-4D97-AF65-F5344CB8AC3E}">
        <p14:creationId xmlns:p14="http://schemas.microsoft.com/office/powerpoint/2010/main" val="27917203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A_BACKDROP_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5" name="Rectangle 3"/>
          <p:cNvSpPr>
            <a:spLocks noGrp="1" noChangeArrowheads="1"/>
          </p:cNvSpPr>
          <p:nvPr>
            <p:ph type="title"/>
          </p:nvPr>
        </p:nvSpPr>
        <p:spPr>
          <a:xfrm>
            <a:off x="609600" y="228600"/>
            <a:ext cx="7772400" cy="914400"/>
          </a:xfrm>
        </p:spPr>
        <p:txBody>
          <a:bodyPr/>
          <a:lstStyle/>
          <a:p>
            <a:pPr algn="ctr" eaLnBrk="1" hangingPunct="1">
              <a:defRPr/>
            </a:pPr>
            <a:r>
              <a:rPr lang="en-US" sz="5400" b="1" i="1" dirty="0">
                <a:solidFill>
                  <a:srgbClr val="FFFF00"/>
                </a:solidFill>
                <a:effectLst>
                  <a:outerShdw blurRad="38100" dist="38100" dir="2700000" algn="tl">
                    <a:srgbClr val="000000"/>
                  </a:outerShdw>
                </a:effectLst>
                <a:latin typeface="Calibri" pitchFamily="34" charset="0"/>
                <a:cs typeface="Calibri" pitchFamily="34" charset="0"/>
              </a:rPr>
              <a:t>In the Next 24 Hours...</a:t>
            </a:r>
            <a:endParaRPr lang="en-US" sz="5400" i="1" dirty="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300036" name="Rectangle 4"/>
          <p:cNvSpPr>
            <a:spLocks noGrp="1" noChangeArrowheads="1"/>
          </p:cNvSpPr>
          <p:nvPr>
            <p:ph type="body" idx="1"/>
          </p:nvPr>
        </p:nvSpPr>
        <p:spPr>
          <a:xfrm>
            <a:off x="152400" y="1524000"/>
            <a:ext cx="8763000" cy="4800600"/>
          </a:xfrm>
        </p:spPr>
        <p:txBody>
          <a:bodyPr>
            <a:normAutofit fontScale="92500" lnSpcReduction="10000"/>
          </a:bodyPr>
          <a:lstStyle/>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11,350 babies will be </a:t>
            </a:r>
            <a:r>
              <a:rPr lang="en-US" sz="3000" b="1" i="1" dirty="0" smtClean="0">
                <a:solidFill>
                  <a:srgbClr val="FFFF00"/>
                </a:solidFill>
                <a:effectLst>
                  <a:outerShdw blurRad="38100" dist="38100" dir="2700000" algn="tl">
                    <a:srgbClr val="000000"/>
                  </a:outerShdw>
                </a:effectLst>
              </a:rPr>
              <a:t>born, </a:t>
            </a:r>
            <a:r>
              <a:rPr lang="en-US" sz="3000" b="1" i="1" dirty="0">
                <a:solidFill>
                  <a:srgbClr val="FFFF00"/>
                </a:solidFill>
                <a:effectLst>
                  <a:outerShdw blurRad="38100" dist="38100" dir="2700000" algn="tl">
                    <a:srgbClr val="000000"/>
                  </a:outerShdw>
                </a:effectLst>
              </a:rPr>
              <a:t>6,663 people will die</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6,110 marriages and 3,110 divorces</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3,542 abortions and 4,016 illegitimate births</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87 suicides, 36 AIDS deaths and 119 alcohol deaths</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12,267 kids under 13 will take their first drink</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2,948 kids under 13 will have sex for the first time</a:t>
            </a:r>
          </a:p>
          <a:p>
            <a:pPr eaLnBrk="1" hangingPunct="1">
              <a:lnSpc>
                <a:spcPct val="80000"/>
              </a:lnSpc>
              <a:buFontTx/>
              <a:buChar char="•"/>
              <a:defRPr/>
            </a:pPr>
            <a:r>
              <a:rPr lang="en-US" sz="2900" b="1" i="1" dirty="0">
                <a:solidFill>
                  <a:srgbClr val="FFFF00"/>
                </a:solidFill>
                <a:effectLst>
                  <a:outerShdw blurRad="38100" dist="38100" dir="2700000" algn="tl">
                    <a:srgbClr val="000000"/>
                  </a:outerShdw>
                </a:effectLst>
              </a:rPr>
              <a:t>1,312 drop-outs and 6,000 teens will start smoking</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38,186 arrests, 4,785 of them drug related</a:t>
            </a:r>
          </a:p>
          <a:p>
            <a:pPr eaLnBrk="1" hangingPunct="1">
              <a:lnSpc>
                <a:spcPct val="80000"/>
              </a:lnSpc>
              <a:buFontTx/>
              <a:buChar char="•"/>
              <a:defRPr/>
            </a:pPr>
            <a:r>
              <a:rPr lang="en-US" sz="3000" b="1" i="1" dirty="0">
                <a:solidFill>
                  <a:srgbClr val="FFFF00"/>
                </a:solidFill>
                <a:effectLst>
                  <a:outerShdw blurRad="38100" dist="38100" dir="2700000" algn="tl">
                    <a:srgbClr val="000000"/>
                  </a:outerShdw>
                </a:effectLst>
              </a:rPr>
              <a:t>5,587 bankruptcies, 73,248 will go on food stamps</a:t>
            </a:r>
          </a:p>
          <a:p>
            <a:pPr eaLnBrk="1" hangingPunct="1">
              <a:lnSpc>
                <a:spcPct val="80000"/>
              </a:lnSpc>
              <a:buFont typeface="Monotype Sorts" pitchFamily="2" charset="2"/>
              <a:buChar char="F"/>
              <a:defRPr/>
            </a:pPr>
            <a:endParaRPr lang="en-US" sz="2400" b="1" i="1" dirty="0">
              <a:solidFill>
                <a:srgbClr val="FFFF00"/>
              </a:solidFill>
              <a:effectLst>
                <a:outerShdw blurRad="38100" dist="38100" dir="2700000" algn="tl">
                  <a:srgbClr val="000000"/>
                </a:outerShdw>
              </a:effectLst>
              <a:latin typeface="Arial Narrow" pitchFamily="34" charset="0"/>
            </a:endParaRPr>
          </a:p>
          <a:p>
            <a:pPr eaLnBrk="1" hangingPunct="1">
              <a:lnSpc>
                <a:spcPct val="80000"/>
              </a:lnSpc>
              <a:buFont typeface="Monotype Sorts" pitchFamily="2" charset="2"/>
              <a:buChar char="F"/>
              <a:defRPr/>
            </a:pPr>
            <a:endParaRPr lang="en-US" sz="24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648086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6">
                                            <p:txEl>
                                              <p:pRg st="0" end="0"/>
                                            </p:txEl>
                                          </p:spTgt>
                                        </p:tgtEl>
                                        <p:attrNameLst>
                                          <p:attrName>style.visibility</p:attrName>
                                        </p:attrNameLst>
                                      </p:cBhvr>
                                      <p:to>
                                        <p:strVal val="visible"/>
                                      </p:to>
                                    </p:set>
                                    <p:animEffect transition="in" filter="wipe(left)">
                                      <p:cBhvr>
                                        <p:cTn id="7" dur="500"/>
                                        <p:tgtEl>
                                          <p:spTgt spid="300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0036">
                                            <p:txEl>
                                              <p:pRg st="1" end="1"/>
                                            </p:txEl>
                                          </p:spTgt>
                                        </p:tgtEl>
                                        <p:attrNameLst>
                                          <p:attrName>style.visibility</p:attrName>
                                        </p:attrNameLst>
                                      </p:cBhvr>
                                      <p:to>
                                        <p:strVal val="visible"/>
                                      </p:to>
                                    </p:set>
                                    <p:animEffect transition="in" filter="wipe(left)">
                                      <p:cBhvr>
                                        <p:cTn id="12" dur="500"/>
                                        <p:tgtEl>
                                          <p:spTgt spid="3000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0036">
                                            <p:txEl>
                                              <p:pRg st="2" end="2"/>
                                            </p:txEl>
                                          </p:spTgt>
                                        </p:tgtEl>
                                        <p:attrNameLst>
                                          <p:attrName>style.visibility</p:attrName>
                                        </p:attrNameLst>
                                      </p:cBhvr>
                                      <p:to>
                                        <p:strVal val="visible"/>
                                      </p:to>
                                    </p:set>
                                    <p:animEffect transition="in" filter="wipe(left)">
                                      <p:cBhvr>
                                        <p:cTn id="17" dur="500"/>
                                        <p:tgtEl>
                                          <p:spTgt spid="30003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0036">
                                            <p:txEl>
                                              <p:pRg st="3" end="3"/>
                                            </p:txEl>
                                          </p:spTgt>
                                        </p:tgtEl>
                                        <p:attrNameLst>
                                          <p:attrName>style.visibility</p:attrName>
                                        </p:attrNameLst>
                                      </p:cBhvr>
                                      <p:to>
                                        <p:strVal val="visible"/>
                                      </p:to>
                                    </p:set>
                                    <p:animEffect transition="in" filter="wipe(left)">
                                      <p:cBhvr>
                                        <p:cTn id="22" dur="500"/>
                                        <p:tgtEl>
                                          <p:spTgt spid="30003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0036">
                                            <p:txEl>
                                              <p:pRg st="4" end="4"/>
                                            </p:txEl>
                                          </p:spTgt>
                                        </p:tgtEl>
                                        <p:attrNameLst>
                                          <p:attrName>style.visibility</p:attrName>
                                        </p:attrNameLst>
                                      </p:cBhvr>
                                      <p:to>
                                        <p:strVal val="visible"/>
                                      </p:to>
                                    </p:set>
                                    <p:animEffect transition="in" filter="wipe(left)">
                                      <p:cBhvr>
                                        <p:cTn id="27" dur="500"/>
                                        <p:tgtEl>
                                          <p:spTgt spid="30003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0036">
                                            <p:txEl>
                                              <p:pRg st="5" end="5"/>
                                            </p:txEl>
                                          </p:spTgt>
                                        </p:tgtEl>
                                        <p:attrNameLst>
                                          <p:attrName>style.visibility</p:attrName>
                                        </p:attrNameLst>
                                      </p:cBhvr>
                                      <p:to>
                                        <p:strVal val="visible"/>
                                      </p:to>
                                    </p:set>
                                    <p:animEffect transition="in" filter="wipe(left)">
                                      <p:cBhvr>
                                        <p:cTn id="32" dur="500"/>
                                        <p:tgtEl>
                                          <p:spTgt spid="30003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0036">
                                            <p:txEl>
                                              <p:pRg st="6" end="6"/>
                                            </p:txEl>
                                          </p:spTgt>
                                        </p:tgtEl>
                                        <p:attrNameLst>
                                          <p:attrName>style.visibility</p:attrName>
                                        </p:attrNameLst>
                                      </p:cBhvr>
                                      <p:to>
                                        <p:strVal val="visible"/>
                                      </p:to>
                                    </p:set>
                                    <p:animEffect transition="in" filter="wipe(left)">
                                      <p:cBhvr>
                                        <p:cTn id="37" dur="500"/>
                                        <p:tgtEl>
                                          <p:spTgt spid="30003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0036">
                                            <p:txEl>
                                              <p:pRg st="7" end="7"/>
                                            </p:txEl>
                                          </p:spTgt>
                                        </p:tgtEl>
                                        <p:attrNameLst>
                                          <p:attrName>style.visibility</p:attrName>
                                        </p:attrNameLst>
                                      </p:cBhvr>
                                      <p:to>
                                        <p:strVal val="visible"/>
                                      </p:to>
                                    </p:set>
                                    <p:animEffect transition="in" filter="wipe(left)">
                                      <p:cBhvr>
                                        <p:cTn id="42" dur="500"/>
                                        <p:tgtEl>
                                          <p:spTgt spid="30003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0036">
                                            <p:txEl>
                                              <p:pRg st="8" end="8"/>
                                            </p:txEl>
                                          </p:spTgt>
                                        </p:tgtEl>
                                        <p:attrNameLst>
                                          <p:attrName>style.visibility</p:attrName>
                                        </p:attrNameLst>
                                      </p:cBhvr>
                                      <p:to>
                                        <p:strVal val="visible"/>
                                      </p:to>
                                    </p:set>
                                    <p:animEffect transition="in" filter="wipe(left)">
                                      <p:cBhvr>
                                        <p:cTn id="47" dur="500"/>
                                        <p:tgtEl>
                                          <p:spTgt spid="3000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A_BACKDROP_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3" name="Rectangle 3"/>
          <p:cNvSpPr>
            <a:spLocks noGrp="1" noChangeArrowheads="1"/>
          </p:cNvSpPr>
          <p:nvPr>
            <p:ph type="title"/>
          </p:nvPr>
        </p:nvSpPr>
        <p:spPr>
          <a:xfrm>
            <a:off x="685800" y="492125"/>
            <a:ext cx="7772400" cy="730250"/>
          </a:xfrm>
        </p:spPr>
        <p:txBody>
          <a:bodyPr>
            <a:noAutofit/>
          </a:bodyPr>
          <a:lstStyle/>
          <a:p>
            <a:pPr algn="ctr" eaLnBrk="1" hangingPunct="1">
              <a:defRPr/>
            </a:pPr>
            <a:r>
              <a:rPr lang="en-US" sz="5400" b="1" i="1" dirty="0">
                <a:solidFill>
                  <a:srgbClr val="FFFF00"/>
                </a:solidFill>
                <a:effectLst>
                  <a:outerShdw blurRad="38100" dist="38100" dir="2700000" algn="tl">
                    <a:srgbClr val="000000"/>
                  </a:outerShdw>
                </a:effectLst>
                <a:latin typeface="Calibri" pitchFamily="34" charset="0"/>
                <a:cs typeface="Calibri" pitchFamily="34" charset="0"/>
              </a:rPr>
              <a:t>In the Next 24 Hours...</a:t>
            </a:r>
            <a:endParaRPr lang="en-US" sz="5400" i="1" dirty="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302084" name="Rectangle 4"/>
          <p:cNvSpPr>
            <a:spLocks noGrp="1" noChangeArrowheads="1"/>
          </p:cNvSpPr>
          <p:nvPr>
            <p:ph type="body" idx="1"/>
          </p:nvPr>
        </p:nvSpPr>
        <p:spPr>
          <a:xfrm>
            <a:off x="152400" y="1676400"/>
            <a:ext cx="8991600" cy="4572000"/>
          </a:xfrm>
        </p:spPr>
        <p:txBody>
          <a:bodyPr>
            <a:normAutofit/>
          </a:bodyPr>
          <a:lstStyle/>
          <a:p>
            <a:pPr eaLnBrk="1" hangingPunct="1">
              <a:lnSpc>
                <a:spcPct val="90000"/>
              </a:lnSpc>
              <a:buFontTx/>
              <a:buChar char="•"/>
              <a:defRPr/>
            </a:pPr>
            <a:r>
              <a:rPr lang="en-US" b="1" i="1" dirty="0">
                <a:solidFill>
                  <a:srgbClr val="FFFF00"/>
                </a:solidFill>
                <a:effectLst>
                  <a:outerShdw blurRad="38100" dist="38100" dir="2700000" algn="tl">
                    <a:srgbClr val="000000"/>
                  </a:outerShdw>
                </a:effectLst>
                <a:latin typeface="+mj-lt"/>
              </a:rPr>
              <a:t>68,493 people will seek treatment for depression</a:t>
            </a:r>
          </a:p>
          <a:p>
            <a:pPr eaLnBrk="1" hangingPunct="1">
              <a:lnSpc>
                <a:spcPct val="90000"/>
              </a:lnSpc>
              <a:buFontTx/>
              <a:buChar char="•"/>
              <a:defRPr/>
            </a:pPr>
            <a:r>
              <a:rPr lang="en-US" b="1" i="1" dirty="0">
                <a:solidFill>
                  <a:srgbClr val="FFFF00"/>
                </a:solidFill>
                <a:effectLst>
                  <a:outerShdw blurRad="38100" dist="38100" dir="2700000" algn="tl">
                    <a:srgbClr val="000000"/>
                  </a:outerShdw>
                </a:effectLst>
                <a:latin typeface="+mj-lt"/>
              </a:rPr>
              <a:t>414 will convert to Islam</a:t>
            </a:r>
          </a:p>
          <a:p>
            <a:pPr eaLnBrk="1" hangingPunct="1">
              <a:lnSpc>
                <a:spcPct val="90000"/>
              </a:lnSpc>
              <a:buFontTx/>
              <a:buChar char="•"/>
              <a:defRPr/>
            </a:pPr>
            <a:r>
              <a:rPr lang="en-US" b="1" i="1" dirty="0">
                <a:solidFill>
                  <a:srgbClr val="FFFF00"/>
                </a:solidFill>
                <a:effectLst>
                  <a:outerShdw blurRad="38100" dist="38100" dir="2700000" algn="tl">
                    <a:srgbClr val="000000"/>
                  </a:outerShdw>
                </a:effectLst>
                <a:latin typeface="+mj-lt"/>
              </a:rPr>
              <a:t>406 will convert to Buddhism</a:t>
            </a:r>
          </a:p>
          <a:p>
            <a:pPr eaLnBrk="1" hangingPunct="1">
              <a:lnSpc>
                <a:spcPct val="90000"/>
              </a:lnSpc>
              <a:buFontTx/>
              <a:buChar char="•"/>
              <a:defRPr/>
            </a:pPr>
            <a:r>
              <a:rPr lang="en-US" b="1" i="1" dirty="0">
                <a:solidFill>
                  <a:srgbClr val="FFFF00"/>
                </a:solidFill>
                <a:effectLst>
                  <a:outerShdw blurRad="38100" dist="38100" dir="2700000" algn="tl">
                    <a:srgbClr val="000000"/>
                  </a:outerShdw>
                </a:effectLst>
                <a:latin typeface="+mj-lt"/>
              </a:rPr>
              <a:t>115 will become Wiccans</a:t>
            </a:r>
          </a:p>
          <a:p>
            <a:pPr eaLnBrk="1" hangingPunct="1">
              <a:lnSpc>
                <a:spcPct val="90000"/>
              </a:lnSpc>
              <a:buFontTx/>
              <a:buChar char="•"/>
              <a:defRPr/>
            </a:pPr>
            <a:r>
              <a:rPr lang="en-US" b="1" i="1" dirty="0">
                <a:solidFill>
                  <a:srgbClr val="FFFF00"/>
                </a:solidFill>
                <a:effectLst>
                  <a:outerShdw blurRad="38100" dist="38100" dir="2700000" algn="tl">
                    <a:srgbClr val="000000"/>
                  </a:outerShdw>
                </a:effectLst>
                <a:latin typeface="+mj-lt"/>
              </a:rPr>
              <a:t>1,787 will become Mormons</a:t>
            </a:r>
          </a:p>
          <a:p>
            <a:pPr eaLnBrk="1" hangingPunct="1">
              <a:lnSpc>
                <a:spcPct val="90000"/>
              </a:lnSpc>
              <a:buFontTx/>
              <a:buChar char="•"/>
              <a:defRPr/>
            </a:pPr>
            <a:r>
              <a:rPr lang="en-US" b="1" i="1" dirty="0" smtClean="0">
                <a:solidFill>
                  <a:srgbClr val="FFFF00"/>
                </a:solidFill>
                <a:effectLst>
                  <a:outerShdw blurRad="38100" dist="38100" dir="2700000" algn="tl">
                    <a:srgbClr val="000000"/>
                  </a:outerShdw>
                </a:effectLst>
                <a:latin typeface="+mj-lt"/>
              </a:rPr>
              <a:t>16 </a:t>
            </a:r>
            <a:r>
              <a:rPr lang="en-US" b="1" i="1" dirty="0">
                <a:solidFill>
                  <a:srgbClr val="FFFF00"/>
                </a:solidFill>
                <a:effectLst>
                  <a:outerShdw blurRad="38100" dist="38100" dir="2700000" algn="tl">
                    <a:srgbClr val="000000"/>
                  </a:outerShdw>
                </a:effectLst>
                <a:latin typeface="+mj-lt"/>
              </a:rPr>
              <a:t>churches will close their doors permanently</a:t>
            </a:r>
          </a:p>
          <a:p>
            <a:pPr eaLnBrk="1" hangingPunct="1">
              <a:lnSpc>
                <a:spcPct val="90000"/>
              </a:lnSpc>
              <a:buFontTx/>
              <a:buChar char="•"/>
              <a:defRPr/>
            </a:pPr>
            <a:r>
              <a:rPr lang="en-US" sz="2800" b="1" i="1" dirty="0">
                <a:solidFill>
                  <a:srgbClr val="FFFF00"/>
                </a:solidFill>
                <a:effectLst>
                  <a:outerShdw blurRad="38100" dist="38100" dir="2700000" algn="tl">
                    <a:srgbClr val="000000"/>
                  </a:outerShdw>
                </a:effectLst>
                <a:latin typeface="+mj-lt"/>
              </a:rPr>
              <a:t>Thousands will die without knowing the love of Christ</a:t>
            </a:r>
          </a:p>
          <a:p>
            <a:pPr eaLnBrk="1" hangingPunct="1">
              <a:lnSpc>
                <a:spcPct val="90000"/>
              </a:lnSpc>
              <a:buFontTx/>
              <a:buChar char="•"/>
              <a:defRPr/>
            </a:pPr>
            <a:endParaRPr lang="en-US" b="1" i="1" dirty="0" smtClean="0">
              <a:solidFill>
                <a:srgbClr val="FFFF00"/>
              </a:solidFill>
              <a:effectLst>
                <a:outerShdw blurRad="38100" dist="38100" dir="2700000" algn="tl">
                  <a:srgbClr val="000000"/>
                </a:outerShdw>
              </a:effectLst>
              <a:latin typeface="+mj-lt"/>
            </a:endParaRPr>
          </a:p>
          <a:p>
            <a:pPr marL="109728" indent="0" algn="ctr" eaLnBrk="1" hangingPunct="1">
              <a:lnSpc>
                <a:spcPct val="90000"/>
              </a:lnSpc>
              <a:buNone/>
              <a:defRPr/>
            </a:pPr>
            <a:r>
              <a:rPr lang="en-US" sz="4300" b="1" i="1" dirty="0">
                <a:solidFill>
                  <a:srgbClr val="FFFF00"/>
                </a:solidFill>
                <a:effectLst>
                  <a:outerShdw blurRad="38100" dist="38100" dir="2700000" algn="tl">
                    <a:srgbClr val="000000"/>
                  </a:outerShdw>
                </a:effectLst>
                <a:latin typeface="+mj-lt"/>
              </a:rPr>
              <a:t>I</a:t>
            </a:r>
            <a:r>
              <a:rPr lang="en-US" sz="4300" b="1" i="1" dirty="0" smtClean="0">
                <a:solidFill>
                  <a:srgbClr val="FFFF00"/>
                </a:solidFill>
                <a:effectLst>
                  <a:outerShdw blurRad="38100" dist="38100" dir="2700000" algn="tl">
                    <a:srgbClr val="000000"/>
                  </a:outerShdw>
                </a:effectLst>
                <a:latin typeface="+mj-lt"/>
              </a:rPr>
              <a:t>n </a:t>
            </a:r>
            <a:r>
              <a:rPr lang="en-US" sz="4300" b="1" i="1" dirty="0">
                <a:solidFill>
                  <a:srgbClr val="FFFF00"/>
                </a:solidFill>
                <a:effectLst>
                  <a:outerShdw blurRad="38100" dist="38100" dir="2700000" algn="tl">
                    <a:srgbClr val="000000"/>
                  </a:outerShdw>
                </a:effectLst>
                <a:latin typeface="+mj-lt"/>
              </a:rPr>
              <a:t>a mission field called...</a:t>
            </a:r>
          </a:p>
          <a:p>
            <a:pPr eaLnBrk="1" hangingPunct="1">
              <a:lnSpc>
                <a:spcPct val="90000"/>
              </a:lnSpc>
              <a:buFont typeface="Monotype Sorts" pitchFamily="2" charset="2"/>
              <a:buChar char="F"/>
              <a:defRPr/>
            </a:pPr>
            <a:endParaRPr lang="en-US" sz="2800" b="1" i="1" dirty="0">
              <a:solidFill>
                <a:srgbClr val="FFFF00"/>
              </a:solidFill>
              <a:effectLst>
                <a:outerShdw blurRad="38100" dist="38100" dir="2700000" algn="tl">
                  <a:srgbClr val="000000"/>
                </a:outerShdw>
              </a:effectLst>
              <a:latin typeface="Arial Narrow" pitchFamily="34" charset="0"/>
            </a:endParaRPr>
          </a:p>
          <a:p>
            <a:pPr eaLnBrk="1" hangingPunct="1">
              <a:lnSpc>
                <a:spcPct val="90000"/>
              </a:lnSpc>
              <a:buFont typeface="Monotype Sorts" pitchFamily="2" charset="2"/>
              <a:buChar char="F"/>
              <a:defRPr/>
            </a:pPr>
            <a:endParaRPr lang="en-US" sz="2400" dirty="0"/>
          </a:p>
          <a:p>
            <a:pPr eaLnBrk="1" hangingPunct="1">
              <a:lnSpc>
                <a:spcPct val="90000"/>
              </a:lnSpc>
              <a:buFont typeface="Monotype Sorts" pitchFamily="2" charset="2"/>
              <a:buChar char="F"/>
              <a:defRPr/>
            </a:pPr>
            <a:endParaRPr lang="en-US" sz="2400" dirty="0"/>
          </a:p>
        </p:txBody>
      </p:sp>
      <p:sp>
        <p:nvSpPr>
          <p:cNvPr id="302085" name="Text Box 5"/>
          <p:cNvSpPr txBox="1">
            <a:spLocks noChangeArrowheads="1"/>
          </p:cNvSpPr>
          <p:nvPr/>
        </p:nvSpPr>
        <p:spPr bwMode="blackGray">
          <a:xfrm>
            <a:off x="7315200" y="6172200"/>
            <a:ext cx="1203325" cy="393700"/>
          </a:xfrm>
          <a:prstGeom prst="rect">
            <a:avLst/>
          </a:prstGeom>
          <a:noFill/>
          <a:ln w="9525">
            <a:noFill/>
            <a:miter lim="800000"/>
            <a:headEnd/>
            <a:tailEnd/>
          </a:ln>
          <a:effectLst/>
        </p:spPr>
        <p:txBody>
          <a:bodyPr lIns="92075" tIns="46038" rIns="92075" bIns="46038" anchor="ctr">
            <a:spAutoFit/>
          </a:bodyPr>
          <a:lstStyle/>
          <a:p>
            <a:pPr algn="ctr" eaLnBrk="0" hangingPunct="0">
              <a:lnSpc>
                <a:spcPct val="110000"/>
              </a:lnSpc>
              <a:defRPr/>
            </a:pPr>
            <a:endParaRPr lang="en-US" sz="1800" b="1" i="1">
              <a:solidFill>
                <a:schemeClr val="tx2"/>
              </a:solidFill>
              <a:effectLst>
                <a:outerShdw blurRad="38100" dist="38100" dir="2700000" algn="tl">
                  <a:srgbClr val="000000"/>
                </a:outerShdw>
              </a:effectLst>
              <a:latin typeface="Tempus Sans ITC Regular" charset="0"/>
              <a:cs typeface="+mn-cs"/>
            </a:endParaRPr>
          </a:p>
        </p:txBody>
      </p:sp>
    </p:spTree>
    <p:extLst>
      <p:ext uri="{BB962C8B-B14F-4D97-AF65-F5344CB8AC3E}">
        <p14:creationId xmlns:p14="http://schemas.microsoft.com/office/powerpoint/2010/main" val="4211698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animEffect transition="in" filter="wipe(left)">
                                      <p:cBhvr>
                                        <p:cTn id="7" dur="500"/>
                                        <p:tgtEl>
                                          <p:spTgt spid="302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2084">
                                            <p:txEl>
                                              <p:pRg st="1" end="1"/>
                                            </p:txEl>
                                          </p:spTgt>
                                        </p:tgtEl>
                                        <p:attrNameLst>
                                          <p:attrName>style.visibility</p:attrName>
                                        </p:attrNameLst>
                                      </p:cBhvr>
                                      <p:to>
                                        <p:strVal val="visible"/>
                                      </p:to>
                                    </p:set>
                                    <p:animEffect transition="in" filter="wipe(left)">
                                      <p:cBhvr>
                                        <p:cTn id="12" dur="500"/>
                                        <p:tgtEl>
                                          <p:spTgt spid="3020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2084">
                                            <p:txEl>
                                              <p:pRg st="2" end="2"/>
                                            </p:txEl>
                                          </p:spTgt>
                                        </p:tgtEl>
                                        <p:attrNameLst>
                                          <p:attrName>style.visibility</p:attrName>
                                        </p:attrNameLst>
                                      </p:cBhvr>
                                      <p:to>
                                        <p:strVal val="visible"/>
                                      </p:to>
                                    </p:set>
                                    <p:animEffect transition="in" filter="wipe(left)">
                                      <p:cBhvr>
                                        <p:cTn id="17" dur="500"/>
                                        <p:tgtEl>
                                          <p:spTgt spid="3020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2084">
                                            <p:txEl>
                                              <p:pRg st="3" end="3"/>
                                            </p:txEl>
                                          </p:spTgt>
                                        </p:tgtEl>
                                        <p:attrNameLst>
                                          <p:attrName>style.visibility</p:attrName>
                                        </p:attrNameLst>
                                      </p:cBhvr>
                                      <p:to>
                                        <p:strVal val="visible"/>
                                      </p:to>
                                    </p:set>
                                    <p:animEffect transition="in" filter="wipe(left)">
                                      <p:cBhvr>
                                        <p:cTn id="22" dur="500"/>
                                        <p:tgtEl>
                                          <p:spTgt spid="3020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2084">
                                            <p:txEl>
                                              <p:pRg st="4" end="4"/>
                                            </p:txEl>
                                          </p:spTgt>
                                        </p:tgtEl>
                                        <p:attrNameLst>
                                          <p:attrName>style.visibility</p:attrName>
                                        </p:attrNameLst>
                                      </p:cBhvr>
                                      <p:to>
                                        <p:strVal val="visible"/>
                                      </p:to>
                                    </p:set>
                                    <p:animEffect transition="in" filter="wipe(left)">
                                      <p:cBhvr>
                                        <p:cTn id="27" dur="500"/>
                                        <p:tgtEl>
                                          <p:spTgt spid="3020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2084">
                                            <p:txEl>
                                              <p:pRg st="5" end="5"/>
                                            </p:txEl>
                                          </p:spTgt>
                                        </p:tgtEl>
                                        <p:attrNameLst>
                                          <p:attrName>style.visibility</p:attrName>
                                        </p:attrNameLst>
                                      </p:cBhvr>
                                      <p:to>
                                        <p:strVal val="visible"/>
                                      </p:to>
                                    </p:set>
                                    <p:animEffect transition="in" filter="wipe(left)">
                                      <p:cBhvr>
                                        <p:cTn id="32" dur="500"/>
                                        <p:tgtEl>
                                          <p:spTgt spid="30208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2084">
                                            <p:txEl>
                                              <p:pRg st="6" end="6"/>
                                            </p:txEl>
                                          </p:spTgt>
                                        </p:tgtEl>
                                        <p:attrNameLst>
                                          <p:attrName>style.visibility</p:attrName>
                                        </p:attrNameLst>
                                      </p:cBhvr>
                                      <p:to>
                                        <p:strVal val="visible"/>
                                      </p:to>
                                    </p:set>
                                    <p:animEffect transition="in" filter="wipe(left)">
                                      <p:cBhvr>
                                        <p:cTn id="37" dur="500"/>
                                        <p:tgtEl>
                                          <p:spTgt spid="3020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2084">
                                            <p:txEl>
                                              <p:pRg st="8" end="8"/>
                                            </p:txEl>
                                          </p:spTgt>
                                        </p:tgtEl>
                                        <p:attrNameLst>
                                          <p:attrName>style.visibility</p:attrName>
                                        </p:attrNameLst>
                                      </p:cBhvr>
                                      <p:to>
                                        <p:strVal val="visible"/>
                                      </p:to>
                                    </p:set>
                                    <p:animEffect transition="in" filter="wipe(left)">
                                      <p:cBhvr>
                                        <p:cTn id="42" dur="500"/>
                                        <p:tgtEl>
                                          <p:spTgt spid="3020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3553</TotalTime>
  <Words>1202</Words>
  <Application>Microsoft Office PowerPoint</Application>
  <PresentationFormat>On-screen Show (4:3)</PresentationFormat>
  <Paragraphs>213</Paragraphs>
  <Slides>34</Slides>
  <Notes>30</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Arial</vt:lpstr>
      <vt:lpstr>Arial Narrow</vt:lpstr>
      <vt:lpstr>Calibri</vt:lpstr>
      <vt:lpstr>Lucida Sans Unicode</vt:lpstr>
      <vt:lpstr>Monotype Sorts</vt:lpstr>
      <vt:lpstr>Papyrus</vt:lpstr>
      <vt:lpstr>Tempus Sans ITC Regular</vt:lpstr>
      <vt:lpstr>Times New Roman</vt:lpstr>
      <vt:lpstr>Verdana</vt:lpstr>
      <vt:lpstr>Wingdings 2</vt:lpstr>
      <vt:lpstr>Wingdings 3</vt:lpstr>
      <vt:lpstr>Concourse</vt:lpstr>
      <vt:lpstr>ClipArt</vt:lpstr>
      <vt:lpstr>Missional  Multiplication   Perspective: Focusing Multiplication</vt:lpstr>
      <vt:lpstr>Perspective: Focusing</vt:lpstr>
      <vt:lpstr>How many of you have ever been on a mission field?</vt:lpstr>
      <vt:lpstr>PowerPoint Presentation</vt:lpstr>
      <vt:lpstr>Time for a Pop Quiz</vt:lpstr>
      <vt:lpstr>A View From Above…</vt:lpstr>
      <vt:lpstr>Every 24 Hours…</vt:lpstr>
      <vt:lpstr>In the Next 24 Hours...</vt:lpstr>
      <vt:lpstr>In the Next 24 Hours...</vt:lpstr>
      <vt:lpstr>North  America</vt:lpstr>
      <vt:lpstr>PowerPoint Presentation</vt:lpstr>
      <vt:lpstr>PowerPoint Presentation</vt:lpstr>
      <vt:lpstr>PowerPoint Presentation</vt:lpstr>
      <vt:lpstr>Fact #1</vt:lpstr>
      <vt:lpstr>The decline in Christianity has been going on for nearly fifty years…there are now over 280 million unchurched people in our country.</vt:lpstr>
      <vt:lpstr>The “80/80” Reality... 80% of Americans are unchurched …80% of churches are plateaued or in decline…80% of unchurched are open…80% of Christians never invite someone to church!</vt:lpstr>
      <vt:lpstr>Over half of all churches in America did not add one new member through conversion  last year.</vt:lpstr>
      <vt:lpstr>8,000 churches (10 per day) are closing their doors every year … and we are starting only about 3,500 per year…even  though new churches are 11 times more effective at reaching people for Christ than existing churches!</vt:lpstr>
      <vt:lpstr>Fact #6</vt:lpstr>
      <vt:lpstr>North America is the largest  English speaking mission field in the world.</vt:lpstr>
      <vt:lpstr>Conversions to other religions and dropouts from Christianity are escalating.</vt:lpstr>
      <vt:lpstr>Far too many churched people believe and behave              identically to their unchurched counterparts.</vt:lpstr>
      <vt:lpstr>No matter how you do the math, current conversion rates still point to one horrible conclusion:  lost people lose.</vt:lpstr>
      <vt:lpstr>Listen to Things on Street Level…</vt:lpstr>
      <vt:lpstr>PowerPoint Presentation</vt:lpstr>
      <vt:lpstr>Turn to Your Neighbor</vt:lpstr>
      <vt:lpstr>Multitudes Hang in the Balance…</vt:lpstr>
      <vt:lpstr>But…There is Hope!</vt:lpstr>
      <vt:lpstr>What the Lost are Looking For…</vt:lpstr>
      <vt:lpstr>What the Lost are Looking For…</vt:lpstr>
      <vt:lpstr>Become a  Missionary…Right Here!</vt:lpstr>
      <vt:lpstr>Perspective: Focusing</vt:lpstr>
      <vt:lpstr>Perspective: Focusing</vt:lpstr>
      <vt:lpstr>Because It’s All About…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and  Shirley Roehl</dc:title>
  <dc:creator>Tim Roehl</dc:creator>
  <cp:lastModifiedBy>Tim Roehl</cp:lastModifiedBy>
  <cp:revision>55</cp:revision>
  <dcterms:created xsi:type="dcterms:W3CDTF">2013-04-14T01:28:49Z</dcterms:created>
  <dcterms:modified xsi:type="dcterms:W3CDTF">2014-10-25T11:41:01Z</dcterms:modified>
</cp:coreProperties>
</file>