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Default Extension="vml" ContentType="application/vnd.openxmlformats-officedocument.vmlDrawing"/>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sldIdLst>
    <p:sldId id="256" r:id="rId2"/>
    <p:sldId id="263" r:id="rId3"/>
    <p:sldId id="264" r:id="rId4"/>
    <p:sldId id="265" r:id="rId5"/>
    <p:sldId id="266" r:id="rId6"/>
    <p:sldId id="285" r:id="rId7"/>
    <p:sldId id="286" r:id="rId8"/>
    <p:sldId id="287" r:id="rId9"/>
    <p:sldId id="288" r:id="rId10"/>
    <p:sldId id="306" r:id="rId11"/>
    <p:sldId id="302" r:id="rId12"/>
    <p:sldId id="289" r:id="rId13"/>
    <p:sldId id="303" r:id="rId14"/>
    <p:sldId id="305" r:id="rId15"/>
    <p:sldId id="301" r:id="rId16"/>
    <p:sldId id="299" r:id="rId17"/>
    <p:sldId id="304" r:id="rId18"/>
    <p:sldId id="300" r:id="rId19"/>
    <p:sldId id="308" r:id="rId20"/>
    <p:sldId id="268" r:id="rId21"/>
    <p:sldId id="295" r:id="rId22"/>
    <p:sldId id="270" r:id="rId23"/>
    <p:sldId id="271" r:id="rId24"/>
    <p:sldId id="272" r:id="rId25"/>
    <p:sldId id="273" r:id="rId26"/>
    <p:sldId id="291" r:id="rId27"/>
    <p:sldId id="274" r:id="rId28"/>
    <p:sldId id="292" r:id="rId29"/>
    <p:sldId id="276" r:id="rId30"/>
    <p:sldId id="307" r:id="rId31"/>
    <p:sldId id="277" r:id="rId32"/>
    <p:sldId id="278" r:id="rId33"/>
    <p:sldId id="279" r:id="rId34"/>
    <p:sldId id="297" r:id="rId35"/>
    <p:sldId id="298" r:id="rId36"/>
    <p:sldId id="309" r:id="rId37"/>
    <p:sldId id="280" r:id="rId38"/>
    <p:sldId id="296" r:id="rId39"/>
    <p:sldId id="28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474" autoAdjust="0"/>
  </p:normalViewPr>
  <p:slideViewPr>
    <p:cSldViewPr>
      <p:cViewPr varScale="1">
        <p:scale>
          <a:sx n="67" d="100"/>
          <a:sy n="67" d="100"/>
        </p:scale>
        <p:origin x="-126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7CEEBD-BEB6-45F4-A5F5-1BDFC6A58CE1}" type="datetimeFigureOut">
              <a:rPr lang="en-US" smtClean="0"/>
              <a:pPr/>
              <a:t>10/4/2010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58F36D-36A4-4ACA-B982-844D65299526}" type="slidenum">
              <a:rPr lang="en-US" smtClean="0"/>
              <a:pPr/>
              <a:t>‹#›</a:t>
            </a:fld>
            <a:endParaRPr lang="en-US" dirty="0"/>
          </a:p>
        </p:txBody>
      </p:sp>
    </p:spTree>
    <p:extLst>
      <p:ext uri="{BB962C8B-B14F-4D97-AF65-F5344CB8AC3E}">
        <p14:creationId xmlns="" xmlns:p14="http://schemas.microsoft.com/office/powerpoint/2010/main" val="881355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600200"/>
          </a:xfrm>
        </p:spPr>
        <p:txBody>
          <a:bodyPr/>
          <a:lstStyle/>
          <a:p>
            <a:r>
              <a:rPr lang="en-US" smtClean="0"/>
              <a:t>Click to edit Master title style</a:t>
            </a:r>
            <a:endParaRPr lang="en-US"/>
          </a:p>
        </p:txBody>
      </p:sp>
      <p:sp>
        <p:nvSpPr>
          <p:cNvPr id="3" name="Subtitle 2"/>
          <p:cNvSpPr>
            <a:spLocks noGrp="1"/>
          </p:cNvSpPr>
          <p:nvPr>
            <p:ph type="subTitle" idx="1"/>
          </p:nvPr>
        </p:nvSpPr>
        <p:spPr>
          <a:xfrm>
            <a:off x="685800" y="3886200"/>
            <a:ext cx="5029200" cy="1752600"/>
          </a:xfrm>
        </p:spPr>
        <p:txBody>
          <a:bodyPr>
            <a:normAutofit/>
          </a:bodyPr>
          <a:lstStyle>
            <a:lvl1pPr marL="0" indent="0" algn="l">
              <a:buNone/>
              <a:defRPr sz="2000">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B9F4997D-D98B-4F0E-B6BB-DB657D16DF68}" type="datetime1">
              <a:rPr lang="en-US" smtClean="0"/>
              <a:pPr/>
              <a:t>10/4/2010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897772-CB33-41A7-AAF9-D23751FDCEC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067800" cy="1143000"/>
          </a:xfrm>
        </p:spPr>
        <p:txBody>
          <a:bodyPr>
            <a:normAutofit/>
          </a:bodyPr>
          <a:lstStyle>
            <a:lvl1pPr algn="l" defTabSz="914400" rtl="0" eaLnBrk="1" latinLnBrk="0" hangingPunct="1">
              <a:spcBef>
                <a:spcPct val="0"/>
              </a:spcBef>
              <a:buNone/>
              <a:defRPr lang="en-US" sz="3200" kern="1200" dirty="0">
                <a:solidFill>
                  <a:schemeClr val="bg1"/>
                </a:solidFill>
                <a:latin typeface="Futura Bk BT" pitchFamily="34" charset="0"/>
                <a:ea typeface="+mj-ea"/>
                <a:cs typeface="+mj-c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4724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6E75B5F-5D50-47DC-8539-B51DB36EE67F}" type="datetime1">
              <a:rPr lang="en-US" smtClean="0"/>
              <a:pPr/>
              <a:t>10/4/2010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897772-CB33-41A7-AAF9-D23751FDCEC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defTabSz="914400" rtl="0" eaLnBrk="1" latinLnBrk="0" hangingPunct="1">
              <a:spcBef>
                <a:spcPct val="0"/>
              </a:spcBef>
              <a:buNone/>
              <a:defRPr lang="en-US" sz="3200" kern="1200" dirty="0">
                <a:solidFill>
                  <a:schemeClr val="bg1"/>
                </a:solidFill>
                <a:latin typeface="Futura Bk BT" pitchFamily="34" charset="0"/>
                <a:ea typeface="+mj-ea"/>
                <a:cs typeface="+mj-cs"/>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95400"/>
            <a:ext cx="4038600" cy="4830763"/>
          </a:xfrm>
        </p:spPr>
        <p:txBody>
          <a:bodyPr/>
          <a:lstStyle>
            <a:lvl1pPr>
              <a:defRPr sz="2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95400"/>
            <a:ext cx="4038600" cy="4830763"/>
          </a:xfrm>
        </p:spPr>
        <p:txBody>
          <a:bodyPr/>
          <a:lstStyle>
            <a:lvl1pPr>
              <a:defRPr sz="2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BA163E98-260C-4794-AF99-90C5FC92C579}" type="datetime1">
              <a:rPr lang="en-US" smtClean="0"/>
              <a:pPr/>
              <a:t>10/4/2010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897772-CB33-41A7-AAF9-D23751FDCEC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0F1576B-31DD-4BF6-AC9B-BDB725F8E3C3}" type="datetime1">
              <a:rPr lang="en-US" smtClean="0"/>
              <a:pPr/>
              <a:t>10/4/2010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897772-CB33-41A7-AAF9-D23751FDCEC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 y="1142999"/>
            <a:ext cx="9144001" cy="51816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Title 1"/>
          <p:cNvSpPr>
            <a:spLocks noGrp="1"/>
          </p:cNvSpPr>
          <p:nvPr>
            <p:ph type="title"/>
          </p:nvPr>
        </p:nvSpPr>
        <p:spPr>
          <a:xfrm>
            <a:off x="76200" y="0"/>
            <a:ext cx="8991600" cy="1143000"/>
          </a:xfrm>
        </p:spPr>
        <p:txBody>
          <a:bodyPr anchor="b">
            <a:normAutofit/>
          </a:bodyPr>
          <a:lstStyle>
            <a:lvl1pPr algn="l" defTabSz="914400" rtl="0" eaLnBrk="1" latinLnBrk="0" hangingPunct="1">
              <a:spcBef>
                <a:spcPct val="0"/>
              </a:spcBef>
              <a:buNone/>
              <a:defRPr lang="en-US" sz="3200" kern="1200" dirty="0">
                <a:solidFill>
                  <a:schemeClr val="bg1"/>
                </a:solidFill>
                <a:latin typeface="Futura Bk BT" pitchFamily="34" charset="0"/>
                <a:ea typeface="+mj-ea"/>
                <a:cs typeface="+mj-cs"/>
              </a:defRPr>
            </a:lvl1pPr>
          </a:lstStyle>
          <a:p>
            <a:r>
              <a:rPr lang="en-US" dirty="0" smtClean="0"/>
              <a:t>Click to edit Master title style</a:t>
            </a:r>
            <a:endParaRPr lang="en-US" dirty="0"/>
          </a:p>
        </p:txBody>
      </p:sp>
      <p:sp>
        <p:nvSpPr>
          <p:cNvPr id="5" name="Date Placeholder 4"/>
          <p:cNvSpPr>
            <a:spLocks noGrp="1"/>
          </p:cNvSpPr>
          <p:nvPr>
            <p:ph type="dt" sz="half" idx="10"/>
          </p:nvPr>
        </p:nvSpPr>
        <p:spPr/>
        <p:txBody>
          <a:bodyPr/>
          <a:lstStyle/>
          <a:p>
            <a:fld id="{B19EF82E-7499-4FF2-B28C-A5D2CDE91C3C}" type="datetime1">
              <a:rPr lang="en-US" smtClean="0"/>
              <a:pPr/>
              <a:t>10/4/2010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897772-CB33-41A7-AAF9-D23751FDCECA}" type="slidenum">
              <a:rPr lang="en-US" smtClean="0"/>
              <a:pPr/>
              <a:t>‹#›</a:t>
            </a:fld>
            <a:endParaRPr lang="en-US" dirty="0"/>
          </a:p>
        </p:txBody>
      </p:sp>
      <p:pic>
        <p:nvPicPr>
          <p:cNvPr id="8" name="Picture 7" descr="powerpointBackground_D.png"/>
          <p:cNvPicPr>
            <a:picLocks noChangeAspect="1"/>
          </p:cNvPicPr>
          <p:nvPr userDrawn="1"/>
        </p:nvPicPr>
        <p:blipFill>
          <a:blip r:embed="rId2" cstate="email"/>
          <a:stretch>
            <a:fillRect/>
          </a:stretch>
        </p:blipFill>
        <p:spPr>
          <a:xfrm>
            <a:off x="377" y="5596232"/>
            <a:ext cx="9143245" cy="1261768"/>
          </a:xfrm>
          <a:prstGeom prst="rect">
            <a:avLst/>
          </a:prstGeom>
        </p:spPr>
      </p:pic>
      <p:sp>
        <p:nvSpPr>
          <p:cNvPr id="9" name="Content Placeholder 2"/>
          <p:cNvSpPr>
            <a:spLocks noGrp="1"/>
          </p:cNvSpPr>
          <p:nvPr>
            <p:ph idx="13"/>
          </p:nvPr>
        </p:nvSpPr>
        <p:spPr>
          <a:xfrm>
            <a:off x="6705600" y="0"/>
            <a:ext cx="1981200" cy="3429000"/>
          </a:xfrm>
          <a:gradFill>
            <a:gsLst>
              <a:gs pos="0">
                <a:srgbClr val="002060"/>
              </a:gs>
              <a:gs pos="55000">
                <a:srgbClr val="0070C0">
                  <a:alpha val="91000"/>
                </a:srgbClr>
              </a:gs>
              <a:gs pos="100000">
                <a:schemeClr val="accent1">
                  <a:tint val="23500"/>
                  <a:satMod val="160000"/>
                  <a:alpha val="0"/>
                </a:schemeClr>
              </a:gs>
            </a:gsLst>
            <a:lin ang="5400000" scaled="0"/>
          </a:gradFill>
        </p:spPr>
        <p:txBody>
          <a:bodyPr vert="horz" lIns="91440" tIns="45720" rIns="91440" bIns="45720" rtlCol="0">
            <a:normAutofit/>
          </a:bodyPr>
          <a:lstStyle>
            <a:lvl1pPr marL="0" indent="0">
              <a:buNone/>
              <a:defRPr lang="en-US" sz="2400" i="1" kern="1200" dirty="0">
                <a:solidFill>
                  <a:schemeClr val="accent1">
                    <a:lumMod val="20000"/>
                    <a:lumOff val="80000"/>
                  </a:schemeClr>
                </a:solidFill>
                <a:latin typeface="Futura Bk BT" pitchFamily="34" charset="0"/>
                <a:ea typeface="+mn-ea"/>
                <a:cs typeface="+mn-cs"/>
              </a:defRPr>
            </a:lvl1pPr>
            <a:lvl2pPr marL="0" indent="0">
              <a:buNone/>
              <a:defRPr/>
            </a:lvl2pPr>
            <a:lvl3pPr marL="0" indent="0">
              <a:buNone/>
              <a:defRPr/>
            </a:lvl3pPr>
            <a:lvl4pPr marL="0" indent="0">
              <a:buNone/>
              <a:defRPr/>
            </a:lvl4pPr>
            <a:lvl5pPr marL="0" indent="0">
              <a:buNone/>
              <a:defRPr/>
            </a:lvl5pPr>
          </a:lstStyle>
          <a:p>
            <a:pPr marL="0" lvl="0" indent="0" algn="l" defTabSz="914400" rtl="0" eaLnBrk="1" latinLnBrk="0" hangingPunct="1">
              <a:spcBef>
                <a:spcPct val="20000"/>
              </a:spcBef>
              <a:buFont typeface="Arial" pitchFamily="34" charset="0"/>
              <a:buNone/>
            </a:pPr>
            <a:r>
              <a:rPr lang="en-US" dirty="0" smtClean="0"/>
              <a:t>Click to edit Master text styles</a:t>
            </a:r>
          </a:p>
          <a:p>
            <a:pPr marL="0" lvl="0" indent="0" algn="l" defTabSz="914400" rtl="0" eaLnBrk="1" latinLnBrk="0" hangingPunct="1">
              <a:spcBef>
                <a:spcPct val="20000"/>
              </a:spcBef>
              <a:buFont typeface="Arial" pitchFamily="34" charset="0"/>
              <a:buNone/>
            </a:pPr>
            <a:r>
              <a:rPr lang="en-US" dirty="0" smtClean="0"/>
              <a:t>Second level</a:t>
            </a:r>
          </a:p>
          <a:p>
            <a:pPr marL="0" lvl="0" indent="0" algn="l" defTabSz="914400" rtl="0" eaLnBrk="1" latinLnBrk="0" hangingPunct="1">
              <a:spcBef>
                <a:spcPct val="20000"/>
              </a:spcBef>
              <a:buFont typeface="Arial" pitchFamily="34" charset="0"/>
              <a:buNone/>
            </a:pPr>
            <a:r>
              <a:rPr lang="en-US" dirty="0" smtClean="0"/>
              <a:t>Third level</a:t>
            </a:r>
          </a:p>
          <a:p>
            <a:pPr marL="0" lvl="0" indent="0" algn="l" defTabSz="914400" rtl="0" eaLnBrk="1" latinLnBrk="0" hangingPunct="1">
              <a:spcBef>
                <a:spcPct val="20000"/>
              </a:spcBef>
              <a:buFont typeface="Arial" pitchFamily="34" charset="0"/>
              <a:buNone/>
            </a:pPr>
            <a:r>
              <a:rPr lang="en-US" dirty="0" smtClean="0"/>
              <a:t>Fourth level</a:t>
            </a:r>
          </a:p>
          <a:p>
            <a:pPr marL="0" lvl="0" indent="0" algn="l" defTabSz="914400" rtl="0" eaLnBrk="1" latinLnBrk="0" hangingPunct="1">
              <a:spcBef>
                <a:spcPct val="20000"/>
              </a:spcBef>
              <a:buFont typeface="Arial" pitchFamily="34" charset="0"/>
              <a:buNone/>
            </a:pPr>
            <a:r>
              <a:rPr lang="en-US" dirty="0"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7" cstate="email"/>
          <a:srcRect/>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76200" y="0"/>
            <a:ext cx="9067800" cy="1143000"/>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0" y="6613525"/>
            <a:ext cx="4114800" cy="244475"/>
          </a:xfrm>
          <a:prstGeom prst="rect">
            <a:avLst/>
          </a:prstGeom>
        </p:spPr>
        <p:txBody>
          <a:bodyPr vert="horz" lIns="91440" tIns="45720" rIns="91440" bIns="45720" rtlCol="0" anchor="ctr"/>
          <a:lstStyle>
            <a:lvl1pPr algn="r">
              <a:defRPr sz="1000">
                <a:solidFill>
                  <a:schemeClr val="bg1"/>
                </a:solidFill>
              </a:defRPr>
            </a:lvl1pPr>
          </a:lstStyle>
          <a:p>
            <a:fld id="{2C11604F-BDD0-4923-8FC1-52F1DB35A7C2}" type="datetime1">
              <a:rPr lang="en-US" smtClean="0"/>
              <a:pPr/>
              <a:t>10/4/2010</a:t>
            </a:fld>
            <a:endParaRPr lang="en-US" dirty="0"/>
          </a:p>
        </p:txBody>
      </p:sp>
      <p:sp>
        <p:nvSpPr>
          <p:cNvPr id="5" name="Footer Placeholder 4"/>
          <p:cNvSpPr>
            <a:spLocks noGrp="1"/>
          </p:cNvSpPr>
          <p:nvPr>
            <p:ph type="ftr" sz="quarter" idx="3"/>
          </p:nvPr>
        </p:nvSpPr>
        <p:spPr>
          <a:xfrm>
            <a:off x="6172200" y="6384925"/>
            <a:ext cx="2895600" cy="212725"/>
          </a:xfrm>
          <a:prstGeom prst="rect">
            <a:avLst/>
          </a:prstGeom>
        </p:spPr>
        <p:txBody>
          <a:bodyPr vert="horz" lIns="91440" tIns="45720" rIns="91440" bIns="45720" rtlCol="0" anchor="ctr"/>
          <a:lstStyle>
            <a:lvl1pPr algn="r">
              <a:defRPr sz="1000">
                <a:solidFill>
                  <a:schemeClr val="bg1"/>
                </a:solidFill>
              </a:defRPr>
            </a:lvl1pPr>
          </a:lstStyle>
          <a:p>
            <a:endParaRPr lang="en-US" dirty="0"/>
          </a:p>
        </p:txBody>
      </p:sp>
      <p:sp>
        <p:nvSpPr>
          <p:cNvPr id="6" name="Slide Number Placeholder 5"/>
          <p:cNvSpPr>
            <a:spLocks noGrp="1"/>
          </p:cNvSpPr>
          <p:nvPr>
            <p:ph type="sldNum" sz="quarter" idx="4"/>
          </p:nvPr>
        </p:nvSpPr>
        <p:spPr>
          <a:xfrm>
            <a:off x="8686800" y="6613525"/>
            <a:ext cx="381000" cy="244475"/>
          </a:xfrm>
          <a:prstGeom prst="rect">
            <a:avLst/>
          </a:prstGeom>
        </p:spPr>
        <p:txBody>
          <a:bodyPr vert="horz" lIns="91440" tIns="45720" rIns="91440" bIns="45720" rtlCol="0" anchor="ctr"/>
          <a:lstStyle>
            <a:lvl1pPr algn="r">
              <a:defRPr sz="1000">
                <a:solidFill>
                  <a:schemeClr val="bg1"/>
                </a:solidFill>
              </a:defRPr>
            </a:lvl1pPr>
          </a:lstStyle>
          <a:p>
            <a:fld id="{04897772-CB33-41A7-AAF9-D23751FDCECA}" type="slidenum">
              <a:rPr lang="en-US" smtClean="0"/>
              <a:pPr/>
              <a:t>‹#›</a:t>
            </a:fld>
            <a:endParaRPr lang="en-US" dirty="0"/>
          </a:p>
        </p:txBody>
      </p:sp>
      <p:pic>
        <p:nvPicPr>
          <p:cNvPr id="9" name="Picture 6" descr="C:\Users\carol.breeze\Desktop\PROJECTS\PGAV\Logos\Reverse PGAV Destinations.png"/>
          <p:cNvPicPr>
            <a:picLocks noChangeAspect="1" noChangeArrowheads="1"/>
          </p:cNvPicPr>
          <p:nvPr userDrawn="1"/>
        </p:nvPicPr>
        <p:blipFill>
          <a:blip r:embed="rId8" cstate="email">
            <a:extLst>
              <a:ext uri="{28A0092B-C50C-407E-A947-70E740481C1C}">
                <a14:useLocalDpi xmlns="" xmlns:a14="http://schemas.microsoft.com/office/drawing/2010/main" val="0"/>
              </a:ext>
            </a:extLst>
          </a:blip>
          <a:srcRect/>
          <a:stretch>
            <a:fillRect/>
          </a:stretch>
        </p:blipFill>
        <p:spPr bwMode="auto">
          <a:xfrm>
            <a:off x="113763" y="6633252"/>
            <a:ext cx="1676400" cy="133879"/>
          </a:xfrm>
          <a:prstGeom prst="rect">
            <a:avLst/>
          </a:prstGeom>
          <a:noFill/>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7" r:id="rId5"/>
  </p:sldLayoutIdLst>
  <p:hf hdr="0" ftr="0"/>
  <p:txStyles>
    <p:titleStyle>
      <a:lvl1pPr algn="l" defTabSz="914400" rtl="0" eaLnBrk="1" latinLnBrk="0" hangingPunct="1">
        <a:spcBef>
          <a:spcPct val="0"/>
        </a:spcBef>
        <a:buNone/>
        <a:defRPr sz="3200" kern="1200">
          <a:solidFill>
            <a:schemeClr val="bg1"/>
          </a:solidFill>
          <a:latin typeface="Futura Bk BT"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bg1"/>
          </a:solidFill>
          <a:latin typeface="Futura Bk BT"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bg1"/>
          </a:solidFill>
          <a:latin typeface="Futura Bk BT"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bg1"/>
          </a:solidFill>
          <a:latin typeface="Futura Bk BT"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bg1"/>
          </a:solidFill>
          <a:latin typeface="Futura Bk BT"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bg1"/>
          </a:solidFill>
          <a:latin typeface="Futura Bk BT"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458200" cy="1600200"/>
          </a:xfrm>
        </p:spPr>
        <p:txBody>
          <a:bodyPr>
            <a:normAutofit fontScale="90000"/>
          </a:bodyPr>
          <a:lstStyle/>
          <a:p>
            <a:r>
              <a:rPr lang="en-US" sz="2000" i="1" dirty="0" smtClean="0">
                <a:solidFill>
                  <a:srgbClr val="FFC000"/>
                </a:solidFill>
              </a:rPr>
              <a:t>AZFA National Conference 2010</a:t>
            </a:r>
            <a:r>
              <a:rPr lang="en-US" dirty="0" smtClean="0"/>
              <a:t/>
            </a:r>
            <a:br>
              <a:rPr lang="en-US" dirty="0" smtClean="0"/>
            </a:br>
            <a:r>
              <a:rPr lang="en-US" sz="3200" b="1" dirty="0" smtClean="0"/>
              <a:t>If I were a Green Exhibit: </a:t>
            </a:r>
            <a:br>
              <a:rPr lang="en-US" sz="3200" b="1" dirty="0" smtClean="0"/>
            </a:br>
            <a:r>
              <a:rPr lang="en-US" sz="2700" b="1" dirty="0" smtClean="0"/>
              <a:t>Conceptualizing What Green Really Means to Exhibit Design</a:t>
            </a:r>
            <a:endParaRPr lang="en-US" sz="2700" b="1" dirty="0"/>
          </a:p>
        </p:txBody>
      </p:sp>
      <p:sp>
        <p:nvSpPr>
          <p:cNvPr id="3" name="Subtitle 2"/>
          <p:cNvSpPr>
            <a:spLocks noGrp="1"/>
          </p:cNvSpPr>
          <p:nvPr>
            <p:ph type="subTitle" idx="1"/>
          </p:nvPr>
        </p:nvSpPr>
        <p:spPr>
          <a:xfrm>
            <a:off x="685800" y="3048000"/>
            <a:ext cx="7010400" cy="2133600"/>
          </a:xfrm>
        </p:spPr>
        <p:txBody>
          <a:bodyPr>
            <a:normAutofit fontScale="92500" lnSpcReduction="20000"/>
          </a:bodyPr>
          <a:lstStyle/>
          <a:p>
            <a:pPr algn="l"/>
            <a:endParaRPr lang="en-US" dirty="0" smtClean="0"/>
          </a:p>
          <a:p>
            <a:pPr algn="l"/>
            <a:r>
              <a:rPr lang="en-US" sz="2400" dirty="0" smtClean="0"/>
              <a:t>Mariusz Bleszynski,  AIA, LEED AP </a:t>
            </a:r>
          </a:p>
          <a:p>
            <a:pPr algn="l"/>
            <a:endParaRPr lang="en-US" sz="2400" dirty="0" smtClean="0"/>
          </a:p>
          <a:p>
            <a:pPr algn="l"/>
            <a:r>
              <a:rPr lang="en-US" sz="2400" dirty="0" smtClean="0"/>
              <a:t>Stacey Tarpley, Zoological Designer</a:t>
            </a:r>
          </a:p>
          <a:p>
            <a:pPr algn="l"/>
            <a:endParaRPr lang="en-US" sz="2400" dirty="0" smtClean="0"/>
          </a:p>
          <a:p>
            <a:pPr algn="l"/>
            <a:r>
              <a:rPr lang="en-US" sz="2400" dirty="0" smtClean="0"/>
              <a:t>October 4, 2010</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Once upon a time in Never Never Land…	</a:t>
            </a:r>
            <a:endParaRPr lang="en-US" dirty="0"/>
          </a:p>
        </p:txBody>
      </p:sp>
      <p:sp>
        <p:nvSpPr>
          <p:cNvPr id="3" name="Content Placeholder 2"/>
          <p:cNvSpPr>
            <a:spLocks noGrp="1"/>
          </p:cNvSpPr>
          <p:nvPr>
            <p:ph idx="1"/>
          </p:nvPr>
        </p:nvSpPr>
        <p:spPr>
          <a:xfrm>
            <a:off x="457200" y="1828800"/>
            <a:ext cx="8229600" cy="3886200"/>
          </a:xfrm>
        </p:spPr>
        <p:txBody>
          <a:bodyPr/>
          <a:lstStyle/>
          <a:p>
            <a:pPr>
              <a:spcBef>
                <a:spcPts val="2400"/>
              </a:spcBef>
            </a:pPr>
            <a:r>
              <a:rPr lang="en-US" dirty="0" smtClean="0">
                <a:solidFill>
                  <a:srgbClr val="FFC000"/>
                </a:solidFill>
              </a:rPr>
              <a:t>Exhibits are all self-sustaining &amp; zero-energy</a:t>
            </a:r>
          </a:p>
          <a:p>
            <a:pPr>
              <a:spcBef>
                <a:spcPts val="2400"/>
              </a:spcBef>
            </a:pPr>
            <a:r>
              <a:rPr lang="en-US" dirty="0" smtClean="0">
                <a:solidFill>
                  <a:srgbClr val="FFC000"/>
                </a:solidFill>
              </a:rPr>
              <a:t>Buildings and equipment disappear into the natural landscape, made of recycled &amp; recyclable content</a:t>
            </a:r>
          </a:p>
          <a:p>
            <a:pPr>
              <a:spcBef>
                <a:spcPts val="2400"/>
              </a:spcBef>
            </a:pPr>
            <a:r>
              <a:rPr lang="en-US" dirty="0" smtClean="0">
                <a:solidFill>
                  <a:srgbClr val="FFC000"/>
                </a:solidFill>
              </a:rPr>
              <a:t>Zoos have </a:t>
            </a:r>
            <a:r>
              <a:rPr lang="en-US" u="sng" dirty="0" smtClean="0">
                <a:solidFill>
                  <a:srgbClr val="FFC000"/>
                </a:solidFill>
              </a:rPr>
              <a:t>zero</a:t>
            </a:r>
            <a:r>
              <a:rPr lang="en-US" dirty="0" smtClean="0">
                <a:solidFill>
                  <a:srgbClr val="FFC000"/>
                </a:solidFill>
              </a:rPr>
              <a:t> carbon footprints (and actually produce energy for the world!)</a:t>
            </a:r>
          </a:p>
          <a:p>
            <a:pPr>
              <a:spcBef>
                <a:spcPts val="2400"/>
              </a:spcBef>
            </a:pPr>
            <a:r>
              <a:rPr lang="en-US" dirty="0" smtClean="0">
                <a:solidFill>
                  <a:srgbClr val="FFC000"/>
                </a:solidFill>
              </a:rPr>
              <a:t>LEED Certification</a:t>
            </a:r>
          </a:p>
          <a:p>
            <a:pPr>
              <a:spcBef>
                <a:spcPts val="2400"/>
              </a:spcBef>
            </a:pPr>
            <a:r>
              <a:rPr lang="en-US" dirty="0" smtClean="0">
                <a:solidFill>
                  <a:srgbClr val="FFC000"/>
                </a:solidFill>
              </a:rPr>
              <a:t>Conservation Leadership  </a:t>
            </a:r>
          </a:p>
          <a:p>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a:t>
            </a:fld>
            <a:endParaRPr lang="en-US"/>
          </a:p>
        </p:txBody>
      </p:sp>
      <p:pic>
        <p:nvPicPr>
          <p:cNvPr id="6" name="Picture 5" descr="tinkerbell-pixie-1.jpg"/>
          <p:cNvPicPr>
            <a:picLocks noChangeAspect="1"/>
          </p:cNvPicPr>
          <p:nvPr/>
        </p:nvPicPr>
        <p:blipFill>
          <a:blip r:embed="rId2" cstate="email">
            <a:clrChange>
              <a:clrFrom>
                <a:srgbClr val="FFFFFF"/>
              </a:clrFrom>
              <a:clrTo>
                <a:srgbClr val="FFFFFF">
                  <a:alpha val="0"/>
                </a:srgbClr>
              </a:clrTo>
            </a:clrChange>
          </a:blip>
          <a:stretch>
            <a:fillRect/>
          </a:stretch>
        </p:blipFill>
        <p:spPr>
          <a:xfrm rot="1140000">
            <a:off x="6997355" y="168135"/>
            <a:ext cx="2230374" cy="31356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a:t>
            </a:fld>
            <a:endParaRPr lang="en-US"/>
          </a:p>
        </p:txBody>
      </p:sp>
      <p:sp>
        <p:nvSpPr>
          <p:cNvPr id="6" name="Content Placeholder 5"/>
          <p:cNvSpPr>
            <a:spLocks noGrp="1"/>
          </p:cNvSpPr>
          <p:nvPr>
            <p:ph idx="1"/>
          </p:nvPr>
        </p:nvSpPr>
        <p:spPr>
          <a:xfrm>
            <a:off x="457200" y="1752600"/>
            <a:ext cx="8229600" cy="533400"/>
          </a:xfrm>
        </p:spPr>
        <p:txBody>
          <a:bodyPr>
            <a:noAutofit/>
          </a:bodyPr>
          <a:lstStyle/>
          <a:p>
            <a:pPr algn="ctr">
              <a:buNone/>
            </a:pPr>
            <a:r>
              <a:rPr lang="en-US" sz="4000" dirty="0" smtClean="0"/>
              <a:t>What can we do?</a:t>
            </a:r>
          </a:p>
          <a:p>
            <a:pPr algn="ctr">
              <a:buNone/>
            </a:pPr>
            <a:endParaRPr lang="en-US" sz="2800" dirty="0" smtClean="0">
              <a:solidFill>
                <a:srgbClr val="FFC000"/>
              </a:solidFill>
            </a:endParaRPr>
          </a:p>
          <a:p>
            <a:pPr algn="ctr">
              <a:buNone/>
            </a:pPr>
            <a:r>
              <a:rPr lang="en-US" sz="2800" dirty="0" smtClean="0">
                <a:solidFill>
                  <a:srgbClr val="FFC000"/>
                </a:solidFill>
              </a:rPr>
              <a:t>…how much does it cost?   and what’s my ROI? and what does it look like?   and how does it affect the guests?   and how does it affect the staff?   and what about the animals…?</a:t>
            </a:r>
            <a:endParaRPr lang="en-US" sz="2800" dirty="0">
              <a:solidFill>
                <a:srgbClr val="FFC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067800" cy="990600"/>
          </a:xfrm>
        </p:spPr>
        <p:txBody>
          <a:bodyPr>
            <a:normAutofit/>
          </a:bodyPr>
          <a:lstStyle/>
          <a:p>
            <a:r>
              <a:rPr lang="en-US" dirty="0" smtClean="0"/>
              <a:t>Maximize Recycled Content</a:t>
            </a:r>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4</a:t>
            </a:fld>
            <a:endParaRPr lang="en-US"/>
          </a:p>
        </p:txBody>
      </p:sp>
      <p:sp>
        <p:nvSpPr>
          <p:cNvPr id="7" name="Content Placeholder 2"/>
          <p:cNvSpPr>
            <a:spLocks noGrp="1"/>
          </p:cNvSpPr>
          <p:nvPr>
            <p:ph idx="1"/>
          </p:nvPr>
        </p:nvSpPr>
        <p:spPr>
          <a:xfrm>
            <a:off x="381000" y="1295400"/>
            <a:ext cx="8229600" cy="4876800"/>
          </a:xfrm>
        </p:spPr>
        <p:txBody>
          <a:bodyPr>
            <a:normAutofit/>
          </a:bodyPr>
          <a:lstStyle/>
          <a:p>
            <a:pPr lvl="1"/>
            <a:r>
              <a:rPr lang="en-US" sz="2400" dirty="0" smtClean="0">
                <a:solidFill>
                  <a:srgbClr val="FFC000"/>
                </a:solidFill>
              </a:rPr>
              <a:t>Reuse existing structures and plant content</a:t>
            </a:r>
          </a:p>
          <a:p>
            <a:pPr lvl="1"/>
            <a:r>
              <a:rPr lang="en-US" sz="2400" dirty="0" smtClean="0">
                <a:solidFill>
                  <a:srgbClr val="FFC000"/>
                </a:solidFill>
              </a:rPr>
              <a:t>Divert construction waste from landfill</a:t>
            </a:r>
          </a:p>
          <a:p>
            <a:pPr lvl="1"/>
            <a:r>
              <a:rPr lang="en-US" sz="2400" dirty="0" smtClean="0">
                <a:solidFill>
                  <a:srgbClr val="FFC000"/>
                </a:solidFill>
              </a:rPr>
              <a:t>New materials selected based on ease or recycling and local sourcing</a:t>
            </a:r>
          </a:p>
          <a:p>
            <a:pPr>
              <a:spcBef>
                <a:spcPts val="1800"/>
              </a:spcBef>
            </a:pPr>
            <a:r>
              <a:rPr lang="en-US" dirty="0" smtClean="0"/>
              <a:t>What does it cost?</a:t>
            </a:r>
          </a:p>
          <a:p>
            <a:pPr lvl="1"/>
            <a:r>
              <a:rPr lang="en-US" sz="2400" dirty="0" smtClean="0">
                <a:solidFill>
                  <a:srgbClr val="FFC000"/>
                </a:solidFill>
              </a:rPr>
              <a:t>Added effort during design &amp; construction</a:t>
            </a:r>
          </a:p>
          <a:p>
            <a:pPr>
              <a:spcBef>
                <a:spcPts val="1800"/>
              </a:spcBef>
            </a:pPr>
            <a:r>
              <a:rPr lang="en-US" dirty="0" smtClean="0"/>
              <a:t>Will I see a return on investment?</a:t>
            </a:r>
          </a:p>
          <a:p>
            <a:pPr lvl="1"/>
            <a:r>
              <a:rPr lang="en-US" sz="2400" dirty="0" smtClean="0">
                <a:solidFill>
                  <a:srgbClr val="FFC000"/>
                </a:solidFill>
              </a:rPr>
              <a:t>Limited financial return</a:t>
            </a:r>
          </a:p>
          <a:p>
            <a:pPr lvl="1"/>
            <a:r>
              <a:rPr lang="en-US" sz="2400" dirty="0" smtClean="0">
                <a:solidFill>
                  <a:srgbClr val="FFC000"/>
                </a:solidFill>
              </a:rPr>
              <a:t>LEED Credits</a:t>
            </a:r>
          </a:p>
          <a:p>
            <a:pPr lvl="1"/>
            <a:r>
              <a:rPr lang="en-US" sz="2400" dirty="0" smtClean="0">
                <a:solidFill>
                  <a:srgbClr val="FFC000"/>
                </a:solidFill>
              </a:rPr>
              <a:t>Public Awareness</a:t>
            </a:r>
            <a:endParaRPr lang="en-US" sz="2400" dirty="0">
              <a:solidFill>
                <a:srgbClr val="FFC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olar-bear-seaworld.jpg"/>
          <p:cNvPicPr>
            <a:picLocks noChangeAspect="1"/>
          </p:cNvPicPr>
          <p:nvPr/>
        </p:nvPicPr>
        <p:blipFill>
          <a:blip r:embed="rId2" cstate="email"/>
          <a:stretch>
            <a:fillRect/>
          </a:stretch>
        </p:blipFill>
        <p:spPr>
          <a:xfrm>
            <a:off x="3886200" y="228600"/>
            <a:ext cx="4813300" cy="6007100"/>
          </a:xfrm>
          <a:prstGeom prst="rect">
            <a:avLst/>
          </a:prstGeom>
        </p:spPr>
      </p:pic>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3" name="Content Placeholder 2"/>
          <p:cNvSpPr>
            <a:spLocks noGrp="1"/>
          </p:cNvSpPr>
          <p:nvPr>
            <p:ph idx="1"/>
          </p:nvPr>
        </p:nvSpPr>
        <p:spPr>
          <a:xfrm>
            <a:off x="304800" y="1295400"/>
            <a:ext cx="8229600" cy="4724400"/>
          </a:xfrm>
        </p:spPr>
        <p:txBody>
          <a:bodyPr>
            <a:normAutofit/>
          </a:bodyPr>
          <a:lstStyle/>
          <a:p>
            <a:pPr>
              <a:buNone/>
            </a:pPr>
            <a:r>
              <a:rPr lang="en-US" sz="2800" dirty="0" smtClean="0">
                <a:solidFill>
                  <a:srgbClr val="FFC000"/>
                </a:solidFill>
              </a:rPr>
              <a:t>We LOVE fake rock!</a:t>
            </a:r>
            <a:endParaRPr lang="en-US" sz="2800" dirty="0">
              <a:solidFill>
                <a:srgbClr val="FFC000"/>
              </a:solidFill>
            </a:endParaRPr>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5</a:t>
            </a:fld>
            <a:endParaRPr lang="en-US"/>
          </a:p>
        </p:txBody>
      </p:sp>
      <p:sp>
        <p:nvSpPr>
          <p:cNvPr id="9" name="Title 1"/>
          <p:cNvSpPr>
            <a:spLocks noGrp="1"/>
          </p:cNvSpPr>
          <p:nvPr>
            <p:ph type="title"/>
          </p:nvPr>
        </p:nvSpPr>
        <p:spPr>
          <a:xfrm>
            <a:off x="228600" y="5562600"/>
            <a:ext cx="9067800" cy="1143000"/>
          </a:xfrm>
        </p:spPr>
        <p:txBody>
          <a:bodyPr>
            <a:normAutofit/>
          </a:bodyPr>
          <a:lstStyle/>
          <a:p>
            <a:pPr algn="r"/>
            <a:r>
              <a:rPr lang="en-US" sz="2800" dirty="0" smtClean="0"/>
              <a:t>Sea World San Diego</a:t>
            </a:r>
            <a:r>
              <a:rPr lang="en-US" dirty="0" smtClean="0"/>
              <a:t>	</a:t>
            </a:r>
            <a:endParaRPr lang="en-US" dirty="0"/>
          </a:p>
        </p:txBody>
      </p:sp>
      <p:pic>
        <p:nvPicPr>
          <p:cNvPr id="10" name="Picture 9" descr="swsd Polar Bear 1.jpg"/>
          <p:cNvPicPr>
            <a:picLocks noChangeAspect="1"/>
          </p:cNvPicPr>
          <p:nvPr/>
        </p:nvPicPr>
        <p:blipFill>
          <a:blip r:embed="rId4" cstate="email"/>
          <a:stretch>
            <a:fillRect/>
          </a:stretch>
        </p:blipFill>
        <p:spPr>
          <a:xfrm>
            <a:off x="685800" y="2438400"/>
            <a:ext cx="3352800" cy="4191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IMG4687.JPG"/>
          <p:cNvPicPr>
            <a:picLocks noChangeAspect="1"/>
          </p:cNvPicPr>
          <p:nvPr/>
        </p:nvPicPr>
        <p:blipFill>
          <a:blip r:embed="rId2" cstate="email"/>
          <a:stretch>
            <a:fillRect/>
          </a:stretch>
        </p:blipFill>
        <p:spPr>
          <a:xfrm>
            <a:off x="0" y="0"/>
            <a:ext cx="9144000" cy="6858000"/>
          </a:xfrm>
          <a:prstGeom prst="rect">
            <a:avLst/>
          </a:prstGeom>
        </p:spPr>
      </p:pic>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6</a:t>
            </a:fld>
            <a:endParaRPr lang="en-US"/>
          </a:p>
        </p:txBody>
      </p:sp>
      <p:sp>
        <p:nvSpPr>
          <p:cNvPr id="7" name="Title 6"/>
          <p:cNvSpPr>
            <a:spLocks noGrp="1"/>
          </p:cNvSpPr>
          <p:nvPr>
            <p:ph type="title"/>
          </p:nvPr>
        </p:nvSpPr>
        <p:spPr>
          <a:xfrm>
            <a:off x="76200" y="-76200"/>
            <a:ext cx="9067800" cy="990600"/>
          </a:xfrm>
        </p:spPr>
        <p:txBody>
          <a:bodyPr/>
          <a:lstStyle/>
          <a:p>
            <a:r>
              <a:rPr lang="en-US" dirty="0" smtClean="0">
                <a:solidFill>
                  <a:srgbClr val="FFC000"/>
                </a:solidFill>
              </a:rPr>
              <a:t>Will the polar bears be fooled by concrete ice?</a:t>
            </a:r>
            <a:endParaRPr lang="en-US" dirty="0">
              <a:solidFill>
                <a:srgbClr val="FFC000"/>
              </a:solidFill>
            </a:endParaRPr>
          </a:p>
        </p:txBody>
      </p:sp>
      <p:sp>
        <p:nvSpPr>
          <p:cNvPr id="10" name="Title 1"/>
          <p:cNvSpPr txBox="1">
            <a:spLocks/>
          </p:cNvSpPr>
          <p:nvPr/>
        </p:nvSpPr>
        <p:spPr>
          <a:xfrm>
            <a:off x="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smtClean="0">
                <a:ln>
                  <a:noFill/>
                </a:ln>
                <a:solidFill>
                  <a:schemeClr val="bg1"/>
                </a:solidFill>
                <a:effectLst/>
                <a:uLnTx/>
                <a:uFillTx/>
                <a:latin typeface="Futura Bk BT" pitchFamily="34" charset="0"/>
                <a:ea typeface="+mj-ea"/>
                <a:cs typeface="+mj-cs"/>
              </a:rPr>
              <a:t>Toledo Zoo</a:t>
            </a:r>
            <a:r>
              <a:rPr kumimoji="0" lang="en-US" sz="3200" b="0" i="0" u="none" strike="noStrike" kern="1200" cap="none" spc="0" normalizeH="0" baseline="0" noProof="0" smtClean="0">
                <a:ln>
                  <a:noFill/>
                </a:ln>
                <a:solidFill>
                  <a:schemeClr val="bg1"/>
                </a:solidFill>
                <a:effectLst/>
                <a:uLnTx/>
                <a:uFillTx/>
                <a:latin typeface="Futura Bk BT" pitchFamily="34" charset="0"/>
                <a:ea typeface="+mj-ea"/>
                <a:cs typeface="+mj-cs"/>
              </a:rPr>
              <a:t>	</a:t>
            </a:r>
            <a:endParaRPr kumimoji="0" lang="en-US" sz="32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IMG4679.JPG"/>
          <p:cNvPicPr>
            <a:picLocks noChangeAspect="1"/>
          </p:cNvPicPr>
          <p:nvPr/>
        </p:nvPicPr>
        <p:blipFill>
          <a:blip r:embed="rId2" cstate="email"/>
          <a:stretch>
            <a:fillRect/>
          </a:stretch>
        </p:blipFill>
        <p:spPr>
          <a:xfrm>
            <a:off x="2000250" y="0"/>
            <a:ext cx="5143500" cy="6858000"/>
          </a:xfrm>
          <a:prstGeom prst="rect">
            <a:avLst/>
          </a:prstGeom>
        </p:spPr>
      </p:pic>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7</a:t>
            </a:fld>
            <a:endParaRPr lang="en-US"/>
          </a:p>
        </p:txBody>
      </p:sp>
      <p:sp>
        <p:nvSpPr>
          <p:cNvPr id="9" name="Title 1"/>
          <p:cNvSpPr>
            <a:spLocks noGrp="1"/>
          </p:cNvSpPr>
          <p:nvPr>
            <p:ph type="title"/>
          </p:nvPr>
        </p:nvSpPr>
        <p:spPr>
          <a:xfrm>
            <a:off x="0" y="5562600"/>
            <a:ext cx="9067800" cy="1143000"/>
          </a:xfrm>
        </p:spPr>
        <p:txBody>
          <a:bodyPr>
            <a:normAutofit/>
          </a:bodyPr>
          <a:lstStyle/>
          <a:p>
            <a:pPr algn="r"/>
            <a:r>
              <a:rPr lang="en-US" sz="2800" dirty="0" smtClean="0"/>
              <a:t>Toledo Zoo</a:t>
            </a:r>
            <a:r>
              <a:rPr lang="en-US" dirty="0" smtClean="0"/>
              <a:t>	</a:t>
            </a:r>
            <a:endParaRPr lang="en-US" dirty="0"/>
          </a:p>
        </p:txBody>
      </p:sp>
      <p:sp>
        <p:nvSpPr>
          <p:cNvPr id="10" name="Title 6"/>
          <p:cNvSpPr txBox="1">
            <a:spLocks/>
          </p:cNvSpPr>
          <p:nvPr/>
        </p:nvSpPr>
        <p:spPr>
          <a:xfrm>
            <a:off x="76200" y="-76200"/>
            <a:ext cx="9067800" cy="9906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C000"/>
                </a:solidFill>
                <a:effectLst/>
                <a:uLnTx/>
                <a:uFillTx/>
                <a:latin typeface="Futura Bk BT" pitchFamily="34" charset="0"/>
                <a:ea typeface="+mj-ea"/>
                <a:cs typeface="+mj-cs"/>
              </a:rPr>
              <a:t>Do they appreciate the concrete </a:t>
            </a:r>
            <a:r>
              <a:rPr kumimoji="0" lang="en-US" sz="3200" b="0" i="0" u="none" strike="noStrike" kern="1200" cap="none" spc="0" normalizeH="0" noProof="0" dirty="0" smtClean="0">
                <a:ln>
                  <a:noFill/>
                </a:ln>
                <a:solidFill>
                  <a:srgbClr val="FFC000"/>
                </a:solidFill>
                <a:effectLst/>
                <a:uLnTx/>
                <a:uFillTx/>
                <a:latin typeface="Futura Bk BT" pitchFamily="34" charset="0"/>
                <a:ea typeface="+mj-ea"/>
                <a:cs typeface="+mj-cs"/>
              </a:rPr>
              <a:t>jungle concept</a:t>
            </a:r>
            <a:r>
              <a:rPr kumimoji="0" lang="en-US" sz="3200" b="0" i="0" u="none" strike="noStrike" kern="1200" cap="none" spc="0" normalizeH="0" baseline="0" noProof="0" dirty="0" smtClean="0">
                <a:ln>
                  <a:noFill/>
                </a:ln>
                <a:solidFill>
                  <a:srgbClr val="FFC000"/>
                </a:solidFill>
                <a:effectLst/>
                <a:uLnTx/>
                <a:uFillTx/>
                <a:latin typeface="Futura Bk BT" pitchFamily="34" charset="0"/>
                <a:ea typeface="+mj-ea"/>
                <a:cs typeface="+mj-cs"/>
              </a:rPr>
              <a:t>?</a:t>
            </a:r>
            <a:endParaRPr kumimoji="0" lang="en-US" sz="3200" b="0" i="0" u="none" strike="noStrike" kern="1200" cap="none" spc="0" normalizeH="0" baseline="0" noProof="0" dirty="0">
              <a:ln>
                <a:noFill/>
              </a:ln>
              <a:solidFill>
                <a:srgbClr val="FFC000"/>
              </a:solidFill>
              <a:effectLst/>
              <a:uLnTx/>
              <a:uFillTx/>
              <a:latin typeface="Futura Bk BT" pitchFamily="34" charset="0"/>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1517.jpg"/>
          <p:cNvPicPr>
            <a:picLocks noChangeAspect="1"/>
          </p:cNvPicPr>
          <p:nvPr/>
        </p:nvPicPr>
        <p:blipFill>
          <a:blip r:embed="rId2" cstate="email"/>
          <a:stretch>
            <a:fillRect/>
          </a:stretch>
        </p:blipFill>
        <p:spPr>
          <a:xfrm>
            <a:off x="0" y="0"/>
            <a:ext cx="9144000" cy="6858000"/>
          </a:xfrm>
          <a:prstGeom prst="rect">
            <a:avLst/>
          </a:prstGeom>
        </p:spPr>
      </p:pic>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8</a:t>
            </a:fld>
            <a:endParaRPr lang="en-US"/>
          </a:p>
        </p:txBody>
      </p:sp>
      <p:sp>
        <p:nvSpPr>
          <p:cNvPr id="9" name="Title 1"/>
          <p:cNvSpPr>
            <a:spLocks noGrp="1"/>
          </p:cNvSpPr>
          <p:nvPr>
            <p:ph type="title"/>
          </p:nvPr>
        </p:nvSpPr>
        <p:spPr>
          <a:xfrm>
            <a:off x="304800" y="5562600"/>
            <a:ext cx="9067800" cy="1143000"/>
          </a:xfrm>
        </p:spPr>
        <p:txBody>
          <a:bodyPr>
            <a:normAutofit/>
          </a:bodyPr>
          <a:lstStyle/>
          <a:p>
            <a:pPr algn="r"/>
            <a:r>
              <a:rPr lang="en-US" sz="2800" dirty="0" smtClean="0"/>
              <a:t>Memphis Zoo	</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owerpointBackground_D.png"/>
          <p:cNvPicPr>
            <a:picLocks noChangeAspect="1"/>
          </p:cNvPicPr>
          <p:nvPr/>
        </p:nvPicPr>
        <p:blipFill>
          <a:blip r:embed="rId2" cstate="email"/>
          <a:stretch>
            <a:fillRect/>
          </a:stretch>
        </p:blipFill>
        <p:spPr>
          <a:xfrm>
            <a:off x="755" y="5596232"/>
            <a:ext cx="9143245" cy="1261768"/>
          </a:xfrm>
          <a:prstGeom prst="rect">
            <a:avLst/>
          </a:prstGeom>
        </p:spPr>
      </p:pic>
      <p:pic>
        <p:nvPicPr>
          <p:cNvPr id="6" name="Picture 5" descr="exhibit-section_1.jpg"/>
          <p:cNvPicPr>
            <a:picLocks noChangeAspect="1"/>
          </p:cNvPicPr>
          <p:nvPr/>
        </p:nvPicPr>
        <p:blipFill>
          <a:blip r:embed="rId3" cstate="email"/>
          <a:stretch>
            <a:fillRect/>
          </a:stretch>
        </p:blipFill>
        <p:spPr>
          <a:xfrm>
            <a:off x="0" y="1066800"/>
            <a:ext cx="9144000" cy="5356860"/>
          </a:xfrm>
          <a:prstGeom prst="rect">
            <a:avLst/>
          </a:prstGeom>
          <a:ln w="38100">
            <a:solidFill>
              <a:schemeClr val="tx1"/>
            </a:solidFill>
          </a:ln>
        </p:spPr>
      </p:pic>
      <p:pic>
        <p:nvPicPr>
          <p:cNvPr id="9" name="Picture 8" descr="powerpointBackground_D.png"/>
          <p:cNvPicPr>
            <a:picLocks noChangeAspect="1"/>
          </p:cNvPicPr>
          <p:nvPr/>
        </p:nvPicPr>
        <p:blipFill>
          <a:blip r:embed="rId2" cstate="email"/>
          <a:stretch>
            <a:fillRect/>
          </a:stretch>
        </p:blipFill>
        <p:spPr>
          <a:xfrm>
            <a:off x="0"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dirty="0"/>
          </a:p>
        </p:txBody>
      </p:sp>
      <p:sp>
        <p:nvSpPr>
          <p:cNvPr id="5" name="Slide Number Placeholder 4"/>
          <p:cNvSpPr>
            <a:spLocks noGrp="1"/>
          </p:cNvSpPr>
          <p:nvPr>
            <p:ph type="sldNum" sz="quarter" idx="12"/>
          </p:nvPr>
        </p:nvSpPr>
        <p:spPr/>
        <p:txBody>
          <a:bodyPr/>
          <a:lstStyle/>
          <a:p>
            <a:fld id="{04897772-CB33-41A7-AAF9-D23751FDCECA}" type="slidenum">
              <a:rPr lang="en-US" smtClean="0"/>
              <a:pPr/>
              <a:t>9</a:t>
            </a:fld>
            <a:endParaRPr lang="en-US"/>
          </a:p>
        </p:txBody>
      </p:sp>
      <p:sp>
        <p:nvSpPr>
          <p:cNvPr id="7" name="Title 6"/>
          <p:cNvSpPr>
            <a:spLocks noGrp="1"/>
          </p:cNvSpPr>
          <p:nvPr>
            <p:ph type="title"/>
          </p:nvPr>
        </p:nvSpPr>
        <p:spPr/>
        <p:txBody>
          <a:bodyPr/>
          <a:lstStyle/>
          <a:p>
            <a:r>
              <a:rPr lang="en-US" dirty="0" smtClean="0"/>
              <a:t>What if we loved rock a little less?</a:t>
            </a:r>
            <a:endParaRPr lang="en-US" dirty="0"/>
          </a:p>
        </p:txBody>
      </p:sp>
      <p:sp>
        <p:nvSpPr>
          <p:cNvPr id="10" name="Oval 9"/>
          <p:cNvSpPr/>
          <p:nvPr/>
        </p:nvSpPr>
        <p:spPr>
          <a:xfrm>
            <a:off x="7543800" y="1600200"/>
            <a:ext cx="1371600" cy="3505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0" y="3505200"/>
            <a:ext cx="1295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524000" y="1752600"/>
            <a:ext cx="4267200" cy="2743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09600" y="3810000"/>
            <a:ext cx="2438400" cy="20574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rot="8340000">
            <a:off x="5260316" y="4646444"/>
            <a:ext cx="1143000" cy="1828800"/>
          </a:xfrm>
          <a:prstGeom prst="downArrow">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rot="8340000">
            <a:off x="3418740" y="4997320"/>
            <a:ext cx="640891" cy="1602120"/>
          </a:xfrm>
          <a:prstGeom prst="downArrow">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rot="8340000">
            <a:off x="2199540" y="5242142"/>
            <a:ext cx="640891" cy="1602120"/>
          </a:xfrm>
          <a:prstGeom prst="downArrow">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animBg="1"/>
      <p:bldP spid="12" grpId="0" animBg="1"/>
      <p:bldP spid="13" grpId="0" animBg="1"/>
      <p:bldP spid="14" grpId="0" animBg="1"/>
      <p:bldP spid="15"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067800" cy="990600"/>
          </a:xfrm>
        </p:spPr>
        <p:txBody>
          <a:bodyPr>
            <a:normAutofit/>
          </a:bodyPr>
          <a:lstStyle/>
          <a:p>
            <a:r>
              <a:rPr lang="en-US" dirty="0" smtClean="0"/>
              <a:t>Maximize Recycled Content</a:t>
            </a:r>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10</a:t>
            </a:fld>
            <a:endParaRPr lang="en-US"/>
          </a:p>
        </p:txBody>
      </p:sp>
      <p:sp>
        <p:nvSpPr>
          <p:cNvPr id="8" name="Title 1"/>
          <p:cNvSpPr txBox="1">
            <a:spLocks/>
          </p:cNvSpPr>
          <p:nvPr/>
        </p:nvSpPr>
        <p:spPr>
          <a:xfrm>
            <a:off x="4572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sz="2800" dirty="0" smtClean="0">
                <a:solidFill>
                  <a:schemeClr val="bg1"/>
                </a:solidFill>
                <a:latin typeface="Futura Bk BT" pitchFamily="34" charset="0"/>
                <a:ea typeface="+mj-ea"/>
                <a:cs typeface="+mj-cs"/>
              </a:rPr>
              <a:t>Louisville </a:t>
            </a: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pic>
        <p:nvPicPr>
          <p:cNvPr id="9219" name="Picture 3" descr="C:\Documents and Settings\mariusz.bleszynski\Desktop\AZFA\IMG_0222 (Medium).jpg"/>
          <p:cNvPicPr>
            <a:picLocks noChangeAspect="1" noChangeArrowheads="1"/>
          </p:cNvPicPr>
          <p:nvPr/>
        </p:nvPicPr>
        <p:blipFill>
          <a:blip r:embed="rId2" cstate="print"/>
          <a:srcRect/>
          <a:stretch>
            <a:fillRect/>
          </a:stretch>
        </p:blipFill>
        <p:spPr bwMode="auto">
          <a:xfrm>
            <a:off x="6553200" y="4191000"/>
            <a:ext cx="2590800" cy="1943100"/>
          </a:xfrm>
          <a:prstGeom prst="rect">
            <a:avLst/>
          </a:prstGeom>
          <a:noFill/>
        </p:spPr>
      </p:pic>
      <p:pic>
        <p:nvPicPr>
          <p:cNvPr id="9220" name="Picture 4" descr="C:\Documents and Settings\mariusz.bleszynski\Desktop\AZFA\site plan 02-17-06.jpg"/>
          <p:cNvPicPr>
            <a:picLocks noChangeAspect="1" noChangeArrowheads="1"/>
          </p:cNvPicPr>
          <p:nvPr/>
        </p:nvPicPr>
        <p:blipFill>
          <a:blip r:embed="rId3" cstate="print"/>
          <a:srcRect/>
          <a:stretch>
            <a:fillRect/>
          </a:stretch>
        </p:blipFill>
        <p:spPr bwMode="auto">
          <a:xfrm>
            <a:off x="4712626" y="990600"/>
            <a:ext cx="3745574" cy="3124200"/>
          </a:xfrm>
          <a:prstGeom prst="rect">
            <a:avLst/>
          </a:prstGeom>
          <a:noFill/>
        </p:spPr>
      </p:pic>
      <p:sp>
        <p:nvSpPr>
          <p:cNvPr id="14" name="Freeform 13"/>
          <p:cNvSpPr/>
          <p:nvPr/>
        </p:nvSpPr>
        <p:spPr>
          <a:xfrm>
            <a:off x="5345774" y="1087120"/>
            <a:ext cx="2198026" cy="1579880"/>
          </a:xfrm>
          <a:custGeom>
            <a:avLst/>
            <a:gdLst>
              <a:gd name="connsiteX0" fmla="*/ 209550 w 2114550"/>
              <a:gd name="connsiteY0" fmla="*/ 1579880 h 1579880"/>
              <a:gd name="connsiteX1" fmla="*/ 41910 w 2114550"/>
              <a:gd name="connsiteY1" fmla="*/ 1328420 h 1579880"/>
              <a:gd name="connsiteX2" fmla="*/ 80010 w 2114550"/>
              <a:gd name="connsiteY2" fmla="*/ 1054100 h 1579880"/>
              <a:gd name="connsiteX3" fmla="*/ 521970 w 2114550"/>
              <a:gd name="connsiteY3" fmla="*/ 406400 h 1579880"/>
              <a:gd name="connsiteX4" fmla="*/ 925830 w 2114550"/>
              <a:gd name="connsiteY4" fmla="*/ 284480 h 1579880"/>
              <a:gd name="connsiteX5" fmla="*/ 1032510 w 2114550"/>
              <a:gd name="connsiteY5" fmla="*/ 353060 h 1579880"/>
              <a:gd name="connsiteX6" fmla="*/ 1352550 w 2114550"/>
              <a:gd name="connsiteY6" fmla="*/ 345440 h 1579880"/>
              <a:gd name="connsiteX7" fmla="*/ 1733550 w 2114550"/>
              <a:gd name="connsiteY7" fmla="*/ 55880 h 1579880"/>
              <a:gd name="connsiteX8" fmla="*/ 1931670 w 2114550"/>
              <a:gd name="connsiteY8" fmla="*/ 10160 h 1579880"/>
              <a:gd name="connsiteX9" fmla="*/ 2114550 w 2114550"/>
              <a:gd name="connsiteY9" fmla="*/ 116840 h 157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14550" h="1579880">
                <a:moveTo>
                  <a:pt x="209550" y="1579880"/>
                </a:moveTo>
                <a:cubicBezTo>
                  <a:pt x="136525" y="1497965"/>
                  <a:pt x="63500" y="1416050"/>
                  <a:pt x="41910" y="1328420"/>
                </a:cubicBezTo>
                <a:cubicBezTo>
                  <a:pt x="20320" y="1240790"/>
                  <a:pt x="0" y="1207770"/>
                  <a:pt x="80010" y="1054100"/>
                </a:cubicBezTo>
                <a:cubicBezTo>
                  <a:pt x="160020" y="900430"/>
                  <a:pt x="381000" y="534670"/>
                  <a:pt x="521970" y="406400"/>
                </a:cubicBezTo>
                <a:cubicBezTo>
                  <a:pt x="662940" y="278130"/>
                  <a:pt x="840740" y="293370"/>
                  <a:pt x="925830" y="284480"/>
                </a:cubicBezTo>
                <a:cubicBezTo>
                  <a:pt x="1010920" y="275590"/>
                  <a:pt x="961390" y="342900"/>
                  <a:pt x="1032510" y="353060"/>
                </a:cubicBezTo>
                <a:cubicBezTo>
                  <a:pt x="1103630" y="363220"/>
                  <a:pt x="1235710" y="394970"/>
                  <a:pt x="1352550" y="345440"/>
                </a:cubicBezTo>
                <a:cubicBezTo>
                  <a:pt x="1469390" y="295910"/>
                  <a:pt x="1637030" y="111760"/>
                  <a:pt x="1733550" y="55880"/>
                </a:cubicBezTo>
                <a:cubicBezTo>
                  <a:pt x="1830070" y="0"/>
                  <a:pt x="1868170" y="0"/>
                  <a:pt x="1931670" y="10160"/>
                </a:cubicBezTo>
                <a:cubicBezTo>
                  <a:pt x="1995170" y="20320"/>
                  <a:pt x="2054860" y="68580"/>
                  <a:pt x="2114550" y="116840"/>
                </a:cubicBezTo>
              </a:path>
            </a:pathLst>
          </a:custGeom>
          <a:ln w="412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9223" name="Picture 7" descr="C:\Documents and Settings\mariusz.bleszynski\Desktop\AZFA\1to20 plan-photo collage.jpg"/>
          <p:cNvPicPr>
            <a:picLocks noChangeAspect="1" noChangeArrowheads="1"/>
          </p:cNvPicPr>
          <p:nvPr/>
        </p:nvPicPr>
        <p:blipFill>
          <a:blip r:embed="rId4" cstate="print">
            <a:lum bright="-10000" contrast="15000"/>
          </a:blip>
          <a:srcRect/>
          <a:stretch>
            <a:fillRect/>
          </a:stretch>
        </p:blipFill>
        <p:spPr bwMode="auto">
          <a:xfrm>
            <a:off x="233364" y="990601"/>
            <a:ext cx="3610092" cy="2819399"/>
          </a:xfrm>
          <a:prstGeom prst="rect">
            <a:avLst/>
          </a:prstGeom>
          <a:noFill/>
        </p:spPr>
      </p:pic>
      <p:sp>
        <p:nvSpPr>
          <p:cNvPr id="16" name="Freeform 15"/>
          <p:cNvSpPr/>
          <p:nvPr/>
        </p:nvSpPr>
        <p:spPr>
          <a:xfrm>
            <a:off x="309564" y="1371600"/>
            <a:ext cx="2286000" cy="1524000"/>
          </a:xfrm>
          <a:custGeom>
            <a:avLst/>
            <a:gdLst>
              <a:gd name="connsiteX0" fmla="*/ 209550 w 2114550"/>
              <a:gd name="connsiteY0" fmla="*/ 1579880 h 1579880"/>
              <a:gd name="connsiteX1" fmla="*/ 41910 w 2114550"/>
              <a:gd name="connsiteY1" fmla="*/ 1328420 h 1579880"/>
              <a:gd name="connsiteX2" fmla="*/ 80010 w 2114550"/>
              <a:gd name="connsiteY2" fmla="*/ 1054100 h 1579880"/>
              <a:gd name="connsiteX3" fmla="*/ 521970 w 2114550"/>
              <a:gd name="connsiteY3" fmla="*/ 406400 h 1579880"/>
              <a:gd name="connsiteX4" fmla="*/ 925830 w 2114550"/>
              <a:gd name="connsiteY4" fmla="*/ 284480 h 1579880"/>
              <a:gd name="connsiteX5" fmla="*/ 1032510 w 2114550"/>
              <a:gd name="connsiteY5" fmla="*/ 353060 h 1579880"/>
              <a:gd name="connsiteX6" fmla="*/ 1352550 w 2114550"/>
              <a:gd name="connsiteY6" fmla="*/ 345440 h 1579880"/>
              <a:gd name="connsiteX7" fmla="*/ 1733550 w 2114550"/>
              <a:gd name="connsiteY7" fmla="*/ 55880 h 1579880"/>
              <a:gd name="connsiteX8" fmla="*/ 1931670 w 2114550"/>
              <a:gd name="connsiteY8" fmla="*/ 10160 h 1579880"/>
              <a:gd name="connsiteX9" fmla="*/ 2114550 w 2114550"/>
              <a:gd name="connsiteY9" fmla="*/ 116840 h 157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14550" h="1579880">
                <a:moveTo>
                  <a:pt x="209550" y="1579880"/>
                </a:moveTo>
                <a:cubicBezTo>
                  <a:pt x="136525" y="1497965"/>
                  <a:pt x="63500" y="1416050"/>
                  <a:pt x="41910" y="1328420"/>
                </a:cubicBezTo>
                <a:cubicBezTo>
                  <a:pt x="20320" y="1240790"/>
                  <a:pt x="0" y="1207770"/>
                  <a:pt x="80010" y="1054100"/>
                </a:cubicBezTo>
                <a:cubicBezTo>
                  <a:pt x="160020" y="900430"/>
                  <a:pt x="381000" y="534670"/>
                  <a:pt x="521970" y="406400"/>
                </a:cubicBezTo>
                <a:cubicBezTo>
                  <a:pt x="662940" y="278130"/>
                  <a:pt x="840740" y="293370"/>
                  <a:pt x="925830" y="284480"/>
                </a:cubicBezTo>
                <a:cubicBezTo>
                  <a:pt x="1010920" y="275590"/>
                  <a:pt x="961390" y="342900"/>
                  <a:pt x="1032510" y="353060"/>
                </a:cubicBezTo>
                <a:cubicBezTo>
                  <a:pt x="1103630" y="363220"/>
                  <a:pt x="1235710" y="394970"/>
                  <a:pt x="1352550" y="345440"/>
                </a:cubicBezTo>
                <a:cubicBezTo>
                  <a:pt x="1469390" y="295910"/>
                  <a:pt x="1637030" y="111760"/>
                  <a:pt x="1733550" y="55880"/>
                </a:cubicBezTo>
                <a:cubicBezTo>
                  <a:pt x="1830070" y="0"/>
                  <a:pt x="1868170" y="0"/>
                  <a:pt x="1931670" y="10160"/>
                </a:cubicBezTo>
                <a:cubicBezTo>
                  <a:pt x="1995170" y="20320"/>
                  <a:pt x="2054860" y="68580"/>
                  <a:pt x="2114550" y="116840"/>
                </a:cubicBezTo>
              </a:path>
            </a:pathLst>
          </a:custGeom>
          <a:ln w="412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9222" name="Picture 6" descr="C:\Documents and Settings\mariusz.bleszynski\My Documents\My Files\7. PROJECTS\ZOO EXHIBITS\2010 Louisville Zoo Polar Bear\Glacier Run May 2010 Phtos\View from East of Glacier Rockwork Installation (Small).jpg"/>
          <p:cNvPicPr>
            <a:picLocks noChangeAspect="1" noChangeArrowheads="1"/>
          </p:cNvPicPr>
          <p:nvPr/>
        </p:nvPicPr>
        <p:blipFill>
          <a:blip r:embed="rId5" cstate="print"/>
          <a:srcRect t="1500" b="12000"/>
          <a:stretch>
            <a:fillRect/>
          </a:stretch>
        </p:blipFill>
        <p:spPr bwMode="auto">
          <a:xfrm>
            <a:off x="1" y="3200400"/>
            <a:ext cx="2895600" cy="3339592"/>
          </a:xfrm>
          <a:prstGeom prst="rect">
            <a:avLst/>
          </a:prstGeom>
          <a:noFill/>
          <a:ln>
            <a:noFill/>
          </a:ln>
        </p:spPr>
      </p:pic>
      <p:pic>
        <p:nvPicPr>
          <p:cNvPr id="24579" name="Picture 3" descr="C:\Documents and Settings\mariusz.bleszynski\Desktop\AZFA\East Glacier of Polar Bear Exhibit at North Wall (Small).jpg"/>
          <p:cNvPicPr>
            <a:picLocks noChangeAspect="1" noChangeArrowheads="1"/>
          </p:cNvPicPr>
          <p:nvPr/>
        </p:nvPicPr>
        <p:blipFill>
          <a:blip r:embed="rId6" cstate="print"/>
          <a:srcRect/>
          <a:stretch>
            <a:fillRect/>
          </a:stretch>
        </p:blipFill>
        <p:spPr bwMode="auto">
          <a:xfrm>
            <a:off x="2895600" y="4191000"/>
            <a:ext cx="3556000" cy="2667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owerpointBackground_D.png"/>
          <p:cNvPicPr>
            <a:picLocks noChangeAspect="1"/>
          </p:cNvPicPr>
          <p:nvPr/>
        </p:nvPicPr>
        <p:blipFill>
          <a:blip r:embed="rId2" cstate="email"/>
          <a:stretch>
            <a:fillRect/>
          </a:stretch>
        </p:blipFill>
        <p:spPr>
          <a:xfrm>
            <a:off x="0"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11</a:t>
            </a:fld>
            <a:endParaRPr lang="en-US"/>
          </a:p>
        </p:txBody>
      </p:sp>
      <p:sp>
        <p:nvSpPr>
          <p:cNvPr id="7" name="Title 6"/>
          <p:cNvSpPr>
            <a:spLocks noGrp="1"/>
          </p:cNvSpPr>
          <p:nvPr>
            <p:ph type="title"/>
          </p:nvPr>
        </p:nvSpPr>
        <p:spPr>
          <a:xfrm>
            <a:off x="76200" y="0"/>
            <a:ext cx="9067800" cy="838200"/>
          </a:xfrm>
        </p:spPr>
        <p:txBody>
          <a:bodyPr/>
          <a:lstStyle/>
          <a:p>
            <a:r>
              <a:rPr lang="en-US" dirty="0" smtClean="0"/>
              <a:t>What if we loved rock a little less?</a:t>
            </a:r>
            <a:endParaRPr lang="en-US" dirty="0"/>
          </a:p>
        </p:txBody>
      </p:sp>
      <p:sp>
        <p:nvSpPr>
          <p:cNvPr id="11" name="TextBox 10"/>
          <p:cNvSpPr txBox="1"/>
          <p:nvPr/>
        </p:nvSpPr>
        <p:spPr>
          <a:xfrm>
            <a:off x="152400" y="4004608"/>
            <a:ext cx="5867400" cy="1938992"/>
          </a:xfrm>
          <a:prstGeom prst="rect">
            <a:avLst/>
          </a:prstGeom>
          <a:noFill/>
        </p:spPr>
        <p:txBody>
          <a:bodyPr wrap="square" rtlCol="0">
            <a:spAutoFit/>
          </a:bodyPr>
          <a:lstStyle/>
          <a:p>
            <a:r>
              <a:rPr lang="en-US" sz="2400" dirty="0" smtClean="0">
                <a:solidFill>
                  <a:schemeClr val="bg1"/>
                </a:solidFill>
              </a:rPr>
              <a:t>Maximize natural substrates</a:t>
            </a:r>
          </a:p>
          <a:p>
            <a:pPr marL="914400" lvl="1" indent="-457200">
              <a:buFont typeface="Wingdings" pitchFamily="2" charset="2"/>
              <a:buChar char="§"/>
            </a:pPr>
            <a:r>
              <a:rPr lang="en-US" sz="2400" dirty="0" smtClean="0">
                <a:solidFill>
                  <a:srgbClr val="FFC000"/>
                </a:solidFill>
              </a:rPr>
              <a:t>Richer habitat</a:t>
            </a:r>
          </a:p>
          <a:p>
            <a:pPr marL="914400" lvl="1" indent="-457200">
              <a:buFont typeface="Wingdings" pitchFamily="2" charset="2"/>
              <a:buChar char="§"/>
            </a:pPr>
            <a:r>
              <a:rPr lang="en-US" sz="2400" dirty="0" smtClean="0">
                <a:solidFill>
                  <a:srgbClr val="FFC000"/>
                </a:solidFill>
              </a:rPr>
              <a:t>Runoff to aquifer</a:t>
            </a:r>
          </a:p>
          <a:p>
            <a:pPr marL="914400" lvl="1" indent="-457200">
              <a:buFont typeface="Wingdings" pitchFamily="2" charset="2"/>
              <a:buChar char="§"/>
            </a:pPr>
            <a:r>
              <a:rPr lang="en-US" sz="2400" dirty="0" smtClean="0">
                <a:solidFill>
                  <a:srgbClr val="FFC000"/>
                </a:solidFill>
              </a:rPr>
              <a:t>Simpler maintenance</a:t>
            </a:r>
          </a:p>
          <a:p>
            <a:pPr marL="914400" lvl="1" indent="-457200">
              <a:buFont typeface="Wingdings" pitchFamily="2" charset="2"/>
              <a:buChar char="§"/>
            </a:pPr>
            <a:r>
              <a:rPr lang="en-US" sz="2400" dirty="0" smtClean="0">
                <a:solidFill>
                  <a:srgbClr val="FFC000"/>
                </a:solidFill>
              </a:rPr>
              <a:t>Improve guest perception</a:t>
            </a:r>
            <a:endParaRPr lang="en-US" sz="2400" dirty="0">
              <a:solidFill>
                <a:srgbClr val="FFC000"/>
              </a:solidFill>
            </a:endParaRPr>
          </a:p>
        </p:txBody>
      </p:sp>
      <p:grpSp>
        <p:nvGrpSpPr>
          <p:cNvPr id="14" name="Group 13"/>
          <p:cNvGrpSpPr/>
          <p:nvPr/>
        </p:nvGrpSpPr>
        <p:grpSpPr>
          <a:xfrm>
            <a:off x="0" y="990600"/>
            <a:ext cx="9143999" cy="3865605"/>
            <a:chOff x="-4705350" y="2362200"/>
            <a:chExt cx="12306301" cy="5791200"/>
          </a:xfrm>
        </p:grpSpPr>
        <p:pic>
          <p:nvPicPr>
            <p:cNvPr id="4098" name="Picture 2" descr="C:\Documents and Settings\mariusz.bleszynski\Desktop\AZFA\Minesota zoo 090801_ 028.jpg"/>
            <p:cNvPicPr>
              <a:picLocks noChangeAspect="1" noChangeArrowheads="1"/>
            </p:cNvPicPr>
            <p:nvPr/>
          </p:nvPicPr>
          <p:blipFill>
            <a:blip r:embed="rId3" cstate="print"/>
            <a:srcRect/>
            <a:stretch>
              <a:fillRect/>
            </a:stretch>
          </p:blipFill>
          <p:spPr bwMode="auto">
            <a:xfrm>
              <a:off x="1066800" y="3505200"/>
              <a:ext cx="6534151" cy="4648200"/>
            </a:xfrm>
            <a:prstGeom prst="rect">
              <a:avLst/>
            </a:prstGeom>
            <a:noFill/>
          </p:spPr>
        </p:pic>
        <p:pic>
          <p:nvPicPr>
            <p:cNvPr id="4099" name="Picture 3" descr="C:\Documents and Settings\mariusz.bleszynski\Desktop\AZFA\Minesota zoo 090801_ 026.jpg"/>
            <p:cNvPicPr>
              <a:picLocks noChangeAspect="1" noChangeArrowheads="1"/>
            </p:cNvPicPr>
            <p:nvPr/>
          </p:nvPicPr>
          <p:blipFill>
            <a:blip r:embed="rId4" cstate="print"/>
            <a:srcRect/>
            <a:stretch>
              <a:fillRect/>
            </a:stretch>
          </p:blipFill>
          <p:spPr bwMode="auto">
            <a:xfrm>
              <a:off x="-4705350" y="2667000"/>
              <a:ext cx="6534150" cy="3657600"/>
            </a:xfrm>
            <a:prstGeom prst="rect">
              <a:avLst/>
            </a:prstGeom>
            <a:noFill/>
          </p:spPr>
        </p:pic>
        <p:pic>
          <p:nvPicPr>
            <p:cNvPr id="4100" name="Picture 4" descr="C:\Documents and Settings\mariusz.bleszynski\Desktop\AZFA\Minesota zoo 090801_ 027.jpg"/>
            <p:cNvPicPr>
              <a:picLocks noChangeAspect="1" noChangeArrowheads="1"/>
            </p:cNvPicPr>
            <p:nvPr/>
          </p:nvPicPr>
          <p:blipFill>
            <a:blip r:embed="rId5" cstate="print"/>
            <a:srcRect l="5597"/>
            <a:stretch>
              <a:fillRect/>
            </a:stretch>
          </p:blipFill>
          <p:spPr bwMode="auto">
            <a:xfrm>
              <a:off x="-777315" y="2362200"/>
              <a:ext cx="6168465" cy="4340226"/>
            </a:xfrm>
            <a:prstGeom prst="rect">
              <a:avLst/>
            </a:prstGeom>
            <a:noFill/>
          </p:spPr>
        </p:pic>
      </p:grpSp>
      <p:sp>
        <p:nvSpPr>
          <p:cNvPr id="16" name="Title 1"/>
          <p:cNvSpPr txBox="1">
            <a:spLocks/>
          </p:cNvSpPr>
          <p:nvPr/>
        </p:nvSpPr>
        <p:spPr>
          <a:xfrm>
            <a:off x="762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Minnesota 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owerpointBackground_D.png"/>
          <p:cNvPicPr>
            <a:picLocks noChangeAspect="1"/>
          </p:cNvPicPr>
          <p:nvPr/>
        </p:nvPicPr>
        <p:blipFill>
          <a:blip r:embed="rId2"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12</a:t>
            </a:fld>
            <a:endParaRPr lang="en-US"/>
          </a:p>
        </p:txBody>
      </p:sp>
      <p:sp>
        <p:nvSpPr>
          <p:cNvPr id="7" name="Title 6"/>
          <p:cNvSpPr>
            <a:spLocks noGrp="1"/>
          </p:cNvSpPr>
          <p:nvPr>
            <p:ph type="title"/>
          </p:nvPr>
        </p:nvSpPr>
        <p:spPr>
          <a:xfrm>
            <a:off x="76200" y="0"/>
            <a:ext cx="9067800" cy="838200"/>
          </a:xfrm>
        </p:spPr>
        <p:txBody>
          <a:bodyPr/>
          <a:lstStyle/>
          <a:p>
            <a:r>
              <a:rPr lang="en-US" dirty="0" smtClean="0"/>
              <a:t>What if we loved rock a little less?</a:t>
            </a:r>
            <a:endParaRPr lang="en-US" dirty="0"/>
          </a:p>
        </p:txBody>
      </p:sp>
      <p:pic>
        <p:nvPicPr>
          <p:cNvPr id="2050" name="Picture 2" descr="C:\Documents and Settings\mariusz.bleszynski\Desktop\AZFA\75680_plan_grizzly.jpg"/>
          <p:cNvPicPr>
            <a:picLocks noChangeAspect="1" noChangeArrowheads="1"/>
          </p:cNvPicPr>
          <p:nvPr/>
        </p:nvPicPr>
        <p:blipFill>
          <a:blip r:embed="rId3" cstate="print"/>
          <a:srcRect l="4045" t="12026"/>
          <a:stretch>
            <a:fillRect/>
          </a:stretch>
        </p:blipFill>
        <p:spPr bwMode="auto">
          <a:xfrm>
            <a:off x="762000" y="990600"/>
            <a:ext cx="7620000" cy="4503846"/>
          </a:xfrm>
          <a:prstGeom prst="rect">
            <a:avLst/>
          </a:prstGeom>
          <a:noFill/>
        </p:spPr>
      </p:pic>
      <p:sp>
        <p:nvSpPr>
          <p:cNvPr id="9" name="TextBox 8"/>
          <p:cNvSpPr txBox="1"/>
          <p:nvPr/>
        </p:nvSpPr>
        <p:spPr>
          <a:xfrm>
            <a:off x="990600" y="5486400"/>
            <a:ext cx="2286000" cy="646331"/>
          </a:xfrm>
          <a:prstGeom prst="rect">
            <a:avLst/>
          </a:prstGeom>
          <a:noFill/>
        </p:spPr>
        <p:txBody>
          <a:bodyPr wrap="square" rtlCol="0">
            <a:spAutoFit/>
          </a:bodyPr>
          <a:lstStyle/>
          <a:p>
            <a:r>
              <a:rPr lang="en-US" b="1" dirty="0" smtClean="0">
                <a:solidFill>
                  <a:srgbClr val="FFC000"/>
                </a:solidFill>
              </a:rPr>
              <a:t>MOAT  AS </a:t>
            </a:r>
            <a:r>
              <a:rPr lang="en-US" b="1" dirty="0" smtClean="0">
                <a:solidFill>
                  <a:srgbClr val="FFC000"/>
                </a:solidFill>
              </a:rPr>
              <a:t>RUNOFF </a:t>
            </a:r>
            <a:r>
              <a:rPr lang="en-US" b="1" dirty="0" smtClean="0">
                <a:solidFill>
                  <a:srgbClr val="FFC000"/>
                </a:solidFill>
              </a:rPr>
              <a:t>COLLECTOR</a:t>
            </a:r>
            <a:endParaRPr lang="en-US" b="1" dirty="0">
              <a:solidFill>
                <a:srgbClr val="FFC000"/>
              </a:solidFill>
            </a:endParaRPr>
          </a:p>
        </p:txBody>
      </p:sp>
      <p:sp>
        <p:nvSpPr>
          <p:cNvPr id="12" name="TextBox 11"/>
          <p:cNvSpPr txBox="1"/>
          <p:nvPr/>
        </p:nvSpPr>
        <p:spPr>
          <a:xfrm>
            <a:off x="6858000" y="228600"/>
            <a:ext cx="1981200" cy="646331"/>
          </a:xfrm>
          <a:prstGeom prst="rect">
            <a:avLst/>
          </a:prstGeom>
          <a:noFill/>
        </p:spPr>
        <p:txBody>
          <a:bodyPr wrap="square" rtlCol="0">
            <a:spAutoFit/>
          </a:bodyPr>
          <a:lstStyle/>
          <a:p>
            <a:r>
              <a:rPr lang="en-US" b="1" dirty="0" smtClean="0">
                <a:solidFill>
                  <a:srgbClr val="FFC000"/>
                </a:solidFill>
              </a:rPr>
              <a:t>EXHIBIT FLOOR 85% PLANTED </a:t>
            </a:r>
            <a:endParaRPr lang="en-US" b="1" dirty="0">
              <a:solidFill>
                <a:srgbClr val="FFC000"/>
              </a:solidFill>
            </a:endParaRPr>
          </a:p>
        </p:txBody>
      </p:sp>
      <p:cxnSp>
        <p:nvCxnSpPr>
          <p:cNvPr id="13" name="Straight Arrow Connector 12"/>
          <p:cNvCxnSpPr/>
          <p:nvPr/>
        </p:nvCxnSpPr>
        <p:spPr>
          <a:xfrm rot="5400000">
            <a:off x="4876800" y="1219200"/>
            <a:ext cx="2514600" cy="14478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flipH="1" flipV="1">
            <a:off x="2857500" y="4152900"/>
            <a:ext cx="1752600" cy="12192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itle 1"/>
          <p:cNvSpPr txBox="1">
            <a:spLocks/>
          </p:cNvSpPr>
          <p:nvPr/>
        </p:nvSpPr>
        <p:spPr>
          <a:xfrm>
            <a:off x="3048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St. Louis 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sp>
        <p:nvSpPr>
          <p:cNvPr id="14" name="TextBox 13"/>
          <p:cNvSpPr txBox="1"/>
          <p:nvPr/>
        </p:nvSpPr>
        <p:spPr>
          <a:xfrm>
            <a:off x="990600" y="6135469"/>
            <a:ext cx="2971800" cy="646331"/>
          </a:xfrm>
          <a:prstGeom prst="rect">
            <a:avLst/>
          </a:prstGeom>
          <a:noFill/>
        </p:spPr>
        <p:txBody>
          <a:bodyPr wrap="square" rtlCol="0">
            <a:spAutoFit/>
          </a:bodyPr>
          <a:lstStyle/>
          <a:p>
            <a:r>
              <a:rPr lang="en-US" b="1" dirty="0" smtClean="0">
                <a:solidFill>
                  <a:srgbClr val="FFC000"/>
                </a:solidFill>
              </a:rPr>
              <a:t>ROCKWORK POCKETS PROTECT ING PLANTS</a:t>
            </a:r>
            <a:endParaRPr lang="en-US" b="1" dirty="0">
              <a:solidFill>
                <a:srgbClr val="FFC000"/>
              </a:solidFill>
            </a:endParaRPr>
          </a:p>
        </p:txBody>
      </p:sp>
      <p:cxnSp>
        <p:nvCxnSpPr>
          <p:cNvPr id="15" name="Straight Arrow Connector 14"/>
          <p:cNvCxnSpPr/>
          <p:nvPr/>
        </p:nvCxnSpPr>
        <p:spPr>
          <a:xfrm rot="5400000" flipH="1" flipV="1">
            <a:off x="3124201" y="3962401"/>
            <a:ext cx="2667001" cy="1905001"/>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457200" y="914400"/>
          <a:ext cx="8153400" cy="5189332"/>
        </p:xfrm>
        <a:graphic>
          <a:graphicData uri="http://schemas.openxmlformats.org/presentationml/2006/ole">
            <p:oleObj spid="_x0000_s5122" name="Acrobat Document" r:id="rId3" imgW="10327320" imgH="6664680" progId="AcroExch.Document.7">
              <p:embed/>
            </p:oleObj>
          </a:graphicData>
        </a:graphic>
      </p:graphicFrame>
      <p:pic>
        <p:nvPicPr>
          <p:cNvPr id="8" name="Picture 7" descr="powerpointBackground_D.png"/>
          <p:cNvPicPr>
            <a:picLocks noChangeAspect="1"/>
          </p:cNvPicPr>
          <p:nvPr/>
        </p:nvPicPr>
        <p:blipFill>
          <a:blip r:embed="rId4"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13</a:t>
            </a:fld>
            <a:endParaRPr lang="en-US"/>
          </a:p>
        </p:txBody>
      </p:sp>
      <p:sp>
        <p:nvSpPr>
          <p:cNvPr id="7" name="Title 6"/>
          <p:cNvSpPr>
            <a:spLocks noGrp="1"/>
          </p:cNvSpPr>
          <p:nvPr>
            <p:ph type="title"/>
          </p:nvPr>
        </p:nvSpPr>
        <p:spPr>
          <a:xfrm>
            <a:off x="76200" y="0"/>
            <a:ext cx="9067800" cy="838200"/>
          </a:xfrm>
        </p:spPr>
        <p:txBody>
          <a:bodyPr/>
          <a:lstStyle/>
          <a:p>
            <a:r>
              <a:rPr lang="en-US" dirty="0" smtClean="0"/>
              <a:t>What if we loved rock a little less?</a:t>
            </a:r>
            <a:endParaRPr lang="en-US" dirty="0"/>
          </a:p>
        </p:txBody>
      </p:sp>
      <p:sp>
        <p:nvSpPr>
          <p:cNvPr id="12" name="TextBox 11"/>
          <p:cNvSpPr txBox="1"/>
          <p:nvPr/>
        </p:nvSpPr>
        <p:spPr>
          <a:xfrm>
            <a:off x="7162800" y="381000"/>
            <a:ext cx="1981200" cy="2031325"/>
          </a:xfrm>
          <a:prstGeom prst="rect">
            <a:avLst/>
          </a:prstGeom>
          <a:solidFill>
            <a:schemeClr val="bg1">
              <a:lumMod val="95000"/>
            </a:schemeClr>
          </a:solidFill>
        </p:spPr>
        <p:txBody>
          <a:bodyPr wrap="square" rtlCol="0">
            <a:spAutoFit/>
          </a:bodyPr>
          <a:lstStyle/>
          <a:p>
            <a:r>
              <a:rPr lang="en-US" b="1" dirty="0" smtClean="0">
                <a:solidFill>
                  <a:schemeClr val="accent2">
                    <a:lumMod val="75000"/>
                  </a:schemeClr>
                </a:solidFill>
              </a:rPr>
              <a:t>CONTAINMENT MOATS AS GREEN SWALES:  </a:t>
            </a:r>
          </a:p>
          <a:p>
            <a:r>
              <a:rPr lang="en-US" b="1" dirty="0" smtClean="0">
                <a:solidFill>
                  <a:schemeClr val="accent2">
                    <a:lumMod val="75000"/>
                  </a:schemeClr>
                </a:solidFill>
              </a:rPr>
              <a:t>remove silt and pollution from surface runoff water</a:t>
            </a:r>
          </a:p>
        </p:txBody>
      </p:sp>
      <p:cxnSp>
        <p:nvCxnSpPr>
          <p:cNvPr id="13" name="Straight Arrow Connector 12"/>
          <p:cNvCxnSpPr>
            <a:stCxn id="12" idx="1"/>
          </p:cNvCxnSpPr>
          <p:nvPr/>
        </p:nvCxnSpPr>
        <p:spPr>
          <a:xfrm rot="10800000" flipV="1">
            <a:off x="6477000" y="1396662"/>
            <a:ext cx="685800" cy="1727537"/>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itle 1"/>
          <p:cNvSpPr txBox="1">
            <a:spLocks/>
          </p:cNvSpPr>
          <p:nvPr/>
        </p:nvSpPr>
        <p:spPr>
          <a:xfrm>
            <a:off x="3048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St. Louis 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cxnSp>
        <p:nvCxnSpPr>
          <p:cNvPr id="18" name="Straight Arrow Connector 17"/>
          <p:cNvCxnSpPr>
            <a:stCxn id="12" idx="1"/>
          </p:cNvCxnSpPr>
          <p:nvPr/>
        </p:nvCxnSpPr>
        <p:spPr>
          <a:xfrm rot="10800000" flipV="1">
            <a:off x="6629400" y="1396662"/>
            <a:ext cx="533400" cy="51137"/>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2" idx="1"/>
          </p:cNvCxnSpPr>
          <p:nvPr/>
        </p:nvCxnSpPr>
        <p:spPr>
          <a:xfrm rot="10800000" flipV="1">
            <a:off x="2362200" y="1396662"/>
            <a:ext cx="4800600" cy="3480137"/>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2" idx="1"/>
          </p:cNvCxnSpPr>
          <p:nvPr/>
        </p:nvCxnSpPr>
        <p:spPr>
          <a:xfrm rot="10800000" flipV="1">
            <a:off x="6781800" y="1396662"/>
            <a:ext cx="381000" cy="3327737"/>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a:off x="1228060" y="4478079"/>
            <a:ext cx="2029047" cy="652130"/>
          </a:xfrm>
          <a:custGeom>
            <a:avLst/>
            <a:gdLst>
              <a:gd name="connsiteX0" fmla="*/ 37214 w 2029047"/>
              <a:gd name="connsiteY0" fmla="*/ 264042 h 652130"/>
              <a:gd name="connsiteX1" fmla="*/ 441252 w 2029047"/>
              <a:gd name="connsiteY1" fmla="*/ 540488 h 652130"/>
              <a:gd name="connsiteX2" fmla="*/ 1068573 w 2029047"/>
              <a:gd name="connsiteY2" fmla="*/ 497958 h 652130"/>
              <a:gd name="connsiteX3" fmla="*/ 1536405 w 2029047"/>
              <a:gd name="connsiteY3" fmla="*/ 646814 h 652130"/>
              <a:gd name="connsiteX4" fmla="*/ 1982973 w 2029047"/>
              <a:gd name="connsiteY4" fmla="*/ 529856 h 652130"/>
              <a:gd name="connsiteX5" fmla="*/ 1812852 w 2029047"/>
              <a:gd name="connsiteY5" fmla="*/ 253409 h 652130"/>
              <a:gd name="connsiteX6" fmla="*/ 1440712 w 2029047"/>
              <a:gd name="connsiteY6" fmla="*/ 317205 h 652130"/>
              <a:gd name="connsiteX7" fmla="*/ 951614 w 2029047"/>
              <a:gd name="connsiteY7" fmla="*/ 147084 h 652130"/>
              <a:gd name="connsiteX8" fmla="*/ 505047 w 2029047"/>
              <a:gd name="connsiteY8" fmla="*/ 178981 h 652130"/>
              <a:gd name="connsiteX9" fmla="*/ 217968 w 2029047"/>
              <a:gd name="connsiteY9" fmla="*/ 8861 h 652130"/>
              <a:gd name="connsiteX10" fmla="*/ 37214 w 2029047"/>
              <a:gd name="connsiteY10" fmla="*/ 264042 h 6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9047" h="652130">
                <a:moveTo>
                  <a:pt x="37214" y="264042"/>
                </a:moveTo>
                <a:cubicBezTo>
                  <a:pt x="74428" y="352647"/>
                  <a:pt x="269359" y="501502"/>
                  <a:pt x="441252" y="540488"/>
                </a:cubicBezTo>
                <a:cubicBezTo>
                  <a:pt x="613145" y="579474"/>
                  <a:pt x="886048" y="480237"/>
                  <a:pt x="1068573" y="497958"/>
                </a:cubicBezTo>
                <a:cubicBezTo>
                  <a:pt x="1251098" y="515679"/>
                  <a:pt x="1384005" y="641498"/>
                  <a:pt x="1536405" y="646814"/>
                </a:cubicBezTo>
                <a:cubicBezTo>
                  <a:pt x="1688805" y="652130"/>
                  <a:pt x="1936899" y="595423"/>
                  <a:pt x="1982973" y="529856"/>
                </a:cubicBezTo>
                <a:cubicBezTo>
                  <a:pt x="2029047" y="464289"/>
                  <a:pt x="1903229" y="288851"/>
                  <a:pt x="1812852" y="253409"/>
                </a:cubicBezTo>
                <a:cubicBezTo>
                  <a:pt x="1722475" y="217967"/>
                  <a:pt x="1584252" y="334926"/>
                  <a:pt x="1440712" y="317205"/>
                </a:cubicBezTo>
                <a:cubicBezTo>
                  <a:pt x="1297172" y="299484"/>
                  <a:pt x="1107558" y="170121"/>
                  <a:pt x="951614" y="147084"/>
                </a:cubicBezTo>
                <a:cubicBezTo>
                  <a:pt x="795670" y="124047"/>
                  <a:pt x="627321" y="202018"/>
                  <a:pt x="505047" y="178981"/>
                </a:cubicBezTo>
                <a:cubicBezTo>
                  <a:pt x="382773" y="155944"/>
                  <a:pt x="301256" y="0"/>
                  <a:pt x="217968" y="8861"/>
                </a:cubicBezTo>
                <a:cubicBezTo>
                  <a:pt x="134680" y="17722"/>
                  <a:pt x="0" y="175438"/>
                  <a:pt x="37214" y="264042"/>
                </a:cubicBezTo>
                <a:close/>
              </a:path>
            </a:pathLst>
          </a:cu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5895754" y="3494568"/>
            <a:ext cx="1658678" cy="1690576"/>
          </a:xfrm>
          <a:custGeom>
            <a:avLst/>
            <a:gdLst>
              <a:gd name="connsiteX0" fmla="*/ 154172 w 1658678"/>
              <a:gd name="connsiteY0" fmla="*/ 1672855 h 1690576"/>
              <a:gd name="connsiteX1" fmla="*/ 675167 w 1658678"/>
              <a:gd name="connsiteY1" fmla="*/ 1577162 h 1690576"/>
              <a:gd name="connsiteX2" fmla="*/ 1100469 w 1658678"/>
              <a:gd name="connsiteY2" fmla="*/ 1375144 h 1690576"/>
              <a:gd name="connsiteX3" fmla="*/ 1376916 w 1658678"/>
              <a:gd name="connsiteY3" fmla="*/ 715925 h 1690576"/>
              <a:gd name="connsiteX4" fmla="*/ 1653362 w 1658678"/>
              <a:gd name="connsiteY4" fmla="*/ 194930 h 1690576"/>
              <a:gd name="connsiteX5" fmla="*/ 1345018 w 1658678"/>
              <a:gd name="connsiteY5" fmla="*/ 99237 h 1690576"/>
              <a:gd name="connsiteX6" fmla="*/ 983511 w 1658678"/>
              <a:gd name="connsiteY6" fmla="*/ 790353 h 1690576"/>
              <a:gd name="connsiteX7" fmla="*/ 536944 w 1658678"/>
              <a:gd name="connsiteY7" fmla="*/ 1215655 h 1690576"/>
              <a:gd name="connsiteX8" fmla="*/ 58479 w 1658678"/>
              <a:gd name="connsiteY8" fmla="*/ 1470837 h 1690576"/>
              <a:gd name="connsiteX9" fmla="*/ 154172 w 1658678"/>
              <a:gd name="connsiteY9" fmla="*/ 1672855 h 169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8678" h="1690576">
                <a:moveTo>
                  <a:pt x="154172" y="1672855"/>
                </a:moveTo>
                <a:cubicBezTo>
                  <a:pt x="256953" y="1690576"/>
                  <a:pt x="517451" y="1626780"/>
                  <a:pt x="675167" y="1577162"/>
                </a:cubicBezTo>
                <a:cubicBezTo>
                  <a:pt x="832883" y="1527544"/>
                  <a:pt x="983511" y="1518683"/>
                  <a:pt x="1100469" y="1375144"/>
                </a:cubicBezTo>
                <a:cubicBezTo>
                  <a:pt x="1217427" y="1231605"/>
                  <a:pt x="1284767" y="912627"/>
                  <a:pt x="1376916" y="715925"/>
                </a:cubicBezTo>
                <a:cubicBezTo>
                  <a:pt x="1469065" y="519223"/>
                  <a:pt x="1658678" y="297711"/>
                  <a:pt x="1653362" y="194930"/>
                </a:cubicBezTo>
                <a:cubicBezTo>
                  <a:pt x="1648046" y="92149"/>
                  <a:pt x="1456660" y="0"/>
                  <a:pt x="1345018" y="99237"/>
                </a:cubicBezTo>
                <a:cubicBezTo>
                  <a:pt x="1233376" y="198474"/>
                  <a:pt x="1118190" y="604283"/>
                  <a:pt x="983511" y="790353"/>
                </a:cubicBezTo>
                <a:cubicBezTo>
                  <a:pt x="848832" y="976423"/>
                  <a:pt x="691116" y="1102241"/>
                  <a:pt x="536944" y="1215655"/>
                </a:cubicBezTo>
                <a:cubicBezTo>
                  <a:pt x="382772" y="1329069"/>
                  <a:pt x="116958" y="1398181"/>
                  <a:pt x="58479" y="1470837"/>
                </a:cubicBezTo>
                <a:cubicBezTo>
                  <a:pt x="0" y="1543493"/>
                  <a:pt x="51391" y="1655134"/>
                  <a:pt x="154172" y="1672855"/>
                </a:cubicBezTo>
                <a:close/>
              </a:path>
            </a:pathLst>
          </a:cu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5528930" y="2792819"/>
            <a:ext cx="1499191" cy="707065"/>
          </a:xfrm>
          <a:custGeom>
            <a:avLst/>
            <a:gdLst>
              <a:gd name="connsiteX0" fmla="*/ 63796 w 1499191"/>
              <a:gd name="connsiteY0" fmla="*/ 492641 h 707065"/>
              <a:gd name="connsiteX1" fmla="*/ 350875 w 1499191"/>
              <a:gd name="connsiteY1" fmla="*/ 194930 h 707065"/>
              <a:gd name="connsiteX2" fmla="*/ 786810 w 1499191"/>
              <a:gd name="connsiteY2" fmla="*/ 258725 h 707065"/>
              <a:gd name="connsiteX3" fmla="*/ 1137684 w 1499191"/>
              <a:gd name="connsiteY3" fmla="*/ 24809 h 707065"/>
              <a:gd name="connsiteX4" fmla="*/ 1477926 w 1499191"/>
              <a:gd name="connsiteY4" fmla="*/ 109869 h 707065"/>
              <a:gd name="connsiteX5" fmla="*/ 1265275 w 1499191"/>
              <a:gd name="connsiteY5" fmla="*/ 311888 h 707065"/>
              <a:gd name="connsiteX6" fmla="*/ 808075 w 1499191"/>
              <a:gd name="connsiteY6" fmla="*/ 492641 h 707065"/>
              <a:gd name="connsiteX7" fmla="*/ 414670 w 1499191"/>
              <a:gd name="connsiteY7" fmla="*/ 428846 h 707065"/>
              <a:gd name="connsiteX8" fmla="*/ 233917 w 1499191"/>
              <a:gd name="connsiteY8" fmla="*/ 673395 h 707065"/>
              <a:gd name="connsiteX9" fmla="*/ 31898 w 1499191"/>
              <a:gd name="connsiteY9" fmla="*/ 630865 h 707065"/>
              <a:gd name="connsiteX10" fmla="*/ 63796 w 1499191"/>
              <a:gd name="connsiteY10" fmla="*/ 492641 h 70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9191" h="707065">
                <a:moveTo>
                  <a:pt x="63796" y="492641"/>
                </a:moveTo>
                <a:cubicBezTo>
                  <a:pt x="116959" y="419985"/>
                  <a:pt x="230373" y="233916"/>
                  <a:pt x="350875" y="194930"/>
                </a:cubicBezTo>
                <a:cubicBezTo>
                  <a:pt x="471377" y="155944"/>
                  <a:pt x="655675" y="287078"/>
                  <a:pt x="786810" y="258725"/>
                </a:cubicBezTo>
                <a:cubicBezTo>
                  <a:pt x="917945" y="230372"/>
                  <a:pt x="1022498" y="49618"/>
                  <a:pt x="1137684" y="24809"/>
                </a:cubicBezTo>
                <a:cubicBezTo>
                  <a:pt x="1252870" y="0"/>
                  <a:pt x="1456661" y="62023"/>
                  <a:pt x="1477926" y="109869"/>
                </a:cubicBezTo>
                <a:cubicBezTo>
                  <a:pt x="1499191" y="157715"/>
                  <a:pt x="1376917" y="248093"/>
                  <a:pt x="1265275" y="311888"/>
                </a:cubicBezTo>
                <a:cubicBezTo>
                  <a:pt x="1153633" y="375683"/>
                  <a:pt x="949842" y="473148"/>
                  <a:pt x="808075" y="492641"/>
                </a:cubicBezTo>
                <a:cubicBezTo>
                  <a:pt x="666308" y="512134"/>
                  <a:pt x="510363" y="398720"/>
                  <a:pt x="414670" y="428846"/>
                </a:cubicBezTo>
                <a:cubicBezTo>
                  <a:pt x="318977" y="458972"/>
                  <a:pt x="297712" y="639725"/>
                  <a:pt x="233917" y="673395"/>
                </a:cubicBezTo>
                <a:cubicBezTo>
                  <a:pt x="170122" y="707065"/>
                  <a:pt x="63796" y="653902"/>
                  <a:pt x="31898" y="630865"/>
                </a:cubicBezTo>
                <a:cubicBezTo>
                  <a:pt x="0" y="607828"/>
                  <a:pt x="10633" y="565297"/>
                  <a:pt x="63796" y="492641"/>
                </a:cubicBezTo>
                <a:close/>
              </a:path>
            </a:pathLst>
          </a:cu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Documents and Settings\mariusz.bleszynski\Desktop\AZFA\75680-A10-401-A10.401.tif"/>
          <p:cNvPicPr>
            <a:picLocks noChangeAspect="1" noChangeArrowheads="1"/>
          </p:cNvPicPr>
          <p:nvPr/>
        </p:nvPicPr>
        <p:blipFill>
          <a:blip r:embed="rId2" cstate="print"/>
          <a:srcRect/>
          <a:stretch>
            <a:fillRect/>
          </a:stretch>
        </p:blipFill>
        <p:spPr bwMode="auto">
          <a:xfrm>
            <a:off x="685800" y="1524000"/>
            <a:ext cx="5410200" cy="3508321"/>
          </a:xfrm>
          <a:prstGeom prst="rect">
            <a:avLst/>
          </a:prstGeom>
          <a:noFill/>
        </p:spPr>
      </p:pic>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14</a:t>
            </a:fld>
            <a:endParaRPr lang="en-US"/>
          </a:p>
        </p:txBody>
      </p:sp>
      <p:sp>
        <p:nvSpPr>
          <p:cNvPr id="7" name="Title 6"/>
          <p:cNvSpPr>
            <a:spLocks noGrp="1"/>
          </p:cNvSpPr>
          <p:nvPr>
            <p:ph type="title"/>
          </p:nvPr>
        </p:nvSpPr>
        <p:spPr>
          <a:xfrm>
            <a:off x="76200" y="0"/>
            <a:ext cx="9067800" cy="838200"/>
          </a:xfrm>
        </p:spPr>
        <p:txBody>
          <a:bodyPr/>
          <a:lstStyle/>
          <a:p>
            <a:r>
              <a:rPr lang="en-US" dirty="0" smtClean="0"/>
              <a:t>What if we loved rock a little less?</a:t>
            </a:r>
            <a:endParaRPr lang="en-US" dirty="0"/>
          </a:p>
        </p:txBody>
      </p:sp>
      <p:sp>
        <p:nvSpPr>
          <p:cNvPr id="21" name="Title 1"/>
          <p:cNvSpPr txBox="1">
            <a:spLocks/>
          </p:cNvSpPr>
          <p:nvPr/>
        </p:nvSpPr>
        <p:spPr>
          <a:xfrm>
            <a:off x="3048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St. Louis 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sp>
        <p:nvSpPr>
          <p:cNvPr id="14" name="TextBox 13"/>
          <p:cNvSpPr txBox="1"/>
          <p:nvPr/>
        </p:nvSpPr>
        <p:spPr>
          <a:xfrm>
            <a:off x="6781800" y="676870"/>
            <a:ext cx="2209800" cy="923330"/>
          </a:xfrm>
          <a:prstGeom prst="rect">
            <a:avLst/>
          </a:prstGeom>
          <a:noFill/>
        </p:spPr>
        <p:txBody>
          <a:bodyPr wrap="square" rtlCol="0">
            <a:spAutoFit/>
          </a:bodyPr>
          <a:lstStyle/>
          <a:p>
            <a:r>
              <a:rPr lang="en-US" dirty="0" smtClean="0">
                <a:solidFill>
                  <a:srgbClr val="FFC000"/>
                </a:solidFill>
              </a:rPr>
              <a:t>TOPSOIL / PLANTING MEDIA &amp; PLANT COMPOSITION</a:t>
            </a:r>
            <a:endParaRPr lang="en-US" dirty="0">
              <a:solidFill>
                <a:srgbClr val="FFC000"/>
              </a:solidFill>
            </a:endParaRPr>
          </a:p>
        </p:txBody>
      </p:sp>
      <p:cxnSp>
        <p:nvCxnSpPr>
          <p:cNvPr id="25" name="Straight Arrow Connector 24"/>
          <p:cNvCxnSpPr>
            <a:stCxn id="26" idx="1"/>
          </p:cNvCxnSpPr>
          <p:nvPr/>
        </p:nvCxnSpPr>
        <p:spPr>
          <a:xfrm rot="10800000" flipV="1">
            <a:off x="3505200" y="2138065"/>
            <a:ext cx="3276600" cy="1062334"/>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781800" y="1676400"/>
            <a:ext cx="2209800" cy="923330"/>
          </a:xfrm>
          <a:prstGeom prst="rect">
            <a:avLst/>
          </a:prstGeom>
          <a:noFill/>
        </p:spPr>
        <p:txBody>
          <a:bodyPr wrap="square" rtlCol="0">
            <a:spAutoFit/>
          </a:bodyPr>
          <a:lstStyle/>
          <a:p>
            <a:r>
              <a:rPr lang="en-US" dirty="0" smtClean="0">
                <a:solidFill>
                  <a:srgbClr val="FFC000"/>
                </a:solidFill>
              </a:rPr>
              <a:t>FILTERING / WATER RETENTION MEDIA  – SAND &amp; GRAVEL</a:t>
            </a:r>
            <a:endParaRPr lang="en-US" dirty="0">
              <a:solidFill>
                <a:srgbClr val="FFC000"/>
              </a:solidFill>
            </a:endParaRPr>
          </a:p>
        </p:txBody>
      </p:sp>
      <p:cxnSp>
        <p:nvCxnSpPr>
          <p:cNvPr id="30" name="Straight Arrow Connector 29"/>
          <p:cNvCxnSpPr>
            <a:stCxn id="31" idx="1"/>
          </p:cNvCxnSpPr>
          <p:nvPr/>
        </p:nvCxnSpPr>
        <p:spPr>
          <a:xfrm rot="10800000" flipV="1">
            <a:off x="4495800" y="3029634"/>
            <a:ext cx="2286000" cy="286435"/>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781800" y="2706469"/>
            <a:ext cx="2209800" cy="646331"/>
          </a:xfrm>
          <a:prstGeom prst="rect">
            <a:avLst/>
          </a:prstGeom>
          <a:noFill/>
        </p:spPr>
        <p:txBody>
          <a:bodyPr wrap="square" rtlCol="0">
            <a:spAutoFit/>
          </a:bodyPr>
          <a:lstStyle/>
          <a:p>
            <a:r>
              <a:rPr lang="en-US" dirty="0" smtClean="0">
                <a:solidFill>
                  <a:srgbClr val="FFC000"/>
                </a:solidFill>
              </a:rPr>
              <a:t>DIGGING BARRIER – 6” – 8” STONE</a:t>
            </a:r>
            <a:endParaRPr lang="en-US" dirty="0">
              <a:solidFill>
                <a:srgbClr val="FFC000"/>
              </a:solidFill>
            </a:endParaRPr>
          </a:p>
        </p:txBody>
      </p:sp>
      <p:cxnSp>
        <p:nvCxnSpPr>
          <p:cNvPr id="35" name="Straight Arrow Connector 34"/>
          <p:cNvCxnSpPr>
            <a:stCxn id="36" idx="1"/>
          </p:cNvCxnSpPr>
          <p:nvPr/>
        </p:nvCxnSpPr>
        <p:spPr>
          <a:xfrm rot="10800000">
            <a:off x="4038600" y="3352802"/>
            <a:ext cx="2743200" cy="475564"/>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6781800" y="3505200"/>
            <a:ext cx="2209800" cy="646331"/>
          </a:xfrm>
          <a:prstGeom prst="rect">
            <a:avLst/>
          </a:prstGeom>
          <a:noFill/>
        </p:spPr>
        <p:txBody>
          <a:bodyPr wrap="square" rtlCol="0">
            <a:spAutoFit/>
          </a:bodyPr>
          <a:lstStyle/>
          <a:p>
            <a:r>
              <a:rPr lang="en-US" dirty="0" smtClean="0">
                <a:solidFill>
                  <a:srgbClr val="FFC000"/>
                </a:solidFill>
              </a:rPr>
              <a:t>PERMEABLE GEOTEXTILE</a:t>
            </a:r>
            <a:endParaRPr lang="en-US" dirty="0">
              <a:solidFill>
                <a:srgbClr val="FFC000"/>
              </a:solidFill>
            </a:endParaRPr>
          </a:p>
        </p:txBody>
      </p:sp>
      <p:cxnSp>
        <p:nvCxnSpPr>
          <p:cNvPr id="40" name="Straight Arrow Connector 39"/>
          <p:cNvCxnSpPr/>
          <p:nvPr/>
        </p:nvCxnSpPr>
        <p:spPr>
          <a:xfrm rot="5400000">
            <a:off x="1448197" y="32000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1981598" y="31238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2514997" y="30476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3048397" y="29714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3581797" y="29714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09600" y="5105400"/>
            <a:ext cx="5867400" cy="830997"/>
          </a:xfrm>
          <a:prstGeom prst="rect">
            <a:avLst/>
          </a:prstGeom>
          <a:noFill/>
        </p:spPr>
        <p:txBody>
          <a:bodyPr wrap="square" rtlCol="0">
            <a:spAutoFit/>
          </a:bodyPr>
          <a:lstStyle/>
          <a:p>
            <a:r>
              <a:rPr lang="en-US" sz="2400" dirty="0" smtClean="0">
                <a:solidFill>
                  <a:schemeClr val="bg1"/>
                </a:solidFill>
              </a:rPr>
              <a:t>Replace rockwork exhibit floors with permeable soil beds</a:t>
            </a:r>
            <a:endParaRPr lang="en-US" sz="2400" dirty="0">
              <a:solidFill>
                <a:schemeClr val="bg1"/>
              </a:solidFill>
            </a:endParaRPr>
          </a:p>
        </p:txBody>
      </p:sp>
      <p:cxnSp>
        <p:nvCxnSpPr>
          <p:cNvPr id="51" name="Straight Arrow Connector 50"/>
          <p:cNvCxnSpPr>
            <a:stCxn id="52" idx="1"/>
          </p:cNvCxnSpPr>
          <p:nvPr/>
        </p:nvCxnSpPr>
        <p:spPr>
          <a:xfrm rot="10800000">
            <a:off x="1752600" y="3810000"/>
            <a:ext cx="5029200" cy="718066"/>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781800" y="4343400"/>
            <a:ext cx="2209800" cy="369332"/>
          </a:xfrm>
          <a:prstGeom prst="rect">
            <a:avLst/>
          </a:prstGeom>
          <a:noFill/>
        </p:spPr>
        <p:txBody>
          <a:bodyPr wrap="square" rtlCol="0">
            <a:spAutoFit/>
          </a:bodyPr>
          <a:lstStyle/>
          <a:p>
            <a:r>
              <a:rPr lang="en-US" dirty="0" smtClean="0">
                <a:solidFill>
                  <a:srgbClr val="FFC000"/>
                </a:solidFill>
              </a:rPr>
              <a:t>ROCKWORK EDGE</a:t>
            </a:r>
            <a:endParaRPr lang="en-US" dirty="0">
              <a:solidFill>
                <a:srgbClr val="FFC000"/>
              </a:solidFill>
            </a:endParaRPr>
          </a:p>
        </p:txBody>
      </p:sp>
      <p:cxnSp>
        <p:nvCxnSpPr>
          <p:cNvPr id="27" name="Straight Connector 26"/>
          <p:cNvCxnSpPr/>
          <p:nvPr/>
        </p:nvCxnSpPr>
        <p:spPr>
          <a:xfrm rot="5400000">
            <a:off x="2255044" y="2543175"/>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2343150" y="2538413"/>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2300288" y="2540794"/>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2386013" y="2540794"/>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2474119" y="253603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2431257" y="2538413"/>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2731294" y="24431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2819400" y="24384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776538" y="24407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502694" y="25193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2590800" y="25146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2547938" y="25169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2883694" y="24431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2971800" y="24384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2928938" y="24407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1969294" y="25955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2057400" y="25908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2014538" y="25931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1816894" y="26717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1905000" y="26670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1862138" y="26693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32646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33528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33099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5400000">
            <a:off x="3036094" y="24431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3124200" y="24384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3081338" y="24407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34170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5400000">
            <a:off x="35052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a:off x="34623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35694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36576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a:off x="36147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a:off x="37980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5400000">
            <a:off x="38862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a:off x="38433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a:off x="39504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40386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a:off x="39957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4102894" y="22907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4191000" y="22860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a:off x="4148138" y="22883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4331494" y="22907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4419600" y="22860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5400000">
            <a:off x="4376738" y="22883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4" idx="1"/>
          </p:cNvCxnSpPr>
          <p:nvPr/>
        </p:nvCxnSpPr>
        <p:spPr>
          <a:xfrm rot="10800000" flipV="1">
            <a:off x="3429000" y="1138534"/>
            <a:ext cx="3352800" cy="1443335"/>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owerpointBackground_D.png"/>
          <p:cNvPicPr>
            <a:picLocks noChangeAspect="1"/>
          </p:cNvPicPr>
          <p:nvPr/>
        </p:nvPicPr>
        <p:blipFill>
          <a:blip r:embed="rId2"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15</a:t>
            </a:fld>
            <a:endParaRPr lang="en-US"/>
          </a:p>
        </p:txBody>
      </p:sp>
      <p:sp>
        <p:nvSpPr>
          <p:cNvPr id="7" name="Title 6"/>
          <p:cNvSpPr>
            <a:spLocks noGrp="1"/>
          </p:cNvSpPr>
          <p:nvPr>
            <p:ph type="title"/>
          </p:nvPr>
        </p:nvSpPr>
        <p:spPr>
          <a:xfrm>
            <a:off x="76200" y="0"/>
            <a:ext cx="9067800" cy="838200"/>
          </a:xfrm>
        </p:spPr>
        <p:txBody>
          <a:bodyPr/>
          <a:lstStyle/>
          <a:p>
            <a:r>
              <a:rPr lang="en-US" dirty="0" smtClean="0"/>
              <a:t>Other savings on concrete?</a:t>
            </a:r>
            <a:endParaRPr lang="en-US" dirty="0"/>
          </a:p>
        </p:txBody>
      </p:sp>
      <p:pic>
        <p:nvPicPr>
          <p:cNvPr id="10" name="Picture 9" descr="rock wall.jpg"/>
          <p:cNvPicPr>
            <a:picLocks noChangeAspect="1"/>
          </p:cNvPicPr>
          <p:nvPr/>
        </p:nvPicPr>
        <p:blipFill>
          <a:blip r:embed="rId3" cstate="email"/>
          <a:stretch>
            <a:fillRect/>
          </a:stretch>
        </p:blipFill>
        <p:spPr>
          <a:xfrm>
            <a:off x="2057400" y="1219199"/>
            <a:ext cx="4876800" cy="3717091"/>
          </a:xfrm>
          <a:prstGeom prst="rect">
            <a:avLst/>
          </a:prstGeom>
        </p:spPr>
      </p:pic>
      <p:sp>
        <p:nvSpPr>
          <p:cNvPr id="11" name="TextBox 10"/>
          <p:cNvSpPr txBox="1"/>
          <p:nvPr/>
        </p:nvSpPr>
        <p:spPr>
          <a:xfrm>
            <a:off x="1905000" y="5029200"/>
            <a:ext cx="5867400" cy="830997"/>
          </a:xfrm>
          <a:prstGeom prst="rect">
            <a:avLst/>
          </a:prstGeom>
          <a:noFill/>
        </p:spPr>
        <p:txBody>
          <a:bodyPr wrap="square" rtlCol="0">
            <a:spAutoFit/>
          </a:bodyPr>
          <a:lstStyle/>
          <a:p>
            <a:r>
              <a:rPr lang="en-US" sz="2400" dirty="0" smtClean="0">
                <a:solidFill>
                  <a:schemeClr val="bg1"/>
                </a:solidFill>
              </a:rPr>
              <a:t>Frequently rockwork shotcrete walls are supported by CIP concrete </a:t>
            </a:r>
            <a:endParaRPr lang="en-US" sz="2400" dirty="0">
              <a:solidFill>
                <a:schemeClr val="bg1"/>
              </a:solidFill>
            </a:endParaRPr>
          </a:p>
        </p:txBody>
      </p:sp>
      <p:sp>
        <p:nvSpPr>
          <p:cNvPr id="9" name="TextBox 8"/>
          <p:cNvSpPr txBox="1"/>
          <p:nvPr/>
        </p:nvSpPr>
        <p:spPr>
          <a:xfrm>
            <a:off x="7086600" y="1219200"/>
            <a:ext cx="1981200" cy="646331"/>
          </a:xfrm>
          <a:prstGeom prst="rect">
            <a:avLst/>
          </a:prstGeom>
          <a:noFill/>
        </p:spPr>
        <p:txBody>
          <a:bodyPr wrap="square" rtlCol="0">
            <a:spAutoFit/>
          </a:bodyPr>
          <a:lstStyle/>
          <a:p>
            <a:r>
              <a:rPr lang="en-US" dirty="0" smtClean="0">
                <a:solidFill>
                  <a:srgbClr val="FFC000"/>
                </a:solidFill>
              </a:rPr>
              <a:t>FREE STANDING </a:t>
            </a:r>
          </a:p>
          <a:p>
            <a:r>
              <a:rPr lang="en-US" dirty="0" smtClean="0">
                <a:solidFill>
                  <a:srgbClr val="FFC000"/>
                </a:solidFill>
              </a:rPr>
              <a:t>SHOTCRETE WALL</a:t>
            </a:r>
            <a:endParaRPr lang="en-US" dirty="0">
              <a:solidFill>
                <a:srgbClr val="FFC000"/>
              </a:solidFill>
            </a:endParaRPr>
          </a:p>
        </p:txBody>
      </p:sp>
      <p:cxnSp>
        <p:nvCxnSpPr>
          <p:cNvPr id="12" name="Straight Arrow Connector 11"/>
          <p:cNvCxnSpPr/>
          <p:nvPr/>
        </p:nvCxnSpPr>
        <p:spPr>
          <a:xfrm rot="10800000" flipV="1">
            <a:off x="3962400" y="1447800"/>
            <a:ext cx="3124200" cy="8382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086600" y="2133600"/>
            <a:ext cx="1981200" cy="646331"/>
          </a:xfrm>
          <a:prstGeom prst="rect">
            <a:avLst/>
          </a:prstGeom>
          <a:noFill/>
        </p:spPr>
        <p:txBody>
          <a:bodyPr wrap="square" rtlCol="0">
            <a:spAutoFit/>
          </a:bodyPr>
          <a:lstStyle/>
          <a:p>
            <a:r>
              <a:rPr lang="en-US" dirty="0" smtClean="0">
                <a:solidFill>
                  <a:srgbClr val="FFC000"/>
                </a:solidFill>
              </a:rPr>
              <a:t>CIP CONCRETE SUPPORT WALL</a:t>
            </a:r>
            <a:endParaRPr lang="en-US" dirty="0">
              <a:solidFill>
                <a:srgbClr val="FFC000"/>
              </a:solidFill>
            </a:endParaRPr>
          </a:p>
        </p:txBody>
      </p:sp>
      <p:cxnSp>
        <p:nvCxnSpPr>
          <p:cNvPr id="16" name="Straight Arrow Connector 15"/>
          <p:cNvCxnSpPr/>
          <p:nvPr/>
        </p:nvCxnSpPr>
        <p:spPr>
          <a:xfrm rot="10800000" flipV="1">
            <a:off x="4953000" y="2362200"/>
            <a:ext cx="2133600" cy="5334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086600" y="2971800"/>
            <a:ext cx="1981200" cy="369332"/>
          </a:xfrm>
          <a:prstGeom prst="rect">
            <a:avLst/>
          </a:prstGeom>
          <a:noFill/>
        </p:spPr>
        <p:txBody>
          <a:bodyPr wrap="square" rtlCol="0">
            <a:spAutoFit/>
          </a:bodyPr>
          <a:lstStyle/>
          <a:p>
            <a:r>
              <a:rPr lang="en-US" dirty="0" smtClean="0">
                <a:solidFill>
                  <a:srgbClr val="FFC000"/>
                </a:solidFill>
              </a:rPr>
              <a:t>VOID</a:t>
            </a:r>
            <a:endParaRPr lang="en-US" dirty="0">
              <a:solidFill>
                <a:srgbClr val="FFC000"/>
              </a:solidFill>
            </a:endParaRPr>
          </a:p>
        </p:txBody>
      </p:sp>
      <p:cxnSp>
        <p:nvCxnSpPr>
          <p:cNvPr id="20" name="Straight Arrow Connector 19"/>
          <p:cNvCxnSpPr/>
          <p:nvPr/>
        </p:nvCxnSpPr>
        <p:spPr>
          <a:xfrm rot="10800000" flipV="1">
            <a:off x="4114800" y="3201988"/>
            <a:ext cx="2971800" cy="150812"/>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1828800" y="1066800"/>
            <a:ext cx="4800600" cy="3962400"/>
            <a:chOff x="2057400" y="1600200"/>
            <a:chExt cx="4346154" cy="3429000"/>
          </a:xfrm>
        </p:grpSpPr>
        <p:pic>
          <p:nvPicPr>
            <p:cNvPr id="38" name="Picture 37" descr="rock veg copy.jpg"/>
            <p:cNvPicPr>
              <a:picLocks noChangeAspect="1"/>
            </p:cNvPicPr>
            <p:nvPr/>
          </p:nvPicPr>
          <p:blipFill>
            <a:blip r:embed="rId2" cstate="email"/>
            <a:stretch>
              <a:fillRect/>
            </a:stretch>
          </p:blipFill>
          <p:spPr>
            <a:xfrm>
              <a:off x="2057400" y="1600200"/>
              <a:ext cx="4346154" cy="3429000"/>
            </a:xfrm>
            <a:prstGeom prst="rect">
              <a:avLst/>
            </a:prstGeom>
          </p:spPr>
        </p:pic>
        <p:cxnSp>
          <p:nvCxnSpPr>
            <p:cNvPr id="12" name="Straight Connector 11"/>
            <p:cNvCxnSpPr/>
            <p:nvPr/>
          </p:nvCxnSpPr>
          <p:spPr>
            <a:xfrm rot="5400000">
              <a:off x="3352800" y="3200400"/>
              <a:ext cx="2438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038600" y="2590800"/>
              <a:ext cx="2286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038600" y="2743200"/>
              <a:ext cx="2286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886200" y="3505200"/>
              <a:ext cx="3048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581400" y="3505200"/>
              <a:ext cx="38100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62400" y="3124200"/>
              <a:ext cx="1524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267200" y="2286000"/>
              <a:ext cx="1524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048000" y="4419600"/>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16</a:t>
            </a:fld>
            <a:endParaRPr lang="en-US"/>
          </a:p>
        </p:txBody>
      </p:sp>
      <p:sp>
        <p:nvSpPr>
          <p:cNvPr id="7" name="Title 6"/>
          <p:cNvSpPr>
            <a:spLocks noGrp="1"/>
          </p:cNvSpPr>
          <p:nvPr>
            <p:ph type="title"/>
          </p:nvPr>
        </p:nvSpPr>
        <p:spPr>
          <a:xfrm>
            <a:off x="76200" y="0"/>
            <a:ext cx="9067800" cy="838200"/>
          </a:xfrm>
        </p:spPr>
        <p:txBody>
          <a:bodyPr/>
          <a:lstStyle/>
          <a:p>
            <a:r>
              <a:rPr lang="en-US" dirty="0" smtClean="0"/>
              <a:t>Other savings on concrete?</a:t>
            </a:r>
            <a:endParaRPr lang="en-US" dirty="0"/>
          </a:p>
        </p:txBody>
      </p:sp>
      <p:sp>
        <p:nvSpPr>
          <p:cNvPr id="11" name="TextBox 10"/>
          <p:cNvSpPr txBox="1"/>
          <p:nvPr/>
        </p:nvSpPr>
        <p:spPr>
          <a:xfrm>
            <a:off x="1600200" y="5105400"/>
            <a:ext cx="5867400" cy="461665"/>
          </a:xfrm>
          <a:prstGeom prst="rect">
            <a:avLst/>
          </a:prstGeom>
          <a:noFill/>
        </p:spPr>
        <p:txBody>
          <a:bodyPr wrap="square" rtlCol="0">
            <a:spAutoFit/>
          </a:bodyPr>
          <a:lstStyle/>
          <a:p>
            <a:r>
              <a:rPr lang="en-US" sz="2400" dirty="0" smtClean="0">
                <a:solidFill>
                  <a:schemeClr val="bg1"/>
                </a:solidFill>
              </a:rPr>
              <a:t>Well engineered shotcrete will support itself!</a:t>
            </a:r>
            <a:endParaRPr lang="en-US" sz="2400" dirty="0">
              <a:solidFill>
                <a:schemeClr val="bg1"/>
              </a:solidFill>
            </a:endParaRPr>
          </a:p>
        </p:txBody>
      </p:sp>
      <p:sp>
        <p:nvSpPr>
          <p:cNvPr id="28" name="TextBox 27"/>
          <p:cNvSpPr txBox="1"/>
          <p:nvPr/>
        </p:nvSpPr>
        <p:spPr>
          <a:xfrm>
            <a:off x="7086600" y="1219200"/>
            <a:ext cx="1981200" cy="1200329"/>
          </a:xfrm>
          <a:prstGeom prst="rect">
            <a:avLst/>
          </a:prstGeom>
          <a:noFill/>
        </p:spPr>
        <p:txBody>
          <a:bodyPr wrap="square" rtlCol="0">
            <a:spAutoFit/>
          </a:bodyPr>
          <a:lstStyle/>
          <a:p>
            <a:r>
              <a:rPr lang="en-US" dirty="0" smtClean="0">
                <a:solidFill>
                  <a:srgbClr val="FFC000"/>
                </a:solidFill>
              </a:rPr>
              <a:t>FREE STANDING </a:t>
            </a:r>
          </a:p>
          <a:p>
            <a:r>
              <a:rPr lang="en-US" dirty="0" smtClean="0">
                <a:solidFill>
                  <a:srgbClr val="FFC000"/>
                </a:solidFill>
              </a:rPr>
              <a:t>SHOTCRETE WALL SUPPORTED BY  BUTRESSES</a:t>
            </a:r>
            <a:endParaRPr lang="en-US" dirty="0">
              <a:solidFill>
                <a:srgbClr val="FFC000"/>
              </a:solidFill>
            </a:endParaRPr>
          </a:p>
        </p:txBody>
      </p:sp>
      <p:cxnSp>
        <p:nvCxnSpPr>
          <p:cNvPr id="30" name="Straight Arrow Connector 29"/>
          <p:cNvCxnSpPr/>
          <p:nvPr/>
        </p:nvCxnSpPr>
        <p:spPr>
          <a:xfrm rot="10800000" flipV="1">
            <a:off x="3657600" y="1447800"/>
            <a:ext cx="3429000" cy="10668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086600" y="3135868"/>
            <a:ext cx="1981200" cy="369332"/>
          </a:xfrm>
          <a:prstGeom prst="rect">
            <a:avLst/>
          </a:prstGeom>
          <a:noFill/>
        </p:spPr>
        <p:txBody>
          <a:bodyPr wrap="square" rtlCol="0">
            <a:spAutoFit/>
          </a:bodyPr>
          <a:lstStyle/>
          <a:p>
            <a:r>
              <a:rPr lang="en-US" dirty="0" smtClean="0">
                <a:solidFill>
                  <a:srgbClr val="FFC000"/>
                </a:solidFill>
              </a:rPr>
              <a:t>UTILIZE SPACE</a:t>
            </a:r>
            <a:endParaRPr lang="en-US" dirty="0">
              <a:solidFill>
                <a:srgbClr val="FFC000"/>
              </a:solidFill>
            </a:endParaRPr>
          </a:p>
        </p:txBody>
      </p:sp>
      <p:cxnSp>
        <p:nvCxnSpPr>
          <p:cNvPr id="42" name="Straight Arrow Connector 41"/>
          <p:cNvCxnSpPr/>
          <p:nvPr/>
        </p:nvCxnSpPr>
        <p:spPr>
          <a:xfrm rot="10800000">
            <a:off x="4267200" y="3200400"/>
            <a:ext cx="2819400" cy="77788"/>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mariusz.bleszynski\Desktop\AZFA\53006-T601.tif"/>
          <p:cNvPicPr>
            <a:picLocks noChangeAspect="1" noChangeArrowheads="1"/>
          </p:cNvPicPr>
          <p:nvPr/>
        </p:nvPicPr>
        <p:blipFill>
          <a:blip r:embed="rId2" cstate="print"/>
          <a:srcRect l="6728" t="3679"/>
          <a:stretch>
            <a:fillRect/>
          </a:stretch>
        </p:blipFill>
        <p:spPr bwMode="auto">
          <a:xfrm rot="-5400000">
            <a:off x="1090641" y="1258251"/>
            <a:ext cx="5071398" cy="4786920"/>
          </a:xfrm>
          <a:prstGeom prst="rect">
            <a:avLst/>
          </a:prstGeom>
          <a:noFill/>
        </p:spPr>
      </p:pic>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dirty="0"/>
          </a:p>
        </p:txBody>
      </p:sp>
      <p:sp>
        <p:nvSpPr>
          <p:cNvPr id="5" name="Slide Number Placeholder 4"/>
          <p:cNvSpPr>
            <a:spLocks noGrp="1"/>
          </p:cNvSpPr>
          <p:nvPr>
            <p:ph type="sldNum" sz="quarter" idx="12"/>
          </p:nvPr>
        </p:nvSpPr>
        <p:spPr/>
        <p:txBody>
          <a:bodyPr/>
          <a:lstStyle/>
          <a:p>
            <a:fld id="{04897772-CB33-41A7-AAF9-D23751FDCECA}" type="slidenum">
              <a:rPr lang="en-US" smtClean="0"/>
              <a:pPr/>
              <a:t>17</a:t>
            </a:fld>
            <a:endParaRPr lang="en-US"/>
          </a:p>
        </p:txBody>
      </p:sp>
      <p:sp>
        <p:nvSpPr>
          <p:cNvPr id="7" name="Title 6"/>
          <p:cNvSpPr>
            <a:spLocks noGrp="1"/>
          </p:cNvSpPr>
          <p:nvPr>
            <p:ph type="title"/>
          </p:nvPr>
        </p:nvSpPr>
        <p:spPr>
          <a:xfrm>
            <a:off x="76200" y="0"/>
            <a:ext cx="9067800" cy="838200"/>
          </a:xfrm>
        </p:spPr>
        <p:txBody>
          <a:bodyPr/>
          <a:lstStyle/>
          <a:p>
            <a:r>
              <a:rPr lang="en-US" dirty="0" smtClean="0"/>
              <a:t>Other savings on concrete?</a:t>
            </a:r>
            <a:endParaRPr lang="en-US" dirty="0"/>
          </a:p>
        </p:txBody>
      </p:sp>
      <p:sp>
        <p:nvSpPr>
          <p:cNvPr id="18" name="TextBox 17"/>
          <p:cNvSpPr txBox="1"/>
          <p:nvPr/>
        </p:nvSpPr>
        <p:spPr>
          <a:xfrm>
            <a:off x="6934200" y="914400"/>
            <a:ext cx="2057400" cy="923330"/>
          </a:xfrm>
          <a:prstGeom prst="rect">
            <a:avLst/>
          </a:prstGeom>
          <a:noFill/>
        </p:spPr>
        <p:txBody>
          <a:bodyPr wrap="square" rtlCol="0">
            <a:spAutoFit/>
          </a:bodyPr>
          <a:lstStyle/>
          <a:p>
            <a:r>
              <a:rPr lang="en-US" dirty="0" smtClean="0">
                <a:solidFill>
                  <a:srgbClr val="FFC000"/>
                </a:solidFill>
              </a:rPr>
              <a:t>SHOTCRETE FREE-FORMED SINGLE SHELL</a:t>
            </a:r>
            <a:endParaRPr lang="en-US" dirty="0">
              <a:solidFill>
                <a:srgbClr val="FFC000"/>
              </a:solidFill>
            </a:endParaRPr>
          </a:p>
        </p:txBody>
      </p:sp>
      <p:cxnSp>
        <p:nvCxnSpPr>
          <p:cNvPr id="19" name="Straight Arrow Connector 18"/>
          <p:cNvCxnSpPr/>
          <p:nvPr/>
        </p:nvCxnSpPr>
        <p:spPr>
          <a:xfrm rot="10800000" flipV="1">
            <a:off x="3429000" y="1143000"/>
            <a:ext cx="3505200" cy="19050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934200" y="3505200"/>
            <a:ext cx="1981200" cy="646331"/>
          </a:xfrm>
          <a:prstGeom prst="rect">
            <a:avLst/>
          </a:prstGeom>
          <a:noFill/>
        </p:spPr>
        <p:txBody>
          <a:bodyPr wrap="square" rtlCol="0">
            <a:spAutoFit/>
          </a:bodyPr>
          <a:lstStyle/>
          <a:p>
            <a:r>
              <a:rPr lang="en-US" dirty="0" smtClean="0">
                <a:solidFill>
                  <a:srgbClr val="FFC000"/>
                </a:solidFill>
              </a:rPr>
              <a:t>EARTH FORMED FOOTING</a:t>
            </a:r>
            <a:endParaRPr lang="en-US" dirty="0">
              <a:solidFill>
                <a:srgbClr val="FFC000"/>
              </a:solidFill>
            </a:endParaRPr>
          </a:p>
        </p:txBody>
      </p:sp>
      <p:cxnSp>
        <p:nvCxnSpPr>
          <p:cNvPr id="24" name="Straight Arrow Connector 23"/>
          <p:cNvCxnSpPr/>
          <p:nvPr/>
        </p:nvCxnSpPr>
        <p:spPr>
          <a:xfrm rot="10800000" flipV="1">
            <a:off x="3657600" y="3733800"/>
            <a:ext cx="3276600" cy="15240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1524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sz="2800" dirty="0" smtClean="0">
                <a:solidFill>
                  <a:schemeClr val="bg1"/>
                </a:solidFill>
                <a:latin typeface="Futura Bk BT" pitchFamily="34" charset="0"/>
                <a:ea typeface="+mj-ea"/>
                <a:cs typeface="+mj-cs"/>
              </a:rPr>
              <a:t>Kansas City </a:t>
            </a: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cxnSp>
        <p:nvCxnSpPr>
          <p:cNvPr id="12" name="Straight Arrow Connector 11"/>
          <p:cNvCxnSpPr/>
          <p:nvPr/>
        </p:nvCxnSpPr>
        <p:spPr>
          <a:xfrm rot="5400000">
            <a:off x="4610100" y="1257300"/>
            <a:ext cx="2438400" cy="22098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Documents and Settings\mariusz.bleszynski\Desktop\AZFA\moat.tif"/>
          <p:cNvPicPr>
            <a:picLocks noChangeAspect="1" noChangeArrowheads="1"/>
          </p:cNvPicPr>
          <p:nvPr/>
        </p:nvPicPr>
        <p:blipFill>
          <a:blip r:embed="rId2" cstate="print"/>
          <a:srcRect l="5120" t="1148" r="20481"/>
          <a:stretch>
            <a:fillRect/>
          </a:stretch>
        </p:blipFill>
        <p:spPr bwMode="auto">
          <a:xfrm rot="-5400000">
            <a:off x="1586537" y="474019"/>
            <a:ext cx="3986109" cy="6252017"/>
          </a:xfrm>
          <a:prstGeom prst="rect">
            <a:avLst/>
          </a:prstGeom>
          <a:noFill/>
        </p:spPr>
      </p:pic>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dirty="0"/>
          </a:p>
        </p:txBody>
      </p:sp>
      <p:sp>
        <p:nvSpPr>
          <p:cNvPr id="5" name="Slide Number Placeholder 4"/>
          <p:cNvSpPr>
            <a:spLocks noGrp="1"/>
          </p:cNvSpPr>
          <p:nvPr>
            <p:ph type="sldNum" sz="quarter" idx="12"/>
          </p:nvPr>
        </p:nvSpPr>
        <p:spPr/>
        <p:txBody>
          <a:bodyPr/>
          <a:lstStyle/>
          <a:p>
            <a:fld id="{04897772-CB33-41A7-AAF9-D23751FDCECA}" type="slidenum">
              <a:rPr lang="en-US" smtClean="0"/>
              <a:pPr/>
              <a:t>18</a:t>
            </a:fld>
            <a:endParaRPr lang="en-US" dirty="0"/>
          </a:p>
        </p:txBody>
      </p:sp>
      <p:sp>
        <p:nvSpPr>
          <p:cNvPr id="7" name="Title 6"/>
          <p:cNvSpPr>
            <a:spLocks noGrp="1"/>
          </p:cNvSpPr>
          <p:nvPr>
            <p:ph type="title"/>
          </p:nvPr>
        </p:nvSpPr>
        <p:spPr>
          <a:xfrm>
            <a:off x="76200" y="0"/>
            <a:ext cx="9067800" cy="914400"/>
          </a:xfrm>
        </p:spPr>
        <p:txBody>
          <a:bodyPr/>
          <a:lstStyle/>
          <a:p>
            <a:r>
              <a:rPr lang="en-US" dirty="0" smtClean="0"/>
              <a:t>Other savings on concrete?</a:t>
            </a:r>
            <a:endParaRPr lang="en-US" dirty="0"/>
          </a:p>
        </p:txBody>
      </p:sp>
      <p:sp>
        <p:nvSpPr>
          <p:cNvPr id="18" name="TextBox 17"/>
          <p:cNvSpPr txBox="1"/>
          <p:nvPr/>
        </p:nvSpPr>
        <p:spPr>
          <a:xfrm>
            <a:off x="6934200" y="914400"/>
            <a:ext cx="2057400" cy="1477328"/>
          </a:xfrm>
          <a:prstGeom prst="rect">
            <a:avLst/>
          </a:prstGeom>
          <a:noFill/>
        </p:spPr>
        <p:txBody>
          <a:bodyPr wrap="square" rtlCol="0">
            <a:spAutoFit/>
          </a:bodyPr>
          <a:lstStyle/>
          <a:p>
            <a:r>
              <a:rPr lang="en-US" dirty="0" smtClean="0">
                <a:solidFill>
                  <a:srgbClr val="FFC000"/>
                </a:solidFill>
              </a:rPr>
              <a:t>SHOTCRETE RETAINING WALL STRUCTURE AND CARVED LAYER AS ONE SYSTEM</a:t>
            </a:r>
            <a:endParaRPr lang="en-US" dirty="0">
              <a:solidFill>
                <a:srgbClr val="FFC000"/>
              </a:solidFill>
            </a:endParaRPr>
          </a:p>
        </p:txBody>
      </p:sp>
      <p:cxnSp>
        <p:nvCxnSpPr>
          <p:cNvPr id="19" name="Straight Arrow Connector 18"/>
          <p:cNvCxnSpPr/>
          <p:nvPr/>
        </p:nvCxnSpPr>
        <p:spPr>
          <a:xfrm rot="10800000" flipV="1">
            <a:off x="3124200" y="1143000"/>
            <a:ext cx="3810000" cy="18288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4762500" y="1485900"/>
            <a:ext cx="2514600" cy="18288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934200" y="3505200"/>
            <a:ext cx="1981200" cy="1200329"/>
          </a:xfrm>
          <a:prstGeom prst="rect">
            <a:avLst/>
          </a:prstGeom>
          <a:noFill/>
        </p:spPr>
        <p:txBody>
          <a:bodyPr wrap="square" rtlCol="0">
            <a:spAutoFit/>
          </a:bodyPr>
          <a:lstStyle/>
          <a:p>
            <a:r>
              <a:rPr lang="en-US" dirty="0" smtClean="0">
                <a:solidFill>
                  <a:srgbClr val="FFC000"/>
                </a:solidFill>
              </a:rPr>
              <a:t>SOIL ANCHORS  DRILLED IN TO REDUCE EXCAVATION</a:t>
            </a:r>
            <a:endParaRPr lang="en-US" dirty="0">
              <a:solidFill>
                <a:srgbClr val="FFC000"/>
              </a:solidFill>
            </a:endParaRPr>
          </a:p>
        </p:txBody>
      </p:sp>
      <p:cxnSp>
        <p:nvCxnSpPr>
          <p:cNvPr id="24" name="Straight Arrow Connector 23"/>
          <p:cNvCxnSpPr/>
          <p:nvPr/>
        </p:nvCxnSpPr>
        <p:spPr>
          <a:xfrm rot="10800000" flipV="1">
            <a:off x="2438400" y="3733800"/>
            <a:ext cx="4495800" cy="12954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itle 1"/>
          <p:cNvSpPr txBox="1">
            <a:spLocks/>
          </p:cNvSpPr>
          <p:nvPr/>
        </p:nvSpPr>
        <p:spPr>
          <a:xfrm>
            <a:off x="4572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St. Louis 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cxnSp>
        <p:nvCxnSpPr>
          <p:cNvPr id="14" name="Straight Connector 13"/>
          <p:cNvCxnSpPr/>
          <p:nvPr/>
        </p:nvCxnSpPr>
        <p:spPr>
          <a:xfrm>
            <a:off x="5410200" y="3276600"/>
            <a:ext cx="76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067800" cy="990600"/>
          </a:xfrm>
        </p:spPr>
        <p:txBody>
          <a:bodyPr>
            <a:normAutofit/>
          </a:bodyPr>
          <a:lstStyle/>
          <a:p>
            <a:r>
              <a:rPr lang="en-US" dirty="0" smtClean="0"/>
              <a:t>Use Less Concrete</a:t>
            </a:r>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19</a:t>
            </a:fld>
            <a:endParaRPr lang="en-US"/>
          </a:p>
        </p:txBody>
      </p:sp>
      <p:sp>
        <p:nvSpPr>
          <p:cNvPr id="7" name="Content Placeholder 2"/>
          <p:cNvSpPr>
            <a:spLocks noGrp="1"/>
          </p:cNvSpPr>
          <p:nvPr>
            <p:ph idx="1"/>
          </p:nvPr>
        </p:nvSpPr>
        <p:spPr>
          <a:xfrm>
            <a:off x="381000" y="1295400"/>
            <a:ext cx="8229600" cy="4724400"/>
          </a:xfrm>
        </p:spPr>
        <p:txBody>
          <a:bodyPr>
            <a:normAutofit/>
          </a:bodyPr>
          <a:lstStyle/>
          <a:p>
            <a:pPr lvl="1"/>
            <a:r>
              <a:rPr lang="en-US" sz="3600" dirty="0" smtClean="0">
                <a:solidFill>
                  <a:srgbClr val="FFC000"/>
                </a:solidFill>
              </a:rPr>
              <a:t> Cover less ground with it</a:t>
            </a:r>
          </a:p>
          <a:p>
            <a:pPr lvl="1"/>
            <a:r>
              <a:rPr lang="en-US" sz="3600" dirty="0" smtClean="0">
                <a:solidFill>
                  <a:srgbClr val="FFC000"/>
                </a:solidFill>
              </a:rPr>
              <a:t> Design leaner structure</a:t>
            </a:r>
          </a:p>
          <a:p>
            <a:pPr lvl="1"/>
            <a:r>
              <a:rPr lang="en-US" sz="3600" dirty="0" smtClean="0">
                <a:solidFill>
                  <a:srgbClr val="FFC000"/>
                </a:solidFill>
              </a:rPr>
              <a:t> Reuse existing if possible</a:t>
            </a:r>
            <a:endParaRPr lang="en-US" sz="3600" dirty="0">
              <a:solidFill>
                <a:srgbClr val="FFC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067800" cy="990600"/>
          </a:xfrm>
        </p:spPr>
        <p:txBody>
          <a:bodyPr>
            <a:normAutofit/>
          </a:bodyPr>
          <a:lstStyle/>
          <a:p>
            <a:r>
              <a:rPr lang="en-US" dirty="0" smtClean="0"/>
              <a:t>Use Geothermal Heating / Cooling</a:t>
            </a:r>
            <a:endParaRPr lang="en-US" dirty="0"/>
          </a:p>
        </p:txBody>
      </p:sp>
      <p:sp>
        <p:nvSpPr>
          <p:cNvPr id="3" name="Content Placeholder 2"/>
          <p:cNvSpPr>
            <a:spLocks noGrp="1"/>
          </p:cNvSpPr>
          <p:nvPr>
            <p:ph idx="1"/>
          </p:nvPr>
        </p:nvSpPr>
        <p:spPr>
          <a:xfrm>
            <a:off x="381000" y="1295400"/>
            <a:ext cx="8229600" cy="4724400"/>
          </a:xfrm>
        </p:spPr>
        <p:txBody>
          <a:bodyPr>
            <a:normAutofit/>
          </a:bodyPr>
          <a:lstStyle/>
          <a:p>
            <a:pPr lvl="1"/>
            <a:r>
              <a:rPr lang="en-US" sz="2400" dirty="0" smtClean="0">
                <a:solidFill>
                  <a:srgbClr val="FFC000"/>
                </a:solidFill>
              </a:rPr>
              <a:t>Use earth thermal mass to deposit or extract heat for buildings through heat pumps</a:t>
            </a:r>
          </a:p>
          <a:p>
            <a:pPr lvl="1"/>
            <a:r>
              <a:rPr lang="en-US" sz="2400" dirty="0" smtClean="0">
                <a:solidFill>
                  <a:srgbClr val="FFC000"/>
                </a:solidFill>
              </a:rPr>
              <a:t>Has to be thermally balanced!</a:t>
            </a:r>
          </a:p>
          <a:p>
            <a:pPr>
              <a:spcBef>
                <a:spcPts val="1800"/>
              </a:spcBef>
            </a:pPr>
            <a:r>
              <a:rPr lang="en-US" dirty="0" smtClean="0"/>
              <a:t>What does it cost?</a:t>
            </a:r>
          </a:p>
          <a:p>
            <a:pPr lvl="1"/>
            <a:r>
              <a:rPr lang="en-US" sz="2400" dirty="0" smtClean="0">
                <a:solidFill>
                  <a:srgbClr val="FFC000"/>
                </a:solidFill>
              </a:rPr>
              <a:t>Geothermal pump  $2,500  per ton</a:t>
            </a:r>
          </a:p>
          <a:p>
            <a:pPr lvl="1"/>
            <a:r>
              <a:rPr lang="en-US" sz="2400" dirty="0" smtClean="0">
                <a:solidFill>
                  <a:srgbClr val="FFC000"/>
                </a:solidFill>
              </a:rPr>
              <a:t>Drilling &amp; installing wells  $10,000  to  $30,000  each</a:t>
            </a:r>
            <a:endParaRPr lang="en-US" dirty="0" smtClean="0"/>
          </a:p>
          <a:p>
            <a:pPr>
              <a:spcBef>
                <a:spcPts val="1800"/>
              </a:spcBef>
            </a:pPr>
            <a:r>
              <a:rPr lang="en-US" dirty="0" smtClean="0"/>
              <a:t>Will I see a return on investment?</a:t>
            </a:r>
          </a:p>
          <a:p>
            <a:pPr lvl="1"/>
            <a:r>
              <a:rPr lang="en-US" sz="2400" dirty="0" smtClean="0">
                <a:solidFill>
                  <a:srgbClr val="FFC000"/>
                </a:solidFill>
              </a:rPr>
              <a:t>5  to 10 years</a:t>
            </a:r>
          </a:p>
          <a:p>
            <a:pPr lvl="1"/>
            <a:r>
              <a:rPr lang="en-US" sz="2400" dirty="0" smtClean="0">
                <a:solidFill>
                  <a:srgbClr val="FFC000"/>
                </a:solidFill>
              </a:rPr>
              <a:t>LEED credit</a:t>
            </a:r>
            <a:endParaRPr lang="en-US" sz="2400" dirty="0">
              <a:solidFill>
                <a:srgbClr val="FFC000"/>
              </a:solidFill>
            </a:endParaRPr>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rookfield Zoo geothermal copy (Large).jpg"/>
          <p:cNvPicPr>
            <a:picLocks noChangeAspect="1"/>
          </p:cNvPicPr>
          <p:nvPr/>
        </p:nvPicPr>
        <p:blipFill>
          <a:blip r:embed="rId2" cstate="email"/>
          <a:stretch>
            <a:fillRect/>
          </a:stretch>
        </p:blipFill>
        <p:spPr>
          <a:xfrm>
            <a:off x="0" y="304800"/>
            <a:ext cx="9118750" cy="6019800"/>
          </a:xfrm>
          <a:prstGeom prst="rect">
            <a:avLst/>
          </a:prstGeom>
        </p:spPr>
      </p:pic>
      <p:pic>
        <p:nvPicPr>
          <p:cNvPr id="7" name="Picture 6"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21</a:t>
            </a:fld>
            <a:endParaRPr lang="en-US"/>
          </a:p>
        </p:txBody>
      </p:sp>
      <p:sp>
        <p:nvSpPr>
          <p:cNvPr id="2" name="Title 1"/>
          <p:cNvSpPr>
            <a:spLocks noGrp="1"/>
          </p:cNvSpPr>
          <p:nvPr>
            <p:ph type="title"/>
          </p:nvPr>
        </p:nvSpPr>
        <p:spPr>
          <a:xfrm>
            <a:off x="0" y="5562600"/>
            <a:ext cx="9067800" cy="1143000"/>
          </a:xfrm>
        </p:spPr>
        <p:txBody>
          <a:bodyPr>
            <a:normAutofit/>
          </a:bodyPr>
          <a:lstStyle/>
          <a:p>
            <a:pPr algn="r"/>
            <a:r>
              <a:rPr lang="en-US" dirty="0" smtClean="0"/>
              <a:t>With Geothermal</a:t>
            </a:r>
            <a:endParaRPr lang="en-US" dirty="0"/>
          </a:p>
        </p:txBody>
      </p:sp>
      <p:sp>
        <p:nvSpPr>
          <p:cNvPr id="8" name="Oval 7"/>
          <p:cNvSpPr/>
          <p:nvPr/>
        </p:nvSpPr>
        <p:spPr>
          <a:xfrm>
            <a:off x="2362200" y="76200"/>
            <a:ext cx="5638800" cy="3124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8600" y="5715000"/>
            <a:ext cx="4419600" cy="954107"/>
          </a:xfrm>
          <a:prstGeom prst="rect">
            <a:avLst/>
          </a:prstGeom>
          <a:solidFill>
            <a:schemeClr val="bg2">
              <a:lumMod val="90000"/>
            </a:schemeClr>
          </a:solidFill>
        </p:spPr>
        <p:txBody>
          <a:bodyPr wrap="square" rtlCol="0">
            <a:spAutoFit/>
          </a:bodyPr>
          <a:lstStyle/>
          <a:p>
            <a:pPr>
              <a:buFont typeface="Arial" pitchFamily="34" charset="0"/>
              <a:buChar char="•"/>
            </a:pPr>
            <a:r>
              <a:rPr lang="en-US" sz="2800" b="1" dirty="0" smtClean="0">
                <a:solidFill>
                  <a:schemeClr val="accent2">
                    <a:lumMod val="75000"/>
                  </a:schemeClr>
                </a:solidFill>
              </a:rPr>
              <a:t> 12,000 sf. holding building</a:t>
            </a:r>
          </a:p>
          <a:p>
            <a:pPr>
              <a:buFont typeface="Arial" pitchFamily="34" charset="0"/>
              <a:buChar char="•"/>
            </a:pPr>
            <a:r>
              <a:rPr lang="en-US" sz="2800" b="1" dirty="0" smtClean="0">
                <a:solidFill>
                  <a:schemeClr val="accent2">
                    <a:lumMod val="75000"/>
                  </a:schemeClr>
                </a:solidFill>
              </a:rPr>
              <a:t> 35 wells</a:t>
            </a:r>
            <a:endParaRPr lang="en-US" sz="2800" b="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22</a:t>
            </a:fld>
            <a:endParaRPr lang="en-US"/>
          </a:p>
        </p:txBody>
      </p:sp>
      <p:pic>
        <p:nvPicPr>
          <p:cNvPr id="6" name="Picture 5" descr="Philly Zoo geo.jpg"/>
          <p:cNvPicPr>
            <a:picLocks noChangeAspect="1"/>
          </p:cNvPicPr>
          <p:nvPr/>
        </p:nvPicPr>
        <p:blipFill>
          <a:blip r:embed="rId2" cstate="email"/>
          <a:stretch>
            <a:fillRect/>
          </a:stretch>
        </p:blipFill>
        <p:spPr>
          <a:xfrm>
            <a:off x="4953000" y="3538920"/>
            <a:ext cx="4191000" cy="3126486"/>
          </a:xfrm>
          <a:prstGeom prst="rect">
            <a:avLst/>
          </a:prstGeom>
        </p:spPr>
      </p:pic>
      <p:sp>
        <p:nvSpPr>
          <p:cNvPr id="9" name="Title 1"/>
          <p:cNvSpPr>
            <a:spLocks noGrp="1"/>
          </p:cNvSpPr>
          <p:nvPr>
            <p:ph type="title"/>
          </p:nvPr>
        </p:nvSpPr>
        <p:spPr>
          <a:xfrm>
            <a:off x="228600" y="0"/>
            <a:ext cx="9067800" cy="1143000"/>
          </a:xfrm>
        </p:spPr>
        <p:txBody>
          <a:bodyPr>
            <a:normAutofit/>
          </a:bodyPr>
          <a:lstStyle/>
          <a:p>
            <a:r>
              <a:rPr lang="en-US" dirty="0" smtClean="0"/>
              <a:t>Geothermal  Examples</a:t>
            </a:r>
            <a:endParaRPr lang="en-US" dirty="0"/>
          </a:p>
        </p:txBody>
      </p:sp>
      <p:sp>
        <p:nvSpPr>
          <p:cNvPr id="10" name="Content Placeholder 2"/>
          <p:cNvSpPr txBox="1">
            <a:spLocks/>
          </p:cNvSpPr>
          <p:nvPr/>
        </p:nvSpPr>
        <p:spPr>
          <a:xfrm>
            <a:off x="609600" y="1371600"/>
            <a:ext cx="4343400" cy="4724400"/>
          </a:xfrm>
          <a:prstGeom prst="rect">
            <a:avLst/>
          </a:prstGeom>
        </p:spPr>
        <p:txBody>
          <a:bodyPr vert="horz" lIns="91440" tIns="45720" rIns="91440" bIns="45720" rtlCol="0">
            <a:normAutofit fontScale="92500"/>
          </a:bodyPr>
          <a:lstStyle/>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lang="en-US" sz="2400" dirty="0" smtClean="0">
                <a:solidFill>
                  <a:srgbClr val="FFC000"/>
                </a:solidFill>
                <a:latin typeface="Futura Bk BT" pitchFamily="34" charset="0"/>
              </a:rPr>
              <a:t>Toledo Zoo: </a:t>
            </a:r>
            <a:r>
              <a:rPr lang="en-US" sz="2400" dirty="0" smtClean="0">
                <a:solidFill>
                  <a:schemeClr val="bg1"/>
                </a:solidFill>
                <a:latin typeface="Futura Bk BT" pitchFamily="34" charset="0"/>
              </a:rPr>
              <a:t>32 wells to heat aquarium water</a:t>
            </a:r>
          </a:p>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rPr>
              <a:t>Philadelphia</a:t>
            </a:r>
            <a:r>
              <a:rPr kumimoji="0" lang="en-US" sz="2400" b="0" i="0" u="none" strike="noStrike" kern="1200" cap="none" spc="0" normalizeH="0" noProof="0" dirty="0" smtClean="0">
                <a:ln>
                  <a:noFill/>
                </a:ln>
                <a:solidFill>
                  <a:srgbClr val="FFC000"/>
                </a:solidFill>
                <a:effectLst/>
                <a:uLnTx/>
                <a:uFillTx/>
                <a:latin typeface="Futura Bk BT" pitchFamily="34" charset="0"/>
                <a:ea typeface="+mn-ea"/>
                <a:cs typeface="+mn-cs"/>
              </a:rPr>
              <a:t> Zoo: </a:t>
            </a:r>
            <a:r>
              <a:rPr kumimoji="0" lang="en-US" sz="2400" b="0" i="0" u="none" strike="noStrike" kern="1200" cap="none" spc="0" normalizeH="0" noProof="0" dirty="0" smtClean="0">
                <a:ln>
                  <a:noFill/>
                </a:ln>
                <a:solidFill>
                  <a:schemeClr val="bg1"/>
                </a:solidFill>
                <a:effectLst/>
                <a:uLnTx/>
                <a:uFillTx/>
                <a:latin typeface="Futura Bk BT" pitchFamily="34" charset="0"/>
                <a:ea typeface="+mn-ea"/>
                <a:cs typeface="+mn-cs"/>
              </a:rPr>
              <a:t>52 wells to heat new bird exhibit</a:t>
            </a:r>
          </a:p>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lang="en-US" sz="2400" noProof="0" dirty="0" smtClean="0">
                <a:solidFill>
                  <a:srgbClr val="FFC000"/>
                </a:solidFill>
                <a:latin typeface="Futura Bk BT" pitchFamily="34" charset="0"/>
              </a:rPr>
              <a:t>Toronto Zoo: </a:t>
            </a:r>
            <a:r>
              <a:rPr lang="en-US" sz="2400" noProof="0" dirty="0" smtClean="0">
                <a:solidFill>
                  <a:schemeClr val="bg1"/>
                </a:solidFill>
                <a:latin typeface="Futura Bk BT" pitchFamily="34" charset="0"/>
              </a:rPr>
              <a:t>Heating and cooling year round for Macaques</a:t>
            </a:r>
          </a:p>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kumimoji="0" lang="en-US" sz="2400" b="0" i="0" u="none" strike="noStrike" kern="1200" cap="none" spc="0" normalizeH="0" baseline="0" dirty="0" smtClean="0">
                <a:ln>
                  <a:noFill/>
                </a:ln>
                <a:solidFill>
                  <a:srgbClr val="FFC000"/>
                </a:solidFill>
                <a:effectLst/>
                <a:uLnTx/>
                <a:uFillTx/>
                <a:latin typeface="Futura Bk BT" pitchFamily="34" charset="0"/>
                <a:ea typeface="+mn-ea"/>
                <a:cs typeface="+mn-cs"/>
              </a:rPr>
              <a:t>Woodland Park Zoo: </a:t>
            </a:r>
            <a:r>
              <a:rPr kumimoji="0" lang="en-US" sz="2400" b="0" i="0" u="none" strike="noStrike" kern="1200" cap="none" spc="0" normalizeH="0" baseline="0" dirty="0" smtClean="0">
                <a:ln>
                  <a:noFill/>
                </a:ln>
                <a:solidFill>
                  <a:schemeClr val="bg1"/>
                </a:solidFill>
                <a:effectLst/>
                <a:uLnTx/>
                <a:uFillTx/>
                <a:latin typeface="Futura Bk BT" pitchFamily="34" charset="0"/>
                <a:ea typeface="+mn-ea"/>
                <a:cs typeface="+mn-cs"/>
              </a:rPr>
              <a:t>Heating</a:t>
            </a:r>
            <a:r>
              <a:rPr kumimoji="0" lang="en-US" sz="2400" b="0" i="0" u="none" strike="noStrike" kern="1200" cap="none" spc="0" normalizeH="0" dirty="0" smtClean="0">
                <a:ln>
                  <a:noFill/>
                </a:ln>
                <a:solidFill>
                  <a:schemeClr val="bg1"/>
                </a:solidFill>
                <a:effectLst/>
                <a:uLnTx/>
                <a:uFillTx/>
                <a:latin typeface="Futura Bk BT" pitchFamily="34" charset="0"/>
                <a:ea typeface="+mn-ea"/>
                <a:cs typeface="+mn-cs"/>
              </a:rPr>
              <a:t> and cooling Humboldt penguins pool</a:t>
            </a:r>
          </a:p>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lang="en-US" sz="2400" baseline="0" noProof="0" dirty="0" smtClean="0">
                <a:solidFill>
                  <a:srgbClr val="FFC000"/>
                </a:solidFill>
                <a:latin typeface="Futura Bk BT" pitchFamily="34" charset="0"/>
              </a:rPr>
              <a:t>Henry Vilas Zoo: </a:t>
            </a:r>
            <a:r>
              <a:rPr lang="en-US" sz="2400" baseline="0" noProof="0" dirty="0" smtClean="0">
                <a:solidFill>
                  <a:schemeClr val="bg1"/>
                </a:solidFill>
                <a:latin typeface="Futura Bk BT" pitchFamily="34" charset="0"/>
              </a:rPr>
              <a:t>Heating and cooling Children’s Zoo Barn</a:t>
            </a:r>
            <a:endParaRPr kumimoji="0" lang="en-US" sz="2400" b="0" i="0" u="none" strike="noStrike" kern="1200" cap="none" spc="0" normalizeH="0" baseline="0" noProof="0" dirty="0">
              <a:ln>
                <a:noFill/>
              </a:ln>
              <a:solidFill>
                <a:srgbClr val="FFFF00"/>
              </a:solidFill>
              <a:effectLst/>
              <a:uLnTx/>
              <a:uFillTx/>
              <a:latin typeface="Futura Bk BT" pitchFamily="34" charset="0"/>
              <a:ea typeface="+mn-ea"/>
              <a:cs typeface="+mn-cs"/>
            </a:endParaRPr>
          </a:p>
        </p:txBody>
      </p:sp>
      <p:pic>
        <p:nvPicPr>
          <p:cNvPr id="11" name="Picture 10" descr="Penguin wpz.jpg"/>
          <p:cNvPicPr>
            <a:picLocks noChangeAspect="1"/>
          </p:cNvPicPr>
          <p:nvPr/>
        </p:nvPicPr>
        <p:blipFill>
          <a:blip r:embed="rId3" cstate="email"/>
          <a:stretch>
            <a:fillRect/>
          </a:stretch>
        </p:blipFill>
        <p:spPr>
          <a:xfrm>
            <a:off x="4953000" y="152400"/>
            <a:ext cx="2199685" cy="3314192"/>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067800" cy="1143000"/>
          </a:xfrm>
        </p:spPr>
        <p:txBody>
          <a:bodyPr>
            <a:normAutofit/>
          </a:bodyPr>
          <a:lstStyle/>
          <a:p>
            <a:r>
              <a:rPr lang="en-US" dirty="0" smtClean="0"/>
              <a:t>Use Solar Panels</a:t>
            </a:r>
            <a:endParaRPr lang="en-US" dirty="0"/>
          </a:p>
        </p:txBody>
      </p:sp>
      <p:sp>
        <p:nvSpPr>
          <p:cNvPr id="3" name="Content Placeholder 2"/>
          <p:cNvSpPr>
            <a:spLocks noGrp="1"/>
          </p:cNvSpPr>
          <p:nvPr>
            <p:ph idx="1"/>
          </p:nvPr>
        </p:nvSpPr>
        <p:spPr>
          <a:xfrm>
            <a:off x="457200" y="1295400"/>
            <a:ext cx="8229600" cy="5029200"/>
          </a:xfrm>
        </p:spPr>
        <p:txBody>
          <a:bodyPr>
            <a:normAutofit fontScale="70000" lnSpcReduction="20000"/>
          </a:bodyPr>
          <a:lstStyle/>
          <a:p>
            <a:pPr lvl="1"/>
            <a:r>
              <a:rPr lang="en-US" sz="3500" dirty="0" smtClean="0">
                <a:solidFill>
                  <a:srgbClr val="FFC000"/>
                </a:solidFill>
              </a:rPr>
              <a:t>System converts solar radiation into direct current electricity</a:t>
            </a:r>
          </a:p>
          <a:p>
            <a:pPr lvl="1"/>
            <a:r>
              <a:rPr lang="en-US" sz="3500" dirty="0" smtClean="0">
                <a:solidFill>
                  <a:srgbClr val="FFC000"/>
                </a:solidFill>
              </a:rPr>
              <a:t>Frequently combined with energy storage</a:t>
            </a:r>
          </a:p>
          <a:p>
            <a:pPr lvl="1"/>
            <a:r>
              <a:rPr lang="en-US" sz="3500" dirty="0" smtClean="0">
                <a:solidFill>
                  <a:srgbClr val="FFC000"/>
                </a:solidFill>
              </a:rPr>
              <a:t>Solar panels integrated with building envelope</a:t>
            </a:r>
            <a:endParaRPr lang="en-US" sz="1900" dirty="0" smtClean="0"/>
          </a:p>
          <a:p>
            <a:pPr>
              <a:spcBef>
                <a:spcPts val="1800"/>
              </a:spcBef>
            </a:pPr>
            <a:r>
              <a:rPr lang="en-US" sz="3000" dirty="0" smtClean="0"/>
              <a:t>What does it cost?</a:t>
            </a:r>
          </a:p>
          <a:p>
            <a:pPr lvl="1"/>
            <a:r>
              <a:rPr lang="en-US" sz="3300" dirty="0" smtClean="0">
                <a:solidFill>
                  <a:srgbClr val="FFC000"/>
                </a:solidFill>
              </a:rPr>
              <a:t>Installed cost of complete system $8,000-$12,000 per kW</a:t>
            </a:r>
            <a:endParaRPr lang="en-US" sz="1900" b="1" dirty="0" smtClean="0"/>
          </a:p>
          <a:p>
            <a:pPr>
              <a:spcBef>
                <a:spcPts val="1800"/>
              </a:spcBef>
            </a:pPr>
            <a:r>
              <a:rPr lang="en-US" sz="3000" dirty="0" smtClean="0"/>
              <a:t>Will I see a return on investment?</a:t>
            </a:r>
          </a:p>
          <a:p>
            <a:pPr lvl="1"/>
            <a:r>
              <a:rPr lang="en-US" sz="3300" dirty="0" smtClean="0">
                <a:solidFill>
                  <a:srgbClr val="FFC000"/>
                </a:solidFill>
              </a:rPr>
              <a:t>12  to 15 year</a:t>
            </a:r>
          </a:p>
          <a:p>
            <a:pPr lvl="1"/>
            <a:r>
              <a:rPr lang="en-US" sz="3300" dirty="0" smtClean="0">
                <a:solidFill>
                  <a:srgbClr val="FFC000"/>
                </a:solidFill>
              </a:rPr>
              <a:t>LEED credit</a:t>
            </a:r>
            <a:endParaRPr lang="en-US" sz="1400" dirty="0" smtClean="0">
              <a:solidFill>
                <a:srgbClr val="FFC000"/>
              </a:solidFill>
            </a:endParaRPr>
          </a:p>
          <a:p>
            <a:pPr>
              <a:spcBef>
                <a:spcPts val="1800"/>
              </a:spcBef>
            </a:pPr>
            <a:r>
              <a:rPr lang="en-US" sz="3000" dirty="0" smtClean="0"/>
              <a:t>How long do they last?</a:t>
            </a:r>
          </a:p>
          <a:p>
            <a:pPr lvl="1"/>
            <a:r>
              <a:rPr lang="en-US" sz="3300" dirty="0" smtClean="0">
                <a:solidFill>
                  <a:srgbClr val="FFC000"/>
                </a:solidFill>
              </a:rPr>
              <a:t>20  to 40 years</a:t>
            </a:r>
          </a:p>
          <a:p>
            <a:pPr lvl="1"/>
            <a:r>
              <a:rPr lang="en-US" sz="3300" dirty="0" smtClean="0">
                <a:solidFill>
                  <a:srgbClr val="FFC000"/>
                </a:solidFill>
              </a:rPr>
              <a:t>Typical warranty: 25 years</a:t>
            </a:r>
          </a:p>
          <a:p>
            <a:pPr lvl="1">
              <a:buNone/>
            </a:pPr>
            <a:endParaRPr lang="en-US" sz="3300" dirty="0" smtClean="0">
              <a:solidFill>
                <a:srgbClr val="FFC000"/>
              </a:solidFill>
            </a:endParaRPr>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xhibit-solar panels.jpg"/>
          <p:cNvPicPr>
            <a:picLocks noChangeAspect="1"/>
          </p:cNvPicPr>
          <p:nvPr/>
        </p:nvPicPr>
        <p:blipFill>
          <a:blip r:embed="rId2" cstate="email"/>
          <a:stretch>
            <a:fillRect/>
          </a:stretch>
        </p:blipFill>
        <p:spPr>
          <a:xfrm>
            <a:off x="0" y="1196340"/>
            <a:ext cx="9144000" cy="5356860"/>
          </a:xfrm>
          <a:prstGeom prst="rect">
            <a:avLst/>
          </a:prstGeom>
        </p:spPr>
      </p:pic>
      <p:pic>
        <p:nvPicPr>
          <p:cNvPr id="7" name="Picture 6"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dirty="0"/>
          </a:p>
        </p:txBody>
      </p:sp>
      <p:sp>
        <p:nvSpPr>
          <p:cNvPr id="5" name="Slide Number Placeholder 4"/>
          <p:cNvSpPr>
            <a:spLocks noGrp="1"/>
          </p:cNvSpPr>
          <p:nvPr>
            <p:ph type="sldNum" sz="quarter" idx="12"/>
          </p:nvPr>
        </p:nvSpPr>
        <p:spPr/>
        <p:txBody>
          <a:bodyPr/>
          <a:lstStyle/>
          <a:p>
            <a:fld id="{04897772-CB33-41A7-AAF9-D23751FDCECA}" type="slidenum">
              <a:rPr lang="en-US" smtClean="0"/>
              <a:pPr/>
              <a:t>24</a:t>
            </a:fld>
            <a:endParaRPr lang="en-US"/>
          </a:p>
        </p:txBody>
      </p:sp>
      <p:sp>
        <p:nvSpPr>
          <p:cNvPr id="9" name="TextBox 8"/>
          <p:cNvSpPr txBox="1"/>
          <p:nvPr/>
        </p:nvSpPr>
        <p:spPr>
          <a:xfrm>
            <a:off x="6781800" y="381000"/>
            <a:ext cx="1981200" cy="923330"/>
          </a:xfrm>
          <a:prstGeom prst="rect">
            <a:avLst/>
          </a:prstGeom>
          <a:solidFill>
            <a:schemeClr val="bg1">
              <a:lumMod val="95000"/>
            </a:schemeClr>
          </a:solidFill>
        </p:spPr>
        <p:txBody>
          <a:bodyPr wrap="square" rtlCol="0">
            <a:spAutoFit/>
          </a:bodyPr>
          <a:lstStyle/>
          <a:p>
            <a:r>
              <a:rPr lang="en-US" b="1" dirty="0" smtClean="0">
                <a:solidFill>
                  <a:schemeClr val="accent2">
                    <a:lumMod val="75000"/>
                  </a:schemeClr>
                </a:solidFill>
              </a:rPr>
              <a:t>SOLAR PV PANELS ON INVISIBLE SIDE TO </a:t>
            </a:r>
            <a:r>
              <a:rPr lang="en-US" b="1" dirty="0" smtClean="0">
                <a:solidFill>
                  <a:schemeClr val="accent2">
                    <a:lumMod val="75000"/>
                  </a:schemeClr>
                </a:solidFill>
              </a:rPr>
              <a:t>REDUCE </a:t>
            </a:r>
            <a:r>
              <a:rPr lang="en-US" b="1" dirty="0" smtClean="0">
                <a:solidFill>
                  <a:schemeClr val="accent2">
                    <a:lumMod val="75000"/>
                  </a:schemeClr>
                </a:solidFill>
              </a:rPr>
              <a:t>GLARE</a:t>
            </a:r>
          </a:p>
        </p:txBody>
      </p:sp>
      <p:cxnSp>
        <p:nvCxnSpPr>
          <p:cNvPr id="10" name="Straight Arrow Connector 9"/>
          <p:cNvCxnSpPr>
            <a:stCxn id="9" idx="1"/>
          </p:cNvCxnSpPr>
          <p:nvPr/>
        </p:nvCxnSpPr>
        <p:spPr>
          <a:xfrm rot="10800000" flipV="1">
            <a:off x="3886200" y="842665"/>
            <a:ext cx="2895600" cy="1824334"/>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itle 1"/>
          <p:cNvSpPr txBox="1">
            <a:spLocks/>
          </p:cNvSpPr>
          <p:nvPr/>
        </p:nvSpPr>
        <p:spPr>
          <a:xfrm>
            <a:off x="76200" y="0"/>
            <a:ext cx="9067800" cy="11430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bg1"/>
                </a:solidFill>
                <a:effectLst/>
                <a:uLnTx/>
                <a:uFillTx/>
                <a:latin typeface="Futura Bk BT" pitchFamily="34" charset="0"/>
                <a:ea typeface="+mj-ea"/>
                <a:cs typeface="+mj-cs"/>
              </a:rPr>
              <a:t>Use Solar Panels</a:t>
            </a:r>
            <a:endParaRPr kumimoji="0" lang="en-US" sz="32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olar flower milwaukee co zoo.jpg"/>
          <p:cNvPicPr>
            <a:picLocks noChangeAspect="1"/>
          </p:cNvPicPr>
          <p:nvPr/>
        </p:nvPicPr>
        <p:blipFill>
          <a:blip r:embed="rId2" cstate="email"/>
          <a:stretch>
            <a:fillRect/>
          </a:stretch>
        </p:blipFill>
        <p:spPr>
          <a:xfrm>
            <a:off x="0" y="2971800"/>
            <a:ext cx="5259628" cy="3497093"/>
          </a:xfrm>
          <a:prstGeom prst="rect">
            <a:avLst/>
          </a:prstGeom>
        </p:spPr>
      </p:pic>
      <p:pic>
        <p:nvPicPr>
          <p:cNvPr id="9" name="Picture 8"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pic>
        <p:nvPicPr>
          <p:cNvPr id="7" name="Picture 6" descr="solarp1.jpg"/>
          <p:cNvPicPr>
            <a:picLocks noChangeAspect="1"/>
          </p:cNvPicPr>
          <p:nvPr/>
        </p:nvPicPr>
        <p:blipFill>
          <a:blip r:embed="rId4" cstate="email"/>
          <a:stretch>
            <a:fillRect/>
          </a:stretch>
        </p:blipFill>
        <p:spPr>
          <a:xfrm>
            <a:off x="5384800" y="2590800"/>
            <a:ext cx="3759200" cy="2819400"/>
          </a:xfrm>
          <a:prstGeom prst="rect">
            <a:avLst/>
          </a:prstGeom>
        </p:spPr>
      </p:pic>
      <p:pic>
        <p:nvPicPr>
          <p:cNvPr id="6" name="Picture 5" descr="solar powered lampost.jpg"/>
          <p:cNvPicPr>
            <a:picLocks noChangeAspect="1"/>
          </p:cNvPicPr>
          <p:nvPr/>
        </p:nvPicPr>
        <p:blipFill>
          <a:blip r:embed="rId5" cstate="email"/>
          <a:stretch>
            <a:fillRect/>
          </a:stretch>
        </p:blipFill>
        <p:spPr>
          <a:xfrm>
            <a:off x="6781800" y="228600"/>
            <a:ext cx="2143125" cy="2143125"/>
          </a:xfrm>
          <a:prstGeom prst="rect">
            <a:avLst/>
          </a:prstGeom>
        </p:spPr>
      </p:pic>
      <p:sp>
        <p:nvSpPr>
          <p:cNvPr id="2" name="Title 1"/>
          <p:cNvSpPr>
            <a:spLocks noGrp="1"/>
          </p:cNvSpPr>
          <p:nvPr>
            <p:ph type="title"/>
          </p:nvPr>
        </p:nvSpPr>
        <p:spPr/>
        <p:txBody>
          <a:bodyPr>
            <a:normAutofit/>
          </a:bodyPr>
          <a:lstStyle/>
          <a:p>
            <a:r>
              <a:rPr lang="en-US" dirty="0" smtClean="0"/>
              <a:t>Use Solar Panels</a:t>
            </a:r>
            <a:endParaRPr lang="en-US" dirty="0"/>
          </a:p>
        </p:txBody>
      </p:sp>
      <p:sp>
        <p:nvSpPr>
          <p:cNvPr id="3" name="Content Placeholder 2"/>
          <p:cNvSpPr>
            <a:spLocks noGrp="1"/>
          </p:cNvSpPr>
          <p:nvPr>
            <p:ph idx="1"/>
          </p:nvPr>
        </p:nvSpPr>
        <p:spPr>
          <a:xfrm>
            <a:off x="457200" y="1143000"/>
            <a:ext cx="8229600" cy="4724400"/>
          </a:xfrm>
        </p:spPr>
        <p:txBody>
          <a:bodyPr/>
          <a:lstStyle/>
          <a:p>
            <a:r>
              <a:rPr lang="en-US" dirty="0" smtClean="0">
                <a:solidFill>
                  <a:srgbClr val="FFC000"/>
                </a:solidFill>
              </a:rPr>
              <a:t>Non-exhibit uses </a:t>
            </a:r>
            <a:r>
              <a:rPr lang="en-US" dirty="0" smtClean="0">
                <a:solidFill>
                  <a:srgbClr val="FFC000"/>
                </a:solidFill>
              </a:rPr>
              <a:t>and</a:t>
            </a:r>
            <a:r>
              <a:rPr lang="en-US" dirty="0" smtClean="0">
                <a:solidFill>
                  <a:srgbClr val="FFC000"/>
                </a:solidFill>
              </a:rPr>
              <a:t> </a:t>
            </a:r>
            <a:r>
              <a:rPr lang="en-US" dirty="0" smtClean="0">
                <a:solidFill>
                  <a:srgbClr val="FFC000"/>
                </a:solidFill>
              </a:rPr>
              <a:t>remote locations</a:t>
            </a:r>
          </a:p>
          <a:p>
            <a:pPr lvl="1"/>
            <a:r>
              <a:rPr lang="en-US" sz="2400" dirty="0" smtClean="0">
                <a:solidFill>
                  <a:srgbClr val="FFC000"/>
                </a:solidFill>
              </a:rPr>
              <a:t>gates</a:t>
            </a:r>
          </a:p>
          <a:p>
            <a:pPr lvl="1"/>
            <a:r>
              <a:rPr lang="en-US" sz="2400" dirty="0" smtClean="0">
                <a:solidFill>
                  <a:srgbClr val="FFC000"/>
                </a:solidFill>
              </a:rPr>
              <a:t>lighting</a:t>
            </a:r>
          </a:p>
          <a:p>
            <a:pPr lvl="1"/>
            <a:r>
              <a:rPr lang="en-US" sz="2400" dirty="0" smtClean="0">
                <a:solidFill>
                  <a:srgbClr val="FFC000"/>
                </a:solidFill>
              </a:rPr>
              <a:t>signage</a:t>
            </a:r>
          </a:p>
          <a:p>
            <a:pPr>
              <a:buNone/>
            </a:pPr>
            <a:endParaRPr lang="en-US" dirty="0" smtClean="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lowry park shade solar.jpg"/>
          <p:cNvPicPr>
            <a:picLocks noChangeAspect="1"/>
          </p:cNvPicPr>
          <p:nvPr/>
        </p:nvPicPr>
        <p:blipFill>
          <a:blip r:embed="rId2" cstate="email"/>
          <a:stretch>
            <a:fillRect/>
          </a:stretch>
        </p:blipFill>
        <p:spPr>
          <a:xfrm>
            <a:off x="685800" y="1143000"/>
            <a:ext cx="7862682" cy="5232750"/>
          </a:xfrm>
          <a:prstGeom prst="rect">
            <a:avLst/>
          </a:prstGeom>
        </p:spPr>
      </p:pic>
      <p:pic>
        <p:nvPicPr>
          <p:cNvPr id="9" name="Picture 8"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2" name="Title 1"/>
          <p:cNvSpPr>
            <a:spLocks noGrp="1"/>
          </p:cNvSpPr>
          <p:nvPr>
            <p:ph type="title"/>
          </p:nvPr>
        </p:nvSpPr>
        <p:spPr/>
        <p:txBody>
          <a:bodyPr>
            <a:normAutofit/>
          </a:bodyPr>
          <a:lstStyle/>
          <a:p>
            <a:r>
              <a:rPr lang="en-US" dirty="0" smtClean="0"/>
              <a:t>Use Solar Panels</a:t>
            </a:r>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26</a:t>
            </a:fld>
            <a:endParaRPr lang="en-US"/>
          </a:p>
        </p:txBody>
      </p:sp>
      <p:sp>
        <p:nvSpPr>
          <p:cNvPr id="14" name="Title 1"/>
          <p:cNvSpPr txBox="1">
            <a:spLocks/>
          </p:cNvSpPr>
          <p:nvPr/>
        </p:nvSpPr>
        <p:spPr>
          <a:xfrm>
            <a:off x="6858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bg1"/>
                </a:solidFill>
                <a:effectLst/>
                <a:uLnTx/>
                <a:uFillTx/>
                <a:latin typeface="Futura Bk BT" pitchFamily="34" charset="0"/>
                <a:ea typeface="+mj-ea"/>
                <a:cs typeface="+mj-cs"/>
              </a:rPr>
              <a:t>Lowry Park Zoo 	</a:t>
            </a:r>
            <a:endParaRPr kumimoji="0" lang="en-US" sz="32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pic>
        <p:nvPicPr>
          <p:cNvPr id="15" name="Picture 14" descr="lowrys zoo_ride.jpg"/>
          <p:cNvPicPr>
            <a:picLocks noChangeAspect="1"/>
          </p:cNvPicPr>
          <p:nvPr/>
        </p:nvPicPr>
        <p:blipFill>
          <a:blip r:embed="rId4" cstate="email"/>
          <a:stretch>
            <a:fillRect/>
          </a:stretch>
        </p:blipFill>
        <p:spPr>
          <a:xfrm>
            <a:off x="6443133" y="0"/>
            <a:ext cx="2700867" cy="1676400"/>
          </a:xfrm>
          <a:prstGeom prst="rect">
            <a:avLst/>
          </a:prstGeom>
        </p:spPr>
      </p:pic>
      <p:sp>
        <p:nvSpPr>
          <p:cNvPr id="10" name="TextBox 9"/>
          <p:cNvSpPr txBox="1"/>
          <p:nvPr/>
        </p:nvSpPr>
        <p:spPr>
          <a:xfrm>
            <a:off x="6858000" y="4114800"/>
            <a:ext cx="1981200" cy="923330"/>
          </a:xfrm>
          <a:prstGeom prst="rect">
            <a:avLst/>
          </a:prstGeom>
          <a:solidFill>
            <a:schemeClr val="bg1">
              <a:lumMod val="95000"/>
            </a:schemeClr>
          </a:solidFill>
        </p:spPr>
        <p:txBody>
          <a:bodyPr wrap="square" rtlCol="0">
            <a:spAutoFit/>
          </a:bodyPr>
          <a:lstStyle/>
          <a:p>
            <a:r>
              <a:rPr lang="en-US" b="1" dirty="0" smtClean="0">
                <a:solidFill>
                  <a:schemeClr val="accent2">
                    <a:lumMod val="75000"/>
                  </a:schemeClr>
                </a:solidFill>
              </a:rPr>
              <a:t>SOLAR PV PANELS ON SHADE STRUCTURE</a:t>
            </a:r>
          </a:p>
        </p:txBody>
      </p:sp>
      <p:cxnSp>
        <p:nvCxnSpPr>
          <p:cNvPr id="11" name="Straight Arrow Connector 10"/>
          <p:cNvCxnSpPr>
            <a:stCxn id="10" idx="1"/>
          </p:cNvCxnSpPr>
          <p:nvPr/>
        </p:nvCxnSpPr>
        <p:spPr>
          <a:xfrm rot="10800000">
            <a:off x="3962400" y="1981201"/>
            <a:ext cx="2895600" cy="2595265"/>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Water Recycling</a:t>
            </a:r>
            <a:endParaRPr lang="en-US" dirty="0"/>
          </a:p>
        </p:txBody>
      </p:sp>
      <p:sp>
        <p:nvSpPr>
          <p:cNvPr id="3" name="Content Placeholder 2"/>
          <p:cNvSpPr>
            <a:spLocks noGrp="1"/>
          </p:cNvSpPr>
          <p:nvPr>
            <p:ph idx="1"/>
          </p:nvPr>
        </p:nvSpPr>
        <p:spPr>
          <a:xfrm>
            <a:off x="304800" y="1295400"/>
            <a:ext cx="7467600" cy="5029200"/>
          </a:xfrm>
        </p:spPr>
        <p:txBody>
          <a:bodyPr>
            <a:normAutofit fontScale="92500" lnSpcReduction="10000"/>
          </a:bodyPr>
          <a:lstStyle/>
          <a:p>
            <a:pPr lvl="1"/>
            <a:r>
              <a:rPr lang="en-US" sz="2400" dirty="0" smtClean="0">
                <a:solidFill>
                  <a:srgbClr val="FFC000"/>
                </a:solidFill>
              </a:rPr>
              <a:t>Harvesting water from roof runoff or from non-contaminated building uses and using it for irrigation, washdown or toilet flushing</a:t>
            </a:r>
          </a:p>
          <a:p>
            <a:pPr lvl="1"/>
            <a:r>
              <a:rPr lang="en-US" sz="2400" dirty="0" smtClean="0">
                <a:solidFill>
                  <a:srgbClr val="FFC000"/>
                </a:solidFill>
              </a:rPr>
              <a:t>Greywater purification by large particle filter, bioculture filter and UV</a:t>
            </a:r>
          </a:p>
          <a:p>
            <a:pPr>
              <a:spcBef>
                <a:spcPts val="1800"/>
              </a:spcBef>
            </a:pPr>
            <a:r>
              <a:rPr lang="en-US" dirty="0" smtClean="0"/>
              <a:t>What does it cost?</a:t>
            </a:r>
          </a:p>
          <a:p>
            <a:pPr lvl="1"/>
            <a:r>
              <a:rPr lang="en-US" sz="2400" dirty="0" smtClean="0">
                <a:solidFill>
                  <a:srgbClr val="FFC000"/>
                </a:solidFill>
              </a:rPr>
              <a:t>Low end: rain bins  $300 each</a:t>
            </a:r>
          </a:p>
          <a:p>
            <a:pPr lvl="1"/>
            <a:r>
              <a:rPr lang="en-US" sz="2400" dirty="0" smtClean="0">
                <a:solidFill>
                  <a:srgbClr val="FFC000"/>
                </a:solidFill>
              </a:rPr>
              <a:t>Higher end: greywater system for home  $1,000 - $2,500, small commercial system  $10,000</a:t>
            </a:r>
            <a:endParaRPr lang="en-US" sz="1100" dirty="0" smtClean="0"/>
          </a:p>
          <a:p>
            <a:pPr>
              <a:spcBef>
                <a:spcPts val="1800"/>
              </a:spcBef>
            </a:pPr>
            <a:r>
              <a:rPr lang="en-US" dirty="0" smtClean="0"/>
              <a:t>Will I see a return on investment?</a:t>
            </a:r>
          </a:p>
          <a:p>
            <a:pPr lvl="1"/>
            <a:r>
              <a:rPr lang="en-US" sz="2400" dirty="0" smtClean="0">
                <a:solidFill>
                  <a:srgbClr val="FFC000"/>
                </a:solidFill>
              </a:rPr>
              <a:t>13 years due to high maintenance cost</a:t>
            </a:r>
          </a:p>
          <a:p>
            <a:pPr lvl="1"/>
            <a:r>
              <a:rPr lang="en-US" sz="2400" dirty="0" smtClean="0">
                <a:solidFill>
                  <a:srgbClr val="FFC000"/>
                </a:solidFill>
              </a:rPr>
              <a:t>Benefits municipal systems</a:t>
            </a:r>
          </a:p>
          <a:p>
            <a:pPr lvl="1"/>
            <a:r>
              <a:rPr lang="en-US" sz="2400" dirty="0" smtClean="0">
                <a:solidFill>
                  <a:srgbClr val="FFC000"/>
                </a:solidFill>
              </a:rPr>
              <a:t>LEED Credits</a:t>
            </a:r>
          </a:p>
          <a:p>
            <a:pPr lvl="1"/>
            <a:endParaRPr lang="en-US" sz="2400" dirty="0" smtClean="0">
              <a:solidFill>
                <a:srgbClr val="FFC000"/>
              </a:solidFill>
            </a:endParaRPr>
          </a:p>
          <a:p>
            <a:pPr marL="742950" lvl="2" indent="-342900"/>
            <a:endParaRPr lang="en-US" sz="2800" dirty="0" smtClean="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27</a:t>
            </a:fld>
            <a:endParaRPr lang="en-US"/>
          </a:p>
        </p:txBody>
      </p:sp>
      <p:pic>
        <p:nvPicPr>
          <p:cNvPr id="1026" name="Picture 2" descr="C:\Documents and Settings\mariusz.bleszynski\Desktop\AZFA\IMG_2283.jpg"/>
          <p:cNvPicPr>
            <a:picLocks noChangeAspect="1" noChangeArrowheads="1"/>
          </p:cNvPicPr>
          <p:nvPr/>
        </p:nvPicPr>
        <p:blipFill>
          <a:blip r:embed="rId2" cstate="print"/>
          <a:srcRect/>
          <a:stretch>
            <a:fillRect/>
          </a:stretch>
        </p:blipFill>
        <p:spPr bwMode="auto">
          <a:xfrm>
            <a:off x="7924800" y="3657599"/>
            <a:ext cx="1219200" cy="2263015"/>
          </a:xfrm>
          <a:prstGeom prst="rect">
            <a:avLst/>
          </a:prstGeom>
          <a:noFill/>
        </p:spPr>
      </p:pic>
      <p:pic>
        <p:nvPicPr>
          <p:cNvPr id="1027" name="Picture 3" descr="C:\Documents and Settings\mariusz.bleszynski\Desktop\AZFA\rainwater-collection2.jpg"/>
          <p:cNvPicPr>
            <a:picLocks noChangeAspect="1" noChangeArrowheads="1"/>
          </p:cNvPicPr>
          <p:nvPr/>
        </p:nvPicPr>
        <p:blipFill>
          <a:blip r:embed="rId3" cstate="print"/>
          <a:srcRect/>
          <a:stretch>
            <a:fillRect/>
          </a:stretch>
        </p:blipFill>
        <p:spPr bwMode="auto">
          <a:xfrm>
            <a:off x="7162800" y="1947164"/>
            <a:ext cx="1981200" cy="1545336"/>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rookfield Zoo copy (Large).jpg"/>
          <p:cNvPicPr>
            <a:picLocks noChangeAspect="1"/>
          </p:cNvPicPr>
          <p:nvPr/>
        </p:nvPicPr>
        <p:blipFill>
          <a:blip r:embed="rId2" cstate="email"/>
          <a:stretch>
            <a:fillRect/>
          </a:stretch>
        </p:blipFill>
        <p:spPr>
          <a:xfrm>
            <a:off x="0" y="304800"/>
            <a:ext cx="9118751" cy="6019800"/>
          </a:xfrm>
          <a:prstGeom prst="rect">
            <a:avLst/>
          </a:prstGeom>
          <a:effectLst>
            <a:outerShdw blurRad="50800" dist="38100" dir="5400000" algn="t" rotWithShape="0">
              <a:prstClr val="black">
                <a:alpha val="40000"/>
              </a:prstClr>
            </a:outerShdw>
          </a:effectLst>
        </p:spPr>
      </p:pic>
      <p:pic>
        <p:nvPicPr>
          <p:cNvPr id="7" name="Picture 6"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28</a:t>
            </a:fld>
            <a:endParaRPr lang="en-US"/>
          </a:p>
        </p:txBody>
      </p:sp>
      <p:sp>
        <p:nvSpPr>
          <p:cNvPr id="2" name="Title 1"/>
          <p:cNvSpPr>
            <a:spLocks noGrp="1"/>
          </p:cNvSpPr>
          <p:nvPr>
            <p:ph type="title"/>
          </p:nvPr>
        </p:nvSpPr>
        <p:spPr>
          <a:xfrm>
            <a:off x="0" y="5562600"/>
            <a:ext cx="9067800" cy="1143000"/>
          </a:xfrm>
        </p:spPr>
        <p:txBody>
          <a:bodyPr>
            <a:normAutofit/>
          </a:bodyPr>
          <a:lstStyle/>
          <a:p>
            <a:pPr algn="r"/>
            <a:r>
              <a:rPr lang="en-US" dirty="0" smtClean="0"/>
              <a:t>Use Water Recycling</a:t>
            </a:r>
            <a:endParaRPr lang="en-US" dirty="0"/>
          </a:p>
        </p:txBody>
      </p:sp>
      <p:sp>
        <p:nvSpPr>
          <p:cNvPr id="9" name="Rounded Rectangle 8"/>
          <p:cNvSpPr/>
          <p:nvPr/>
        </p:nvSpPr>
        <p:spPr>
          <a:xfrm>
            <a:off x="5715000" y="1295400"/>
            <a:ext cx="685800" cy="381000"/>
          </a:xfrm>
          <a:prstGeom prst="roundRect">
            <a:avLst/>
          </a:prstGeom>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0" name="TextBox 9"/>
          <p:cNvSpPr txBox="1"/>
          <p:nvPr/>
        </p:nvSpPr>
        <p:spPr>
          <a:xfrm>
            <a:off x="7162800" y="3200400"/>
            <a:ext cx="1981200" cy="1477328"/>
          </a:xfrm>
          <a:prstGeom prst="rect">
            <a:avLst/>
          </a:prstGeom>
          <a:solidFill>
            <a:schemeClr val="bg1">
              <a:lumMod val="95000"/>
            </a:schemeClr>
          </a:solidFill>
        </p:spPr>
        <p:txBody>
          <a:bodyPr wrap="square" rtlCol="0">
            <a:spAutoFit/>
          </a:bodyPr>
          <a:lstStyle/>
          <a:p>
            <a:r>
              <a:rPr lang="en-US" b="1" dirty="0" smtClean="0">
                <a:solidFill>
                  <a:schemeClr val="accent2">
                    <a:lumMod val="75000"/>
                  </a:schemeClr>
                </a:solidFill>
              </a:rPr>
              <a:t>WATER STORAGE CISTERN, FILTERS AND UV DISINFECTANT IN BASEMENT</a:t>
            </a:r>
          </a:p>
        </p:txBody>
      </p:sp>
      <p:cxnSp>
        <p:nvCxnSpPr>
          <p:cNvPr id="11" name="Straight Arrow Connector 10"/>
          <p:cNvCxnSpPr/>
          <p:nvPr/>
        </p:nvCxnSpPr>
        <p:spPr>
          <a:xfrm rot="16200000" flipV="1">
            <a:off x="5943600" y="1981200"/>
            <a:ext cx="1524000" cy="91440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aronga zoo.water recycling plan.jpg"/>
          <p:cNvPicPr>
            <a:picLocks noChangeAspect="1"/>
          </p:cNvPicPr>
          <p:nvPr/>
        </p:nvPicPr>
        <p:blipFill>
          <a:blip r:embed="rId2" cstate="email"/>
          <a:stretch>
            <a:fillRect/>
          </a:stretch>
        </p:blipFill>
        <p:spPr>
          <a:xfrm>
            <a:off x="5101028" y="2971800"/>
            <a:ext cx="3661972" cy="3124200"/>
          </a:xfrm>
          <a:prstGeom prst="rect">
            <a:avLst/>
          </a:prstGeom>
        </p:spPr>
      </p:pic>
      <p:sp>
        <p:nvSpPr>
          <p:cNvPr id="2" name="Title 1"/>
          <p:cNvSpPr>
            <a:spLocks noGrp="1"/>
          </p:cNvSpPr>
          <p:nvPr>
            <p:ph type="title"/>
          </p:nvPr>
        </p:nvSpPr>
        <p:spPr/>
        <p:txBody>
          <a:bodyPr>
            <a:normAutofit/>
          </a:bodyPr>
          <a:lstStyle/>
          <a:p>
            <a:r>
              <a:rPr lang="en-US" dirty="0" smtClean="0"/>
              <a:t>Use Water Recycling</a:t>
            </a:r>
            <a:endParaRPr lang="en-US" dirty="0"/>
          </a:p>
        </p:txBody>
      </p:sp>
      <p:sp>
        <p:nvSpPr>
          <p:cNvPr id="3" name="Content Placeholder 2"/>
          <p:cNvSpPr>
            <a:spLocks noGrp="1"/>
          </p:cNvSpPr>
          <p:nvPr>
            <p:ph idx="1"/>
          </p:nvPr>
        </p:nvSpPr>
        <p:spPr/>
        <p:txBody>
          <a:bodyPr/>
          <a:lstStyle/>
          <a:p>
            <a:r>
              <a:rPr lang="en-US" dirty="0" smtClean="0"/>
              <a:t>Australia’s </a:t>
            </a:r>
            <a:r>
              <a:rPr lang="en-US" dirty="0" err="1" smtClean="0"/>
              <a:t>Taronga</a:t>
            </a:r>
            <a:r>
              <a:rPr lang="en-US" dirty="0" smtClean="0"/>
              <a:t> Zoo</a:t>
            </a:r>
          </a:p>
          <a:p>
            <a:pPr lvl="1"/>
            <a:r>
              <a:rPr lang="en-US" sz="2000" dirty="0" smtClean="0">
                <a:solidFill>
                  <a:srgbClr val="FFC000"/>
                </a:solidFill>
              </a:rPr>
              <a:t>Instated nearly 15 years ago</a:t>
            </a:r>
          </a:p>
          <a:p>
            <a:pPr lvl="1"/>
            <a:r>
              <a:rPr lang="en-US" sz="2000" dirty="0" smtClean="0">
                <a:solidFill>
                  <a:srgbClr val="FFC000"/>
                </a:solidFill>
              </a:rPr>
              <a:t>Storm runoff, animal wash down, and moat flushing zoo-wide</a:t>
            </a:r>
          </a:p>
          <a:p>
            <a:pPr lvl="1"/>
            <a:r>
              <a:rPr lang="en-US" sz="2000" dirty="0" smtClean="0">
                <a:solidFill>
                  <a:srgbClr val="FFC000"/>
                </a:solidFill>
              </a:rPr>
              <a:t>Reuse for irrigation, animal wash down, moat refill, and toilets throughout zoo</a:t>
            </a:r>
          </a:p>
          <a:p>
            <a:pPr lvl="1"/>
            <a:r>
              <a:rPr lang="en-US" sz="2000" dirty="0" smtClean="0">
                <a:solidFill>
                  <a:srgbClr val="FFC000"/>
                </a:solidFill>
              </a:rPr>
              <a:t>Save $66,000 (US) annually</a:t>
            </a:r>
            <a:endParaRPr lang="en-US" sz="2000" dirty="0">
              <a:solidFill>
                <a:srgbClr val="FFC000"/>
              </a:solidFill>
            </a:endParaRPr>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29</a:t>
            </a:fld>
            <a:endParaRPr lang="en-US"/>
          </a:p>
        </p:txBody>
      </p:sp>
      <p:pic>
        <p:nvPicPr>
          <p:cNvPr id="1026" name="Picture 2"/>
          <p:cNvPicPr>
            <a:picLocks noChangeAspect="1" noChangeArrowheads="1"/>
          </p:cNvPicPr>
          <p:nvPr/>
        </p:nvPicPr>
        <p:blipFill>
          <a:blip r:embed="rId3" cstate="email"/>
          <a:srcRect/>
          <a:stretch>
            <a:fillRect/>
          </a:stretch>
        </p:blipFill>
        <p:spPr bwMode="auto">
          <a:xfrm>
            <a:off x="152399" y="3733799"/>
            <a:ext cx="4866969" cy="27432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Composting Toilets</a:t>
            </a:r>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dirty="0"/>
          </a:p>
        </p:txBody>
      </p:sp>
      <p:sp>
        <p:nvSpPr>
          <p:cNvPr id="5" name="Slide Number Placeholder 4"/>
          <p:cNvSpPr>
            <a:spLocks noGrp="1"/>
          </p:cNvSpPr>
          <p:nvPr>
            <p:ph type="sldNum" sz="quarter" idx="12"/>
          </p:nvPr>
        </p:nvSpPr>
        <p:spPr/>
        <p:txBody>
          <a:bodyPr/>
          <a:lstStyle/>
          <a:p>
            <a:fld id="{04897772-CB33-41A7-AAF9-D23751FDCECA}" type="slidenum">
              <a:rPr lang="en-US" smtClean="0"/>
              <a:pPr/>
              <a:t>30</a:t>
            </a:fld>
            <a:endParaRPr lang="en-US"/>
          </a:p>
        </p:txBody>
      </p:sp>
      <p:sp>
        <p:nvSpPr>
          <p:cNvPr id="9" name="Title 1"/>
          <p:cNvSpPr txBox="1">
            <a:spLocks/>
          </p:cNvSpPr>
          <p:nvPr/>
        </p:nvSpPr>
        <p:spPr>
          <a:xfrm>
            <a:off x="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bg1"/>
                </a:solidFill>
                <a:effectLst/>
                <a:uLnTx/>
                <a:uFillTx/>
                <a:latin typeface="Futura Bk BT" pitchFamily="34" charset="0"/>
                <a:ea typeface="+mj-ea"/>
                <a:cs typeface="+mj-cs"/>
              </a:rPr>
              <a:t>Bronx Zoo</a:t>
            </a:r>
            <a:endParaRPr kumimoji="0" lang="en-US" sz="32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pic>
        <p:nvPicPr>
          <p:cNvPr id="23554" name="Picture 2" descr="C:\Documents and Settings\mariusz.bleszynski\Desktop\AZFA\green-building-bronx-zoo-1.jpg"/>
          <p:cNvPicPr>
            <a:picLocks noChangeAspect="1" noChangeArrowheads="1"/>
          </p:cNvPicPr>
          <p:nvPr/>
        </p:nvPicPr>
        <p:blipFill>
          <a:blip r:embed="rId2" cstate="print"/>
          <a:srcRect t="13780"/>
          <a:stretch>
            <a:fillRect/>
          </a:stretch>
        </p:blipFill>
        <p:spPr bwMode="auto">
          <a:xfrm>
            <a:off x="5715000" y="1935126"/>
            <a:ext cx="3351072" cy="1951074"/>
          </a:xfrm>
          <a:prstGeom prst="rect">
            <a:avLst/>
          </a:prstGeom>
          <a:noFill/>
        </p:spPr>
      </p:pic>
      <p:pic>
        <p:nvPicPr>
          <p:cNvPr id="23555" name="Picture 3" descr="C:\Documents and Settings\mariusz.bleszynski\Desktop\AZFA\green-building-bronx-zoo-2.jpg"/>
          <p:cNvPicPr>
            <a:picLocks noChangeAspect="1" noChangeArrowheads="1"/>
          </p:cNvPicPr>
          <p:nvPr/>
        </p:nvPicPr>
        <p:blipFill>
          <a:blip r:embed="rId3" cstate="print"/>
          <a:srcRect/>
          <a:stretch>
            <a:fillRect/>
          </a:stretch>
        </p:blipFill>
        <p:spPr bwMode="auto">
          <a:xfrm>
            <a:off x="5715000" y="52565"/>
            <a:ext cx="2743200" cy="1852435"/>
          </a:xfrm>
          <a:prstGeom prst="rect">
            <a:avLst/>
          </a:prstGeom>
          <a:noFill/>
        </p:spPr>
      </p:pic>
      <p:pic>
        <p:nvPicPr>
          <p:cNvPr id="23556" name="Picture 4" descr="C:\Documents and Settings\mariusz.bleszynski\Desktop\AZFA\green-building-bronx-zoo-4.jpg"/>
          <p:cNvPicPr>
            <a:picLocks noChangeAspect="1" noChangeArrowheads="1"/>
          </p:cNvPicPr>
          <p:nvPr/>
        </p:nvPicPr>
        <p:blipFill>
          <a:blip r:embed="rId4" cstate="print"/>
          <a:srcRect/>
          <a:stretch>
            <a:fillRect/>
          </a:stretch>
        </p:blipFill>
        <p:spPr bwMode="auto">
          <a:xfrm>
            <a:off x="5715000" y="3932857"/>
            <a:ext cx="3365205" cy="2315543"/>
          </a:xfrm>
          <a:prstGeom prst="rect">
            <a:avLst/>
          </a:prstGeom>
          <a:noFill/>
        </p:spPr>
      </p:pic>
      <p:sp>
        <p:nvSpPr>
          <p:cNvPr id="13" name="Content Placeholder 2"/>
          <p:cNvSpPr>
            <a:spLocks noGrp="1"/>
          </p:cNvSpPr>
          <p:nvPr>
            <p:ph idx="1"/>
          </p:nvPr>
        </p:nvSpPr>
        <p:spPr>
          <a:xfrm>
            <a:off x="304800" y="1295400"/>
            <a:ext cx="5410200" cy="4953000"/>
          </a:xfrm>
        </p:spPr>
        <p:txBody>
          <a:bodyPr>
            <a:normAutofit fontScale="92500"/>
          </a:bodyPr>
          <a:lstStyle/>
          <a:p>
            <a:pPr lvl="1"/>
            <a:r>
              <a:rPr lang="en-US" sz="2400" dirty="0" smtClean="0">
                <a:solidFill>
                  <a:srgbClr val="FFC000"/>
                </a:solidFill>
              </a:rPr>
              <a:t>Toilets which use little or no water and treat toilet wastes on-site for reuse as valuable compost</a:t>
            </a:r>
          </a:p>
          <a:p>
            <a:r>
              <a:rPr lang="en-US" dirty="0" smtClean="0"/>
              <a:t>What  does it cost?</a:t>
            </a:r>
          </a:p>
          <a:p>
            <a:pPr lvl="1"/>
            <a:r>
              <a:rPr lang="en-US" sz="2400" dirty="0" smtClean="0">
                <a:solidFill>
                  <a:srgbClr val="FFC000"/>
                </a:solidFill>
              </a:rPr>
              <a:t>$6,000 per unit designed for public facility + building cost</a:t>
            </a:r>
          </a:p>
          <a:p>
            <a:pPr lvl="1"/>
            <a:r>
              <a:rPr lang="en-US" sz="2400" dirty="0" smtClean="0">
                <a:solidFill>
                  <a:srgbClr val="FFC000"/>
                </a:solidFill>
              </a:rPr>
              <a:t>Rebates for sewage charges</a:t>
            </a:r>
          </a:p>
          <a:p>
            <a:pPr>
              <a:spcBef>
                <a:spcPts val="1800"/>
              </a:spcBef>
            </a:pPr>
            <a:r>
              <a:rPr lang="en-US" dirty="0" smtClean="0"/>
              <a:t>Will I see a return on investment?</a:t>
            </a:r>
          </a:p>
          <a:p>
            <a:pPr lvl="1"/>
            <a:r>
              <a:rPr lang="en-US" sz="2400" dirty="0" smtClean="0">
                <a:solidFill>
                  <a:srgbClr val="FFC000"/>
                </a:solidFill>
              </a:rPr>
              <a:t>Reduces water and sewage municipal charges, plant nutrients</a:t>
            </a:r>
          </a:p>
          <a:p>
            <a:pPr lvl="1"/>
            <a:r>
              <a:rPr lang="en-US" sz="2400" dirty="0" smtClean="0">
                <a:solidFill>
                  <a:srgbClr val="FFC000"/>
                </a:solidFill>
              </a:rPr>
              <a:t>Benefits municipal systems</a:t>
            </a:r>
          </a:p>
          <a:p>
            <a:pPr lvl="1"/>
            <a:r>
              <a:rPr lang="en-US" sz="2400" dirty="0" smtClean="0">
                <a:solidFill>
                  <a:srgbClr val="FFC000"/>
                </a:solidFill>
              </a:rPr>
              <a:t>Education</a:t>
            </a:r>
          </a:p>
          <a:p>
            <a:pPr marL="742950" lvl="2" indent="-342900"/>
            <a:endParaRPr lang="en-US" sz="28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Native Plants</a:t>
            </a:r>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31</a:t>
            </a:fld>
            <a:endParaRPr lang="en-US"/>
          </a:p>
        </p:txBody>
      </p:sp>
      <p:sp>
        <p:nvSpPr>
          <p:cNvPr id="6" name="Content Placeholder 2"/>
          <p:cNvSpPr txBox="1">
            <a:spLocks/>
          </p:cNvSpPr>
          <p:nvPr/>
        </p:nvSpPr>
        <p:spPr>
          <a:xfrm>
            <a:off x="304800" y="1295400"/>
            <a:ext cx="7848600" cy="5029200"/>
          </a:xfrm>
          <a:prstGeom prst="rect">
            <a:avLst/>
          </a:prstGeom>
        </p:spPr>
        <p:txBody>
          <a:bodyPr vert="horz" lIns="91440" tIns="45720" rIns="91440" bIns="45720" rtlCol="0">
            <a:normAutofit fontScale="92500" lnSpcReduction="10000"/>
          </a:bodyPr>
          <a:lstStyle/>
          <a:p>
            <a:pPr marL="742950" marR="0" lvl="1" indent="-285750" fontAlgn="auto">
              <a:lnSpc>
                <a:spcPct val="100000"/>
              </a:lnSpc>
              <a:spcBef>
                <a:spcPct val="20000"/>
              </a:spcBef>
              <a:spcAft>
                <a:spcPts val="0"/>
              </a:spcAft>
              <a:buClrTx/>
              <a:buSzTx/>
              <a:buFont typeface="Arial" pitchFamily="34" charset="0"/>
              <a:buChar char="–"/>
              <a:tabLst/>
              <a:defRPr/>
            </a:pPr>
            <a:r>
              <a:rPr lang="en-US" sz="2400" dirty="0" smtClean="0">
                <a:solidFill>
                  <a:srgbClr val="FFC000"/>
                </a:solidFill>
                <a:latin typeface="Futura Bk BT" pitchFamily="34" charset="0"/>
              </a:rPr>
              <a:t>Select native plants close in appearance to exhibit theme</a:t>
            </a:r>
          </a:p>
          <a:p>
            <a:pPr marL="742950" marR="0" lvl="1" indent="-285750" fontAlgn="auto">
              <a:lnSpc>
                <a:spcPct val="100000"/>
              </a:lnSpc>
              <a:spcBef>
                <a:spcPct val="20000"/>
              </a:spcBef>
              <a:spcAft>
                <a:spcPts val="0"/>
              </a:spcAft>
              <a:buClrTx/>
              <a:buSzTx/>
              <a:buFont typeface="Arial" pitchFamily="34" charset="0"/>
              <a:buChar char="–"/>
              <a:tabLst/>
              <a:defRPr/>
            </a:pPr>
            <a:r>
              <a:rPr lang="en-US" sz="2400" dirty="0" smtClean="0">
                <a:solidFill>
                  <a:srgbClr val="FFC000"/>
                </a:solidFill>
                <a:latin typeface="Futura Bk BT" pitchFamily="34" charset="0"/>
              </a:rPr>
              <a:t>Reduce or eliminate irrigation &amp; fertilization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dirty="0" smtClean="0">
                <a:solidFill>
                  <a:srgbClr val="FFC000"/>
                </a:solidFill>
                <a:latin typeface="Futura Bk BT" pitchFamily="34" charset="0"/>
              </a:rPr>
              <a:t>Better survival rate</a:t>
            </a:r>
            <a:endPar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endParaRPr>
          </a:p>
          <a:p>
            <a:pPr marL="342900" marR="0" lvl="0" indent="-342900" algn="l" defTabSz="914400" rtl="0" eaLnBrk="1" fontAlgn="auto" latinLnBrk="0" hangingPunct="1">
              <a:lnSpc>
                <a:spcPct val="100000"/>
              </a:lnSpc>
              <a:spcBef>
                <a:spcPts val="18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bg1"/>
                </a:solidFill>
                <a:effectLst/>
                <a:uLnTx/>
                <a:uFillTx/>
                <a:latin typeface="Futura Bk BT" pitchFamily="34" charset="0"/>
                <a:ea typeface="+mn-ea"/>
                <a:cs typeface="+mn-cs"/>
              </a:rPr>
              <a:t>What does it cost?</a:t>
            </a:r>
          </a:p>
          <a:p>
            <a:pPr marL="742950" marR="0" lvl="1" indent="-285750" fontAlgn="auto">
              <a:spcBef>
                <a:spcPct val="20000"/>
              </a:spcBef>
              <a:spcAft>
                <a:spcPts val="0"/>
              </a:spcAft>
              <a:buClrTx/>
              <a:buSzTx/>
              <a:buFont typeface="Arial" pitchFamily="34" charset="0"/>
              <a:buChar char="–"/>
              <a:tabLst/>
              <a:defRPr/>
            </a:pPr>
            <a:r>
              <a:rPr lang="en-US" sz="2400" dirty="0" smtClean="0">
                <a:solidFill>
                  <a:srgbClr val="FFC000"/>
                </a:solidFill>
                <a:latin typeface="Futura Bk BT" pitchFamily="34" charset="0"/>
              </a:rPr>
              <a:t>No added cost</a:t>
            </a:r>
          </a:p>
          <a:p>
            <a:pPr marL="342900" marR="0" lvl="0" indent="-342900" algn="l" defTabSz="914400" rtl="0" eaLnBrk="1" fontAlgn="auto" latinLnBrk="0" hangingPunct="1">
              <a:lnSpc>
                <a:spcPct val="100000"/>
              </a:lnSpc>
              <a:spcBef>
                <a:spcPts val="1800"/>
              </a:spcBef>
              <a:spcAft>
                <a:spcPts val="0"/>
              </a:spcAft>
              <a:buClrTx/>
              <a:buSzTx/>
              <a:buFont typeface="Arial" pitchFamily="34" charset="0"/>
              <a:buChar char="•"/>
              <a:tabLst/>
              <a:defRPr/>
            </a:pPr>
            <a:r>
              <a:rPr lang="en-US" sz="2400" dirty="0" smtClean="0">
                <a:solidFill>
                  <a:schemeClr val="bg1"/>
                </a:solidFill>
                <a:latin typeface="Futura Bk BT" pitchFamily="34" charset="0"/>
              </a:rPr>
              <a:t>Will I see a return on investment?</a:t>
            </a:r>
          </a:p>
          <a:p>
            <a:pPr marL="742950" lvl="1" indent="-285750">
              <a:spcBef>
                <a:spcPct val="20000"/>
              </a:spcBef>
              <a:buFont typeface="Arial" pitchFamily="34" charset="0"/>
              <a:buChar char="–"/>
            </a:pPr>
            <a:r>
              <a:rPr lang="en-US" sz="2400" dirty="0" smtClean="0">
                <a:solidFill>
                  <a:srgbClr val="FFC000"/>
                </a:solidFill>
                <a:latin typeface="Futura Bk BT" pitchFamily="34" charset="0"/>
              </a:rPr>
              <a:t>Delete irrigation:  $4 per sf of site</a:t>
            </a:r>
          </a:p>
          <a:p>
            <a:pPr marL="742950" lvl="1" indent="-285750">
              <a:spcBef>
                <a:spcPct val="20000"/>
              </a:spcBef>
              <a:buFont typeface="Arial" pitchFamily="34" charset="0"/>
              <a:buChar char="–"/>
              <a:defRPr/>
            </a:pPr>
            <a:r>
              <a:rPr lang="en-US" sz="2400" dirty="0" smtClean="0">
                <a:solidFill>
                  <a:srgbClr val="FFC000"/>
                </a:solidFill>
                <a:latin typeface="Futura Bk BT" pitchFamily="34" charset="0"/>
              </a:rPr>
              <a:t>Reduce water bill:  3 - 18 gal/sf/season (depends on hydrozone)</a:t>
            </a:r>
          </a:p>
          <a:p>
            <a:pPr marL="742950" lvl="1" indent="-285750">
              <a:spcBef>
                <a:spcPct val="20000"/>
              </a:spcBef>
              <a:buFont typeface="Arial" pitchFamily="34" charset="0"/>
              <a:buChar char="–"/>
              <a:defRPr/>
            </a:pPr>
            <a:r>
              <a:rPr lang="en-US" sz="2400" dirty="0" smtClean="0">
                <a:solidFill>
                  <a:srgbClr val="FFC000"/>
                </a:solidFill>
                <a:latin typeface="Futura Bk BT" pitchFamily="34" charset="0"/>
              </a:rPr>
              <a:t>No replanting</a:t>
            </a:r>
            <a:endPar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dirty="0" smtClean="0">
                <a:solidFill>
                  <a:srgbClr val="FFC000"/>
                </a:solidFill>
                <a:latin typeface="Futura Bk BT" pitchFamily="34" charset="0"/>
              </a:rPr>
              <a:t>LEED Credit</a:t>
            </a:r>
            <a:endPar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endParaRPr>
          </a:p>
          <a:p>
            <a:pPr marL="742950" marR="0" lvl="2"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bg1"/>
              </a:solidFill>
              <a:effectLst/>
              <a:uLnTx/>
              <a:uFillTx/>
              <a:latin typeface="Futura Bk BT" pitchFamily="34" charset="0"/>
              <a:ea typeface="+mn-ea"/>
              <a:cs typeface="+mn-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067800" cy="990600"/>
          </a:xfrm>
        </p:spPr>
        <p:txBody>
          <a:bodyPr>
            <a:normAutofit/>
          </a:bodyPr>
          <a:lstStyle/>
          <a:p>
            <a:pPr algn="ctr"/>
            <a:r>
              <a:rPr lang="en-US" dirty="0" smtClean="0"/>
              <a:t>Create the Arctic with St. Louis Natives???</a:t>
            </a:r>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32</a:t>
            </a:fld>
            <a:endParaRPr lang="en-US"/>
          </a:p>
        </p:txBody>
      </p:sp>
      <p:pic>
        <p:nvPicPr>
          <p:cNvPr id="7" name="Picture 6" descr="picea+mariana.jpg"/>
          <p:cNvPicPr>
            <a:picLocks noChangeAspect="1"/>
          </p:cNvPicPr>
          <p:nvPr/>
        </p:nvPicPr>
        <p:blipFill>
          <a:blip r:embed="rId2" cstate="email"/>
          <a:stretch>
            <a:fillRect/>
          </a:stretch>
        </p:blipFill>
        <p:spPr>
          <a:xfrm>
            <a:off x="228600" y="1219200"/>
            <a:ext cx="5715000" cy="3810000"/>
          </a:xfrm>
          <a:prstGeom prst="rect">
            <a:avLst/>
          </a:prstGeom>
        </p:spPr>
      </p:pic>
      <p:sp>
        <p:nvSpPr>
          <p:cNvPr id="8" name="TextBox 7"/>
          <p:cNvSpPr txBox="1"/>
          <p:nvPr/>
        </p:nvSpPr>
        <p:spPr>
          <a:xfrm>
            <a:off x="6172200" y="1295400"/>
            <a:ext cx="1905000" cy="707886"/>
          </a:xfrm>
          <a:prstGeom prst="rect">
            <a:avLst/>
          </a:prstGeom>
          <a:noFill/>
        </p:spPr>
        <p:txBody>
          <a:bodyPr wrap="square" rtlCol="0">
            <a:spAutoFit/>
          </a:bodyPr>
          <a:lstStyle/>
          <a:p>
            <a:r>
              <a:rPr lang="en-US" sz="2000" dirty="0" smtClean="0">
                <a:solidFill>
                  <a:schemeClr val="bg1"/>
                </a:solidFill>
              </a:rPr>
              <a:t>Black Spruce </a:t>
            </a:r>
            <a:r>
              <a:rPr lang="en-US" sz="2000" i="1" dirty="0" err="1" smtClean="0">
                <a:solidFill>
                  <a:schemeClr val="bg1"/>
                </a:solidFill>
              </a:rPr>
              <a:t>Picea</a:t>
            </a:r>
            <a:r>
              <a:rPr lang="en-US" sz="2000" i="1" dirty="0" smtClean="0">
                <a:solidFill>
                  <a:schemeClr val="bg1"/>
                </a:solidFill>
              </a:rPr>
              <a:t> </a:t>
            </a:r>
            <a:r>
              <a:rPr lang="en-US" sz="2000" i="1" dirty="0" err="1" smtClean="0">
                <a:solidFill>
                  <a:schemeClr val="bg1"/>
                </a:solidFill>
              </a:rPr>
              <a:t>mariana</a:t>
            </a:r>
            <a:r>
              <a:rPr lang="en-US" sz="2000" i="1" dirty="0" smtClean="0">
                <a:solidFill>
                  <a:schemeClr val="bg1"/>
                </a:solidFill>
              </a:rPr>
              <a:t> </a:t>
            </a:r>
            <a:endParaRPr lang="en-US" sz="2000" i="1" dirty="0">
              <a:solidFill>
                <a:schemeClr val="bg1"/>
              </a:solidFill>
            </a:endParaRPr>
          </a:p>
        </p:txBody>
      </p:sp>
      <p:pic>
        <p:nvPicPr>
          <p:cNvPr id="9" name="Picture 8" descr="red cedar.jpg"/>
          <p:cNvPicPr>
            <a:picLocks noChangeAspect="1"/>
          </p:cNvPicPr>
          <p:nvPr/>
        </p:nvPicPr>
        <p:blipFill>
          <a:blip r:embed="rId3" cstate="email"/>
          <a:stretch>
            <a:fillRect/>
          </a:stretch>
        </p:blipFill>
        <p:spPr>
          <a:xfrm>
            <a:off x="5105400" y="2743200"/>
            <a:ext cx="2895600" cy="3865775"/>
          </a:xfrm>
          <a:prstGeom prst="rect">
            <a:avLst/>
          </a:prstGeom>
        </p:spPr>
      </p:pic>
      <p:sp>
        <p:nvSpPr>
          <p:cNvPr id="10" name="TextBox 9"/>
          <p:cNvSpPr txBox="1"/>
          <p:nvPr/>
        </p:nvSpPr>
        <p:spPr>
          <a:xfrm>
            <a:off x="2743200" y="5334000"/>
            <a:ext cx="2286000" cy="707886"/>
          </a:xfrm>
          <a:prstGeom prst="rect">
            <a:avLst/>
          </a:prstGeom>
          <a:noFill/>
        </p:spPr>
        <p:txBody>
          <a:bodyPr wrap="square" rtlCol="0">
            <a:spAutoFit/>
          </a:bodyPr>
          <a:lstStyle/>
          <a:p>
            <a:r>
              <a:rPr lang="en-US" sz="2000" dirty="0" smtClean="0">
                <a:solidFill>
                  <a:schemeClr val="bg1"/>
                </a:solidFill>
              </a:rPr>
              <a:t>Eastern Red Cedar</a:t>
            </a:r>
          </a:p>
          <a:p>
            <a:r>
              <a:rPr lang="en-US" sz="2000" i="1" dirty="0" err="1" smtClean="0">
                <a:solidFill>
                  <a:schemeClr val="bg1"/>
                </a:solidFill>
              </a:rPr>
              <a:t>Juniperus</a:t>
            </a:r>
            <a:r>
              <a:rPr lang="en-US" sz="2000" i="1" dirty="0" smtClean="0">
                <a:solidFill>
                  <a:schemeClr val="bg1"/>
                </a:solidFill>
              </a:rPr>
              <a:t> </a:t>
            </a:r>
            <a:r>
              <a:rPr lang="en-US" sz="2000" i="1" dirty="0" err="1" smtClean="0">
                <a:solidFill>
                  <a:schemeClr val="bg1"/>
                </a:solidFill>
              </a:rPr>
              <a:t>virginiana</a:t>
            </a:r>
            <a:endParaRPr lang="en-US" sz="2000" i="1" dirty="0">
              <a:solidFill>
                <a:schemeClr val="bg1"/>
              </a:solidFill>
            </a:endParaRPr>
          </a:p>
        </p:txBody>
      </p:sp>
      <p:sp>
        <p:nvSpPr>
          <p:cNvPr id="11" name="TextBox 10"/>
          <p:cNvSpPr txBox="1"/>
          <p:nvPr/>
        </p:nvSpPr>
        <p:spPr>
          <a:xfrm>
            <a:off x="0" y="4572000"/>
            <a:ext cx="2514600" cy="954107"/>
          </a:xfrm>
          <a:prstGeom prst="rect">
            <a:avLst/>
          </a:prstGeom>
          <a:solidFill>
            <a:schemeClr val="bg2">
              <a:lumMod val="75000"/>
            </a:schemeClr>
          </a:solidFill>
        </p:spPr>
        <p:txBody>
          <a:bodyPr wrap="square" rtlCol="0">
            <a:spAutoFit/>
          </a:bodyPr>
          <a:lstStyle/>
          <a:p>
            <a:r>
              <a:rPr lang="en-US" sz="2800" dirty="0" smtClean="0">
                <a:solidFill>
                  <a:schemeClr val="bg1"/>
                </a:solidFill>
              </a:rPr>
              <a:t>No Pines native to Missouri</a:t>
            </a:r>
            <a:endParaRPr lang="en-US"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33</a:t>
            </a:fld>
            <a:endParaRPr lang="en-US"/>
          </a:p>
        </p:txBody>
      </p:sp>
      <p:pic>
        <p:nvPicPr>
          <p:cNvPr id="8" name="Picture 7" descr="390651_090109124701_Betula_papyrifera2.jpg"/>
          <p:cNvPicPr>
            <a:picLocks noChangeAspect="1"/>
          </p:cNvPicPr>
          <p:nvPr/>
        </p:nvPicPr>
        <p:blipFill>
          <a:blip r:embed="rId2" cstate="email"/>
          <a:stretch>
            <a:fillRect/>
          </a:stretch>
        </p:blipFill>
        <p:spPr>
          <a:xfrm>
            <a:off x="228600" y="152400"/>
            <a:ext cx="4267200" cy="3114675"/>
          </a:xfrm>
          <a:prstGeom prst="rect">
            <a:avLst/>
          </a:prstGeom>
        </p:spPr>
      </p:pic>
      <p:sp>
        <p:nvSpPr>
          <p:cNvPr id="9" name="TextBox 8"/>
          <p:cNvSpPr txBox="1"/>
          <p:nvPr/>
        </p:nvSpPr>
        <p:spPr>
          <a:xfrm>
            <a:off x="4572000" y="152400"/>
            <a:ext cx="1905000" cy="707886"/>
          </a:xfrm>
          <a:prstGeom prst="rect">
            <a:avLst/>
          </a:prstGeom>
          <a:noFill/>
        </p:spPr>
        <p:txBody>
          <a:bodyPr wrap="square" rtlCol="0">
            <a:spAutoFit/>
          </a:bodyPr>
          <a:lstStyle/>
          <a:p>
            <a:r>
              <a:rPr lang="en-US" sz="2000" dirty="0" smtClean="0">
                <a:solidFill>
                  <a:schemeClr val="bg1"/>
                </a:solidFill>
              </a:rPr>
              <a:t>Paper Birch </a:t>
            </a:r>
            <a:r>
              <a:rPr lang="en-US" sz="2000" i="1" dirty="0" err="1" smtClean="0">
                <a:solidFill>
                  <a:schemeClr val="bg1"/>
                </a:solidFill>
              </a:rPr>
              <a:t>Betula</a:t>
            </a:r>
            <a:r>
              <a:rPr lang="en-US" sz="2000" i="1" dirty="0" smtClean="0">
                <a:solidFill>
                  <a:schemeClr val="bg1"/>
                </a:solidFill>
              </a:rPr>
              <a:t> </a:t>
            </a:r>
            <a:r>
              <a:rPr lang="en-US" sz="2000" i="1" dirty="0" err="1" smtClean="0">
                <a:solidFill>
                  <a:schemeClr val="bg1"/>
                </a:solidFill>
              </a:rPr>
              <a:t>papyrifer</a:t>
            </a:r>
            <a:endParaRPr lang="en-US" sz="2000" i="1" dirty="0">
              <a:solidFill>
                <a:schemeClr val="bg1"/>
              </a:solidFill>
            </a:endParaRPr>
          </a:p>
        </p:txBody>
      </p:sp>
      <p:pic>
        <p:nvPicPr>
          <p:cNvPr id="11" name="Picture 10" descr="riverbirch.JPG"/>
          <p:cNvPicPr>
            <a:picLocks noChangeAspect="1"/>
          </p:cNvPicPr>
          <p:nvPr/>
        </p:nvPicPr>
        <p:blipFill>
          <a:blip r:embed="rId3" cstate="email"/>
          <a:stretch>
            <a:fillRect/>
          </a:stretch>
        </p:blipFill>
        <p:spPr>
          <a:xfrm>
            <a:off x="3962400" y="1905000"/>
            <a:ext cx="3543300" cy="4724400"/>
          </a:xfrm>
          <a:prstGeom prst="rect">
            <a:avLst/>
          </a:prstGeom>
        </p:spPr>
      </p:pic>
      <p:sp>
        <p:nvSpPr>
          <p:cNvPr id="12" name="TextBox 11"/>
          <p:cNvSpPr txBox="1"/>
          <p:nvPr/>
        </p:nvSpPr>
        <p:spPr>
          <a:xfrm>
            <a:off x="7543800" y="1905000"/>
            <a:ext cx="1905000" cy="707886"/>
          </a:xfrm>
          <a:prstGeom prst="rect">
            <a:avLst/>
          </a:prstGeom>
          <a:noFill/>
        </p:spPr>
        <p:txBody>
          <a:bodyPr wrap="square" rtlCol="0">
            <a:spAutoFit/>
          </a:bodyPr>
          <a:lstStyle/>
          <a:p>
            <a:r>
              <a:rPr lang="en-US" sz="2000" dirty="0" smtClean="0">
                <a:solidFill>
                  <a:schemeClr val="bg1"/>
                </a:solidFill>
              </a:rPr>
              <a:t>River Birch </a:t>
            </a:r>
            <a:r>
              <a:rPr lang="en-US" sz="2000" i="1" dirty="0" err="1" smtClean="0">
                <a:solidFill>
                  <a:schemeClr val="bg1"/>
                </a:solidFill>
              </a:rPr>
              <a:t>Betula</a:t>
            </a:r>
            <a:r>
              <a:rPr lang="en-US" sz="2000" i="1" dirty="0" smtClean="0">
                <a:solidFill>
                  <a:schemeClr val="bg1"/>
                </a:solidFill>
              </a:rPr>
              <a:t> </a:t>
            </a:r>
            <a:r>
              <a:rPr lang="en-US" sz="2000" i="1" dirty="0" err="1" smtClean="0">
                <a:solidFill>
                  <a:schemeClr val="bg1"/>
                </a:solidFill>
              </a:rPr>
              <a:t>nigra</a:t>
            </a:r>
            <a:endParaRPr lang="en-US" sz="2000" i="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34</a:t>
            </a:fld>
            <a:endParaRPr lang="en-US"/>
          </a:p>
        </p:txBody>
      </p:sp>
      <p:sp>
        <p:nvSpPr>
          <p:cNvPr id="9" name="TextBox 8"/>
          <p:cNvSpPr txBox="1"/>
          <p:nvPr/>
        </p:nvSpPr>
        <p:spPr>
          <a:xfrm>
            <a:off x="3810000" y="228600"/>
            <a:ext cx="2895600" cy="707886"/>
          </a:xfrm>
          <a:prstGeom prst="rect">
            <a:avLst/>
          </a:prstGeom>
          <a:noFill/>
        </p:spPr>
        <p:txBody>
          <a:bodyPr wrap="square" rtlCol="0">
            <a:spAutoFit/>
          </a:bodyPr>
          <a:lstStyle/>
          <a:p>
            <a:r>
              <a:rPr lang="en-US" sz="2000" dirty="0" smtClean="0">
                <a:solidFill>
                  <a:schemeClr val="bg1"/>
                </a:solidFill>
              </a:rPr>
              <a:t>Tufted Hair Grass </a:t>
            </a:r>
            <a:r>
              <a:rPr lang="en-US" sz="2000" i="1" dirty="0" err="1" smtClean="0">
                <a:solidFill>
                  <a:schemeClr val="bg1"/>
                </a:solidFill>
              </a:rPr>
              <a:t>Deschampsia</a:t>
            </a:r>
            <a:r>
              <a:rPr lang="en-US" sz="2000" i="1" dirty="0" smtClean="0">
                <a:solidFill>
                  <a:schemeClr val="bg1"/>
                </a:solidFill>
              </a:rPr>
              <a:t> </a:t>
            </a:r>
            <a:r>
              <a:rPr lang="en-US" sz="2000" i="1" dirty="0" err="1" smtClean="0">
                <a:solidFill>
                  <a:schemeClr val="bg1"/>
                </a:solidFill>
              </a:rPr>
              <a:t>caespitosa</a:t>
            </a:r>
            <a:r>
              <a:rPr lang="en-US" sz="2000" i="1" dirty="0" smtClean="0">
                <a:solidFill>
                  <a:schemeClr val="bg1"/>
                </a:solidFill>
              </a:rPr>
              <a:t> </a:t>
            </a:r>
            <a:endParaRPr lang="en-US" sz="2000" i="1" dirty="0">
              <a:solidFill>
                <a:schemeClr val="bg1"/>
              </a:solidFill>
            </a:endParaRPr>
          </a:p>
        </p:txBody>
      </p:sp>
      <p:sp>
        <p:nvSpPr>
          <p:cNvPr id="12" name="TextBox 11"/>
          <p:cNvSpPr txBox="1"/>
          <p:nvPr/>
        </p:nvSpPr>
        <p:spPr>
          <a:xfrm>
            <a:off x="7315200" y="1752600"/>
            <a:ext cx="1905000" cy="1015663"/>
          </a:xfrm>
          <a:prstGeom prst="rect">
            <a:avLst/>
          </a:prstGeom>
          <a:noFill/>
        </p:spPr>
        <p:txBody>
          <a:bodyPr wrap="square" rtlCol="0">
            <a:spAutoFit/>
          </a:bodyPr>
          <a:lstStyle/>
          <a:p>
            <a:r>
              <a:rPr lang="en-US" sz="2000" dirty="0" smtClean="0">
                <a:solidFill>
                  <a:schemeClr val="bg1"/>
                </a:solidFill>
              </a:rPr>
              <a:t>Big Bluestem </a:t>
            </a:r>
            <a:r>
              <a:rPr lang="en-US" sz="2000" i="1" dirty="0" err="1" smtClean="0">
                <a:solidFill>
                  <a:schemeClr val="bg1"/>
                </a:solidFill>
              </a:rPr>
              <a:t>Andropogon</a:t>
            </a:r>
            <a:r>
              <a:rPr lang="en-US" sz="2000" i="1" dirty="0" smtClean="0">
                <a:solidFill>
                  <a:schemeClr val="bg1"/>
                </a:solidFill>
              </a:rPr>
              <a:t> </a:t>
            </a:r>
            <a:r>
              <a:rPr lang="en-US" sz="2000" i="1" dirty="0" err="1" smtClean="0">
                <a:solidFill>
                  <a:schemeClr val="bg1"/>
                </a:solidFill>
              </a:rPr>
              <a:t>gerardi</a:t>
            </a:r>
            <a:endParaRPr lang="en-US" sz="2000" i="1" dirty="0">
              <a:solidFill>
                <a:schemeClr val="bg1"/>
              </a:solidFill>
            </a:endParaRPr>
          </a:p>
        </p:txBody>
      </p:sp>
      <p:pic>
        <p:nvPicPr>
          <p:cNvPr id="13" name="Picture 12" descr="Deschampsia caespitosa.JPG"/>
          <p:cNvPicPr>
            <a:picLocks noChangeAspect="1"/>
          </p:cNvPicPr>
          <p:nvPr/>
        </p:nvPicPr>
        <p:blipFill>
          <a:blip r:embed="rId2" cstate="email"/>
          <a:stretch>
            <a:fillRect/>
          </a:stretch>
        </p:blipFill>
        <p:spPr>
          <a:xfrm>
            <a:off x="381000" y="228600"/>
            <a:ext cx="3429000" cy="4572000"/>
          </a:xfrm>
          <a:prstGeom prst="rect">
            <a:avLst/>
          </a:prstGeom>
        </p:spPr>
      </p:pic>
      <p:pic>
        <p:nvPicPr>
          <p:cNvPr id="14" name="Picture 13" descr="Big Bluestem.jpg"/>
          <p:cNvPicPr>
            <a:picLocks noChangeAspect="1"/>
          </p:cNvPicPr>
          <p:nvPr/>
        </p:nvPicPr>
        <p:blipFill>
          <a:blip r:embed="rId3" cstate="email"/>
          <a:stretch>
            <a:fillRect/>
          </a:stretch>
        </p:blipFill>
        <p:spPr>
          <a:xfrm>
            <a:off x="4038600" y="1752600"/>
            <a:ext cx="3276600" cy="4914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35</a:t>
            </a:fld>
            <a:endParaRPr lang="en-US"/>
          </a:p>
        </p:txBody>
      </p:sp>
      <p:sp>
        <p:nvSpPr>
          <p:cNvPr id="9" name="TextBox 8"/>
          <p:cNvSpPr txBox="1"/>
          <p:nvPr/>
        </p:nvSpPr>
        <p:spPr>
          <a:xfrm>
            <a:off x="5715000" y="228600"/>
            <a:ext cx="2895600" cy="707886"/>
          </a:xfrm>
          <a:prstGeom prst="rect">
            <a:avLst/>
          </a:prstGeom>
          <a:noFill/>
        </p:spPr>
        <p:txBody>
          <a:bodyPr wrap="square" rtlCol="0">
            <a:spAutoFit/>
          </a:bodyPr>
          <a:lstStyle/>
          <a:p>
            <a:r>
              <a:rPr lang="en-US" sz="2000" dirty="0" smtClean="0">
                <a:solidFill>
                  <a:schemeClr val="bg1"/>
                </a:solidFill>
              </a:rPr>
              <a:t>Fireweed</a:t>
            </a:r>
          </a:p>
          <a:p>
            <a:r>
              <a:rPr lang="en-US" sz="2000" i="1" dirty="0" err="1" smtClean="0">
                <a:solidFill>
                  <a:schemeClr val="bg1"/>
                </a:solidFill>
              </a:rPr>
              <a:t>Epilobium</a:t>
            </a:r>
            <a:r>
              <a:rPr lang="en-US" sz="2000" i="1" dirty="0" smtClean="0">
                <a:solidFill>
                  <a:schemeClr val="bg1"/>
                </a:solidFill>
              </a:rPr>
              <a:t> </a:t>
            </a:r>
            <a:r>
              <a:rPr lang="en-US" sz="2000" i="1" dirty="0" err="1" smtClean="0">
                <a:solidFill>
                  <a:schemeClr val="bg1"/>
                </a:solidFill>
              </a:rPr>
              <a:t>angustifolium</a:t>
            </a:r>
            <a:r>
              <a:rPr lang="en-US" sz="2000" i="1" dirty="0" smtClean="0">
                <a:solidFill>
                  <a:schemeClr val="bg1"/>
                </a:solidFill>
              </a:rPr>
              <a:t>  </a:t>
            </a:r>
            <a:endParaRPr lang="en-US" sz="2000" i="1" dirty="0">
              <a:solidFill>
                <a:schemeClr val="bg1"/>
              </a:solidFill>
            </a:endParaRPr>
          </a:p>
        </p:txBody>
      </p:sp>
      <p:sp>
        <p:nvSpPr>
          <p:cNvPr id="12" name="TextBox 11"/>
          <p:cNvSpPr txBox="1"/>
          <p:nvPr/>
        </p:nvSpPr>
        <p:spPr>
          <a:xfrm>
            <a:off x="6781800" y="2590800"/>
            <a:ext cx="2362200" cy="1015663"/>
          </a:xfrm>
          <a:prstGeom prst="rect">
            <a:avLst/>
          </a:prstGeom>
          <a:noFill/>
        </p:spPr>
        <p:txBody>
          <a:bodyPr wrap="square" rtlCol="0">
            <a:spAutoFit/>
          </a:bodyPr>
          <a:lstStyle/>
          <a:p>
            <a:r>
              <a:rPr lang="en-US" sz="2000" dirty="0" smtClean="0">
                <a:solidFill>
                  <a:schemeClr val="bg1"/>
                </a:solidFill>
              </a:rPr>
              <a:t>Tall Larkspur</a:t>
            </a:r>
          </a:p>
          <a:p>
            <a:r>
              <a:rPr lang="en-US" sz="2000" i="1" dirty="0" smtClean="0">
                <a:solidFill>
                  <a:schemeClr val="bg1"/>
                </a:solidFill>
              </a:rPr>
              <a:t>Delphinium </a:t>
            </a:r>
            <a:r>
              <a:rPr lang="en-US" sz="2000" i="1" dirty="0" err="1" smtClean="0">
                <a:solidFill>
                  <a:schemeClr val="bg1"/>
                </a:solidFill>
              </a:rPr>
              <a:t>exaltatum</a:t>
            </a:r>
            <a:endParaRPr lang="en-US" sz="2000" i="1" dirty="0">
              <a:solidFill>
                <a:schemeClr val="bg1"/>
              </a:solidFill>
            </a:endParaRPr>
          </a:p>
        </p:txBody>
      </p:sp>
      <p:pic>
        <p:nvPicPr>
          <p:cNvPr id="8" name="Picture 7" descr="epilobium_angustifolium.jpg"/>
          <p:cNvPicPr>
            <a:picLocks noChangeAspect="1"/>
          </p:cNvPicPr>
          <p:nvPr/>
        </p:nvPicPr>
        <p:blipFill>
          <a:blip r:embed="rId2" cstate="email"/>
          <a:srcRect/>
          <a:stretch>
            <a:fillRect/>
          </a:stretch>
        </p:blipFill>
        <p:spPr>
          <a:xfrm>
            <a:off x="228600" y="228600"/>
            <a:ext cx="5410200" cy="3657600"/>
          </a:xfrm>
          <a:prstGeom prst="rect">
            <a:avLst/>
          </a:prstGeom>
        </p:spPr>
      </p:pic>
      <p:pic>
        <p:nvPicPr>
          <p:cNvPr id="14" name="Picture 13" descr="Tall Larkspur.jpg"/>
          <p:cNvPicPr>
            <a:picLocks noChangeAspect="1"/>
          </p:cNvPicPr>
          <p:nvPr/>
        </p:nvPicPr>
        <p:blipFill>
          <a:blip r:embed="rId3" cstate="email"/>
          <a:stretch>
            <a:fillRect/>
          </a:stretch>
        </p:blipFill>
        <p:spPr>
          <a:xfrm>
            <a:off x="4419600" y="2590800"/>
            <a:ext cx="2316816" cy="3283188"/>
          </a:xfrm>
          <a:prstGeom prst="rect">
            <a:avLst/>
          </a:prstGeom>
        </p:spPr>
      </p:pic>
      <p:pic>
        <p:nvPicPr>
          <p:cNvPr id="15" name="Picture 14" descr="xctmpItMU2L.png"/>
          <p:cNvPicPr>
            <a:picLocks noChangeAspect="1"/>
          </p:cNvPicPr>
          <p:nvPr/>
        </p:nvPicPr>
        <p:blipFill>
          <a:blip r:embed="rId4" cstate="email"/>
          <a:stretch>
            <a:fillRect/>
          </a:stretch>
        </p:blipFill>
        <p:spPr>
          <a:xfrm>
            <a:off x="6400800" y="3810000"/>
            <a:ext cx="1609725" cy="28577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Documents and Settings\mariusz.bleszynski\Desktop\AZFA\75680-A10-401-A10.401.tif"/>
          <p:cNvPicPr>
            <a:picLocks noChangeAspect="1" noChangeArrowheads="1"/>
          </p:cNvPicPr>
          <p:nvPr/>
        </p:nvPicPr>
        <p:blipFill>
          <a:blip r:embed="rId2" cstate="print"/>
          <a:srcRect/>
          <a:stretch>
            <a:fillRect/>
          </a:stretch>
        </p:blipFill>
        <p:spPr bwMode="auto">
          <a:xfrm>
            <a:off x="685800" y="1524000"/>
            <a:ext cx="5410200" cy="3508321"/>
          </a:xfrm>
          <a:prstGeom prst="rect">
            <a:avLst/>
          </a:prstGeom>
          <a:noFill/>
        </p:spPr>
      </p:pic>
      <p:pic>
        <p:nvPicPr>
          <p:cNvPr id="8" name="Picture 7" descr="powerpointBackground_D.png"/>
          <p:cNvPicPr>
            <a:picLocks noChangeAspect="1"/>
          </p:cNvPicPr>
          <p:nvPr/>
        </p:nvPicPr>
        <p:blipFill>
          <a:blip r:embed="rId3" cstate="email"/>
          <a:stretch>
            <a:fillRect/>
          </a:stretch>
        </p:blipFill>
        <p:spPr>
          <a:xfrm>
            <a:off x="755" y="5596232"/>
            <a:ext cx="9143245" cy="1261768"/>
          </a:xfrm>
          <a:prstGeom prst="rect">
            <a:avLst/>
          </a:prstGeom>
        </p:spPr>
      </p:pic>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36</a:t>
            </a:fld>
            <a:endParaRPr lang="en-US"/>
          </a:p>
        </p:txBody>
      </p:sp>
      <p:sp>
        <p:nvSpPr>
          <p:cNvPr id="7" name="Title 6"/>
          <p:cNvSpPr>
            <a:spLocks noGrp="1"/>
          </p:cNvSpPr>
          <p:nvPr>
            <p:ph type="title"/>
          </p:nvPr>
        </p:nvSpPr>
        <p:spPr>
          <a:xfrm>
            <a:off x="76200" y="0"/>
            <a:ext cx="9067800" cy="838200"/>
          </a:xfrm>
        </p:spPr>
        <p:txBody>
          <a:bodyPr/>
          <a:lstStyle/>
          <a:p>
            <a:r>
              <a:rPr lang="en-US" dirty="0" smtClean="0"/>
              <a:t>Using native plants on exhibit</a:t>
            </a:r>
            <a:endParaRPr lang="en-US" dirty="0"/>
          </a:p>
        </p:txBody>
      </p:sp>
      <p:sp>
        <p:nvSpPr>
          <p:cNvPr id="21" name="Title 1"/>
          <p:cNvSpPr txBox="1">
            <a:spLocks/>
          </p:cNvSpPr>
          <p:nvPr/>
        </p:nvSpPr>
        <p:spPr>
          <a:xfrm>
            <a:off x="3048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St. Louis 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sp>
        <p:nvSpPr>
          <p:cNvPr id="14" name="TextBox 13"/>
          <p:cNvSpPr txBox="1"/>
          <p:nvPr/>
        </p:nvSpPr>
        <p:spPr>
          <a:xfrm>
            <a:off x="6781800" y="676870"/>
            <a:ext cx="2209800" cy="923330"/>
          </a:xfrm>
          <a:prstGeom prst="rect">
            <a:avLst/>
          </a:prstGeom>
          <a:noFill/>
        </p:spPr>
        <p:txBody>
          <a:bodyPr wrap="square" rtlCol="0">
            <a:spAutoFit/>
          </a:bodyPr>
          <a:lstStyle/>
          <a:p>
            <a:r>
              <a:rPr lang="en-US" dirty="0" smtClean="0">
                <a:solidFill>
                  <a:srgbClr val="FFC000"/>
                </a:solidFill>
              </a:rPr>
              <a:t>PLANT SELECTION NATIVE / NON NATIVE</a:t>
            </a:r>
            <a:endParaRPr lang="en-US" dirty="0">
              <a:solidFill>
                <a:srgbClr val="FFC000"/>
              </a:solidFill>
            </a:endParaRPr>
          </a:p>
        </p:txBody>
      </p:sp>
      <p:cxnSp>
        <p:nvCxnSpPr>
          <p:cNvPr id="40" name="Straight Arrow Connector 39"/>
          <p:cNvCxnSpPr/>
          <p:nvPr/>
        </p:nvCxnSpPr>
        <p:spPr>
          <a:xfrm rot="5400000">
            <a:off x="1448197" y="32000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1981598" y="31238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2514997" y="30476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3048397" y="29714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3581797" y="2971403"/>
            <a:ext cx="1524000" cy="794"/>
          </a:xfrm>
          <a:prstGeom prst="straightConnector1">
            <a:avLst/>
          </a:prstGeom>
          <a:ln w="571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2255044" y="2543175"/>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2343150" y="2538413"/>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2300288" y="2540794"/>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2386013" y="2540794"/>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2474119" y="253603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2431257" y="2538413"/>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2731294" y="24431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2819400" y="24384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776538" y="24407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502694" y="25193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2590800" y="25146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2547938" y="25169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2883694" y="24431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2971800" y="24384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2928938" y="24407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1969294" y="25955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2057400" y="25908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2014538" y="25931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1816894" y="26717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1905000" y="26670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1862138" y="26693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32646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33528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33099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5400000">
            <a:off x="3036094" y="24431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3124200" y="24384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3081338" y="24407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34170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5400000">
            <a:off x="35052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a:off x="34623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35694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36576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a:off x="36147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a:off x="37980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5400000">
            <a:off x="38862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a:off x="38433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a:off x="3950494" y="23669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4038600" y="23622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a:off x="3995738" y="23645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4102894" y="22907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4191000" y="22860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a:off x="4148138" y="22883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4331494" y="2290762"/>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4419600" y="2286000"/>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5400000">
            <a:off x="4376738" y="2288381"/>
            <a:ext cx="15240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4" idx="1"/>
          </p:cNvCxnSpPr>
          <p:nvPr/>
        </p:nvCxnSpPr>
        <p:spPr>
          <a:xfrm rot="10800000" flipV="1">
            <a:off x="3505200" y="1138534"/>
            <a:ext cx="3276600" cy="1223665"/>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067800" cy="990600"/>
          </a:xfrm>
        </p:spPr>
        <p:txBody>
          <a:bodyPr>
            <a:normAutofit/>
          </a:bodyPr>
          <a:lstStyle/>
          <a:p>
            <a:r>
              <a:rPr lang="en-US" dirty="0" smtClean="0"/>
              <a:t>Use Water Based Chillers</a:t>
            </a:r>
            <a:endParaRPr lang="en-US" dirty="0"/>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37</a:t>
            </a:fld>
            <a:endParaRPr lang="en-US"/>
          </a:p>
        </p:txBody>
      </p:sp>
      <p:sp>
        <p:nvSpPr>
          <p:cNvPr id="8" name="Content Placeholder 2"/>
          <p:cNvSpPr txBox="1">
            <a:spLocks/>
          </p:cNvSpPr>
          <p:nvPr/>
        </p:nvSpPr>
        <p:spPr>
          <a:xfrm>
            <a:off x="304800" y="1143000"/>
            <a:ext cx="8001000" cy="5181600"/>
          </a:xfrm>
          <a:prstGeom prst="rect">
            <a:avLst/>
          </a:prstGeom>
        </p:spPr>
        <p:txBody>
          <a:bodyPr vert="horz" lIns="91440" tIns="45720" rIns="91440" bIns="45720" rtlCol="0">
            <a:normAutofit/>
          </a:bodyPr>
          <a:lstStyle/>
          <a:p>
            <a:pPr marL="742950" marR="0" lvl="1" indent="-285750" fontAlgn="auto">
              <a:lnSpc>
                <a:spcPct val="100000"/>
              </a:lnSpc>
              <a:spcBef>
                <a:spcPct val="20000"/>
              </a:spcBef>
              <a:spcAft>
                <a:spcPts val="0"/>
              </a:spcAft>
              <a:buClrTx/>
              <a:buSzTx/>
              <a:buFont typeface="Arial" pitchFamily="34" charset="0"/>
              <a:buChar char="–"/>
              <a:tabLst/>
              <a:defRPr/>
            </a:pPr>
            <a:r>
              <a:rPr lang="en-US" sz="2400" dirty="0" smtClean="0">
                <a:solidFill>
                  <a:srgbClr val="FFC000"/>
                </a:solidFill>
                <a:latin typeface="Futura Bk BT" pitchFamily="34" charset="0"/>
              </a:rPr>
              <a:t>Based on more efficient evaporative cooling</a:t>
            </a:r>
          </a:p>
          <a:p>
            <a:pPr marL="742950" marR="0" lvl="1" indent="-285750" fontAlgn="auto">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rPr>
              <a:t>Equipment indoors</a:t>
            </a:r>
            <a:r>
              <a:rPr lang="en-US" sz="2400" dirty="0" smtClean="0">
                <a:solidFill>
                  <a:srgbClr val="FFC000"/>
                </a:solidFill>
                <a:latin typeface="Futura Bk BT" pitchFamily="34" charset="0"/>
              </a:rPr>
              <a:t> – will last longer</a:t>
            </a:r>
          </a:p>
          <a:p>
            <a:pPr marL="742950" marR="0" lvl="1" indent="-285750" fontAlgn="auto">
              <a:lnSpc>
                <a:spcPct val="100000"/>
              </a:lnSpc>
              <a:spcBef>
                <a:spcPct val="20000"/>
              </a:spcBef>
              <a:spcAft>
                <a:spcPts val="0"/>
              </a:spcAft>
              <a:buClrTx/>
              <a:buSzTx/>
              <a:buFont typeface="Arial" pitchFamily="34" charset="0"/>
              <a:buChar char="–"/>
              <a:tabLst/>
              <a:defRPr/>
            </a:pPr>
            <a:r>
              <a:rPr lang="en-US" sz="2400" dirty="0" smtClean="0">
                <a:solidFill>
                  <a:srgbClr val="FFC000"/>
                </a:solidFill>
                <a:latin typeface="Futura Bk BT" pitchFamily="34" charset="0"/>
              </a:rPr>
              <a:t>Easier to renovate and expand</a:t>
            </a:r>
          </a:p>
          <a:p>
            <a:pPr marL="742950" marR="0" lvl="1" indent="-285750" fontAlgn="auto">
              <a:lnSpc>
                <a:spcPct val="100000"/>
              </a:lnSpc>
              <a:spcBef>
                <a:spcPct val="20000"/>
              </a:spcBef>
              <a:spcAft>
                <a:spcPts val="0"/>
              </a:spcAft>
              <a:buClrTx/>
              <a:buSzTx/>
              <a:buFont typeface="Arial" pitchFamily="34" charset="0"/>
              <a:buChar char="–"/>
              <a:tabLst/>
              <a:defRPr/>
            </a:pPr>
            <a:r>
              <a:rPr lang="en-US" sz="2400" dirty="0" smtClean="0">
                <a:solidFill>
                  <a:srgbClr val="FFC000"/>
                </a:solidFill>
                <a:latin typeface="Futura Bk BT" pitchFamily="34" charset="0"/>
              </a:rPr>
              <a:t>It is Quiet! – air based chillers generate 65 -100 dB</a:t>
            </a:r>
          </a:p>
          <a:p>
            <a:pPr marL="342900" marR="0" lvl="0" indent="-342900" algn="l" defTabSz="914400" rtl="0" eaLnBrk="1" fontAlgn="auto" latinLnBrk="0" hangingPunct="1">
              <a:lnSpc>
                <a:spcPct val="100000"/>
              </a:lnSpc>
              <a:spcBef>
                <a:spcPts val="18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bg1"/>
                </a:solidFill>
                <a:effectLst/>
                <a:uLnTx/>
                <a:uFillTx/>
                <a:latin typeface="Futura Bk BT" pitchFamily="34" charset="0"/>
                <a:ea typeface="+mn-ea"/>
                <a:cs typeface="+mn-cs"/>
              </a:rPr>
              <a:t>What does it cost?</a:t>
            </a:r>
          </a:p>
          <a:p>
            <a:pPr marL="742950" lvl="1" indent="-285750">
              <a:spcBef>
                <a:spcPct val="20000"/>
              </a:spcBef>
              <a:buFont typeface="Arial" pitchFamily="34" charset="0"/>
              <a:buChar char="–"/>
            </a:pPr>
            <a:r>
              <a:rPr lang="en-US" sz="2400" dirty="0" smtClean="0">
                <a:solidFill>
                  <a:srgbClr val="FFC000"/>
                </a:solidFill>
                <a:latin typeface="Futura Bk BT" pitchFamily="34" charset="0"/>
              </a:rPr>
              <a:t>25% higher equipment cost</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rPr>
              <a:t>Add cost of</a:t>
            </a:r>
            <a:r>
              <a:rPr kumimoji="0" lang="en-US" sz="2400" b="0" i="0" u="none" strike="noStrike" kern="1200" cap="none" spc="0" normalizeH="0" noProof="0" dirty="0" smtClean="0">
                <a:ln>
                  <a:noFill/>
                </a:ln>
                <a:solidFill>
                  <a:srgbClr val="FFC000"/>
                </a:solidFill>
                <a:effectLst/>
                <a:uLnTx/>
                <a:uFillTx/>
                <a:latin typeface="Futura Bk BT" pitchFamily="34" charset="0"/>
                <a:ea typeface="+mn-ea"/>
                <a:cs typeface="+mn-cs"/>
              </a:rPr>
              <a:t> building</a:t>
            </a:r>
            <a:endParaRPr lang="en-US" sz="2400" dirty="0" smtClean="0">
              <a:solidFill>
                <a:srgbClr val="FFC000"/>
              </a:solidFill>
              <a:latin typeface="Futura Bk BT" pitchFamily="34" charset="0"/>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rPr>
              <a:t>Overall</a:t>
            </a:r>
            <a:r>
              <a:rPr kumimoji="0" lang="en-US" sz="2400" b="0" i="0" u="none" strike="noStrike" kern="1200" cap="none" spc="0" normalizeH="0" noProof="0" dirty="0" smtClean="0">
                <a:ln>
                  <a:noFill/>
                </a:ln>
                <a:solidFill>
                  <a:srgbClr val="FFC000"/>
                </a:solidFill>
                <a:effectLst/>
                <a:uLnTx/>
                <a:uFillTx/>
                <a:latin typeface="Futura Bk BT" pitchFamily="34" charset="0"/>
                <a:ea typeface="+mn-ea"/>
                <a:cs typeface="+mn-cs"/>
              </a:rPr>
              <a:t> cost increase +/- 50%</a:t>
            </a:r>
            <a:endParaRPr kumimoji="0" lang="en-US" sz="1100" b="0" i="0" u="none" strike="noStrike" kern="1200" cap="none" spc="0" normalizeH="0" baseline="0" noProof="0" dirty="0" smtClean="0">
              <a:ln>
                <a:noFill/>
              </a:ln>
              <a:solidFill>
                <a:schemeClr val="bg1"/>
              </a:solidFill>
              <a:effectLst/>
              <a:uLnTx/>
              <a:uFillTx/>
              <a:latin typeface="Futura Bk BT" pitchFamily="34" charset="0"/>
              <a:ea typeface="+mn-ea"/>
              <a:cs typeface="+mn-cs"/>
            </a:endParaRPr>
          </a:p>
          <a:p>
            <a:pPr marL="342900" marR="0" lvl="0" indent="-342900" algn="l" defTabSz="914400" rtl="0" eaLnBrk="1" fontAlgn="auto" latinLnBrk="0" hangingPunct="1">
              <a:lnSpc>
                <a:spcPct val="100000"/>
              </a:lnSpc>
              <a:spcBef>
                <a:spcPts val="1800"/>
              </a:spcBef>
              <a:spcAft>
                <a:spcPts val="0"/>
              </a:spcAft>
              <a:buClrTx/>
              <a:buSzTx/>
              <a:buFont typeface="Arial" pitchFamily="34" charset="0"/>
              <a:buChar char="•"/>
              <a:tabLst/>
              <a:defRPr/>
            </a:pPr>
            <a:r>
              <a:rPr lang="en-US" sz="2400" dirty="0" smtClean="0">
                <a:solidFill>
                  <a:schemeClr val="bg1"/>
                </a:solidFill>
                <a:latin typeface="Futura Bk BT" pitchFamily="34" charset="0"/>
              </a:rPr>
              <a:t>Will I see a return on investment?</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rPr>
              <a:t>40% </a:t>
            </a:r>
            <a:r>
              <a:rPr lang="en-US" sz="2400" noProof="0" dirty="0" smtClean="0">
                <a:solidFill>
                  <a:srgbClr val="FFC000"/>
                </a:solidFill>
                <a:latin typeface="Futura Bk BT" pitchFamily="34" charset="0"/>
              </a:rPr>
              <a:t>utility cost</a:t>
            </a:r>
            <a:endPar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rgbClr val="FFC000"/>
                </a:solidFill>
                <a:effectLst/>
                <a:uLnTx/>
                <a:uFillTx/>
                <a:latin typeface="Futura Bk BT" pitchFamily="34" charset="0"/>
                <a:ea typeface="+mn-ea"/>
                <a:cs typeface="+mn-cs"/>
              </a:rPr>
              <a:t>7.1 years</a:t>
            </a:r>
          </a:p>
          <a:p>
            <a:pPr marL="742950" marR="0" lvl="2"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bg1"/>
              </a:solidFill>
              <a:effectLst/>
              <a:uLnTx/>
              <a:uFillTx/>
              <a:latin typeface="Futura Bk BT" pitchFamily="34" charset="0"/>
              <a:ea typeface="+mn-ea"/>
              <a:cs typeface="+mn-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a:p>
        </p:txBody>
      </p:sp>
      <p:sp>
        <p:nvSpPr>
          <p:cNvPr id="5" name="Slide Number Placeholder 4"/>
          <p:cNvSpPr>
            <a:spLocks noGrp="1"/>
          </p:cNvSpPr>
          <p:nvPr>
            <p:ph type="sldNum" sz="quarter" idx="12"/>
          </p:nvPr>
        </p:nvSpPr>
        <p:spPr/>
        <p:txBody>
          <a:bodyPr/>
          <a:lstStyle/>
          <a:p>
            <a:fld id="{04897772-CB33-41A7-AAF9-D23751FDCECA}" type="slidenum">
              <a:rPr lang="en-US" smtClean="0"/>
              <a:pPr/>
              <a:t>38</a:t>
            </a:fld>
            <a:endParaRPr lang="en-US"/>
          </a:p>
        </p:txBody>
      </p:sp>
      <p:pic>
        <p:nvPicPr>
          <p:cNvPr id="8" name="Picture 7" descr="powerpointBackground_D.png"/>
          <p:cNvPicPr>
            <a:picLocks noChangeAspect="1"/>
          </p:cNvPicPr>
          <p:nvPr/>
        </p:nvPicPr>
        <p:blipFill>
          <a:blip r:embed="rId2" cstate="email"/>
          <a:stretch>
            <a:fillRect/>
          </a:stretch>
        </p:blipFill>
        <p:spPr>
          <a:xfrm>
            <a:off x="755" y="5596232"/>
            <a:ext cx="9143245" cy="1261768"/>
          </a:xfrm>
          <a:prstGeom prst="rect">
            <a:avLst/>
          </a:prstGeom>
        </p:spPr>
      </p:pic>
      <p:grpSp>
        <p:nvGrpSpPr>
          <p:cNvPr id="21" name="Group 20"/>
          <p:cNvGrpSpPr/>
          <p:nvPr/>
        </p:nvGrpSpPr>
        <p:grpSpPr>
          <a:xfrm>
            <a:off x="762000" y="990600"/>
            <a:ext cx="6858000" cy="5412610"/>
            <a:chOff x="350314" y="1064390"/>
            <a:chExt cx="7345886" cy="5184010"/>
          </a:xfrm>
        </p:grpSpPr>
        <p:pic>
          <p:nvPicPr>
            <p:cNvPr id="3074" name="Picture 2" descr="C:\Documents and Settings\mariusz.bleszynski\Desktop\AZFA\STL sea lion plan.jpg"/>
            <p:cNvPicPr>
              <a:picLocks noChangeAspect="1" noChangeArrowheads="1"/>
            </p:cNvPicPr>
            <p:nvPr/>
          </p:nvPicPr>
          <p:blipFill>
            <a:blip r:embed="rId3" cstate="print"/>
            <a:srcRect l="6726" t="1820"/>
            <a:stretch>
              <a:fillRect/>
            </a:stretch>
          </p:blipFill>
          <p:spPr bwMode="auto">
            <a:xfrm>
              <a:off x="350314" y="1064390"/>
              <a:ext cx="7345886" cy="5184010"/>
            </a:xfrm>
            <a:prstGeom prst="rect">
              <a:avLst/>
            </a:prstGeom>
            <a:noFill/>
          </p:spPr>
        </p:pic>
        <p:sp>
          <p:nvSpPr>
            <p:cNvPr id="7" name="Rectangle 6"/>
            <p:cNvSpPr/>
            <p:nvPr/>
          </p:nvSpPr>
          <p:spPr>
            <a:xfrm>
              <a:off x="5686113" y="3410167"/>
              <a:ext cx="562286" cy="21089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11" name="Title 1"/>
          <p:cNvSpPr txBox="1">
            <a:spLocks/>
          </p:cNvSpPr>
          <p:nvPr/>
        </p:nvSpPr>
        <p:spPr>
          <a:xfrm>
            <a:off x="76200" y="0"/>
            <a:ext cx="9067800" cy="9906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chemeClr val="bg1"/>
                </a:solidFill>
                <a:effectLst/>
                <a:uLnTx/>
                <a:uFillTx/>
                <a:latin typeface="Futura Bk BT" pitchFamily="34" charset="0"/>
                <a:ea typeface="+mj-ea"/>
                <a:cs typeface="+mj-cs"/>
              </a:rPr>
              <a:t>Use Water Based Chillers</a:t>
            </a:r>
            <a:endParaRPr kumimoji="0" lang="en-US" sz="32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sp>
        <p:nvSpPr>
          <p:cNvPr id="14" name="TextBox 13"/>
          <p:cNvSpPr txBox="1"/>
          <p:nvPr/>
        </p:nvSpPr>
        <p:spPr>
          <a:xfrm>
            <a:off x="6553200" y="228600"/>
            <a:ext cx="2438400" cy="646331"/>
          </a:xfrm>
          <a:prstGeom prst="rect">
            <a:avLst/>
          </a:prstGeom>
          <a:noFill/>
        </p:spPr>
        <p:txBody>
          <a:bodyPr wrap="square" rtlCol="0">
            <a:spAutoFit/>
          </a:bodyPr>
          <a:lstStyle/>
          <a:p>
            <a:r>
              <a:rPr lang="en-US" dirty="0" smtClean="0">
                <a:solidFill>
                  <a:srgbClr val="FFC000"/>
                </a:solidFill>
              </a:rPr>
              <a:t>COOLING TOWER  - IN THE MIDDLE OF EXHIBIT</a:t>
            </a:r>
            <a:endParaRPr lang="en-US" dirty="0">
              <a:solidFill>
                <a:srgbClr val="FFC000"/>
              </a:solidFill>
            </a:endParaRPr>
          </a:p>
        </p:txBody>
      </p:sp>
      <p:cxnSp>
        <p:nvCxnSpPr>
          <p:cNvPr id="15" name="Straight Arrow Connector 14"/>
          <p:cNvCxnSpPr>
            <a:stCxn id="14" idx="1"/>
          </p:cNvCxnSpPr>
          <p:nvPr/>
        </p:nvCxnSpPr>
        <p:spPr>
          <a:xfrm rot="10800000" flipV="1">
            <a:off x="5943600" y="551766"/>
            <a:ext cx="609600" cy="2801034"/>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3" descr="powerpointBackground_D.png"/>
          <p:cNvPicPr>
            <a:picLocks noChangeAspect="1"/>
          </p:cNvPicPr>
          <p:nvPr/>
        </p:nvPicPr>
        <p:blipFill>
          <a:blip r:embed="rId2" cstate="email"/>
          <a:stretch>
            <a:fillRect/>
          </a:stretch>
        </p:blipFill>
        <p:spPr>
          <a:xfrm>
            <a:off x="755" y="5596232"/>
            <a:ext cx="9143245" cy="1261768"/>
          </a:xfrm>
          <a:prstGeom prst="rect">
            <a:avLst/>
          </a:prstGeom>
        </p:spPr>
      </p:pic>
      <p:sp>
        <p:nvSpPr>
          <p:cNvPr id="25" name="Date Placeholder 3"/>
          <p:cNvSpPr txBox="1">
            <a:spLocks/>
          </p:cNvSpPr>
          <p:nvPr/>
        </p:nvSpPr>
        <p:spPr>
          <a:xfrm>
            <a:off x="4572000" y="6613525"/>
            <a:ext cx="4114800" cy="24447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8EE8A122-130E-4616-87F2-BC12CEDB8E24}" type="datetime1">
              <a:rPr kumimoji="0" lang="en-US" sz="100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10/4/2010</a:t>
            </a:fld>
            <a:endParaRPr kumimoji="0" lang="en-US" sz="1000" b="0" i="0" u="none" strike="noStrike" kern="1200" cap="none" spc="0" normalizeH="0" baseline="0" noProof="0" dirty="0">
              <a:ln>
                <a:noFill/>
              </a:ln>
              <a:solidFill>
                <a:schemeClr val="bg1"/>
              </a:solidFill>
              <a:effectLst/>
              <a:uLnTx/>
              <a:uFillTx/>
              <a:latin typeface="+mn-lt"/>
              <a:ea typeface="+mn-ea"/>
              <a:cs typeface="+mn-cs"/>
            </a:endParaRPr>
          </a:p>
        </p:txBody>
      </p:sp>
      <p:sp>
        <p:nvSpPr>
          <p:cNvPr id="26" name="Slide Number Placeholder 4"/>
          <p:cNvSpPr txBox="1">
            <a:spLocks/>
          </p:cNvSpPr>
          <p:nvPr/>
        </p:nvSpPr>
        <p:spPr>
          <a:xfrm>
            <a:off x="8686800" y="6613525"/>
            <a:ext cx="381000" cy="24447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04897772-CB33-41A7-AAF9-D23751FDCECA}" type="slidenum">
              <a:rPr kumimoji="0" lang="en-US" sz="100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000" b="0" i="0" u="none" strike="noStrike" kern="1200" cap="none" spc="0" normalizeH="0" baseline="0" noProof="0" dirty="0">
              <a:ln>
                <a:noFill/>
              </a:ln>
              <a:solidFill>
                <a:schemeClr val="bg1"/>
              </a:solidFill>
              <a:effectLst/>
              <a:uLnTx/>
              <a:uFillTx/>
              <a:latin typeface="+mn-lt"/>
              <a:ea typeface="+mn-ea"/>
              <a:cs typeface="+mn-cs"/>
            </a:endParaRPr>
          </a:p>
        </p:txBody>
      </p:sp>
      <p:sp>
        <p:nvSpPr>
          <p:cNvPr id="27" name="Title 1"/>
          <p:cNvSpPr txBox="1">
            <a:spLocks/>
          </p:cNvSpPr>
          <p:nvPr/>
        </p:nvSpPr>
        <p:spPr>
          <a:xfrm>
            <a:off x="457200" y="5562600"/>
            <a:ext cx="9067800" cy="1143000"/>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Futura Bk BT" pitchFamily="34" charset="0"/>
                <a:ea typeface="+mj-ea"/>
                <a:cs typeface="+mj-cs"/>
              </a:rPr>
              <a:t>St. Louis Zoo	</a:t>
            </a:r>
            <a:endParaRPr kumimoji="0" lang="en-US" sz="2800" b="0" i="0" u="none" strike="noStrike" kern="1200" cap="none" spc="0" normalizeH="0" baseline="0" noProof="0" dirty="0">
              <a:ln>
                <a:noFill/>
              </a:ln>
              <a:solidFill>
                <a:schemeClr val="bg1"/>
              </a:solidFill>
              <a:effectLst/>
              <a:uLnTx/>
              <a:uFillTx/>
              <a:latin typeface="Futura Bk BT" pitchFamily="34" charset="0"/>
              <a:ea typeface="+mj-ea"/>
              <a:cs typeface="+mj-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Other things to remember…</a:t>
            </a:r>
            <a:endParaRPr lang="en-US" dirty="0"/>
          </a:p>
        </p:txBody>
      </p:sp>
      <p:sp>
        <p:nvSpPr>
          <p:cNvPr id="3" name="Content Placeholder 2"/>
          <p:cNvSpPr>
            <a:spLocks noGrp="1"/>
          </p:cNvSpPr>
          <p:nvPr>
            <p:ph idx="1"/>
          </p:nvPr>
        </p:nvSpPr>
        <p:spPr/>
        <p:txBody>
          <a:bodyPr/>
          <a:lstStyle/>
          <a:p>
            <a:r>
              <a:rPr lang="en-US" dirty="0" smtClean="0">
                <a:solidFill>
                  <a:srgbClr val="FFC000"/>
                </a:solidFill>
              </a:rPr>
              <a:t>PLAN EARLY</a:t>
            </a:r>
          </a:p>
          <a:p>
            <a:r>
              <a:rPr lang="en-US" dirty="0" smtClean="0">
                <a:solidFill>
                  <a:srgbClr val="FFC000"/>
                </a:solidFill>
              </a:rPr>
              <a:t>If you want LEED, you need sustainable design charrette</a:t>
            </a:r>
          </a:p>
          <a:p>
            <a:pPr lvl="1"/>
            <a:r>
              <a:rPr lang="en-US" sz="2000" dirty="0" smtClean="0">
                <a:solidFill>
                  <a:srgbClr val="FFC000"/>
                </a:solidFill>
              </a:rPr>
              <a:t>If you don’t follow LEED, STILL do charrette to identify sustainable options</a:t>
            </a:r>
          </a:p>
          <a:p>
            <a:pPr lvl="1"/>
            <a:r>
              <a:rPr lang="en-US" sz="2000" dirty="0" smtClean="0">
                <a:solidFill>
                  <a:srgbClr val="FFC000"/>
                </a:solidFill>
              </a:rPr>
              <a:t>Request value engineering early in design</a:t>
            </a:r>
          </a:p>
          <a:p>
            <a:r>
              <a:rPr lang="en-US" dirty="0" smtClean="0">
                <a:solidFill>
                  <a:srgbClr val="FFC000"/>
                </a:solidFill>
              </a:rPr>
              <a:t>Buy Energy Star equipment</a:t>
            </a:r>
          </a:p>
          <a:p>
            <a:r>
              <a:rPr lang="en-US" dirty="0" smtClean="0">
                <a:solidFill>
                  <a:srgbClr val="FFC000"/>
                </a:solidFill>
              </a:rPr>
              <a:t>Select competent builder</a:t>
            </a:r>
          </a:p>
          <a:p>
            <a:r>
              <a:rPr lang="en-US" dirty="0" smtClean="0">
                <a:solidFill>
                  <a:srgbClr val="FFC000"/>
                </a:solidFill>
              </a:rPr>
              <a:t>Educate your staff about performance</a:t>
            </a:r>
          </a:p>
          <a:p>
            <a:r>
              <a:rPr lang="en-US" dirty="0" smtClean="0">
                <a:solidFill>
                  <a:srgbClr val="FFC000"/>
                </a:solidFill>
              </a:rPr>
              <a:t>System commissioning </a:t>
            </a:r>
          </a:p>
          <a:p>
            <a:r>
              <a:rPr lang="en-US" dirty="0" smtClean="0">
                <a:solidFill>
                  <a:srgbClr val="FFC000"/>
                </a:solidFill>
              </a:rPr>
              <a:t>Select efficient lighting and use sensors</a:t>
            </a:r>
          </a:p>
          <a:p>
            <a:endParaRPr lang="en-US" dirty="0" smtClean="0">
              <a:solidFill>
                <a:srgbClr val="FFC000"/>
              </a:solidFill>
            </a:endParaRPr>
          </a:p>
        </p:txBody>
      </p:sp>
      <p:sp>
        <p:nvSpPr>
          <p:cNvPr id="4" name="Date Placeholder 3"/>
          <p:cNvSpPr>
            <a:spLocks noGrp="1"/>
          </p:cNvSpPr>
          <p:nvPr>
            <p:ph type="dt" sz="half" idx="10"/>
          </p:nvPr>
        </p:nvSpPr>
        <p:spPr/>
        <p:txBody>
          <a:bodyPr/>
          <a:lstStyle/>
          <a:p>
            <a:fld id="{8EE8A122-130E-4616-87F2-BC12CEDB8E24}" type="datetime1">
              <a:rPr lang="en-US" smtClean="0"/>
              <a:pPr/>
              <a:t>10/4/2010</a:t>
            </a:fld>
            <a:endParaRPr lang="en-US" dirty="0"/>
          </a:p>
        </p:txBody>
      </p:sp>
      <p:sp>
        <p:nvSpPr>
          <p:cNvPr id="5" name="Slide Number Placeholder 4"/>
          <p:cNvSpPr>
            <a:spLocks noGrp="1"/>
          </p:cNvSpPr>
          <p:nvPr>
            <p:ph type="sldNum" sz="quarter" idx="12"/>
          </p:nvPr>
        </p:nvSpPr>
        <p:spPr/>
        <p:txBody>
          <a:bodyPr/>
          <a:lstStyle/>
          <a:p>
            <a:fld id="{04897772-CB33-41A7-AAF9-D23751FDCECA}" type="slidenum">
              <a:rPr lang="en-US" smtClean="0"/>
              <a:pPr/>
              <a:t>39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4772</TotalTime>
  <Words>1215</Words>
  <Application>Microsoft Office PowerPoint</Application>
  <PresentationFormat>On-screen Show (4:3)</PresentationFormat>
  <Paragraphs>281</Paragraphs>
  <Slides>39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Office Theme</vt:lpstr>
      <vt:lpstr>Acrobat Document</vt:lpstr>
      <vt:lpstr>AZFA National Conference 2010 If I were a Green Exhibit:  Conceptualizing What Green Really Means to Exhibit Design</vt:lpstr>
      <vt:lpstr>Once upon a time in Never Never Land… </vt:lpstr>
      <vt:lpstr>Slide 3</vt:lpstr>
      <vt:lpstr>Maximize Recycled Content</vt:lpstr>
      <vt:lpstr>Sea World San Diego </vt:lpstr>
      <vt:lpstr>Will the polar bears be fooled by concrete ice?</vt:lpstr>
      <vt:lpstr>Toledo Zoo </vt:lpstr>
      <vt:lpstr>Memphis Zoo </vt:lpstr>
      <vt:lpstr>What if we loved rock a little less?</vt:lpstr>
      <vt:lpstr>Maximize Recycled Content</vt:lpstr>
      <vt:lpstr>What if we loved rock a little less?</vt:lpstr>
      <vt:lpstr>What if we loved rock a little less?</vt:lpstr>
      <vt:lpstr>What if we loved rock a little less?</vt:lpstr>
      <vt:lpstr>What if we loved rock a little less?</vt:lpstr>
      <vt:lpstr>Other savings on concrete?</vt:lpstr>
      <vt:lpstr>Other savings on concrete?</vt:lpstr>
      <vt:lpstr>Other savings on concrete?</vt:lpstr>
      <vt:lpstr>Other savings on concrete?</vt:lpstr>
      <vt:lpstr>Use Less Concrete</vt:lpstr>
      <vt:lpstr>Use Geothermal Heating / Cooling</vt:lpstr>
      <vt:lpstr>With Geothermal</vt:lpstr>
      <vt:lpstr>Geothermal  Examples</vt:lpstr>
      <vt:lpstr>Use Solar Panels</vt:lpstr>
      <vt:lpstr>Slide 24</vt:lpstr>
      <vt:lpstr>Use Solar Panels</vt:lpstr>
      <vt:lpstr>Use Solar Panels</vt:lpstr>
      <vt:lpstr>Use Water Recycling</vt:lpstr>
      <vt:lpstr>Use Water Recycling</vt:lpstr>
      <vt:lpstr>Use Water Recycling</vt:lpstr>
      <vt:lpstr>Use Composting Toilets</vt:lpstr>
      <vt:lpstr>Use Native Plants</vt:lpstr>
      <vt:lpstr>Create the Arctic with St. Louis Natives???</vt:lpstr>
      <vt:lpstr>Slide 33</vt:lpstr>
      <vt:lpstr>Slide 34</vt:lpstr>
      <vt:lpstr>Slide 35</vt:lpstr>
      <vt:lpstr>Using native plants on exhibit</vt:lpstr>
      <vt:lpstr>Use Water Based Chillers</vt:lpstr>
      <vt:lpstr>Slide 38</vt:lpstr>
      <vt:lpstr>Other things to remember…</vt:lpstr>
    </vt:vector>
  </TitlesOfParts>
  <Company>PGAV</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Presentation</dc:title>
  <dc:creator>Carol Breeze</dc:creator>
  <cp:lastModifiedBy>mariusz.bleszynski</cp:lastModifiedBy>
  <cp:revision>136</cp:revision>
  <dcterms:created xsi:type="dcterms:W3CDTF">2009-07-23T15:47:03Z</dcterms:created>
  <dcterms:modified xsi:type="dcterms:W3CDTF">2010-10-04T17:29:17Z</dcterms:modified>
</cp:coreProperties>
</file>