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comments/comment1.xml" ContentType="application/vnd.openxmlformats-officedocument.presentationml.comments+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5"/>
  </p:notesMasterIdLst>
  <p:sldIdLst>
    <p:sldId id="256" r:id="rId2"/>
    <p:sldId id="257" r:id="rId3"/>
    <p:sldId id="258" r:id="rId4"/>
    <p:sldId id="259" r:id="rId5"/>
    <p:sldId id="260" r:id="rId6"/>
    <p:sldId id="275" r:id="rId7"/>
    <p:sldId id="262" r:id="rId8"/>
    <p:sldId id="263" r:id="rId9"/>
    <p:sldId id="264" r:id="rId10"/>
    <p:sldId id="265" r:id="rId11"/>
    <p:sldId id="266" r:id="rId12"/>
    <p:sldId id="268" r:id="rId13"/>
    <p:sldId id="278" r:id="rId14"/>
    <p:sldId id="269" r:id="rId15"/>
    <p:sldId id="276" r:id="rId16"/>
    <p:sldId id="270" r:id="rId17"/>
    <p:sldId id="271" r:id="rId18"/>
    <p:sldId id="272" r:id="rId19"/>
    <p:sldId id="273" r:id="rId20"/>
    <p:sldId id="274" r:id="rId21"/>
    <p:sldId id="280" r:id="rId22"/>
    <p:sldId id="277"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Carolyn Raffensperger" initials=""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9" d="100"/>
          <a:sy n="89" d="100"/>
        </p:scale>
        <p:origin x="-90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4-04-14T08:38:07.163" idx="1">
    <p:pos x="1807" y="1032"/>
    <p:text>The introduction of scientific and experimental methodology into clinical medicine in the nineteenth century brought with it an increased demand for experimentation on human subjects, particularly in bacteriology, immunology, and physiology. This research was done mainly on patients in hospital, often without their consent, under an “ethos of science and medical progress.” As a result of injury to some patients subjected to non-therapeutic research, however, controversy and public debate ensued about the ethics of human experimentation.1 2 3 4
In 1891 the Prussian minister of the interior issued a directive to all prisons that tuberculin for the treatment of tuberculosis “must in no case be used against the patient's will.”5 But the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7B05CA-22C3-7641-BB05-A496CCA3AE16}" type="datetimeFigureOut">
              <a:rPr lang="en-US" smtClean="0"/>
              <a:pPr/>
              <a:t>7/7/14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B6096-D574-864A-A610-95F8C3C36D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3544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1B6096-D574-864A-A610-95F8C3C36D7A}" type="slidenum">
              <a:rPr lang="en-US" smtClean="0"/>
              <a:pPr/>
              <a:t>23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1341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7459C93-8825-8147-B21A-9A0C79C66FBE}" type="datetimeFigureOut">
              <a:rPr lang="en-US" smtClean="0"/>
              <a:pPr/>
              <a:t>7/7/14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59C93-8825-8147-B21A-9A0C79C66FBE}" type="datetimeFigureOut">
              <a:rPr lang="en-US" smtClean="0"/>
              <a:pPr/>
              <a:t>7/7/14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8B51D-CA9F-C841-B8C3-A760E2F1217E}"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7459C93-8825-8147-B21A-9A0C79C66FBE}" type="datetimeFigureOut">
              <a:rPr lang="en-US" smtClean="0"/>
              <a:pPr/>
              <a:t>7/7/14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7459C93-8825-8147-B21A-9A0C79C66FBE}" type="datetimeFigureOut">
              <a:rPr lang="en-US" smtClean="0"/>
              <a:pPr/>
              <a:t>7/7/14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7459C93-8825-8147-B21A-9A0C79C66FBE}" type="datetimeFigureOut">
              <a:rPr lang="en-US" smtClean="0"/>
              <a:pPr/>
              <a:t>7/7/14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7459C93-8825-8147-B21A-9A0C79C66FBE}" type="datetimeFigureOut">
              <a:rPr lang="en-US" smtClean="0"/>
              <a:pPr/>
              <a:t>7/7/14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8B51D-CA9F-C841-B8C3-A760E2F1217E}"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59C93-8825-8147-B21A-9A0C79C66FBE}" type="datetimeFigureOut">
              <a:rPr lang="en-US" smtClean="0"/>
              <a:pPr/>
              <a:t>7/7/14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7459C93-8825-8147-B21A-9A0C79C66FBE}" type="datetimeFigureOut">
              <a:rPr lang="en-US" smtClean="0"/>
              <a:pPr/>
              <a:t>7/7/14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7459C93-8825-8147-B21A-9A0C79C66FBE}" type="datetimeFigureOut">
              <a:rPr lang="en-US" smtClean="0"/>
              <a:pPr/>
              <a:t>7/7/14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7459C93-8825-8147-B21A-9A0C79C66FBE}" type="datetimeFigureOut">
              <a:rPr lang="en-US" smtClean="0"/>
              <a:pPr/>
              <a:t>7/7/14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59C93-8825-8147-B21A-9A0C79C66FBE}" type="datetimeFigureOut">
              <a:rPr lang="en-US" smtClean="0"/>
              <a:pPr/>
              <a:t>7/7/14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59C93-8825-8147-B21A-9A0C79C66FBE}" type="datetimeFigureOut">
              <a:rPr lang="en-US" smtClean="0"/>
              <a:pPr/>
              <a:t>7/7/14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8B51D-CA9F-C841-B8C3-A760E2F121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17459C93-8825-8147-B21A-9A0C79C66FBE}" type="datetimeFigureOut">
              <a:rPr lang="en-US" smtClean="0"/>
              <a:pPr/>
              <a:t>7/7/14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6C8B51D-CA9F-C841-B8C3-A760E2F1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hn.org/we-withdraw-our-consent" TargetMode="External"/><Relationship Id="rId4" Type="http://schemas.openxmlformats.org/officeDocument/2006/relationships/hyperlink" Target="http://sehn.org/democracy-through-informed-consent-januaryfebruary-2012/" TargetMode="External"/><Relationship Id="rId5" Type="http://schemas.openxmlformats.org/officeDocument/2006/relationships/hyperlink" Target="http://www.sehn.org/pdf/The%20Principles%20of%20Perpetual%20Care%20(Giant%20Mine)%20December%202011.pdf"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069179"/>
            <a:ext cx="6338476" cy="2110155"/>
          </a:xfrm>
        </p:spPr>
        <p:txBody>
          <a:bodyPr/>
          <a:lstStyle/>
          <a:p>
            <a:r>
              <a:rPr lang="en-US" dirty="0" smtClean="0"/>
              <a:t>Free, Prior and Informed Consent:</a:t>
            </a:r>
            <a:br>
              <a:rPr lang="en-US" dirty="0" smtClean="0"/>
            </a:br>
            <a:r>
              <a:rPr lang="en-US" dirty="0" smtClean="0"/>
              <a:t>A Right of Communities</a:t>
            </a:r>
            <a:endParaRPr lang="en-US" dirty="0"/>
          </a:p>
        </p:txBody>
      </p:sp>
      <p:sp>
        <p:nvSpPr>
          <p:cNvPr id="3" name="Subtitle 2"/>
          <p:cNvSpPr>
            <a:spLocks noGrp="1"/>
          </p:cNvSpPr>
          <p:nvPr>
            <p:ph type="subTitle" idx="1"/>
          </p:nvPr>
        </p:nvSpPr>
        <p:spPr>
          <a:xfrm>
            <a:off x="1322921" y="4589072"/>
            <a:ext cx="6498158" cy="1434086"/>
          </a:xfrm>
        </p:spPr>
        <p:txBody>
          <a:bodyPr>
            <a:normAutofit/>
          </a:bodyPr>
          <a:lstStyle/>
          <a:p>
            <a:r>
              <a:rPr lang="en-US" dirty="0" smtClean="0"/>
              <a:t>Carolyn Raffensperger</a:t>
            </a:r>
          </a:p>
          <a:p>
            <a:r>
              <a:rPr lang="en-US" dirty="0" smtClean="0"/>
              <a:t>Science and Environmental Health Network</a:t>
            </a:r>
          </a:p>
          <a:p>
            <a:r>
              <a:rPr lang="en-US" dirty="0" err="1" smtClean="0"/>
              <a:t>www.sehn.org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3404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2023065"/>
          </a:xfrm>
        </p:spPr>
        <p:txBody>
          <a:bodyPr/>
          <a:lstStyle/>
          <a:p>
            <a:r>
              <a:rPr lang="en-US" dirty="0" smtClean="0"/>
              <a:t>Basis for Governance</a:t>
            </a:r>
            <a:endParaRPr lang="en-US" dirty="0"/>
          </a:p>
        </p:txBody>
      </p:sp>
      <p:sp>
        <p:nvSpPr>
          <p:cNvPr id="3" name="Content Placeholder 2"/>
          <p:cNvSpPr>
            <a:spLocks noGrp="1"/>
          </p:cNvSpPr>
          <p:nvPr>
            <p:ph idx="1"/>
          </p:nvPr>
        </p:nvSpPr>
        <p:spPr>
          <a:xfrm>
            <a:off x="549275" y="2970605"/>
            <a:ext cx="8042276" cy="3441804"/>
          </a:xfrm>
        </p:spPr>
        <p:txBody>
          <a:bodyPr/>
          <a:lstStyle/>
          <a:p>
            <a:r>
              <a:rPr lang="en-US" dirty="0" smtClean="0"/>
              <a:t>The legitimacy of government is predicated on the consent of the governed.</a:t>
            </a:r>
          </a:p>
          <a:p>
            <a:endParaRPr lang="en-US" dirty="0"/>
          </a:p>
          <a:p>
            <a:r>
              <a:rPr lang="en-US" dirty="0" smtClean="0"/>
              <a:t>Free, prior and informed consent is the foundation of governance.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5063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900143"/>
          </a:xfrm>
        </p:spPr>
        <p:txBody>
          <a:bodyPr/>
          <a:lstStyle/>
          <a:p>
            <a:r>
              <a:rPr lang="en-US" dirty="0" smtClean="0"/>
              <a:t>Two steps </a:t>
            </a:r>
            <a:endParaRPr lang="en-US" dirty="0"/>
          </a:p>
        </p:txBody>
      </p:sp>
      <p:sp>
        <p:nvSpPr>
          <p:cNvPr id="3" name="Content Placeholder 2"/>
          <p:cNvSpPr>
            <a:spLocks noGrp="1"/>
          </p:cNvSpPr>
          <p:nvPr>
            <p:ph idx="1"/>
          </p:nvPr>
        </p:nvSpPr>
        <p:spPr>
          <a:xfrm>
            <a:off x="549275" y="2745249"/>
            <a:ext cx="8042276" cy="3198352"/>
          </a:xfrm>
        </p:spPr>
        <p:txBody>
          <a:bodyPr/>
          <a:lstStyle/>
          <a:p>
            <a:r>
              <a:rPr lang="en-US" dirty="0" smtClean="0"/>
              <a:t>We withdraw our consent</a:t>
            </a:r>
          </a:p>
          <a:p>
            <a:r>
              <a:rPr lang="en-US" dirty="0" smtClean="0"/>
              <a:t>Methods for obtaining Community Free, Prior and Informed Consent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8618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2432804"/>
          </a:xfrm>
        </p:spPr>
        <p:txBody>
          <a:bodyPr>
            <a:normAutofit/>
          </a:bodyPr>
          <a:lstStyle/>
          <a:p>
            <a:r>
              <a:rPr lang="en-US" dirty="0" smtClean="0"/>
              <a:t>Institutional Review Boards as a Model</a:t>
            </a:r>
            <a:endParaRPr lang="en-US" dirty="0"/>
          </a:p>
        </p:txBody>
      </p:sp>
      <p:sp>
        <p:nvSpPr>
          <p:cNvPr id="3" name="Content Placeholder 2"/>
          <p:cNvSpPr>
            <a:spLocks noGrp="1"/>
          </p:cNvSpPr>
          <p:nvPr>
            <p:ph idx="1"/>
          </p:nvPr>
        </p:nvSpPr>
        <p:spPr>
          <a:xfrm>
            <a:off x="549275" y="2929631"/>
            <a:ext cx="8042276" cy="3013970"/>
          </a:xfrm>
        </p:spPr>
        <p:txBody>
          <a:bodyPr/>
          <a:lstStyle/>
          <a:p>
            <a:r>
              <a:rPr lang="en-US" dirty="0" smtClean="0"/>
              <a:t>Community based research requires an IRB review.</a:t>
            </a:r>
          </a:p>
          <a:p>
            <a:r>
              <a:rPr lang="en-US" dirty="0" smtClean="0"/>
              <a:t>Environmental projects should be subject to a similar process.  We can institute Community Review Boards to make the determinations of</a:t>
            </a:r>
          </a:p>
          <a:p>
            <a:pPr lvl="1"/>
            <a:r>
              <a:rPr lang="en-US" dirty="0" smtClean="0"/>
              <a:t>Is this project ethical?</a:t>
            </a:r>
          </a:p>
          <a:p>
            <a:pPr lvl="1"/>
            <a:r>
              <a:rPr lang="en-US" dirty="0" smtClean="0"/>
              <a:t>Does the proponent of the activity have the free, prior and informed consent of the community?</a:t>
            </a: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7137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924490"/>
          </a:xfrm>
        </p:spPr>
        <p:txBody>
          <a:bodyPr>
            <a:normAutofit/>
          </a:bodyPr>
          <a:lstStyle/>
          <a:p>
            <a:r>
              <a:rPr lang="en-US" dirty="0" smtClean="0"/>
              <a:t>Violations of Free, Prior and Informed Consent as a Community Matter</a:t>
            </a:r>
            <a:endParaRPr lang="en-US" dirty="0"/>
          </a:p>
        </p:txBody>
      </p:sp>
      <p:sp>
        <p:nvSpPr>
          <p:cNvPr id="3" name="Content Placeholder 2"/>
          <p:cNvSpPr>
            <a:spLocks noGrp="1"/>
          </p:cNvSpPr>
          <p:nvPr>
            <p:ph idx="1"/>
          </p:nvPr>
        </p:nvSpPr>
        <p:spPr>
          <a:xfrm>
            <a:off x="549275" y="3462291"/>
            <a:ext cx="8042276" cy="2481310"/>
          </a:xfrm>
        </p:spPr>
        <p:txBody>
          <a:bodyPr/>
          <a:lstStyle/>
          <a:p>
            <a:r>
              <a:rPr lang="en-US" dirty="0" smtClean="0"/>
              <a:t>Tufts Golden Rice</a:t>
            </a:r>
          </a:p>
          <a:p>
            <a:r>
              <a:rPr lang="en-US" dirty="0" smtClean="0"/>
              <a:t>Havasupai Blood misused by Arizona State University researchers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1960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105012"/>
          </a:xfrm>
        </p:spPr>
        <p:txBody>
          <a:bodyPr/>
          <a:lstStyle/>
          <a:p>
            <a:r>
              <a:rPr lang="en-US" dirty="0" smtClean="0"/>
              <a:t>A new decision-making framework</a:t>
            </a:r>
            <a:endParaRPr lang="en-US" dirty="0"/>
          </a:p>
        </p:txBody>
      </p:sp>
      <p:sp>
        <p:nvSpPr>
          <p:cNvPr id="3" name="Content Placeholder 2"/>
          <p:cNvSpPr>
            <a:spLocks noGrp="1"/>
          </p:cNvSpPr>
          <p:nvPr>
            <p:ph idx="1"/>
          </p:nvPr>
        </p:nvSpPr>
        <p:spPr>
          <a:xfrm>
            <a:off x="549275" y="2745249"/>
            <a:ext cx="8042276" cy="3198352"/>
          </a:xfrm>
        </p:spPr>
        <p:txBody>
          <a:bodyPr>
            <a:normAutofit/>
          </a:bodyPr>
          <a:lstStyle/>
          <a:p>
            <a:r>
              <a:rPr lang="en-US" dirty="0" smtClean="0"/>
              <a:t>Environmental Impact Assessments and Health Impact Assessments conducted as information for both </a:t>
            </a:r>
          </a:p>
          <a:p>
            <a:pPr lvl="1"/>
            <a:r>
              <a:rPr lang="en-US" dirty="0" smtClean="0"/>
              <a:t>the Community Review Board to determine whether it is ethical and</a:t>
            </a:r>
          </a:p>
          <a:p>
            <a:pPr lvl="1"/>
            <a:r>
              <a:rPr lang="en-US" dirty="0" smtClean="0"/>
              <a:t> for the Community to fulfill the Informed part of consent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3343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2023065"/>
          </a:xfrm>
        </p:spPr>
        <p:txBody>
          <a:bodyPr>
            <a:normAutofit/>
          </a:bodyPr>
          <a:lstStyle/>
          <a:p>
            <a:r>
              <a:rPr lang="en-US" dirty="0" smtClean="0"/>
              <a:t>A New </a:t>
            </a:r>
            <a:r>
              <a:rPr lang="en-US" dirty="0"/>
              <a:t>R</a:t>
            </a:r>
            <a:r>
              <a:rPr lang="en-US" dirty="0" smtClean="0"/>
              <a:t>ole for Public Health Practitioners</a:t>
            </a:r>
            <a:endParaRPr lang="en-US" dirty="0"/>
          </a:p>
        </p:txBody>
      </p:sp>
      <p:sp>
        <p:nvSpPr>
          <p:cNvPr id="3" name="Content Placeholder 2"/>
          <p:cNvSpPr>
            <a:spLocks noGrp="1"/>
          </p:cNvSpPr>
          <p:nvPr>
            <p:ph idx="1"/>
          </p:nvPr>
        </p:nvSpPr>
        <p:spPr>
          <a:xfrm>
            <a:off x="549275" y="2806709"/>
            <a:ext cx="8042276" cy="3136892"/>
          </a:xfrm>
        </p:spPr>
        <p:txBody>
          <a:bodyPr/>
          <a:lstStyle/>
          <a:p>
            <a:r>
              <a:rPr lang="en-US" dirty="0" smtClean="0"/>
              <a:t>Provide the information on public health impacts so the community can be informed.</a:t>
            </a:r>
          </a:p>
          <a:p>
            <a:r>
              <a:rPr lang="en-US" dirty="0" smtClean="0"/>
              <a:t>Determine whether this project is ethical according to the Belmont standards.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4349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982091"/>
          </a:xfrm>
        </p:spPr>
        <p:txBody>
          <a:bodyPr/>
          <a:lstStyle/>
          <a:p>
            <a:r>
              <a:rPr lang="en-US" dirty="0" smtClean="0"/>
              <a:t>Community Review Board</a:t>
            </a:r>
            <a:endParaRPr lang="en-US" dirty="0"/>
          </a:p>
        </p:txBody>
      </p:sp>
      <p:sp>
        <p:nvSpPr>
          <p:cNvPr id="3" name="Content Placeholder 2"/>
          <p:cNvSpPr>
            <a:spLocks noGrp="1"/>
          </p:cNvSpPr>
          <p:nvPr>
            <p:ph idx="1"/>
          </p:nvPr>
        </p:nvSpPr>
        <p:spPr>
          <a:xfrm>
            <a:off x="549275" y="2724761"/>
            <a:ext cx="8042276" cy="3218839"/>
          </a:xfrm>
        </p:spPr>
        <p:txBody>
          <a:bodyPr/>
          <a:lstStyle/>
          <a:p>
            <a:r>
              <a:rPr lang="en-US" dirty="0" smtClean="0"/>
              <a:t>Is this project ethical?</a:t>
            </a:r>
          </a:p>
          <a:p>
            <a:pPr lvl="1"/>
            <a:r>
              <a:rPr lang="en-US" dirty="0" smtClean="0"/>
              <a:t>Is it respectful of the community?</a:t>
            </a:r>
          </a:p>
          <a:p>
            <a:pPr lvl="1"/>
            <a:r>
              <a:rPr lang="en-US" dirty="0" smtClean="0"/>
              <a:t>Is it beneficial to the community?</a:t>
            </a:r>
          </a:p>
          <a:p>
            <a:pPr lvl="1"/>
            <a:r>
              <a:rPr lang="en-US" dirty="0" smtClean="0"/>
              <a:t>Is it just?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62454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879656"/>
          </a:xfrm>
        </p:spPr>
        <p:txBody>
          <a:bodyPr/>
          <a:lstStyle/>
          <a:p>
            <a:r>
              <a:rPr lang="en-US" dirty="0" smtClean="0"/>
              <a:t>An Unethical Project</a:t>
            </a:r>
            <a:endParaRPr lang="en-US" dirty="0"/>
          </a:p>
        </p:txBody>
      </p:sp>
      <p:sp>
        <p:nvSpPr>
          <p:cNvPr id="3" name="Content Placeholder 2"/>
          <p:cNvSpPr>
            <a:spLocks noGrp="1"/>
          </p:cNvSpPr>
          <p:nvPr>
            <p:ph idx="1"/>
          </p:nvPr>
        </p:nvSpPr>
        <p:spPr>
          <a:xfrm>
            <a:off x="549275" y="2642813"/>
            <a:ext cx="8042276" cy="3300787"/>
          </a:xfrm>
        </p:spPr>
        <p:txBody>
          <a:bodyPr/>
          <a:lstStyle/>
          <a:p>
            <a:r>
              <a:rPr lang="en-US" dirty="0" smtClean="0"/>
              <a:t>If a CRB says the project is unethical it does not proceed.</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8155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961604"/>
          </a:xfrm>
        </p:spPr>
        <p:txBody>
          <a:bodyPr/>
          <a:lstStyle/>
          <a:p>
            <a:r>
              <a:rPr lang="en-US" dirty="0" smtClean="0"/>
              <a:t>A Project </a:t>
            </a:r>
            <a:r>
              <a:rPr lang="en-US" dirty="0"/>
              <a:t>D</a:t>
            </a:r>
            <a:r>
              <a:rPr lang="en-US" dirty="0" smtClean="0"/>
              <a:t>eemed to be Ethical</a:t>
            </a:r>
            <a:endParaRPr lang="en-US" dirty="0"/>
          </a:p>
        </p:txBody>
      </p:sp>
      <p:sp>
        <p:nvSpPr>
          <p:cNvPr id="3" name="Content Placeholder 2"/>
          <p:cNvSpPr>
            <a:spLocks noGrp="1"/>
          </p:cNvSpPr>
          <p:nvPr>
            <p:ph idx="1"/>
          </p:nvPr>
        </p:nvSpPr>
        <p:spPr>
          <a:xfrm>
            <a:off x="549275" y="2663301"/>
            <a:ext cx="8042276" cy="3280300"/>
          </a:xfrm>
        </p:spPr>
        <p:txBody>
          <a:bodyPr/>
          <a:lstStyle/>
          <a:p>
            <a:r>
              <a:rPr lang="en-US" dirty="0" smtClean="0"/>
              <a:t>The project is put before the community for its consent.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095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654300"/>
          </a:xfrm>
        </p:spPr>
        <p:txBody>
          <a:bodyPr/>
          <a:lstStyle/>
          <a:p>
            <a:r>
              <a:rPr lang="en-US" dirty="0" smtClean="0"/>
              <a:t>Mechanisms for Consent</a:t>
            </a:r>
            <a:endParaRPr lang="en-US" dirty="0"/>
          </a:p>
        </p:txBody>
      </p:sp>
      <p:sp>
        <p:nvSpPr>
          <p:cNvPr id="3" name="Content Placeholder 2"/>
          <p:cNvSpPr>
            <a:spLocks noGrp="1"/>
          </p:cNvSpPr>
          <p:nvPr>
            <p:ph idx="1"/>
          </p:nvPr>
        </p:nvSpPr>
        <p:spPr>
          <a:xfrm>
            <a:off x="549275" y="2233075"/>
            <a:ext cx="8042276" cy="3710526"/>
          </a:xfrm>
        </p:spPr>
        <p:txBody>
          <a:bodyPr/>
          <a:lstStyle/>
          <a:p>
            <a:r>
              <a:rPr lang="en-US" dirty="0" smtClean="0"/>
              <a:t>Town hall meetings</a:t>
            </a:r>
          </a:p>
          <a:p>
            <a:r>
              <a:rPr lang="en-US" dirty="0" smtClean="0"/>
              <a:t>Ballot referendums or initiatives</a:t>
            </a:r>
          </a:p>
          <a:p>
            <a:r>
              <a:rPr lang="en-US" dirty="0" smtClean="0"/>
              <a:t>Any other method for direct democracy.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35628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92500"/>
          </a:bodyPr>
          <a:lstStyle/>
          <a:p>
            <a:r>
              <a:rPr lang="en-US" dirty="0" smtClean="0"/>
              <a:t>Before Nuremberg – late 1800’s emerging role of science in medicine. Experiments on human subjects were done in the name of medical </a:t>
            </a:r>
            <a:r>
              <a:rPr lang="en-US" dirty="0"/>
              <a:t>progress</a:t>
            </a:r>
            <a:r>
              <a:rPr lang="en-US" dirty="0" smtClean="0"/>
              <a:t>.</a:t>
            </a:r>
            <a:r>
              <a:rPr lang="en-US" dirty="0"/>
              <a:t> </a:t>
            </a:r>
            <a:endParaRPr lang="en-US" dirty="0" smtClean="0"/>
          </a:p>
          <a:p>
            <a:r>
              <a:rPr lang="en-US" dirty="0" smtClean="0"/>
              <a:t>Nazi experimentation and post-Nuremberg</a:t>
            </a:r>
          </a:p>
          <a:p>
            <a:pPr lvl="1"/>
            <a:r>
              <a:rPr lang="en-US" dirty="0" smtClean="0"/>
              <a:t>United States v. Karl Brandt et al., "The Medical Case, Trials of War Criminals before the Nuremberg Military Tribunals under Control Council Law No. 10" (Washington, D.C.: U.S. Government Printing Office, 1949</a:t>
            </a:r>
            <a:r>
              <a:rPr lang="en-US" dirty="0" smtClean="0">
                <a:effectLst/>
              </a:rPr>
              <a:t> </a:t>
            </a:r>
            <a:endParaRPr lang="en-US" dirty="0" smtClean="0"/>
          </a:p>
          <a:p>
            <a:r>
              <a:rPr lang="en-US" dirty="0"/>
              <a:t>Code of Federal Regulations Title 45 Volume 46, </a:t>
            </a:r>
            <a:r>
              <a:rPr lang="en-US" dirty="0" smtClean="0"/>
              <a:t>regulations </a:t>
            </a:r>
            <a:r>
              <a:rPr lang="en-US" dirty="0"/>
              <a:t>issued by the </a:t>
            </a:r>
            <a:r>
              <a:rPr lang="en-US" dirty="0" smtClean="0"/>
              <a:t>U.S. </a:t>
            </a:r>
            <a:r>
              <a:rPr lang="en-US" dirty="0" err="1" smtClean="0"/>
              <a:t>Dept</a:t>
            </a:r>
            <a:r>
              <a:rPr lang="en-US" dirty="0" smtClean="0"/>
              <a:t> of HHS governs </a:t>
            </a:r>
            <a:r>
              <a:rPr lang="en-US" dirty="0"/>
              <a:t>federally-funded research in the </a:t>
            </a:r>
            <a:r>
              <a:rPr lang="en-US" dirty="0" smtClean="0"/>
              <a:t>U.S.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9649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592839"/>
          </a:xfrm>
        </p:spPr>
        <p:txBody>
          <a:bodyPr/>
          <a:lstStyle/>
          <a:p>
            <a:r>
              <a:rPr lang="en-US" dirty="0" smtClean="0"/>
              <a:t>Consent</a:t>
            </a:r>
            <a:endParaRPr lang="en-US" dirty="0"/>
          </a:p>
        </p:txBody>
      </p:sp>
      <p:sp>
        <p:nvSpPr>
          <p:cNvPr id="3" name="Content Placeholder 2"/>
          <p:cNvSpPr>
            <a:spLocks noGrp="1"/>
          </p:cNvSpPr>
          <p:nvPr>
            <p:ph idx="1"/>
          </p:nvPr>
        </p:nvSpPr>
        <p:spPr>
          <a:xfrm>
            <a:off x="549275" y="2274049"/>
            <a:ext cx="8042276" cy="3669552"/>
          </a:xfrm>
        </p:spPr>
        <p:txBody>
          <a:bodyPr/>
          <a:lstStyle/>
          <a:p>
            <a:r>
              <a:rPr lang="en-US" dirty="0" smtClean="0"/>
              <a:t>Can be denied</a:t>
            </a:r>
          </a:p>
          <a:p>
            <a:r>
              <a:rPr lang="en-US" dirty="0" smtClean="0"/>
              <a:t>Can be given with conditions (community benefits agreements)</a:t>
            </a:r>
          </a:p>
          <a:p>
            <a:r>
              <a:rPr lang="en-US" dirty="0" smtClean="0"/>
              <a:t>Can be given outright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3291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043552"/>
          </a:xfrm>
        </p:spPr>
        <p:txBody>
          <a:bodyPr/>
          <a:lstStyle/>
          <a:p>
            <a:r>
              <a:rPr lang="en-US" dirty="0" smtClean="0"/>
              <a:t>Examples</a:t>
            </a:r>
            <a:endParaRPr lang="en-US" dirty="0"/>
          </a:p>
        </p:txBody>
      </p:sp>
      <p:sp>
        <p:nvSpPr>
          <p:cNvPr id="3" name="Content Placeholder 2"/>
          <p:cNvSpPr>
            <a:spLocks noGrp="1"/>
          </p:cNvSpPr>
          <p:nvPr>
            <p:ph idx="1"/>
          </p:nvPr>
        </p:nvSpPr>
        <p:spPr>
          <a:xfrm>
            <a:off x="549275" y="2560865"/>
            <a:ext cx="8042276" cy="3382735"/>
          </a:xfrm>
        </p:spPr>
        <p:txBody>
          <a:bodyPr/>
          <a:lstStyle/>
          <a:p>
            <a:r>
              <a:rPr lang="en-US" dirty="0" smtClean="0"/>
              <a:t>The Royal Bank of Canada has said they will not fund any development project in indigenous communities without their free, prior and informed consent.</a:t>
            </a:r>
          </a:p>
          <a:p>
            <a:r>
              <a:rPr lang="en-US" dirty="0" smtClean="0"/>
              <a:t>Giant Mine clean up</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0145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756735"/>
          </a:xfrm>
        </p:spPr>
        <p:txBody>
          <a:bodyPr/>
          <a:lstStyle/>
          <a:p>
            <a:r>
              <a:rPr lang="en-US" dirty="0" smtClean="0"/>
              <a:t>The Work Ahead</a:t>
            </a:r>
            <a:endParaRPr lang="en-US" dirty="0"/>
          </a:p>
        </p:txBody>
      </p:sp>
      <p:sp>
        <p:nvSpPr>
          <p:cNvPr id="3" name="Content Placeholder 2"/>
          <p:cNvSpPr>
            <a:spLocks noGrp="1"/>
          </p:cNvSpPr>
          <p:nvPr>
            <p:ph idx="1"/>
          </p:nvPr>
        </p:nvSpPr>
        <p:spPr>
          <a:xfrm>
            <a:off x="549275" y="2253561"/>
            <a:ext cx="8042276" cy="3690039"/>
          </a:xfrm>
        </p:spPr>
        <p:txBody>
          <a:bodyPr/>
          <a:lstStyle/>
          <a:p>
            <a:r>
              <a:rPr lang="en-US" dirty="0" smtClean="0"/>
              <a:t>Can CRB’s be housed at Universities?</a:t>
            </a:r>
          </a:p>
          <a:p>
            <a:r>
              <a:rPr lang="en-US" dirty="0" smtClean="0"/>
              <a:t>Can communities create their own?</a:t>
            </a:r>
          </a:p>
          <a:p>
            <a:r>
              <a:rPr lang="en-US" dirty="0" smtClean="0"/>
              <a:t>What other mechanisms do we have for obtaining free, prior and informed consent?</a:t>
            </a:r>
          </a:p>
          <a:p>
            <a:r>
              <a:rPr lang="en-US" dirty="0" smtClean="0"/>
              <a:t>What else?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5512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u="sng" dirty="0">
                <a:hlinkClick r:id="rId3"/>
              </a:rPr>
              <a:t>http://sehn.org/we-withdraw-our-consent/</a:t>
            </a:r>
          </a:p>
          <a:p>
            <a:endParaRPr lang="en-US" dirty="0"/>
          </a:p>
          <a:p>
            <a:r>
              <a:rPr lang="en-US" u="sng" dirty="0">
                <a:hlinkClick r:id="rId4"/>
              </a:rPr>
              <a:t>http://sehn.org/democracy-through-informed-consent-januaryfebruary-2012</a:t>
            </a:r>
            <a:r>
              <a:rPr lang="en-US" u="sng" dirty="0" smtClean="0">
                <a:hlinkClick r:id="rId4"/>
              </a:rPr>
              <a:t>/</a:t>
            </a:r>
            <a:endParaRPr lang="en-US" u="sng" dirty="0" smtClean="0"/>
          </a:p>
          <a:p>
            <a:endParaRPr lang="en-US" u="sng" dirty="0"/>
          </a:p>
          <a:p>
            <a:r>
              <a:rPr lang="en-US" u="sng" dirty="0">
                <a:hlinkClick r:id="rId5"/>
              </a:rPr>
              <a:t>http://www.sehn.org/pdf/The%20Principles%20of%20Perpetual%20Care%20(Giant%20Mine)%20December%202011.pdf</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599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756735"/>
          </a:xfrm>
        </p:spPr>
        <p:txBody>
          <a:bodyPr/>
          <a:lstStyle/>
          <a:p>
            <a:r>
              <a:rPr lang="en-US" dirty="0" smtClean="0"/>
              <a:t>History continued</a:t>
            </a:r>
            <a:endParaRPr lang="en-US" dirty="0"/>
          </a:p>
        </p:txBody>
      </p:sp>
      <p:sp>
        <p:nvSpPr>
          <p:cNvPr id="3" name="Content Placeholder 2"/>
          <p:cNvSpPr>
            <a:spLocks noGrp="1"/>
          </p:cNvSpPr>
          <p:nvPr>
            <p:ph idx="1"/>
          </p:nvPr>
        </p:nvSpPr>
        <p:spPr>
          <a:xfrm>
            <a:off x="549275" y="2274049"/>
            <a:ext cx="8042276" cy="3669552"/>
          </a:xfrm>
        </p:spPr>
        <p:txBody>
          <a:bodyPr>
            <a:normAutofit/>
          </a:bodyPr>
          <a:lstStyle/>
          <a:p>
            <a:r>
              <a:rPr lang="en-US" dirty="0" smtClean="0"/>
              <a:t>Belmont report: in 1974</a:t>
            </a:r>
            <a:r>
              <a:rPr lang="en-US" dirty="0"/>
              <a:t>, the National Research Act (Pub. L. 93-348) was signed into law, </a:t>
            </a:r>
            <a:r>
              <a:rPr lang="en-US" dirty="0" smtClean="0"/>
              <a:t>creating </a:t>
            </a:r>
            <a:r>
              <a:rPr lang="en-US" dirty="0"/>
              <a:t>the National Commission for the Protection of Human Subjects of Biomedical and Behavioral Research. One of the charges to the Commission was to </a:t>
            </a:r>
            <a:r>
              <a:rPr lang="en-US" u="sng" dirty="0"/>
              <a:t>identify the basic ethical principles that should underlie the conduct of biomedical and behavioral research</a:t>
            </a:r>
            <a:r>
              <a:rPr lang="en-US" dirty="0"/>
              <a:t> involving human subjects and to develop guidelines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3706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982091"/>
          </a:xfrm>
        </p:spPr>
        <p:txBody>
          <a:bodyPr>
            <a:normAutofit/>
          </a:bodyPr>
          <a:lstStyle/>
          <a:p>
            <a:r>
              <a:rPr lang="en-US" dirty="0" smtClean="0"/>
              <a:t>Three ethical principles in the Belmont Report</a:t>
            </a:r>
            <a:endParaRPr lang="en-US" dirty="0"/>
          </a:p>
        </p:txBody>
      </p:sp>
      <p:sp>
        <p:nvSpPr>
          <p:cNvPr id="3" name="Content Placeholder 2"/>
          <p:cNvSpPr>
            <a:spLocks noGrp="1"/>
          </p:cNvSpPr>
          <p:nvPr>
            <p:ph idx="1"/>
          </p:nvPr>
        </p:nvSpPr>
        <p:spPr>
          <a:xfrm>
            <a:off x="549275" y="2315023"/>
            <a:ext cx="8042276" cy="3974464"/>
          </a:xfrm>
        </p:spPr>
        <p:txBody>
          <a:bodyPr/>
          <a:lstStyle/>
          <a:p>
            <a:r>
              <a:rPr lang="en-US" dirty="0" smtClean="0"/>
              <a:t>Respect of persons</a:t>
            </a:r>
          </a:p>
          <a:p>
            <a:pPr lvl="1"/>
            <a:r>
              <a:rPr lang="en-US" dirty="0" smtClean="0"/>
              <a:t>Requirement to respect autonomy</a:t>
            </a:r>
          </a:p>
          <a:p>
            <a:pPr lvl="1"/>
            <a:r>
              <a:rPr lang="en-US" dirty="0" smtClean="0"/>
              <a:t>Protect those with reduced autonomy</a:t>
            </a:r>
          </a:p>
          <a:p>
            <a:r>
              <a:rPr lang="en-US" dirty="0" smtClean="0"/>
              <a:t>Beneficence</a:t>
            </a:r>
          </a:p>
          <a:p>
            <a:pPr lvl="1"/>
            <a:r>
              <a:rPr lang="en-US" dirty="0" smtClean="0"/>
              <a:t>Do No Harm</a:t>
            </a:r>
          </a:p>
          <a:p>
            <a:pPr lvl="1"/>
            <a:r>
              <a:rPr lang="en-US" dirty="0" smtClean="0"/>
              <a:t>Maximize Benefits/Minimize Harms</a:t>
            </a:r>
          </a:p>
          <a:p>
            <a:r>
              <a:rPr lang="en-US" dirty="0" smtClean="0"/>
              <a:t>Justice</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8562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4522471"/>
          </a:xfrm>
        </p:spPr>
        <p:txBody>
          <a:bodyPr>
            <a:normAutofit/>
          </a:bodyPr>
          <a:lstStyle/>
          <a:p>
            <a:r>
              <a:rPr lang="en-US" dirty="0" smtClean="0"/>
              <a:t>Applying the three ethical principles requires free, prior and informed consent</a:t>
            </a:r>
            <a:endParaRPr lang="en-US" dirty="0"/>
          </a:p>
        </p:txBody>
      </p:sp>
      <p:sp>
        <p:nvSpPr>
          <p:cNvPr id="3" name="Content Placeholder 2"/>
          <p:cNvSpPr>
            <a:spLocks noGrp="1"/>
          </p:cNvSpPr>
          <p:nvPr>
            <p:ph idx="1"/>
          </p:nvPr>
        </p:nvSpPr>
        <p:spPr>
          <a:xfrm>
            <a:off x="549275" y="4814429"/>
            <a:ext cx="8042276" cy="1129171"/>
          </a:xfrm>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10250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084526"/>
          </a:xfrm>
        </p:spPr>
        <p:txBody>
          <a:bodyPr/>
          <a:lstStyle/>
          <a:p>
            <a:r>
              <a:rPr lang="en-US" dirty="0" smtClean="0"/>
              <a:t>Institutional Review Boards</a:t>
            </a:r>
            <a:endParaRPr lang="en-US" dirty="0"/>
          </a:p>
        </p:txBody>
      </p:sp>
      <p:sp>
        <p:nvSpPr>
          <p:cNvPr id="3" name="Content Placeholder 2"/>
          <p:cNvSpPr>
            <a:spLocks noGrp="1"/>
          </p:cNvSpPr>
          <p:nvPr>
            <p:ph idx="1"/>
          </p:nvPr>
        </p:nvSpPr>
        <p:spPr>
          <a:xfrm>
            <a:off x="549275" y="2642813"/>
            <a:ext cx="8042276" cy="3300787"/>
          </a:xfrm>
        </p:spPr>
        <p:txBody>
          <a:bodyPr>
            <a:normAutofit/>
          </a:bodyPr>
          <a:lstStyle/>
          <a:p>
            <a:r>
              <a:rPr lang="en-US" dirty="0" smtClean="0"/>
              <a:t>Human subject testing requires a review by a board that makes two determinations</a:t>
            </a:r>
          </a:p>
          <a:p>
            <a:pPr lvl="1"/>
            <a:r>
              <a:rPr lang="en-US" dirty="0" smtClean="0"/>
              <a:t>Is the experiment ethical?</a:t>
            </a:r>
          </a:p>
          <a:p>
            <a:pPr lvl="2"/>
            <a:r>
              <a:rPr lang="en-US" dirty="0" smtClean="0"/>
              <a:t>Respect</a:t>
            </a:r>
          </a:p>
          <a:p>
            <a:pPr lvl="2"/>
            <a:r>
              <a:rPr lang="en-US" dirty="0" smtClean="0"/>
              <a:t>Beneficence</a:t>
            </a:r>
          </a:p>
          <a:p>
            <a:pPr lvl="2"/>
            <a:r>
              <a:rPr lang="en-US" dirty="0" smtClean="0"/>
              <a:t>Justice</a:t>
            </a:r>
          </a:p>
          <a:p>
            <a:pPr marL="914400" lvl="2" indent="0">
              <a:buNone/>
            </a:pPr>
            <a:endParaRPr lang="en-US" dirty="0" smtClean="0"/>
          </a:p>
          <a:p>
            <a:pPr lvl="1"/>
            <a:r>
              <a:rPr lang="en-US" dirty="0" smtClean="0"/>
              <a:t>Has Consent been obtained?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074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920630"/>
          </a:xfrm>
        </p:spPr>
        <p:txBody>
          <a:bodyPr/>
          <a:lstStyle/>
          <a:p>
            <a:r>
              <a:rPr lang="en-US" dirty="0" smtClean="0"/>
              <a:t>FPIC as a right of community</a:t>
            </a:r>
            <a:endParaRPr lang="en-US" dirty="0"/>
          </a:p>
        </p:txBody>
      </p:sp>
      <p:sp>
        <p:nvSpPr>
          <p:cNvPr id="3" name="Content Placeholder 2"/>
          <p:cNvSpPr>
            <a:spLocks noGrp="1"/>
          </p:cNvSpPr>
          <p:nvPr>
            <p:ph idx="1"/>
          </p:nvPr>
        </p:nvSpPr>
        <p:spPr>
          <a:xfrm>
            <a:off x="549275" y="2478919"/>
            <a:ext cx="8042276" cy="3464682"/>
          </a:xfrm>
        </p:spPr>
        <p:txBody>
          <a:bodyPr>
            <a:normAutofit fontScale="92500"/>
          </a:bodyPr>
          <a:lstStyle/>
          <a:p>
            <a:r>
              <a:rPr lang="en-US" dirty="0" smtClean="0"/>
              <a:t>Treaties establishing the right of nation-states to prior and informed consent.  For example ,the Rotterdam Convention on the Prior and Informed Consent Procedure for Certain Hazardous Chemicals and Pesticides in International Trade. </a:t>
            </a:r>
          </a:p>
          <a:p>
            <a:r>
              <a:rPr lang="en-US" dirty="0" smtClean="0"/>
              <a:t>U.N. Declaration of the Rights of Indigenous Peoples establishes the right of indigenous communities to FPIC</a:t>
            </a:r>
          </a:p>
          <a:p>
            <a:r>
              <a:rPr lang="en-US" dirty="0" smtClean="0"/>
              <a:t>Vermont Constitution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0487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105012"/>
          </a:xfrm>
        </p:spPr>
        <p:txBody>
          <a:bodyPr>
            <a:normAutofit/>
          </a:bodyPr>
          <a:lstStyle/>
          <a:p>
            <a:r>
              <a:rPr lang="en-US" dirty="0" smtClean="0"/>
              <a:t>Development and Land Use Issues and Uncertainty</a:t>
            </a:r>
            <a:endParaRPr lang="en-US" dirty="0"/>
          </a:p>
        </p:txBody>
      </p:sp>
      <p:sp>
        <p:nvSpPr>
          <p:cNvPr id="3" name="Content Placeholder 2"/>
          <p:cNvSpPr>
            <a:spLocks noGrp="1"/>
          </p:cNvSpPr>
          <p:nvPr>
            <p:ph idx="1"/>
          </p:nvPr>
        </p:nvSpPr>
        <p:spPr>
          <a:xfrm>
            <a:off x="549275" y="2704275"/>
            <a:ext cx="8042276" cy="3239326"/>
          </a:xfrm>
        </p:spPr>
        <p:txBody>
          <a:bodyPr>
            <a:normAutofit lnSpcReduction="10000"/>
          </a:bodyPr>
          <a:lstStyle/>
          <a:p>
            <a:r>
              <a:rPr lang="en-US" dirty="0" smtClean="0"/>
              <a:t>Communities facing proposed dams, mines, drilling, pipelines, </a:t>
            </a:r>
            <a:r>
              <a:rPr lang="en-US" dirty="0" err="1" smtClean="0"/>
              <a:t>fracking</a:t>
            </a:r>
            <a:r>
              <a:rPr lang="en-US" dirty="0" smtClean="0"/>
              <a:t>, factories, refineries, clean up (or not) of hazardous facilities, are facing scientific uncertainties about the consequences of these activities.</a:t>
            </a:r>
          </a:p>
          <a:p>
            <a:endParaRPr lang="en-US" dirty="0"/>
          </a:p>
          <a:p>
            <a:r>
              <a:rPr lang="en-US" dirty="0" smtClean="0"/>
              <a:t>These proposed activities are the equivalent of an experiment on the community.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7283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2125499"/>
          </a:xfrm>
        </p:spPr>
        <p:txBody>
          <a:bodyPr>
            <a:normAutofit/>
          </a:bodyPr>
          <a:lstStyle/>
          <a:p>
            <a:r>
              <a:rPr lang="en-US" dirty="0" smtClean="0"/>
              <a:t>Communities are entitled to be treated ethically</a:t>
            </a:r>
            <a:endParaRPr lang="en-US" dirty="0"/>
          </a:p>
        </p:txBody>
      </p:sp>
      <p:sp>
        <p:nvSpPr>
          <p:cNvPr id="3" name="Content Placeholder 2"/>
          <p:cNvSpPr>
            <a:spLocks noGrp="1"/>
          </p:cNvSpPr>
          <p:nvPr>
            <p:ph idx="1"/>
          </p:nvPr>
        </p:nvSpPr>
        <p:spPr>
          <a:xfrm>
            <a:off x="549275" y="2601839"/>
            <a:ext cx="8042276" cy="3341761"/>
          </a:xfrm>
        </p:spPr>
        <p:txBody>
          <a:bodyPr/>
          <a:lstStyle/>
          <a:p>
            <a:r>
              <a:rPr lang="en-US" dirty="0" smtClean="0"/>
              <a:t>Respect</a:t>
            </a:r>
          </a:p>
          <a:p>
            <a:r>
              <a:rPr lang="en-US" dirty="0" smtClean="0"/>
              <a:t>Beneficence</a:t>
            </a:r>
          </a:p>
          <a:p>
            <a:r>
              <a:rPr lang="en-US" dirty="0" smtClean="0"/>
              <a:t>Justice</a:t>
            </a:r>
          </a:p>
          <a:p>
            <a:endParaRPr lang="en-US" dirty="0"/>
          </a:p>
          <a:p>
            <a:r>
              <a:rPr lang="en-US" dirty="0" smtClean="0"/>
              <a:t>They are therefore, entitled to give or withhold free, prior and informed consent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03122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149</TotalTime>
  <Words>835</Words>
  <Application>Microsoft Macintosh PowerPoint</Application>
  <PresentationFormat>On-screen Show (4:3)</PresentationFormat>
  <Paragraphs>97</Paragraphs>
  <Slides>23</Slides>
  <Notes>1</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Breeze</vt:lpstr>
      <vt:lpstr>Free, Prior and Informed Consent: A Right of Communities</vt:lpstr>
      <vt:lpstr>History</vt:lpstr>
      <vt:lpstr>History continued</vt:lpstr>
      <vt:lpstr>Three ethical principles in the Belmont Report</vt:lpstr>
      <vt:lpstr>Applying the three ethical principles requires free, prior and informed consent</vt:lpstr>
      <vt:lpstr>Institutional Review Boards</vt:lpstr>
      <vt:lpstr>FPIC as a right of community</vt:lpstr>
      <vt:lpstr>Development and Land Use Issues and Uncertainty</vt:lpstr>
      <vt:lpstr>Communities are entitled to be treated ethically</vt:lpstr>
      <vt:lpstr>Basis for Governance</vt:lpstr>
      <vt:lpstr>Two steps </vt:lpstr>
      <vt:lpstr>Institutional Review Boards as a Model</vt:lpstr>
      <vt:lpstr>Violations of Free, Prior and Informed Consent as a Community Matter</vt:lpstr>
      <vt:lpstr>A new decision-making framework</vt:lpstr>
      <vt:lpstr>A New Role for Public Health Practitioners</vt:lpstr>
      <vt:lpstr>Community Review Board</vt:lpstr>
      <vt:lpstr>An Unethical Project</vt:lpstr>
      <vt:lpstr>A Project Deemed to be Ethical</vt:lpstr>
      <vt:lpstr>Mechanisms for Consent</vt:lpstr>
      <vt:lpstr>Consent</vt:lpstr>
      <vt:lpstr>Examples</vt:lpstr>
      <vt:lpstr>The Work Ahead</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Prior and Informed Consent</dc:title>
  <dc:creator>Carolyn Raffensperger</dc:creator>
  <cp:lastModifiedBy>Sherri Seidmon</cp:lastModifiedBy>
  <cp:revision>24</cp:revision>
  <dcterms:created xsi:type="dcterms:W3CDTF">2014-07-08T03:44:38Z</dcterms:created>
  <dcterms:modified xsi:type="dcterms:W3CDTF">2014-07-08T03:45:12Z</dcterms:modified>
</cp:coreProperties>
</file>