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4" r:id="rId3"/>
    <p:sldId id="282" r:id="rId4"/>
    <p:sldId id="278" r:id="rId5"/>
    <p:sldId id="266" r:id="rId6"/>
    <p:sldId id="263" r:id="rId7"/>
    <p:sldId id="325" r:id="rId8"/>
    <p:sldId id="326" r:id="rId9"/>
    <p:sldId id="330" r:id="rId10"/>
    <p:sldId id="331" r:id="rId11"/>
    <p:sldId id="332" r:id="rId12"/>
    <p:sldId id="333" r:id="rId13"/>
    <p:sldId id="335" r:id="rId14"/>
    <p:sldId id="324" r:id="rId15"/>
    <p:sldId id="334" r:id="rId16"/>
    <p:sldId id="32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77624"/>
  </p:normalViewPr>
  <p:slideViewPr>
    <p:cSldViewPr snapToGrid="0" snapToObjects="1">
      <p:cViewPr varScale="1">
        <p:scale>
          <a:sx n="90" d="100"/>
          <a:sy n="90" d="100"/>
        </p:scale>
        <p:origin x="232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4C391E-DECC-D848-8E2C-65FDB167B9C7}" type="doc">
      <dgm:prSet loTypeId="urn:microsoft.com/office/officeart/2005/8/layout/pyramid1" loCatId="pyramid" qsTypeId="urn:microsoft.com/office/officeart/2005/8/quickstyle/3D2" qsCatId="3D" csTypeId="urn:microsoft.com/office/officeart/2005/8/colors/accent1_2" csCatId="accent1" phldr="1"/>
      <dgm:spPr/>
    </dgm:pt>
    <dgm:pt modelId="{0A20D8C8-409B-A940-A81B-6A3ABE6B6269}">
      <dgm:prSet phldrT="[Text]" custT="1"/>
      <dgm:spPr/>
      <dgm:t>
        <a:bodyPr/>
        <a:lstStyle/>
        <a:p>
          <a:r>
            <a:rPr lang="en-US" sz="500" dirty="0" smtClean="0"/>
            <a:t>p-value</a:t>
          </a:r>
          <a:endParaRPr lang="en-US" sz="500" dirty="0"/>
        </a:p>
      </dgm:t>
    </dgm:pt>
    <dgm:pt modelId="{79CDC7FB-26ED-EE45-98CC-16F5D71C6042}" type="parTrans" cxnId="{1D305906-120A-4747-B958-655E773A0895}">
      <dgm:prSet/>
      <dgm:spPr/>
      <dgm:t>
        <a:bodyPr/>
        <a:lstStyle/>
        <a:p>
          <a:endParaRPr lang="en-US" sz="500"/>
        </a:p>
      </dgm:t>
    </dgm:pt>
    <dgm:pt modelId="{12298FB2-35CF-CF4B-95FA-B8FA8495AC09}" type="sibTrans" cxnId="{1D305906-120A-4747-B958-655E773A0895}">
      <dgm:prSet/>
      <dgm:spPr/>
      <dgm:t>
        <a:bodyPr/>
        <a:lstStyle/>
        <a:p>
          <a:endParaRPr lang="en-US" sz="500"/>
        </a:p>
      </dgm:t>
    </dgm:pt>
    <dgm:pt modelId="{57DA9782-2116-5A4E-ADCD-E0E7B6489A30}">
      <dgm:prSet phldrT="[Text]" custT="1"/>
      <dgm:spPr/>
      <dgm:t>
        <a:bodyPr/>
        <a:lstStyle/>
        <a:p>
          <a:r>
            <a:rPr lang="en-US" sz="500" dirty="0" smtClean="0"/>
            <a:t>Implement multiple flexible independent variables</a:t>
          </a:r>
          <a:endParaRPr lang="en-US" sz="500" dirty="0"/>
        </a:p>
      </dgm:t>
    </dgm:pt>
    <dgm:pt modelId="{9EE1C4EC-8CD0-A647-8B8B-90A00F2FE8FA}" type="parTrans" cxnId="{EBA3FB64-9435-6A4D-84B6-A1F8255816B5}">
      <dgm:prSet/>
      <dgm:spPr/>
      <dgm:t>
        <a:bodyPr/>
        <a:lstStyle/>
        <a:p>
          <a:endParaRPr lang="en-US" sz="500"/>
        </a:p>
      </dgm:t>
    </dgm:pt>
    <dgm:pt modelId="{8117F51B-02CF-9744-8D57-74DCEB875BEA}" type="sibTrans" cxnId="{EBA3FB64-9435-6A4D-84B6-A1F8255816B5}">
      <dgm:prSet/>
      <dgm:spPr/>
      <dgm:t>
        <a:bodyPr/>
        <a:lstStyle/>
        <a:p>
          <a:endParaRPr lang="en-US" sz="500"/>
        </a:p>
      </dgm:t>
    </dgm:pt>
    <dgm:pt modelId="{A440D287-B7ED-DA4F-9E6C-989325039907}">
      <dgm:prSet custT="1"/>
      <dgm:spPr/>
      <dgm:t>
        <a:bodyPr/>
        <a:lstStyle/>
        <a:p>
          <a:r>
            <a:rPr lang="en-US" sz="500" smtClean="0"/>
            <a:t>Implement multiple flexible independent variables</a:t>
          </a:r>
          <a:endParaRPr lang="en-US" sz="500" dirty="0"/>
        </a:p>
      </dgm:t>
    </dgm:pt>
    <dgm:pt modelId="{CA19B721-3AE2-D342-B724-01A2BE227D18}" type="parTrans" cxnId="{D4B86B3F-F836-FB4E-8246-849F6F9A4DDA}">
      <dgm:prSet/>
      <dgm:spPr/>
      <dgm:t>
        <a:bodyPr/>
        <a:lstStyle/>
        <a:p>
          <a:endParaRPr lang="en-US" sz="500"/>
        </a:p>
      </dgm:t>
    </dgm:pt>
    <dgm:pt modelId="{D8C9D31C-0BCB-F84F-9057-8223404F7B25}" type="sibTrans" cxnId="{D4B86B3F-F836-FB4E-8246-849F6F9A4DDA}">
      <dgm:prSet/>
      <dgm:spPr/>
      <dgm:t>
        <a:bodyPr/>
        <a:lstStyle/>
        <a:p>
          <a:endParaRPr lang="en-US" sz="500"/>
        </a:p>
      </dgm:t>
    </dgm:pt>
    <dgm:pt modelId="{3113C17E-FD86-A248-AC34-E2AA47F442CC}">
      <dgm:prSet custT="1"/>
      <dgm:spPr/>
      <dgm:t>
        <a:bodyPr/>
        <a:lstStyle/>
        <a:p>
          <a:r>
            <a:rPr lang="en-US" sz="500" smtClean="0"/>
            <a:t>Measure multiple flexible dependent variables</a:t>
          </a:r>
          <a:endParaRPr lang="en-US" sz="500" dirty="0"/>
        </a:p>
      </dgm:t>
    </dgm:pt>
    <dgm:pt modelId="{A5094072-B096-0E4D-BFF1-1DF2232EFDA7}" type="parTrans" cxnId="{A219391F-A1E8-D747-99E9-227EDCB4590E}">
      <dgm:prSet/>
      <dgm:spPr/>
      <dgm:t>
        <a:bodyPr/>
        <a:lstStyle/>
        <a:p>
          <a:endParaRPr lang="en-US" sz="500"/>
        </a:p>
      </dgm:t>
    </dgm:pt>
    <dgm:pt modelId="{E3E008B3-FB3E-6943-8DAB-DFCF706F1B86}" type="sibTrans" cxnId="{A219391F-A1E8-D747-99E9-227EDCB4590E}">
      <dgm:prSet/>
      <dgm:spPr/>
      <dgm:t>
        <a:bodyPr/>
        <a:lstStyle/>
        <a:p>
          <a:endParaRPr lang="en-US" sz="500"/>
        </a:p>
      </dgm:t>
    </dgm:pt>
    <dgm:pt modelId="{53080437-7EA3-7348-A70E-8C315605925F}">
      <dgm:prSet custT="1"/>
      <dgm:spPr/>
      <dgm:t>
        <a:bodyPr/>
        <a:lstStyle/>
        <a:p>
          <a:r>
            <a:rPr lang="en-US" sz="500" smtClean="0"/>
            <a:t>Measure additional variables that enable data selection (e.g., background variables, awareness checks). </a:t>
          </a:r>
          <a:endParaRPr lang="en-US" sz="500" dirty="0" smtClean="0"/>
        </a:p>
      </dgm:t>
    </dgm:pt>
    <dgm:pt modelId="{F2F3FA82-39D5-F940-B228-A9C8897A2373}" type="parTrans" cxnId="{57077E7E-6629-CC46-8F88-13AE93F8D270}">
      <dgm:prSet/>
      <dgm:spPr/>
      <dgm:t>
        <a:bodyPr/>
        <a:lstStyle/>
        <a:p>
          <a:endParaRPr lang="en-US" sz="500"/>
        </a:p>
      </dgm:t>
    </dgm:pt>
    <dgm:pt modelId="{F17556D6-6E3C-8741-8E12-53B3E9755160}" type="sibTrans" cxnId="{57077E7E-6629-CC46-8F88-13AE93F8D270}">
      <dgm:prSet/>
      <dgm:spPr/>
      <dgm:t>
        <a:bodyPr/>
        <a:lstStyle/>
        <a:p>
          <a:endParaRPr lang="en-US" sz="500"/>
        </a:p>
      </dgm:t>
    </dgm:pt>
    <dgm:pt modelId="{23D40E1B-1A9A-F144-8766-C35CC3FED281}">
      <dgm:prSet custT="1"/>
      <dgm:spPr/>
      <dgm:t>
        <a:bodyPr/>
        <a:lstStyle/>
        <a:p>
          <a:r>
            <a:rPr lang="en-US" sz="500" smtClean="0"/>
            <a:t>Use a vague and flexible theory and non-falsifiable hypotheses</a:t>
          </a:r>
          <a:endParaRPr lang="en-US" sz="500" dirty="0"/>
        </a:p>
      </dgm:t>
    </dgm:pt>
    <dgm:pt modelId="{2E324B25-7132-6144-8DD7-E5C8814AC11B}" type="parTrans" cxnId="{89B51179-BA5F-734E-984E-A2B7A15CF077}">
      <dgm:prSet/>
      <dgm:spPr/>
      <dgm:t>
        <a:bodyPr/>
        <a:lstStyle/>
        <a:p>
          <a:endParaRPr lang="en-US" sz="500"/>
        </a:p>
      </dgm:t>
    </dgm:pt>
    <dgm:pt modelId="{CE2E110B-5500-4749-AA7A-D4894A8958A9}" type="sibTrans" cxnId="{89B51179-BA5F-734E-984E-A2B7A15CF077}">
      <dgm:prSet/>
      <dgm:spPr/>
      <dgm:t>
        <a:bodyPr/>
        <a:lstStyle/>
        <a:p>
          <a:endParaRPr lang="en-US" sz="500"/>
        </a:p>
      </dgm:t>
    </dgm:pt>
    <dgm:pt modelId="{D0756591-B9B5-5A42-AE66-7F64F4D9B9B2}">
      <dgm:prSet custT="1"/>
      <dgm:spPr/>
      <dgm:t>
        <a:bodyPr/>
        <a:lstStyle/>
        <a:p>
          <a:r>
            <a:rPr lang="en-US" sz="500" smtClean="0"/>
            <a:t>Use scales that show ceiling or floor effects (creating artefactual interactions)</a:t>
          </a:r>
          <a:endParaRPr lang="en-US" sz="500" dirty="0" smtClean="0"/>
        </a:p>
      </dgm:t>
    </dgm:pt>
    <dgm:pt modelId="{60A6D546-7DD4-F649-9960-073EA7193661}" type="parTrans" cxnId="{4C247DFE-B1B5-844D-ADDF-800EDF9370F3}">
      <dgm:prSet/>
      <dgm:spPr/>
      <dgm:t>
        <a:bodyPr/>
        <a:lstStyle/>
        <a:p>
          <a:endParaRPr lang="en-US" sz="500"/>
        </a:p>
      </dgm:t>
    </dgm:pt>
    <dgm:pt modelId="{00ABA37F-6E44-A749-B8B2-CB54A1025411}" type="sibTrans" cxnId="{4C247DFE-B1B5-844D-ADDF-800EDF9370F3}">
      <dgm:prSet/>
      <dgm:spPr/>
      <dgm:t>
        <a:bodyPr/>
        <a:lstStyle/>
        <a:p>
          <a:endParaRPr lang="en-US" sz="500"/>
        </a:p>
      </dgm:t>
    </dgm:pt>
    <dgm:pt modelId="{AD232590-6670-F24C-9A8D-B6B1B274114F}">
      <dgm:prSet custT="1"/>
      <dgm:spPr/>
      <dgm:t>
        <a:bodyPr/>
        <a:lstStyle/>
        <a:p>
          <a:r>
            <a:rPr lang="en-US" sz="500" smtClean="0"/>
            <a:t>Run multiple small (underpowered) studies</a:t>
          </a:r>
          <a:endParaRPr lang="en-US" sz="500" dirty="0"/>
        </a:p>
      </dgm:t>
    </dgm:pt>
    <dgm:pt modelId="{4CBD5EB8-01A4-D949-8ECF-6263205DBBEE}" type="parTrans" cxnId="{F5BEFAE4-1DA9-2E42-843D-0F9A36DFD444}">
      <dgm:prSet/>
      <dgm:spPr/>
      <dgm:t>
        <a:bodyPr/>
        <a:lstStyle/>
        <a:p>
          <a:endParaRPr lang="en-US" sz="500"/>
        </a:p>
      </dgm:t>
    </dgm:pt>
    <dgm:pt modelId="{102A9E74-ABE7-564D-AF6F-2938A05EC132}" type="sibTrans" cxnId="{F5BEFAE4-1DA9-2E42-843D-0F9A36DFD444}">
      <dgm:prSet/>
      <dgm:spPr/>
      <dgm:t>
        <a:bodyPr/>
        <a:lstStyle/>
        <a:p>
          <a:endParaRPr lang="en-US" sz="500"/>
        </a:p>
      </dgm:t>
    </dgm:pt>
    <dgm:pt modelId="{3958A3A3-2D1C-D547-844B-E661798056B3}">
      <dgm:prSet custT="1"/>
      <dgm:spPr/>
      <dgm:t>
        <a:bodyPr/>
        <a:lstStyle/>
        <a:p>
          <a:r>
            <a:rPr lang="en-US" sz="500" smtClean="0"/>
            <a:t>Create confounds in the design (e.g., different questions, lack of blinding)</a:t>
          </a:r>
          <a:endParaRPr lang="en-US" sz="500" dirty="0"/>
        </a:p>
      </dgm:t>
    </dgm:pt>
    <dgm:pt modelId="{AD52C226-7D7D-054C-9B79-DD8BF7C1BD00}" type="parTrans" cxnId="{EA49B1EB-4326-FF49-BCAA-12D9E2D29586}">
      <dgm:prSet/>
      <dgm:spPr/>
      <dgm:t>
        <a:bodyPr/>
        <a:lstStyle/>
        <a:p>
          <a:endParaRPr lang="en-US" sz="500"/>
        </a:p>
      </dgm:t>
    </dgm:pt>
    <dgm:pt modelId="{1976E819-9802-684E-BAAD-2B06D1FFC1F5}" type="sibTrans" cxnId="{EA49B1EB-4326-FF49-BCAA-12D9E2D29586}">
      <dgm:prSet/>
      <dgm:spPr/>
      <dgm:t>
        <a:bodyPr/>
        <a:lstStyle/>
        <a:p>
          <a:endParaRPr lang="en-US" sz="500"/>
        </a:p>
      </dgm:t>
    </dgm:pt>
    <dgm:pt modelId="{A189605E-36BE-1648-8018-7593B95A8FFE}">
      <dgm:prSet custT="1"/>
      <dgm:spPr/>
      <dgm:t>
        <a:bodyPr/>
        <a:lstStyle/>
        <a:p>
          <a:r>
            <a:rPr lang="en-US" sz="500" smtClean="0"/>
            <a:t>Measure multiple flexible dependent variables</a:t>
          </a:r>
          <a:endParaRPr lang="en-US" sz="500" dirty="0"/>
        </a:p>
      </dgm:t>
    </dgm:pt>
    <dgm:pt modelId="{4FB0CE28-CF05-1741-AE25-65E3FEF10E0C}" type="parTrans" cxnId="{8EC10AF8-55B9-E448-B1DA-723921405F61}">
      <dgm:prSet/>
      <dgm:spPr/>
      <dgm:t>
        <a:bodyPr/>
        <a:lstStyle/>
        <a:p>
          <a:endParaRPr lang="en-US" sz="500"/>
        </a:p>
      </dgm:t>
    </dgm:pt>
    <dgm:pt modelId="{A2662F1C-D1A5-D44B-BE9B-0C60DE53E737}" type="sibTrans" cxnId="{8EC10AF8-55B9-E448-B1DA-723921405F61}">
      <dgm:prSet/>
      <dgm:spPr/>
      <dgm:t>
        <a:bodyPr/>
        <a:lstStyle/>
        <a:p>
          <a:endParaRPr lang="en-US" sz="500"/>
        </a:p>
      </dgm:t>
    </dgm:pt>
    <dgm:pt modelId="{B3F6B449-0111-A447-B519-BE9294AAF69A}">
      <dgm:prSet custT="1"/>
      <dgm:spPr/>
      <dgm:t>
        <a:bodyPr/>
        <a:lstStyle/>
        <a:p>
          <a:r>
            <a:rPr lang="en-US" sz="500" smtClean="0"/>
            <a:t>Measure additional variables that enable data selection (e.g., background variables, awareness checks). </a:t>
          </a:r>
          <a:endParaRPr lang="en-US" sz="500" dirty="0" smtClean="0"/>
        </a:p>
      </dgm:t>
    </dgm:pt>
    <dgm:pt modelId="{AA0E99E1-8F7F-7944-B7C6-AD8A8A9F424D}" type="parTrans" cxnId="{A172A9AC-A34D-5F4D-939D-E721F5D2FEE7}">
      <dgm:prSet/>
      <dgm:spPr/>
      <dgm:t>
        <a:bodyPr/>
        <a:lstStyle/>
        <a:p>
          <a:endParaRPr lang="en-US" sz="500"/>
        </a:p>
      </dgm:t>
    </dgm:pt>
    <dgm:pt modelId="{9FB7C6DC-1B93-DE4F-AFB1-B1D7E28E54DA}" type="sibTrans" cxnId="{A172A9AC-A34D-5F4D-939D-E721F5D2FEE7}">
      <dgm:prSet/>
      <dgm:spPr/>
      <dgm:t>
        <a:bodyPr/>
        <a:lstStyle/>
        <a:p>
          <a:endParaRPr lang="en-US" sz="500"/>
        </a:p>
      </dgm:t>
    </dgm:pt>
    <dgm:pt modelId="{B64FFF1B-FA3A-2F49-BBC4-EAC7E71546E9}">
      <dgm:prSet custT="1"/>
      <dgm:spPr/>
      <dgm:t>
        <a:bodyPr/>
        <a:lstStyle/>
        <a:p>
          <a:r>
            <a:rPr lang="en-US" sz="500" smtClean="0"/>
            <a:t>Use a vague and flexible theory and non-falsifiable hypotheses</a:t>
          </a:r>
          <a:endParaRPr lang="en-US" sz="500" dirty="0"/>
        </a:p>
      </dgm:t>
    </dgm:pt>
    <dgm:pt modelId="{218962E9-AB0E-9944-BF45-D51D05DDCE8E}" type="parTrans" cxnId="{C12C0BAB-62E7-C343-9CA8-960C7A6C3E51}">
      <dgm:prSet/>
      <dgm:spPr/>
      <dgm:t>
        <a:bodyPr/>
        <a:lstStyle/>
        <a:p>
          <a:endParaRPr lang="en-US" sz="500"/>
        </a:p>
      </dgm:t>
    </dgm:pt>
    <dgm:pt modelId="{6F9D01F1-4E79-DB4F-9EDA-7970E0858BEE}" type="sibTrans" cxnId="{C12C0BAB-62E7-C343-9CA8-960C7A6C3E51}">
      <dgm:prSet/>
      <dgm:spPr/>
      <dgm:t>
        <a:bodyPr/>
        <a:lstStyle/>
        <a:p>
          <a:endParaRPr lang="en-US" sz="500"/>
        </a:p>
      </dgm:t>
    </dgm:pt>
    <dgm:pt modelId="{36ACAE24-756D-4040-B2D8-D16AA98F0658}">
      <dgm:prSet custT="1"/>
      <dgm:spPr/>
      <dgm:t>
        <a:bodyPr/>
        <a:lstStyle/>
        <a:p>
          <a:r>
            <a:rPr lang="en-US" sz="500" dirty="0" smtClean="0"/>
            <a:t>Use scales that show ceiling or floor effects (creating artefactual interactions)</a:t>
          </a:r>
          <a:endParaRPr lang="en-US" sz="500" dirty="0" smtClean="0"/>
        </a:p>
      </dgm:t>
    </dgm:pt>
    <dgm:pt modelId="{542E8086-1381-B546-AFF7-3A93BD2C4E0C}" type="parTrans" cxnId="{A4474931-6E7D-D845-A18D-FFDDEC6012A0}">
      <dgm:prSet/>
      <dgm:spPr/>
      <dgm:t>
        <a:bodyPr/>
        <a:lstStyle/>
        <a:p>
          <a:endParaRPr lang="en-US" sz="500"/>
        </a:p>
      </dgm:t>
    </dgm:pt>
    <dgm:pt modelId="{27E26A53-3797-B945-B56D-2A35E91F2F3B}" type="sibTrans" cxnId="{A4474931-6E7D-D845-A18D-FFDDEC6012A0}">
      <dgm:prSet/>
      <dgm:spPr/>
      <dgm:t>
        <a:bodyPr/>
        <a:lstStyle/>
        <a:p>
          <a:endParaRPr lang="en-US" sz="500"/>
        </a:p>
      </dgm:t>
    </dgm:pt>
    <dgm:pt modelId="{649D02F1-E679-AB4D-9F28-4D0C44276CB4}">
      <dgm:prSet custT="1"/>
      <dgm:spPr/>
      <dgm:t>
        <a:bodyPr/>
        <a:lstStyle/>
        <a:p>
          <a:r>
            <a:rPr lang="en-US" sz="500" smtClean="0"/>
            <a:t>Run multiple small (underpowered) studies</a:t>
          </a:r>
          <a:endParaRPr lang="en-US" sz="500" dirty="0"/>
        </a:p>
      </dgm:t>
    </dgm:pt>
    <dgm:pt modelId="{7CD19316-676D-2744-B656-ADEFBD6B1512}" type="parTrans" cxnId="{A519905C-30F7-0C45-B083-44FE06E02384}">
      <dgm:prSet/>
      <dgm:spPr/>
      <dgm:t>
        <a:bodyPr/>
        <a:lstStyle/>
        <a:p>
          <a:endParaRPr lang="en-US" sz="500"/>
        </a:p>
      </dgm:t>
    </dgm:pt>
    <dgm:pt modelId="{E8614A03-8EAF-974C-A673-9E21917AA7E7}" type="sibTrans" cxnId="{A519905C-30F7-0C45-B083-44FE06E02384}">
      <dgm:prSet/>
      <dgm:spPr/>
      <dgm:t>
        <a:bodyPr/>
        <a:lstStyle/>
        <a:p>
          <a:endParaRPr lang="en-US" sz="500"/>
        </a:p>
      </dgm:t>
    </dgm:pt>
    <dgm:pt modelId="{723A90F4-C139-9941-BAD2-33F5510710F0}">
      <dgm:prSet custT="1"/>
      <dgm:spPr/>
      <dgm:t>
        <a:bodyPr/>
        <a:lstStyle/>
        <a:p>
          <a:r>
            <a:rPr lang="en-US" sz="500" smtClean="0"/>
            <a:t>Create confounds in the design (e.g., different questions, lack of blinding)</a:t>
          </a:r>
          <a:endParaRPr lang="en-US" sz="500" dirty="0"/>
        </a:p>
      </dgm:t>
    </dgm:pt>
    <dgm:pt modelId="{8CA32173-5D16-6742-87E2-0215C827B97A}" type="parTrans" cxnId="{F7637607-4565-7844-915C-F94B8FE4CCB9}">
      <dgm:prSet/>
      <dgm:spPr/>
      <dgm:t>
        <a:bodyPr/>
        <a:lstStyle/>
        <a:p>
          <a:endParaRPr lang="en-US" sz="500"/>
        </a:p>
      </dgm:t>
    </dgm:pt>
    <dgm:pt modelId="{1BD3BE41-5A15-A54D-8FB4-5A318AA18E6E}" type="sibTrans" cxnId="{F7637607-4565-7844-915C-F94B8FE4CCB9}">
      <dgm:prSet/>
      <dgm:spPr/>
      <dgm:t>
        <a:bodyPr/>
        <a:lstStyle/>
        <a:p>
          <a:endParaRPr lang="en-US" sz="500"/>
        </a:p>
      </dgm:t>
    </dgm:pt>
    <dgm:pt modelId="{0ABE8A72-0963-E449-94E0-E1EC538A4CD0}">
      <dgm:prSet phldrT="[Text]" custT="1"/>
      <dgm:spPr/>
      <dgm:t>
        <a:bodyPr/>
        <a:lstStyle/>
        <a:p>
          <a:r>
            <a:rPr lang="en-US" sz="500" dirty="0" smtClean="0"/>
            <a:t>Various ways to deal with violated assumptions</a:t>
          </a:r>
          <a:endParaRPr lang="en-US" sz="500" dirty="0"/>
        </a:p>
      </dgm:t>
    </dgm:pt>
    <dgm:pt modelId="{44DA4CCD-0203-D848-9D68-C85F0D98A24A}" type="parTrans" cxnId="{726A004B-78DB-7049-9C9D-867D3F2E4225}">
      <dgm:prSet/>
      <dgm:spPr/>
      <dgm:t>
        <a:bodyPr/>
        <a:lstStyle/>
        <a:p>
          <a:endParaRPr lang="en-US" sz="500"/>
        </a:p>
      </dgm:t>
    </dgm:pt>
    <dgm:pt modelId="{A5E867C6-4DC9-B448-9AA6-87C63F7817B9}" type="sibTrans" cxnId="{726A004B-78DB-7049-9C9D-867D3F2E4225}">
      <dgm:prSet/>
      <dgm:spPr/>
      <dgm:t>
        <a:bodyPr/>
        <a:lstStyle/>
        <a:p>
          <a:endParaRPr lang="en-US" sz="500"/>
        </a:p>
      </dgm:t>
    </dgm:pt>
    <dgm:pt modelId="{89531A93-4C13-7141-9930-B5FCB1854ED8}">
      <dgm:prSet custT="1"/>
      <dgm:spPr/>
      <dgm:t>
        <a:bodyPr/>
        <a:lstStyle/>
        <a:p>
          <a:r>
            <a:rPr lang="en-US" sz="500" smtClean="0"/>
            <a:t>Use of alternative inclusion and exclusion criteria</a:t>
          </a:r>
          <a:endParaRPr lang="en-US" sz="500" dirty="0" smtClean="0"/>
        </a:p>
      </dgm:t>
    </dgm:pt>
    <dgm:pt modelId="{A47DCE82-6756-2C4F-9CB6-4C691665FA88}" type="parTrans" cxnId="{3E086F8A-49D7-7442-B06A-C54A63877932}">
      <dgm:prSet/>
      <dgm:spPr/>
      <dgm:t>
        <a:bodyPr/>
        <a:lstStyle/>
        <a:p>
          <a:endParaRPr lang="en-US" sz="500"/>
        </a:p>
      </dgm:t>
    </dgm:pt>
    <dgm:pt modelId="{0EAE50FE-8BD1-4A44-9CBB-28A9B46C56D0}" type="sibTrans" cxnId="{3E086F8A-49D7-7442-B06A-C54A63877932}">
      <dgm:prSet/>
      <dgm:spPr/>
      <dgm:t>
        <a:bodyPr/>
        <a:lstStyle/>
        <a:p>
          <a:endParaRPr lang="en-US" sz="500"/>
        </a:p>
      </dgm:t>
    </dgm:pt>
    <dgm:pt modelId="{431A47D0-8EC9-9946-B1FB-131C86F383BA}">
      <dgm:prSet custT="1"/>
      <dgm:spPr/>
      <dgm:t>
        <a:bodyPr/>
        <a:lstStyle/>
        <a:p>
          <a:r>
            <a:rPr lang="en-US" sz="500" smtClean="0"/>
            <a:t>Choice between among multiple independent variables, conditions, and covariates</a:t>
          </a:r>
          <a:endParaRPr lang="en-US" sz="500" dirty="0" smtClean="0"/>
        </a:p>
      </dgm:t>
    </dgm:pt>
    <dgm:pt modelId="{8AB6F1F2-FBC2-D74C-8B3F-1C404839D665}" type="parTrans" cxnId="{8E122559-4AE3-C443-83A7-AB981D6ACB37}">
      <dgm:prSet/>
      <dgm:spPr/>
      <dgm:t>
        <a:bodyPr/>
        <a:lstStyle/>
        <a:p>
          <a:endParaRPr lang="en-US" sz="500"/>
        </a:p>
      </dgm:t>
    </dgm:pt>
    <dgm:pt modelId="{09342374-BC4E-844A-B103-7AFD03BEFFAC}" type="sibTrans" cxnId="{8E122559-4AE3-C443-83A7-AB981D6ACB37}">
      <dgm:prSet/>
      <dgm:spPr/>
      <dgm:t>
        <a:bodyPr/>
        <a:lstStyle/>
        <a:p>
          <a:endParaRPr lang="en-US" sz="500"/>
        </a:p>
      </dgm:t>
    </dgm:pt>
    <dgm:pt modelId="{B3573493-F6EA-184A-8A1E-EEB49629037A}">
      <dgm:prSet custT="1"/>
      <dgm:spPr/>
      <dgm:t>
        <a:bodyPr/>
        <a:lstStyle/>
        <a:p>
          <a:r>
            <a:rPr lang="en-US" sz="500" smtClean="0"/>
            <a:t>Choice between among multiple dependent variables</a:t>
          </a:r>
          <a:endParaRPr lang="en-US" sz="500" dirty="0" smtClean="0"/>
        </a:p>
      </dgm:t>
    </dgm:pt>
    <dgm:pt modelId="{D871E19F-F204-9245-86F9-AAA416F341D2}" type="parTrans" cxnId="{044804D8-7867-F24F-A42D-197692CF5597}">
      <dgm:prSet/>
      <dgm:spPr/>
      <dgm:t>
        <a:bodyPr/>
        <a:lstStyle/>
        <a:p>
          <a:endParaRPr lang="en-US" sz="500"/>
        </a:p>
      </dgm:t>
    </dgm:pt>
    <dgm:pt modelId="{0BDC6710-E4A9-8340-93FA-B12ADFE466E6}" type="sibTrans" cxnId="{044804D8-7867-F24F-A42D-197692CF5597}">
      <dgm:prSet/>
      <dgm:spPr/>
      <dgm:t>
        <a:bodyPr/>
        <a:lstStyle/>
        <a:p>
          <a:endParaRPr lang="en-US" sz="500"/>
        </a:p>
      </dgm:t>
    </dgm:pt>
    <dgm:pt modelId="{5370F865-18F1-164C-BB46-F792C67E0189}">
      <dgm:prSet custT="1"/>
      <dgm:spPr/>
      <dgm:t>
        <a:bodyPr/>
        <a:lstStyle/>
        <a:p>
          <a:r>
            <a:rPr lang="en-US" sz="500" smtClean="0"/>
            <a:t>Choice among statistical models, estimation methods, and inference criteria (Bayes factors, Alpha, one-sided testing)</a:t>
          </a:r>
          <a:endParaRPr lang="en-US" sz="500" dirty="0"/>
        </a:p>
      </dgm:t>
    </dgm:pt>
    <dgm:pt modelId="{345F183E-10EF-E448-BB56-C3ECA1278084}" type="parTrans" cxnId="{24D45A9B-62FC-7F40-A962-8F5C65BB57EC}">
      <dgm:prSet/>
      <dgm:spPr/>
      <dgm:t>
        <a:bodyPr/>
        <a:lstStyle/>
        <a:p>
          <a:endParaRPr lang="en-US" sz="500"/>
        </a:p>
      </dgm:t>
    </dgm:pt>
    <dgm:pt modelId="{C14F9328-2A2A-E947-9F5C-8524EF3C1805}" type="sibTrans" cxnId="{24D45A9B-62FC-7F40-A962-8F5C65BB57EC}">
      <dgm:prSet/>
      <dgm:spPr/>
      <dgm:t>
        <a:bodyPr/>
        <a:lstStyle/>
        <a:p>
          <a:endParaRPr lang="en-US" sz="500"/>
        </a:p>
      </dgm:t>
    </dgm:pt>
    <dgm:pt modelId="{3A054CA8-7C15-D24C-BA1C-953A20456E0F}">
      <dgm:prSet phldrT="[Text]" custT="1"/>
      <dgm:spPr/>
      <dgm:t>
        <a:bodyPr/>
        <a:lstStyle/>
        <a:p>
          <a:r>
            <a:rPr lang="en-US" sz="500" dirty="0" smtClean="0"/>
            <a:t>Use ad hoc </a:t>
          </a:r>
          <a:r>
            <a:rPr lang="en-US" sz="500" dirty="0" err="1" smtClean="0"/>
            <a:t>scalesChoices</a:t>
          </a:r>
          <a:r>
            <a:rPr lang="en-US" sz="500" dirty="0" smtClean="0"/>
            <a:t> on how to deal with </a:t>
          </a:r>
          <a:r>
            <a:rPr lang="en-US" sz="500" dirty="0" err="1" smtClean="0"/>
            <a:t>missingness</a:t>
          </a:r>
          <a:r>
            <a:rPr lang="en-US" sz="500" dirty="0" smtClean="0"/>
            <a:t> and outliers</a:t>
          </a:r>
          <a:endParaRPr lang="en-US" sz="500" dirty="0"/>
        </a:p>
      </dgm:t>
    </dgm:pt>
    <dgm:pt modelId="{F89C2B2F-6175-E246-8AF8-BD12DA7E0451}" type="parTrans" cxnId="{6BC114B1-64E1-B841-AB25-553A212C704C}">
      <dgm:prSet/>
      <dgm:spPr/>
    </dgm:pt>
    <dgm:pt modelId="{CE5C2D5B-13F1-874F-B81E-801DA2BC7B75}" type="sibTrans" cxnId="{6BC114B1-64E1-B841-AB25-553A212C704C}">
      <dgm:prSet/>
      <dgm:spPr/>
    </dgm:pt>
    <dgm:pt modelId="{521A5C23-0D57-A149-87ED-BD593AD94EE0}" type="pres">
      <dgm:prSet presAssocID="{BF4C391E-DECC-D848-8E2C-65FDB167B9C7}" presName="Name0" presStyleCnt="0">
        <dgm:presLayoutVars>
          <dgm:dir/>
          <dgm:animLvl val="lvl"/>
          <dgm:resizeHandles val="exact"/>
        </dgm:presLayoutVars>
      </dgm:prSet>
      <dgm:spPr/>
    </dgm:pt>
    <dgm:pt modelId="{2660B045-A7ED-DD48-AFD5-C848DAF99A57}" type="pres">
      <dgm:prSet presAssocID="{0A20D8C8-409B-A940-A81B-6A3ABE6B6269}" presName="Name8" presStyleCnt="0"/>
      <dgm:spPr/>
    </dgm:pt>
    <dgm:pt modelId="{6CB4249E-5509-5848-B336-3E5B7AA7226D}" type="pres">
      <dgm:prSet presAssocID="{0A20D8C8-409B-A940-A81B-6A3ABE6B6269}" presName="level" presStyleLbl="node1" presStyleIdx="0" presStyleCnt="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AFFE1-52CA-C64C-9D09-3617D7D94386}" type="pres">
      <dgm:prSet presAssocID="{0A20D8C8-409B-A940-A81B-6A3ABE6B626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59C296-51E0-6F42-9441-FC265BD5726E}" type="pres">
      <dgm:prSet presAssocID="{0ABE8A72-0963-E449-94E0-E1EC538A4CD0}" presName="Name8" presStyleCnt="0"/>
      <dgm:spPr/>
    </dgm:pt>
    <dgm:pt modelId="{F8CCC240-B821-CD47-83E1-B441035A5319}" type="pres">
      <dgm:prSet presAssocID="{0ABE8A72-0963-E449-94E0-E1EC538A4CD0}" presName="level" presStyleLbl="node1" presStyleIdx="1" presStyleCnt="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EB96FB-5C32-E34F-947B-781BB391DEF2}" type="pres">
      <dgm:prSet presAssocID="{0ABE8A72-0963-E449-94E0-E1EC538A4C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42270-F677-6C40-98B7-D53C1D33ED73}" type="pres">
      <dgm:prSet presAssocID="{3A054CA8-7C15-D24C-BA1C-953A20456E0F}" presName="Name8" presStyleCnt="0"/>
      <dgm:spPr/>
    </dgm:pt>
    <dgm:pt modelId="{3ED60BE8-AA88-734B-B689-E35D8987EE01}" type="pres">
      <dgm:prSet presAssocID="{3A054CA8-7C15-D24C-BA1C-953A20456E0F}" presName="level" presStyleLbl="node1" presStyleIdx="2" presStyleCnt="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BB203-B784-F44F-BD7C-D57D9010D7B8}" type="pres">
      <dgm:prSet presAssocID="{3A054CA8-7C15-D24C-BA1C-953A20456E0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AD3626-EF40-E041-9AE0-94603D5908C0}" type="pres">
      <dgm:prSet presAssocID="{89531A93-4C13-7141-9930-B5FCB1854ED8}" presName="Name8" presStyleCnt="0"/>
      <dgm:spPr/>
    </dgm:pt>
    <dgm:pt modelId="{4DD70535-3F5C-0842-8959-163134BB0FAD}" type="pres">
      <dgm:prSet presAssocID="{89531A93-4C13-7141-9930-B5FCB1854ED8}" presName="level" presStyleLbl="node1" presStyleIdx="3" presStyleCnt="21">
        <dgm:presLayoutVars>
          <dgm:chMax val="1"/>
          <dgm:bulletEnabled val="1"/>
        </dgm:presLayoutVars>
      </dgm:prSet>
      <dgm:spPr/>
    </dgm:pt>
    <dgm:pt modelId="{BEB69E3A-FE96-A944-B999-1A717AD722A9}" type="pres">
      <dgm:prSet presAssocID="{89531A93-4C13-7141-9930-B5FCB1854ED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F1990C5-AC45-7641-B5FB-121711C54D74}" type="pres">
      <dgm:prSet presAssocID="{431A47D0-8EC9-9946-B1FB-131C86F383BA}" presName="Name8" presStyleCnt="0"/>
      <dgm:spPr/>
    </dgm:pt>
    <dgm:pt modelId="{AB7E405F-DE52-C243-896B-3F953E481B0D}" type="pres">
      <dgm:prSet presAssocID="{431A47D0-8EC9-9946-B1FB-131C86F383BA}" presName="level" presStyleLbl="node1" presStyleIdx="4" presStyleCnt="21">
        <dgm:presLayoutVars>
          <dgm:chMax val="1"/>
          <dgm:bulletEnabled val="1"/>
        </dgm:presLayoutVars>
      </dgm:prSet>
      <dgm:spPr/>
    </dgm:pt>
    <dgm:pt modelId="{2221175A-C644-FA42-AE2B-2E7155198181}" type="pres">
      <dgm:prSet presAssocID="{431A47D0-8EC9-9946-B1FB-131C86F383B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51457FB-FA6B-6E45-B8E3-35039EBB2F7D}" type="pres">
      <dgm:prSet presAssocID="{B3573493-F6EA-184A-8A1E-EEB49629037A}" presName="Name8" presStyleCnt="0"/>
      <dgm:spPr/>
    </dgm:pt>
    <dgm:pt modelId="{99D07C5F-07F9-BA40-8FF8-9B3AB3B22CD9}" type="pres">
      <dgm:prSet presAssocID="{B3573493-F6EA-184A-8A1E-EEB49629037A}" presName="level" presStyleLbl="node1" presStyleIdx="5" presStyleCnt="21">
        <dgm:presLayoutVars>
          <dgm:chMax val="1"/>
          <dgm:bulletEnabled val="1"/>
        </dgm:presLayoutVars>
      </dgm:prSet>
      <dgm:spPr/>
    </dgm:pt>
    <dgm:pt modelId="{3564728D-1A66-6B46-ACD7-318B47ADE680}" type="pres">
      <dgm:prSet presAssocID="{B3573493-F6EA-184A-8A1E-EEB49629037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63176E8-CE7E-0545-90DC-2101F837965D}" type="pres">
      <dgm:prSet presAssocID="{5370F865-18F1-164C-BB46-F792C67E0189}" presName="Name8" presStyleCnt="0"/>
      <dgm:spPr/>
    </dgm:pt>
    <dgm:pt modelId="{D6137B6C-3AEE-EB49-A580-BBB9886E3C78}" type="pres">
      <dgm:prSet presAssocID="{5370F865-18F1-164C-BB46-F792C67E0189}" presName="level" presStyleLbl="node1" presStyleIdx="6" presStyleCnt="21">
        <dgm:presLayoutVars>
          <dgm:chMax val="1"/>
          <dgm:bulletEnabled val="1"/>
        </dgm:presLayoutVars>
      </dgm:prSet>
      <dgm:spPr/>
    </dgm:pt>
    <dgm:pt modelId="{2C5D5C9A-2143-F644-AAAC-BD7B466400E1}" type="pres">
      <dgm:prSet presAssocID="{5370F865-18F1-164C-BB46-F792C67E018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AA3AF27-F4FC-5C4B-BECE-26E0D6BD7C08}" type="pres">
      <dgm:prSet presAssocID="{57DA9782-2116-5A4E-ADCD-E0E7B6489A30}" presName="Name8" presStyleCnt="0"/>
      <dgm:spPr/>
    </dgm:pt>
    <dgm:pt modelId="{D5D9B424-F109-0D41-97FA-5B020C00F195}" type="pres">
      <dgm:prSet presAssocID="{57DA9782-2116-5A4E-ADCD-E0E7B6489A30}" presName="level" presStyleLbl="node1" presStyleIdx="7" presStyleCnt="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7980F2-BBBB-3342-9C33-98B8D0D1D135}" type="pres">
      <dgm:prSet presAssocID="{57DA9782-2116-5A4E-ADCD-E0E7B6489A3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C22BE0-DC9B-7641-AE9E-BBE80FAEF5A0}" type="pres">
      <dgm:prSet presAssocID="{A189605E-36BE-1648-8018-7593B95A8FFE}" presName="Name8" presStyleCnt="0"/>
      <dgm:spPr/>
    </dgm:pt>
    <dgm:pt modelId="{C5C22779-5715-7A4F-B658-82094C3A85B5}" type="pres">
      <dgm:prSet presAssocID="{A189605E-36BE-1648-8018-7593B95A8FFE}" presName="level" presStyleLbl="node1" presStyleIdx="8" presStyleCnt="21">
        <dgm:presLayoutVars>
          <dgm:chMax val="1"/>
          <dgm:bulletEnabled val="1"/>
        </dgm:presLayoutVars>
      </dgm:prSet>
      <dgm:spPr/>
    </dgm:pt>
    <dgm:pt modelId="{7715E6A7-2630-1B4F-BB68-82954495DFAD}" type="pres">
      <dgm:prSet presAssocID="{A189605E-36BE-1648-8018-7593B95A8FF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4F732F7-1571-1445-969C-0C43B81F6B43}" type="pres">
      <dgm:prSet presAssocID="{B3F6B449-0111-A447-B519-BE9294AAF69A}" presName="Name8" presStyleCnt="0"/>
      <dgm:spPr/>
    </dgm:pt>
    <dgm:pt modelId="{69A41906-2BA5-A54F-9A1C-591BD8206444}" type="pres">
      <dgm:prSet presAssocID="{B3F6B449-0111-A447-B519-BE9294AAF69A}" presName="level" presStyleLbl="node1" presStyleIdx="9" presStyleCnt="21">
        <dgm:presLayoutVars>
          <dgm:chMax val="1"/>
          <dgm:bulletEnabled val="1"/>
        </dgm:presLayoutVars>
      </dgm:prSet>
      <dgm:spPr/>
    </dgm:pt>
    <dgm:pt modelId="{C0166077-51F2-A94A-8803-4A8343ED407E}" type="pres">
      <dgm:prSet presAssocID="{B3F6B449-0111-A447-B519-BE9294AAF69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3CE3290-028E-7C4F-9042-2F550AAF8F8F}" type="pres">
      <dgm:prSet presAssocID="{B64FFF1B-FA3A-2F49-BBC4-EAC7E71546E9}" presName="Name8" presStyleCnt="0"/>
      <dgm:spPr/>
    </dgm:pt>
    <dgm:pt modelId="{30E44F4F-717A-0747-97EC-A7E5A0D30CA2}" type="pres">
      <dgm:prSet presAssocID="{B64FFF1B-FA3A-2F49-BBC4-EAC7E71546E9}" presName="level" presStyleLbl="node1" presStyleIdx="10" presStyleCnt="21">
        <dgm:presLayoutVars>
          <dgm:chMax val="1"/>
          <dgm:bulletEnabled val="1"/>
        </dgm:presLayoutVars>
      </dgm:prSet>
      <dgm:spPr/>
    </dgm:pt>
    <dgm:pt modelId="{E4471981-0C50-4D4C-B1BA-CE63A093C62E}" type="pres">
      <dgm:prSet presAssocID="{B64FFF1B-FA3A-2F49-BBC4-EAC7E71546E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F6F3245-BF08-1142-8BCF-35ECB724D21A}" type="pres">
      <dgm:prSet presAssocID="{36ACAE24-756D-4040-B2D8-D16AA98F0658}" presName="Name8" presStyleCnt="0"/>
      <dgm:spPr/>
    </dgm:pt>
    <dgm:pt modelId="{EE1317B6-8B58-CF42-B142-E3BA13B8186E}" type="pres">
      <dgm:prSet presAssocID="{36ACAE24-756D-4040-B2D8-D16AA98F0658}" presName="level" presStyleLbl="node1" presStyleIdx="11" presStyleCnt="21" custLinFactNeighborX="223" custLinFactNeighborY="-1582">
        <dgm:presLayoutVars>
          <dgm:chMax val="1"/>
          <dgm:bulletEnabled val="1"/>
        </dgm:presLayoutVars>
      </dgm:prSet>
      <dgm:spPr/>
    </dgm:pt>
    <dgm:pt modelId="{9A2A3F6A-E7A5-024C-8370-D4ABF455F3B1}" type="pres">
      <dgm:prSet presAssocID="{36ACAE24-756D-4040-B2D8-D16AA98F065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8460F0F-2917-CA41-B69B-F6D368EEDAA3}" type="pres">
      <dgm:prSet presAssocID="{649D02F1-E679-AB4D-9F28-4D0C44276CB4}" presName="Name8" presStyleCnt="0"/>
      <dgm:spPr/>
    </dgm:pt>
    <dgm:pt modelId="{002A4E94-FCE6-4B40-8A35-7987A0C285AB}" type="pres">
      <dgm:prSet presAssocID="{649D02F1-E679-AB4D-9F28-4D0C44276CB4}" presName="level" presStyleLbl="node1" presStyleIdx="12" presStyleCnt="21">
        <dgm:presLayoutVars>
          <dgm:chMax val="1"/>
          <dgm:bulletEnabled val="1"/>
        </dgm:presLayoutVars>
      </dgm:prSet>
      <dgm:spPr/>
    </dgm:pt>
    <dgm:pt modelId="{11F5CA91-07FC-004D-A0CB-725C0EF01773}" type="pres">
      <dgm:prSet presAssocID="{649D02F1-E679-AB4D-9F28-4D0C44276CB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64D759A-A899-4848-9967-C2EA5BFC20C0}" type="pres">
      <dgm:prSet presAssocID="{723A90F4-C139-9941-BAD2-33F5510710F0}" presName="Name8" presStyleCnt="0"/>
      <dgm:spPr/>
    </dgm:pt>
    <dgm:pt modelId="{3874528E-057B-5647-8259-CB3A3C9ADA5B}" type="pres">
      <dgm:prSet presAssocID="{723A90F4-C139-9941-BAD2-33F5510710F0}" presName="level" presStyleLbl="node1" presStyleIdx="13" presStyleCnt="21">
        <dgm:presLayoutVars>
          <dgm:chMax val="1"/>
          <dgm:bulletEnabled val="1"/>
        </dgm:presLayoutVars>
      </dgm:prSet>
      <dgm:spPr/>
    </dgm:pt>
    <dgm:pt modelId="{BA97BE7D-D944-A74B-B9D3-786DD4C821F3}" type="pres">
      <dgm:prSet presAssocID="{723A90F4-C139-9941-BAD2-33F5510710F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C002987-B32B-044B-9AE6-F22D397A51E0}" type="pres">
      <dgm:prSet presAssocID="{A440D287-B7ED-DA4F-9E6C-989325039907}" presName="Name8" presStyleCnt="0"/>
      <dgm:spPr/>
    </dgm:pt>
    <dgm:pt modelId="{CCC966D6-163D-CC44-8BC8-7E193B791615}" type="pres">
      <dgm:prSet presAssocID="{A440D287-B7ED-DA4F-9E6C-989325039907}" presName="level" presStyleLbl="node1" presStyleIdx="14" presStyleCnt="21">
        <dgm:presLayoutVars>
          <dgm:chMax val="1"/>
          <dgm:bulletEnabled val="1"/>
        </dgm:presLayoutVars>
      </dgm:prSet>
      <dgm:spPr/>
    </dgm:pt>
    <dgm:pt modelId="{1F8FF8B1-0E58-3C47-A4AC-A51E8687B520}" type="pres">
      <dgm:prSet presAssocID="{A440D287-B7ED-DA4F-9E6C-98932503990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FF0A2AD-E1BD-5740-AF62-39CFA8D90E94}" type="pres">
      <dgm:prSet presAssocID="{3113C17E-FD86-A248-AC34-E2AA47F442CC}" presName="Name8" presStyleCnt="0"/>
      <dgm:spPr/>
    </dgm:pt>
    <dgm:pt modelId="{0727C57A-2D35-9642-9085-EBD75AA20C15}" type="pres">
      <dgm:prSet presAssocID="{3113C17E-FD86-A248-AC34-E2AA47F442CC}" presName="level" presStyleLbl="node1" presStyleIdx="15" presStyleCnt="21">
        <dgm:presLayoutVars>
          <dgm:chMax val="1"/>
          <dgm:bulletEnabled val="1"/>
        </dgm:presLayoutVars>
      </dgm:prSet>
      <dgm:spPr/>
    </dgm:pt>
    <dgm:pt modelId="{109EB9DE-CF53-2E4E-82A6-62AA298C27F5}" type="pres">
      <dgm:prSet presAssocID="{3113C17E-FD86-A248-AC34-E2AA47F442C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300D6AD-1F5E-9842-98B5-71EEC320F7A8}" type="pres">
      <dgm:prSet presAssocID="{53080437-7EA3-7348-A70E-8C315605925F}" presName="Name8" presStyleCnt="0"/>
      <dgm:spPr/>
    </dgm:pt>
    <dgm:pt modelId="{4F651FF8-5CA2-F94D-A07B-F085A9756721}" type="pres">
      <dgm:prSet presAssocID="{53080437-7EA3-7348-A70E-8C315605925F}" presName="level" presStyleLbl="node1" presStyleIdx="16" presStyleCnt="21">
        <dgm:presLayoutVars>
          <dgm:chMax val="1"/>
          <dgm:bulletEnabled val="1"/>
        </dgm:presLayoutVars>
      </dgm:prSet>
      <dgm:spPr/>
    </dgm:pt>
    <dgm:pt modelId="{3ECE45FA-004C-D042-A854-F2575E63BD49}" type="pres">
      <dgm:prSet presAssocID="{53080437-7EA3-7348-A70E-8C315605925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C414242-E819-B341-A549-85C2B011E844}" type="pres">
      <dgm:prSet presAssocID="{23D40E1B-1A9A-F144-8766-C35CC3FED281}" presName="Name8" presStyleCnt="0"/>
      <dgm:spPr/>
    </dgm:pt>
    <dgm:pt modelId="{41C54C5A-E3F7-6448-B7D7-EAA175884F04}" type="pres">
      <dgm:prSet presAssocID="{23D40E1B-1A9A-F144-8766-C35CC3FED281}" presName="level" presStyleLbl="node1" presStyleIdx="17" presStyleCnt="21">
        <dgm:presLayoutVars>
          <dgm:chMax val="1"/>
          <dgm:bulletEnabled val="1"/>
        </dgm:presLayoutVars>
      </dgm:prSet>
      <dgm:spPr/>
    </dgm:pt>
    <dgm:pt modelId="{07DA7602-04DB-3C49-AE52-B781DEE9878F}" type="pres">
      <dgm:prSet presAssocID="{23D40E1B-1A9A-F144-8766-C35CC3FED28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4EBC0E1-5FD4-F146-92AE-6F5F9E59164E}" type="pres">
      <dgm:prSet presAssocID="{D0756591-B9B5-5A42-AE66-7F64F4D9B9B2}" presName="Name8" presStyleCnt="0"/>
      <dgm:spPr/>
    </dgm:pt>
    <dgm:pt modelId="{34E2A7F1-7B4B-6E41-8C07-48EC3A0E3BF9}" type="pres">
      <dgm:prSet presAssocID="{D0756591-B9B5-5A42-AE66-7F64F4D9B9B2}" presName="level" presStyleLbl="node1" presStyleIdx="18" presStyleCnt="21">
        <dgm:presLayoutVars>
          <dgm:chMax val="1"/>
          <dgm:bulletEnabled val="1"/>
        </dgm:presLayoutVars>
      </dgm:prSet>
      <dgm:spPr/>
    </dgm:pt>
    <dgm:pt modelId="{36280B46-CEA6-4048-BF00-CA2FF84142FA}" type="pres">
      <dgm:prSet presAssocID="{D0756591-B9B5-5A42-AE66-7F64F4D9B9B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3589A47-D4ED-5B44-B584-5C9C2454606C}" type="pres">
      <dgm:prSet presAssocID="{AD232590-6670-F24C-9A8D-B6B1B274114F}" presName="Name8" presStyleCnt="0"/>
      <dgm:spPr/>
    </dgm:pt>
    <dgm:pt modelId="{F40BCF86-C8B0-1E41-982A-21E75786E16D}" type="pres">
      <dgm:prSet presAssocID="{AD232590-6670-F24C-9A8D-B6B1B274114F}" presName="level" presStyleLbl="node1" presStyleIdx="19" presStyleCnt="21">
        <dgm:presLayoutVars>
          <dgm:chMax val="1"/>
          <dgm:bulletEnabled val="1"/>
        </dgm:presLayoutVars>
      </dgm:prSet>
      <dgm:spPr/>
    </dgm:pt>
    <dgm:pt modelId="{F6C39BF9-3A4D-E04A-9D87-B06DAF37C76E}" type="pres">
      <dgm:prSet presAssocID="{AD232590-6670-F24C-9A8D-B6B1B274114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88599F6-9EFA-0C4A-BCBC-743AA9B96C2F}" type="pres">
      <dgm:prSet presAssocID="{3958A3A3-2D1C-D547-844B-E661798056B3}" presName="Name8" presStyleCnt="0"/>
      <dgm:spPr/>
    </dgm:pt>
    <dgm:pt modelId="{B0A2D657-B37B-2F41-9569-F27AEC6536A3}" type="pres">
      <dgm:prSet presAssocID="{3958A3A3-2D1C-D547-844B-E661798056B3}" presName="level" presStyleLbl="node1" presStyleIdx="20" presStyleCnt="21">
        <dgm:presLayoutVars>
          <dgm:chMax val="1"/>
          <dgm:bulletEnabled val="1"/>
        </dgm:presLayoutVars>
      </dgm:prSet>
      <dgm:spPr/>
    </dgm:pt>
    <dgm:pt modelId="{3F95ED85-8197-9846-967A-7D7CA3B83240}" type="pres">
      <dgm:prSet presAssocID="{3958A3A3-2D1C-D547-844B-E661798056B3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C33D1A9-C6F2-174B-8934-175A6026D143}" type="presOf" srcId="{B64FFF1B-FA3A-2F49-BBC4-EAC7E71546E9}" destId="{E4471981-0C50-4D4C-B1BA-CE63A093C62E}" srcOrd="1" destOrd="0" presId="urn:microsoft.com/office/officeart/2005/8/layout/pyramid1"/>
    <dgm:cxn modelId="{84EE0918-3104-BF4E-8E8B-326E8384E296}" type="presOf" srcId="{3958A3A3-2D1C-D547-844B-E661798056B3}" destId="{3F95ED85-8197-9846-967A-7D7CA3B83240}" srcOrd="1" destOrd="0" presId="urn:microsoft.com/office/officeart/2005/8/layout/pyramid1"/>
    <dgm:cxn modelId="{3E086F8A-49D7-7442-B06A-C54A63877932}" srcId="{BF4C391E-DECC-D848-8E2C-65FDB167B9C7}" destId="{89531A93-4C13-7141-9930-B5FCB1854ED8}" srcOrd="3" destOrd="0" parTransId="{A47DCE82-6756-2C4F-9CB6-4C691665FA88}" sibTransId="{0EAE50FE-8BD1-4A44-9CBB-28A9B46C56D0}"/>
    <dgm:cxn modelId="{0F807B29-7AD7-2349-913B-343F849650F3}" type="presOf" srcId="{AD232590-6670-F24C-9A8D-B6B1B274114F}" destId="{F6C39BF9-3A4D-E04A-9D87-B06DAF37C76E}" srcOrd="1" destOrd="0" presId="urn:microsoft.com/office/officeart/2005/8/layout/pyramid1"/>
    <dgm:cxn modelId="{B03352D8-7E83-BE47-9001-0F476DC710FC}" type="presOf" srcId="{431A47D0-8EC9-9946-B1FB-131C86F383BA}" destId="{AB7E405F-DE52-C243-896B-3F953E481B0D}" srcOrd="0" destOrd="0" presId="urn:microsoft.com/office/officeart/2005/8/layout/pyramid1"/>
    <dgm:cxn modelId="{28BF3D07-09D1-D44E-8B03-CAB4D4F7CEAB}" type="presOf" srcId="{36ACAE24-756D-4040-B2D8-D16AA98F0658}" destId="{9A2A3F6A-E7A5-024C-8370-D4ABF455F3B1}" srcOrd="1" destOrd="0" presId="urn:microsoft.com/office/officeart/2005/8/layout/pyramid1"/>
    <dgm:cxn modelId="{DED80BBB-8185-F943-AD88-F363280D2A43}" type="presOf" srcId="{0A20D8C8-409B-A940-A81B-6A3ABE6B6269}" destId="{6CB4249E-5509-5848-B336-3E5B7AA7226D}" srcOrd="0" destOrd="0" presId="urn:microsoft.com/office/officeart/2005/8/layout/pyramid1"/>
    <dgm:cxn modelId="{57077E7E-6629-CC46-8F88-13AE93F8D270}" srcId="{BF4C391E-DECC-D848-8E2C-65FDB167B9C7}" destId="{53080437-7EA3-7348-A70E-8C315605925F}" srcOrd="16" destOrd="0" parTransId="{F2F3FA82-39D5-F940-B228-A9C8897A2373}" sibTransId="{F17556D6-6E3C-8741-8E12-53B3E9755160}"/>
    <dgm:cxn modelId="{E4CE6D49-DDEA-5848-AB19-135C351AFE94}" type="presOf" srcId="{649D02F1-E679-AB4D-9F28-4D0C44276CB4}" destId="{11F5CA91-07FC-004D-A0CB-725C0EF01773}" srcOrd="1" destOrd="0" presId="urn:microsoft.com/office/officeart/2005/8/layout/pyramid1"/>
    <dgm:cxn modelId="{855B51B6-E624-CC45-858B-C5DA3F88AA9D}" type="presOf" srcId="{431A47D0-8EC9-9946-B1FB-131C86F383BA}" destId="{2221175A-C644-FA42-AE2B-2E7155198181}" srcOrd="1" destOrd="0" presId="urn:microsoft.com/office/officeart/2005/8/layout/pyramid1"/>
    <dgm:cxn modelId="{FB569638-E942-AB4B-BD2E-5368F31B3049}" type="presOf" srcId="{3113C17E-FD86-A248-AC34-E2AA47F442CC}" destId="{0727C57A-2D35-9642-9085-EBD75AA20C15}" srcOrd="0" destOrd="0" presId="urn:microsoft.com/office/officeart/2005/8/layout/pyramid1"/>
    <dgm:cxn modelId="{8EC10AF8-55B9-E448-B1DA-723921405F61}" srcId="{BF4C391E-DECC-D848-8E2C-65FDB167B9C7}" destId="{A189605E-36BE-1648-8018-7593B95A8FFE}" srcOrd="8" destOrd="0" parTransId="{4FB0CE28-CF05-1741-AE25-65E3FEF10E0C}" sibTransId="{A2662F1C-D1A5-D44B-BE9B-0C60DE53E737}"/>
    <dgm:cxn modelId="{73A317AE-FC73-9541-9822-A8DF6A6732D6}" type="presOf" srcId="{723A90F4-C139-9941-BAD2-33F5510710F0}" destId="{3874528E-057B-5647-8259-CB3A3C9ADA5B}" srcOrd="0" destOrd="0" presId="urn:microsoft.com/office/officeart/2005/8/layout/pyramid1"/>
    <dgm:cxn modelId="{AE301601-51C2-B749-BA88-00F6B227A230}" type="presOf" srcId="{3A054CA8-7C15-D24C-BA1C-953A20456E0F}" destId="{3ED60BE8-AA88-734B-B689-E35D8987EE01}" srcOrd="0" destOrd="0" presId="urn:microsoft.com/office/officeart/2005/8/layout/pyramid1"/>
    <dgm:cxn modelId="{43D463CF-9365-484D-9F54-70B7F3DE15E8}" type="presOf" srcId="{D0756591-B9B5-5A42-AE66-7F64F4D9B9B2}" destId="{36280B46-CEA6-4048-BF00-CA2FF84142FA}" srcOrd="1" destOrd="0" presId="urn:microsoft.com/office/officeart/2005/8/layout/pyramid1"/>
    <dgm:cxn modelId="{92B87B0F-4842-7F4F-ACC7-B7FDFBE61646}" type="presOf" srcId="{3A054CA8-7C15-D24C-BA1C-953A20456E0F}" destId="{48FBB203-B784-F44F-BD7C-D57D9010D7B8}" srcOrd="1" destOrd="0" presId="urn:microsoft.com/office/officeart/2005/8/layout/pyramid1"/>
    <dgm:cxn modelId="{4DA2F3F7-A49A-3E49-9167-C50CDB50E8CB}" type="presOf" srcId="{0A20D8C8-409B-A940-A81B-6A3ABE6B6269}" destId="{701AFFE1-52CA-C64C-9D09-3617D7D94386}" srcOrd="1" destOrd="0" presId="urn:microsoft.com/office/officeart/2005/8/layout/pyramid1"/>
    <dgm:cxn modelId="{7DDCEC3B-5DFA-0443-81A2-DE6FA6DAC7E3}" type="presOf" srcId="{B3F6B449-0111-A447-B519-BE9294AAF69A}" destId="{C0166077-51F2-A94A-8803-4A8343ED407E}" srcOrd="1" destOrd="0" presId="urn:microsoft.com/office/officeart/2005/8/layout/pyramid1"/>
    <dgm:cxn modelId="{96835096-5574-F14C-AD3D-CF66567D0008}" type="presOf" srcId="{AD232590-6670-F24C-9A8D-B6B1B274114F}" destId="{F40BCF86-C8B0-1E41-982A-21E75786E16D}" srcOrd="0" destOrd="0" presId="urn:microsoft.com/office/officeart/2005/8/layout/pyramid1"/>
    <dgm:cxn modelId="{A519905C-30F7-0C45-B083-44FE06E02384}" srcId="{BF4C391E-DECC-D848-8E2C-65FDB167B9C7}" destId="{649D02F1-E679-AB4D-9F28-4D0C44276CB4}" srcOrd="12" destOrd="0" parTransId="{7CD19316-676D-2744-B656-ADEFBD6B1512}" sibTransId="{E8614A03-8EAF-974C-A673-9E21917AA7E7}"/>
    <dgm:cxn modelId="{2A410291-7E51-F04C-8AD0-0FB90A2C61ED}" type="presOf" srcId="{3113C17E-FD86-A248-AC34-E2AA47F442CC}" destId="{109EB9DE-CF53-2E4E-82A6-62AA298C27F5}" srcOrd="1" destOrd="0" presId="urn:microsoft.com/office/officeart/2005/8/layout/pyramid1"/>
    <dgm:cxn modelId="{E006A5C1-30AA-7E44-9B52-33A4E339A941}" type="presOf" srcId="{A189605E-36BE-1648-8018-7593B95A8FFE}" destId="{C5C22779-5715-7A4F-B658-82094C3A85B5}" srcOrd="0" destOrd="0" presId="urn:microsoft.com/office/officeart/2005/8/layout/pyramid1"/>
    <dgm:cxn modelId="{D52B7711-39E1-334C-BFAF-DD0543F118B2}" type="presOf" srcId="{A440D287-B7ED-DA4F-9E6C-989325039907}" destId="{CCC966D6-163D-CC44-8BC8-7E193B791615}" srcOrd="0" destOrd="0" presId="urn:microsoft.com/office/officeart/2005/8/layout/pyramid1"/>
    <dgm:cxn modelId="{B3BB5316-83ED-FB45-97BD-90BFBA21C453}" type="presOf" srcId="{53080437-7EA3-7348-A70E-8C315605925F}" destId="{3ECE45FA-004C-D042-A854-F2575E63BD49}" srcOrd="1" destOrd="0" presId="urn:microsoft.com/office/officeart/2005/8/layout/pyramid1"/>
    <dgm:cxn modelId="{676EE116-6DB7-B84B-B039-7A9A8DB90C57}" type="presOf" srcId="{89531A93-4C13-7141-9930-B5FCB1854ED8}" destId="{4DD70535-3F5C-0842-8959-163134BB0FAD}" srcOrd="0" destOrd="0" presId="urn:microsoft.com/office/officeart/2005/8/layout/pyramid1"/>
    <dgm:cxn modelId="{24D45A9B-62FC-7F40-A962-8F5C65BB57EC}" srcId="{BF4C391E-DECC-D848-8E2C-65FDB167B9C7}" destId="{5370F865-18F1-164C-BB46-F792C67E0189}" srcOrd="6" destOrd="0" parTransId="{345F183E-10EF-E448-BB56-C3ECA1278084}" sibTransId="{C14F9328-2A2A-E947-9F5C-8524EF3C1805}"/>
    <dgm:cxn modelId="{A4474931-6E7D-D845-A18D-FFDDEC6012A0}" srcId="{BF4C391E-DECC-D848-8E2C-65FDB167B9C7}" destId="{36ACAE24-756D-4040-B2D8-D16AA98F0658}" srcOrd="11" destOrd="0" parTransId="{542E8086-1381-B546-AFF7-3A93BD2C4E0C}" sibTransId="{27E26A53-3797-B945-B56D-2A35E91F2F3B}"/>
    <dgm:cxn modelId="{494F8D45-827E-3747-AAEB-D8928A7C8082}" type="presOf" srcId="{B3573493-F6EA-184A-8A1E-EEB49629037A}" destId="{3564728D-1A66-6B46-ACD7-318B47ADE680}" srcOrd="1" destOrd="0" presId="urn:microsoft.com/office/officeart/2005/8/layout/pyramid1"/>
    <dgm:cxn modelId="{EBA3FB64-9435-6A4D-84B6-A1F8255816B5}" srcId="{BF4C391E-DECC-D848-8E2C-65FDB167B9C7}" destId="{57DA9782-2116-5A4E-ADCD-E0E7B6489A30}" srcOrd="7" destOrd="0" parTransId="{9EE1C4EC-8CD0-A647-8B8B-90A00F2FE8FA}" sibTransId="{8117F51B-02CF-9744-8D57-74DCEB875BEA}"/>
    <dgm:cxn modelId="{AC14D4E2-7C7A-5544-95F4-E58A4FDF6DA3}" type="presOf" srcId="{36ACAE24-756D-4040-B2D8-D16AA98F0658}" destId="{EE1317B6-8B58-CF42-B142-E3BA13B8186E}" srcOrd="0" destOrd="0" presId="urn:microsoft.com/office/officeart/2005/8/layout/pyramid1"/>
    <dgm:cxn modelId="{6F26DAE2-28AF-464A-A295-EAE0E492F9F5}" type="presOf" srcId="{89531A93-4C13-7141-9930-B5FCB1854ED8}" destId="{BEB69E3A-FE96-A944-B999-1A717AD722A9}" srcOrd="1" destOrd="0" presId="urn:microsoft.com/office/officeart/2005/8/layout/pyramid1"/>
    <dgm:cxn modelId="{89B51179-BA5F-734E-984E-A2B7A15CF077}" srcId="{BF4C391E-DECC-D848-8E2C-65FDB167B9C7}" destId="{23D40E1B-1A9A-F144-8766-C35CC3FED281}" srcOrd="17" destOrd="0" parTransId="{2E324B25-7132-6144-8DD7-E5C8814AC11B}" sibTransId="{CE2E110B-5500-4749-AA7A-D4894A8958A9}"/>
    <dgm:cxn modelId="{F7637607-4565-7844-915C-F94B8FE4CCB9}" srcId="{BF4C391E-DECC-D848-8E2C-65FDB167B9C7}" destId="{723A90F4-C139-9941-BAD2-33F5510710F0}" srcOrd="13" destOrd="0" parTransId="{8CA32173-5D16-6742-87E2-0215C827B97A}" sibTransId="{1BD3BE41-5A15-A54D-8FB4-5A318AA18E6E}"/>
    <dgm:cxn modelId="{8B16683A-8979-214F-882B-A6A12FD326AE}" type="presOf" srcId="{B3F6B449-0111-A447-B519-BE9294AAF69A}" destId="{69A41906-2BA5-A54F-9A1C-591BD8206444}" srcOrd="0" destOrd="0" presId="urn:microsoft.com/office/officeart/2005/8/layout/pyramid1"/>
    <dgm:cxn modelId="{71C24101-0995-474D-96AD-AB07898C8CAF}" type="presOf" srcId="{5370F865-18F1-164C-BB46-F792C67E0189}" destId="{D6137B6C-3AEE-EB49-A580-BBB9886E3C78}" srcOrd="0" destOrd="0" presId="urn:microsoft.com/office/officeart/2005/8/layout/pyramid1"/>
    <dgm:cxn modelId="{5C00F803-F8A6-9C43-8253-752978DBD434}" type="presOf" srcId="{D0756591-B9B5-5A42-AE66-7F64F4D9B9B2}" destId="{34E2A7F1-7B4B-6E41-8C07-48EC3A0E3BF9}" srcOrd="0" destOrd="0" presId="urn:microsoft.com/office/officeart/2005/8/layout/pyramid1"/>
    <dgm:cxn modelId="{A219391F-A1E8-D747-99E9-227EDCB4590E}" srcId="{BF4C391E-DECC-D848-8E2C-65FDB167B9C7}" destId="{3113C17E-FD86-A248-AC34-E2AA47F442CC}" srcOrd="15" destOrd="0" parTransId="{A5094072-B096-0E4D-BFF1-1DF2232EFDA7}" sibTransId="{E3E008B3-FB3E-6943-8DAB-DFCF706F1B86}"/>
    <dgm:cxn modelId="{C12C0BAB-62E7-C343-9CA8-960C7A6C3E51}" srcId="{BF4C391E-DECC-D848-8E2C-65FDB167B9C7}" destId="{B64FFF1B-FA3A-2F49-BBC4-EAC7E71546E9}" srcOrd="10" destOrd="0" parTransId="{218962E9-AB0E-9944-BF45-D51D05DDCE8E}" sibTransId="{6F9D01F1-4E79-DB4F-9EDA-7970E0858BEE}"/>
    <dgm:cxn modelId="{22085990-5265-4D45-BF1A-D4BFDE20FFDB}" type="presOf" srcId="{57DA9782-2116-5A4E-ADCD-E0E7B6489A30}" destId="{D5D9B424-F109-0D41-97FA-5B020C00F195}" srcOrd="0" destOrd="0" presId="urn:microsoft.com/office/officeart/2005/8/layout/pyramid1"/>
    <dgm:cxn modelId="{91443520-9C16-5F45-A1E6-0C8BDA0EDC00}" type="presOf" srcId="{23D40E1B-1A9A-F144-8766-C35CC3FED281}" destId="{41C54C5A-E3F7-6448-B7D7-EAA175884F04}" srcOrd="0" destOrd="0" presId="urn:microsoft.com/office/officeart/2005/8/layout/pyramid1"/>
    <dgm:cxn modelId="{BC6D6906-8419-E74D-8708-56F46998ADB4}" type="presOf" srcId="{0ABE8A72-0963-E449-94E0-E1EC538A4CD0}" destId="{55EB96FB-5C32-E34F-947B-781BB391DEF2}" srcOrd="1" destOrd="0" presId="urn:microsoft.com/office/officeart/2005/8/layout/pyramid1"/>
    <dgm:cxn modelId="{E670E36F-6A96-6444-80C5-884C050F0DEA}" type="presOf" srcId="{53080437-7EA3-7348-A70E-8C315605925F}" destId="{4F651FF8-5CA2-F94D-A07B-F085A9756721}" srcOrd="0" destOrd="0" presId="urn:microsoft.com/office/officeart/2005/8/layout/pyramid1"/>
    <dgm:cxn modelId="{CBC274A3-2433-B242-969D-77EE8A86FCD0}" type="presOf" srcId="{A189605E-36BE-1648-8018-7593B95A8FFE}" destId="{7715E6A7-2630-1B4F-BB68-82954495DFAD}" srcOrd="1" destOrd="0" presId="urn:microsoft.com/office/officeart/2005/8/layout/pyramid1"/>
    <dgm:cxn modelId="{06ABF236-6C7B-8349-8F9B-CDC24674116C}" type="presOf" srcId="{0ABE8A72-0963-E449-94E0-E1EC538A4CD0}" destId="{F8CCC240-B821-CD47-83E1-B441035A5319}" srcOrd="0" destOrd="0" presId="urn:microsoft.com/office/officeart/2005/8/layout/pyramid1"/>
    <dgm:cxn modelId="{563A1FFC-FD47-EC44-9F0B-19032588490F}" type="presOf" srcId="{BF4C391E-DECC-D848-8E2C-65FDB167B9C7}" destId="{521A5C23-0D57-A149-87ED-BD593AD94EE0}" srcOrd="0" destOrd="0" presId="urn:microsoft.com/office/officeart/2005/8/layout/pyramid1"/>
    <dgm:cxn modelId="{044804D8-7867-F24F-A42D-197692CF5597}" srcId="{BF4C391E-DECC-D848-8E2C-65FDB167B9C7}" destId="{B3573493-F6EA-184A-8A1E-EEB49629037A}" srcOrd="5" destOrd="0" parTransId="{D871E19F-F204-9245-86F9-AAA416F341D2}" sibTransId="{0BDC6710-E4A9-8340-93FA-B12ADFE466E6}"/>
    <dgm:cxn modelId="{30B236BB-2602-8242-AA12-2169FC2B85F9}" type="presOf" srcId="{B64FFF1B-FA3A-2F49-BBC4-EAC7E71546E9}" destId="{30E44F4F-717A-0747-97EC-A7E5A0D30CA2}" srcOrd="0" destOrd="0" presId="urn:microsoft.com/office/officeart/2005/8/layout/pyramid1"/>
    <dgm:cxn modelId="{A7877E2E-D432-D24F-A51B-4F87AAB305B7}" type="presOf" srcId="{B3573493-F6EA-184A-8A1E-EEB49629037A}" destId="{99D07C5F-07F9-BA40-8FF8-9B3AB3B22CD9}" srcOrd="0" destOrd="0" presId="urn:microsoft.com/office/officeart/2005/8/layout/pyramid1"/>
    <dgm:cxn modelId="{EA49B1EB-4326-FF49-BCAA-12D9E2D29586}" srcId="{BF4C391E-DECC-D848-8E2C-65FDB167B9C7}" destId="{3958A3A3-2D1C-D547-844B-E661798056B3}" srcOrd="20" destOrd="0" parTransId="{AD52C226-7D7D-054C-9B79-DD8BF7C1BD00}" sibTransId="{1976E819-9802-684E-BAAD-2B06D1FFC1F5}"/>
    <dgm:cxn modelId="{1CFEB410-13A7-F743-A42C-A29213131D80}" type="presOf" srcId="{5370F865-18F1-164C-BB46-F792C67E0189}" destId="{2C5D5C9A-2143-F644-AAAC-BD7B466400E1}" srcOrd="1" destOrd="0" presId="urn:microsoft.com/office/officeart/2005/8/layout/pyramid1"/>
    <dgm:cxn modelId="{D4B86B3F-F836-FB4E-8246-849F6F9A4DDA}" srcId="{BF4C391E-DECC-D848-8E2C-65FDB167B9C7}" destId="{A440D287-B7ED-DA4F-9E6C-989325039907}" srcOrd="14" destOrd="0" parTransId="{CA19B721-3AE2-D342-B724-01A2BE227D18}" sibTransId="{D8C9D31C-0BCB-F84F-9057-8223404F7B25}"/>
    <dgm:cxn modelId="{382F851D-FD86-D54A-ACA7-F2B6F5879862}" type="presOf" srcId="{649D02F1-E679-AB4D-9F28-4D0C44276CB4}" destId="{002A4E94-FCE6-4B40-8A35-7987A0C285AB}" srcOrd="0" destOrd="0" presId="urn:microsoft.com/office/officeart/2005/8/layout/pyramid1"/>
    <dgm:cxn modelId="{A172A9AC-A34D-5F4D-939D-E721F5D2FEE7}" srcId="{BF4C391E-DECC-D848-8E2C-65FDB167B9C7}" destId="{B3F6B449-0111-A447-B519-BE9294AAF69A}" srcOrd="9" destOrd="0" parTransId="{AA0E99E1-8F7F-7944-B7C6-AD8A8A9F424D}" sibTransId="{9FB7C6DC-1B93-DE4F-AFB1-B1D7E28E54DA}"/>
    <dgm:cxn modelId="{F5BEFAE4-1DA9-2E42-843D-0F9A36DFD444}" srcId="{BF4C391E-DECC-D848-8E2C-65FDB167B9C7}" destId="{AD232590-6670-F24C-9A8D-B6B1B274114F}" srcOrd="19" destOrd="0" parTransId="{4CBD5EB8-01A4-D949-8ECF-6263205DBBEE}" sibTransId="{102A9E74-ABE7-564D-AF6F-2938A05EC132}"/>
    <dgm:cxn modelId="{D8180D66-44B1-5E43-B728-3BC8ACB00648}" type="presOf" srcId="{23D40E1B-1A9A-F144-8766-C35CC3FED281}" destId="{07DA7602-04DB-3C49-AE52-B781DEE9878F}" srcOrd="1" destOrd="0" presId="urn:microsoft.com/office/officeart/2005/8/layout/pyramid1"/>
    <dgm:cxn modelId="{1D305906-120A-4747-B958-655E773A0895}" srcId="{BF4C391E-DECC-D848-8E2C-65FDB167B9C7}" destId="{0A20D8C8-409B-A940-A81B-6A3ABE6B6269}" srcOrd="0" destOrd="0" parTransId="{79CDC7FB-26ED-EE45-98CC-16F5D71C6042}" sibTransId="{12298FB2-35CF-CF4B-95FA-B8FA8495AC09}"/>
    <dgm:cxn modelId="{4C247DFE-B1B5-844D-ADDF-800EDF9370F3}" srcId="{BF4C391E-DECC-D848-8E2C-65FDB167B9C7}" destId="{D0756591-B9B5-5A42-AE66-7F64F4D9B9B2}" srcOrd="18" destOrd="0" parTransId="{60A6D546-7DD4-F649-9960-073EA7193661}" sibTransId="{00ABA37F-6E44-A749-B8B2-CB54A1025411}"/>
    <dgm:cxn modelId="{256D731C-1B21-AB43-81DA-91F132E31B63}" type="presOf" srcId="{57DA9782-2116-5A4E-ADCD-E0E7B6489A30}" destId="{4E7980F2-BBBB-3342-9C33-98B8D0D1D135}" srcOrd="1" destOrd="0" presId="urn:microsoft.com/office/officeart/2005/8/layout/pyramid1"/>
    <dgm:cxn modelId="{6DA74018-6DB3-7B4F-A78C-89096A488D2A}" type="presOf" srcId="{3958A3A3-2D1C-D547-844B-E661798056B3}" destId="{B0A2D657-B37B-2F41-9569-F27AEC6536A3}" srcOrd="0" destOrd="0" presId="urn:microsoft.com/office/officeart/2005/8/layout/pyramid1"/>
    <dgm:cxn modelId="{C984E370-D3BC-584B-9FDA-68FF9F34CEB9}" type="presOf" srcId="{A440D287-B7ED-DA4F-9E6C-989325039907}" destId="{1F8FF8B1-0E58-3C47-A4AC-A51E8687B520}" srcOrd="1" destOrd="0" presId="urn:microsoft.com/office/officeart/2005/8/layout/pyramid1"/>
    <dgm:cxn modelId="{6BC114B1-64E1-B841-AB25-553A212C704C}" srcId="{BF4C391E-DECC-D848-8E2C-65FDB167B9C7}" destId="{3A054CA8-7C15-D24C-BA1C-953A20456E0F}" srcOrd="2" destOrd="0" parTransId="{F89C2B2F-6175-E246-8AF8-BD12DA7E0451}" sibTransId="{CE5C2D5B-13F1-874F-B81E-801DA2BC7B75}"/>
    <dgm:cxn modelId="{726A004B-78DB-7049-9C9D-867D3F2E4225}" srcId="{BF4C391E-DECC-D848-8E2C-65FDB167B9C7}" destId="{0ABE8A72-0963-E449-94E0-E1EC538A4CD0}" srcOrd="1" destOrd="0" parTransId="{44DA4CCD-0203-D848-9D68-C85F0D98A24A}" sibTransId="{A5E867C6-4DC9-B448-9AA6-87C63F7817B9}"/>
    <dgm:cxn modelId="{8E122559-4AE3-C443-83A7-AB981D6ACB37}" srcId="{BF4C391E-DECC-D848-8E2C-65FDB167B9C7}" destId="{431A47D0-8EC9-9946-B1FB-131C86F383BA}" srcOrd="4" destOrd="0" parTransId="{8AB6F1F2-FBC2-D74C-8B3F-1C404839D665}" sibTransId="{09342374-BC4E-844A-B103-7AFD03BEFFAC}"/>
    <dgm:cxn modelId="{251961DE-5CDC-674C-95A1-07CAB1833778}" type="presOf" srcId="{723A90F4-C139-9941-BAD2-33F5510710F0}" destId="{BA97BE7D-D944-A74B-B9D3-786DD4C821F3}" srcOrd="1" destOrd="0" presId="urn:microsoft.com/office/officeart/2005/8/layout/pyramid1"/>
    <dgm:cxn modelId="{1FB74DD9-A0DB-F84D-BD5F-9D0624B0A497}" type="presParOf" srcId="{521A5C23-0D57-A149-87ED-BD593AD94EE0}" destId="{2660B045-A7ED-DD48-AFD5-C848DAF99A57}" srcOrd="0" destOrd="0" presId="urn:microsoft.com/office/officeart/2005/8/layout/pyramid1"/>
    <dgm:cxn modelId="{88E5854D-7FE3-9442-B97F-0718F7A1BF85}" type="presParOf" srcId="{2660B045-A7ED-DD48-AFD5-C848DAF99A57}" destId="{6CB4249E-5509-5848-B336-3E5B7AA7226D}" srcOrd="0" destOrd="0" presId="urn:microsoft.com/office/officeart/2005/8/layout/pyramid1"/>
    <dgm:cxn modelId="{E22C016B-B027-6B47-910A-4456A5412E99}" type="presParOf" srcId="{2660B045-A7ED-DD48-AFD5-C848DAF99A57}" destId="{701AFFE1-52CA-C64C-9D09-3617D7D94386}" srcOrd="1" destOrd="0" presId="urn:microsoft.com/office/officeart/2005/8/layout/pyramid1"/>
    <dgm:cxn modelId="{57A95653-1AC3-144F-8557-4D32235CC970}" type="presParOf" srcId="{521A5C23-0D57-A149-87ED-BD593AD94EE0}" destId="{4159C296-51E0-6F42-9441-FC265BD5726E}" srcOrd="1" destOrd="0" presId="urn:microsoft.com/office/officeart/2005/8/layout/pyramid1"/>
    <dgm:cxn modelId="{14B732E0-A8F4-604E-9E23-41C7A7B46EC9}" type="presParOf" srcId="{4159C296-51E0-6F42-9441-FC265BD5726E}" destId="{F8CCC240-B821-CD47-83E1-B441035A5319}" srcOrd="0" destOrd="0" presId="urn:microsoft.com/office/officeart/2005/8/layout/pyramid1"/>
    <dgm:cxn modelId="{95B732BC-E3F9-8949-8FD8-F35E06253485}" type="presParOf" srcId="{4159C296-51E0-6F42-9441-FC265BD5726E}" destId="{55EB96FB-5C32-E34F-947B-781BB391DEF2}" srcOrd="1" destOrd="0" presId="urn:microsoft.com/office/officeart/2005/8/layout/pyramid1"/>
    <dgm:cxn modelId="{23EFE09C-7986-8148-A64F-5C94240B2C96}" type="presParOf" srcId="{521A5C23-0D57-A149-87ED-BD593AD94EE0}" destId="{8BB42270-F677-6C40-98B7-D53C1D33ED73}" srcOrd="2" destOrd="0" presId="urn:microsoft.com/office/officeart/2005/8/layout/pyramid1"/>
    <dgm:cxn modelId="{DA74E9AE-13BE-574A-9F6D-782A07F10C90}" type="presParOf" srcId="{8BB42270-F677-6C40-98B7-D53C1D33ED73}" destId="{3ED60BE8-AA88-734B-B689-E35D8987EE01}" srcOrd="0" destOrd="0" presId="urn:microsoft.com/office/officeart/2005/8/layout/pyramid1"/>
    <dgm:cxn modelId="{C200BC7C-DF8F-F041-834E-8A8EDB0C2C65}" type="presParOf" srcId="{8BB42270-F677-6C40-98B7-D53C1D33ED73}" destId="{48FBB203-B784-F44F-BD7C-D57D9010D7B8}" srcOrd="1" destOrd="0" presId="urn:microsoft.com/office/officeart/2005/8/layout/pyramid1"/>
    <dgm:cxn modelId="{FAD579F4-CF5B-0F45-894D-9158CEABD8AE}" type="presParOf" srcId="{521A5C23-0D57-A149-87ED-BD593AD94EE0}" destId="{82AD3626-EF40-E041-9AE0-94603D5908C0}" srcOrd="3" destOrd="0" presId="urn:microsoft.com/office/officeart/2005/8/layout/pyramid1"/>
    <dgm:cxn modelId="{2BC840F3-85EF-3A46-B3E8-F96A1630C908}" type="presParOf" srcId="{82AD3626-EF40-E041-9AE0-94603D5908C0}" destId="{4DD70535-3F5C-0842-8959-163134BB0FAD}" srcOrd="0" destOrd="0" presId="urn:microsoft.com/office/officeart/2005/8/layout/pyramid1"/>
    <dgm:cxn modelId="{B471B180-AF99-6347-9F22-9268F5204EAF}" type="presParOf" srcId="{82AD3626-EF40-E041-9AE0-94603D5908C0}" destId="{BEB69E3A-FE96-A944-B999-1A717AD722A9}" srcOrd="1" destOrd="0" presId="urn:microsoft.com/office/officeart/2005/8/layout/pyramid1"/>
    <dgm:cxn modelId="{B89ADDE4-6732-8144-AE31-0E0C6A50B556}" type="presParOf" srcId="{521A5C23-0D57-A149-87ED-BD593AD94EE0}" destId="{1F1990C5-AC45-7641-B5FB-121711C54D74}" srcOrd="4" destOrd="0" presId="urn:microsoft.com/office/officeart/2005/8/layout/pyramid1"/>
    <dgm:cxn modelId="{6D3070ED-1BBB-4B44-B69E-1B7B4959732D}" type="presParOf" srcId="{1F1990C5-AC45-7641-B5FB-121711C54D74}" destId="{AB7E405F-DE52-C243-896B-3F953E481B0D}" srcOrd="0" destOrd="0" presId="urn:microsoft.com/office/officeart/2005/8/layout/pyramid1"/>
    <dgm:cxn modelId="{046A0265-93ED-5144-8364-616B5C9EA694}" type="presParOf" srcId="{1F1990C5-AC45-7641-B5FB-121711C54D74}" destId="{2221175A-C644-FA42-AE2B-2E7155198181}" srcOrd="1" destOrd="0" presId="urn:microsoft.com/office/officeart/2005/8/layout/pyramid1"/>
    <dgm:cxn modelId="{070E48C9-EBF7-7948-AC12-FCFB3680F6D8}" type="presParOf" srcId="{521A5C23-0D57-A149-87ED-BD593AD94EE0}" destId="{651457FB-FA6B-6E45-B8E3-35039EBB2F7D}" srcOrd="5" destOrd="0" presId="urn:microsoft.com/office/officeart/2005/8/layout/pyramid1"/>
    <dgm:cxn modelId="{084EEA06-3B1C-D843-B30C-B56A5243BDB6}" type="presParOf" srcId="{651457FB-FA6B-6E45-B8E3-35039EBB2F7D}" destId="{99D07C5F-07F9-BA40-8FF8-9B3AB3B22CD9}" srcOrd="0" destOrd="0" presId="urn:microsoft.com/office/officeart/2005/8/layout/pyramid1"/>
    <dgm:cxn modelId="{E556D864-AEA2-454E-9FB8-363D6FC30640}" type="presParOf" srcId="{651457FB-FA6B-6E45-B8E3-35039EBB2F7D}" destId="{3564728D-1A66-6B46-ACD7-318B47ADE680}" srcOrd="1" destOrd="0" presId="urn:microsoft.com/office/officeart/2005/8/layout/pyramid1"/>
    <dgm:cxn modelId="{8E816F80-1232-8B4E-A2FB-156DC3BEF127}" type="presParOf" srcId="{521A5C23-0D57-A149-87ED-BD593AD94EE0}" destId="{B63176E8-CE7E-0545-90DC-2101F837965D}" srcOrd="6" destOrd="0" presId="urn:microsoft.com/office/officeart/2005/8/layout/pyramid1"/>
    <dgm:cxn modelId="{A6AE53A2-CA6D-C84E-ACC3-114D2881ED89}" type="presParOf" srcId="{B63176E8-CE7E-0545-90DC-2101F837965D}" destId="{D6137B6C-3AEE-EB49-A580-BBB9886E3C78}" srcOrd="0" destOrd="0" presId="urn:microsoft.com/office/officeart/2005/8/layout/pyramid1"/>
    <dgm:cxn modelId="{8B333E64-EF87-E84E-8A98-23E0476FB005}" type="presParOf" srcId="{B63176E8-CE7E-0545-90DC-2101F837965D}" destId="{2C5D5C9A-2143-F644-AAAC-BD7B466400E1}" srcOrd="1" destOrd="0" presId="urn:microsoft.com/office/officeart/2005/8/layout/pyramid1"/>
    <dgm:cxn modelId="{EA653A2C-F4EA-2B42-ADCF-9F610DBD826A}" type="presParOf" srcId="{521A5C23-0D57-A149-87ED-BD593AD94EE0}" destId="{4AA3AF27-F4FC-5C4B-BECE-26E0D6BD7C08}" srcOrd="7" destOrd="0" presId="urn:microsoft.com/office/officeart/2005/8/layout/pyramid1"/>
    <dgm:cxn modelId="{3207E370-0692-8E4A-930B-77E40562EA9E}" type="presParOf" srcId="{4AA3AF27-F4FC-5C4B-BECE-26E0D6BD7C08}" destId="{D5D9B424-F109-0D41-97FA-5B020C00F195}" srcOrd="0" destOrd="0" presId="urn:microsoft.com/office/officeart/2005/8/layout/pyramid1"/>
    <dgm:cxn modelId="{08DFC88F-C43C-4344-9542-9C20F5217524}" type="presParOf" srcId="{4AA3AF27-F4FC-5C4B-BECE-26E0D6BD7C08}" destId="{4E7980F2-BBBB-3342-9C33-98B8D0D1D135}" srcOrd="1" destOrd="0" presId="urn:microsoft.com/office/officeart/2005/8/layout/pyramid1"/>
    <dgm:cxn modelId="{DB7D013D-7970-3741-A452-71224DBDC23D}" type="presParOf" srcId="{521A5C23-0D57-A149-87ED-BD593AD94EE0}" destId="{16C22BE0-DC9B-7641-AE9E-BBE80FAEF5A0}" srcOrd="8" destOrd="0" presId="urn:microsoft.com/office/officeart/2005/8/layout/pyramid1"/>
    <dgm:cxn modelId="{5D86A463-4D67-D74B-995E-3AB1CFF24DCA}" type="presParOf" srcId="{16C22BE0-DC9B-7641-AE9E-BBE80FAEF5A0}" destId="{C5C22779-5715-7A4F-B658-82094C3A85B5}" srcOrd="0" destOrd="0" presId="urn:microsoft.com/office/officeart/2005/8/layout/pyramid1"/>
    <dgm:cxn modelId="{8CC20A56-9C94-BD45-8CFC-156448B71ECE}" type="presParOf" srcId="{16C22BE0-DC9B-7641-AE9E-BBE80FAEF5A0}" destId="{7715E6A7-2630-1B4F-BB68-82954495DFAD}" srcOrd="1" destOrd="0" presId="urn:microsoft.com/office/officeart/2005/8/layout/pyramid1"/>
    <dgm:cxn modelId="{61DF241D-7F67-EC4A-939F-8C05B911743D}" type="presParOf" srcId="{521A5C23-0D57-A149-87ED-BD593AD94EE0}" destId="{54F732F7-1571-1445-969C-0C43B81F6B43}" srcOrd="9" destOrd="0" presId="urn:microsoft.com/office/officeart/2005/8/layout/pyramid1"/>
    <dgm:cxn modelId="{19DCFB45-6C04-8741-85AB-EC76A02E03CB}" type="presParOf" srcId="{54F732F7-1571-1445-969C-0C43B81F6B43}" destId="{69A41906-2BA5-A54F-9A1C-591BD8206444}" srcOrd="0" destOrd="0" presId="urn:microsoft.com/office/officeart/2005/8/layout/pyramid1"/>
    <dgm:cxn modelId="{A580C614-D418-AB47-8D38-EB433760E75A}" type="presParOf" srcId="{54F732F7-1571-1445-969C-0C43B81F6B43}" destId="{C0166077-51F2-A94A-8803-4A8343ED407E}" srcOrd="1" destOrd="0" presId="urn:microsoft.com/office/officeart/2005/8/layout/pyramid1"/>
    <dgm:cxn modelId="{1247FAA7-12AB-B841-81E4-97B3F009A053}" type="presParOf" srcId="{521A5C23-0D57-A149-87ED-BD593AD94EE0}" destId="{F3CE3290-028E-7C4F-9042-2F550AAF8F8F}" srcOrd="10" destOrd="0" presId="urn:microsoft.com/office/officeart/2005/8/layout/pyramid1"/>
    <dgm:cxn modelId="{6CA83605-6D46-D44B-83E2-46ED85F2319E}" type="presParOf" srcId="{F3CE3290-028E-7C4F-9042-2F550AAF8F8F}" destId="{30E44F4F-717A-0747-97EC-A7E5A0D30CA2}" srcOrd="0" destOrd="0" presId="urn:microsoft.com/office/officeart/2005/8/layout/pyramid1"/>
    <dgm:cxn modelId="{C91F8181-4188-3047-A063-E93705D5B8D4}" type="presParOf" srcId="{F3CE3290-028E-7C4F-9042-2F550AAF8F8F}" destId="{E4471981-0C50-4D4C-B1BA-CE63A093C62E}" srcOrd="1" destOrd="0" presId="urn:microsoft.com/office/officeart/2005/8/layout/pyramid1"/>
    <dgm:cxn modelId="{45AD441F-F8B1-5F42-B302-750C67F4362D}" type="presParOf" srcId="{521A5C23-0D57-A149-87ED-BD593AD94EE0}" destId="{DF6F3245-BF08-1142-8BCF-35ECB724D21A}" srcOrd="11" destOrd="0" presId="urn:microsoft.com/office/officeart/2005/8/layout/pyramid1"/>
    <dgm:cxn modelId="{BC2EACC0-F884-574F-9E9E-6FE8240FAB27}" type="presParOf" srcId="{DF6F3245-BF08-1142-8BCF-35ECB724D21A}" destId="{EE1317B6-8B58-CF42-B142-E3BA13B8186E}" srcOrd="0" destOrd="0" presId="urn:microsoft.com/office/officeart/2005/8/layout/pyramid1"/>
    <dgm:cxn modelId="{E3208C87-4A1F-F149-A2ED-2F51820B1817}" type="presParOf" srcId="{DF6F3245-BF08-1142-8BCF-35ECB724D21A}" destId="{9A2A3F6A-E7A5-024C-8370-D4ABF455F3B1}" srcOrd="1" destOrd="0" presId="urn:microsoft.com/office/officeart/2005/8/layout/pyramid1"/>
    <dgm:cxn modelId="{3E539C2E-16EF-8941-9948-D432ED5AA411}" type="presParOf" srcId="{521A5C23-0D57-A149-87ED-BD593AD94EE0}" destId="{88460F0F-2917-CA41-B69B-F6D368EEDAA3}" srcOrd="12" destOrd="0" presId="urn:microsoft.com/office/officeart/2005/8/layout/pyramid1"/>
    <dgm:cxn modelId="{C3652BDC-E4D5-0C47-8C39-658EE5A9D324}" type="presParOf" srcId="{88460F0F-2917-CA41-B69B-F6D368EEDAA3}" destId="{002A4E94-FCE6-4B40-8A35-7987A0C285AB}" srcOrd="0" destOrd="0" presId="urn:microsoft.com/office/officeart/2005/8/layout/pyramid1"/>
    <dgm:cxn modelId="{6A95C7F9-2503-7D42-94B3-234F4796845F}" type="presParOf" srcId="{88460F0F-2917-CA41-B69B-F6D368EEDAA3}" destId="{11F5CA91-07FC-004D-A0CB-725C0EF01773}" srcOrd="1" destOrd="0" presId="urn:microsoft.com/office/officeart/2005/8/layout/pyramid1"/>
    <dgm:cxn modelId="{BD4F151C-0A20-D446-AFB4-FB6C7599D392}" type="presParOf" srcId="{521A5C23-0D57-A149-87ED-BD593AD94EE0}" destId="{C64D759A-A899-4848-9967-C2EA5BFC20C0}" srcOrd="13" destOrd="0" presId="urn:microsoft.com/office/officeart/2005/8/layout/pyramid1"/>
    <dgm:cxn modelId="{06A916D0-1D80-B249-B736-3D99C0CF5786}" type="presParOf" srcId="{C64D759A-A899-4848-9967-C2EA5BFC20C0}" destId="{3874528E-057B-5647-8259-CB3A3C9ADA5B}" srcOrd="0" destOrd="0" presId="urn:microsoft.com/office/officeart/2005/8/layout/pyramid1"/>
    <dgm:cxn modelId="{8DB6D2A8-46D3-A84F-B9D3-58D160B2756D}" type="presParOf" srcId="{C64D759A-A899-4848-9967-C2EA5BFC20C0}" destId="{BA97BE7D-D944-A74B-B9D3-786DD4C821F3}" srcOrd="1" destOrd="0" presId="urn:microsoft.com/office/officeart/2005/8/layout/pyramid1"/>
    <dgm:cxn modelId="{87E90699-2497-404B-8365-C92C1A137384}" type="presParOf" srcId="{521A5C23-0D57-A149-87ED-BD593AD94EE0}" destId="{9C002987-B32B-044B-9AE6-F22D397A51E0}" srcOrd="14" destOrd="0" presId="urn:microsoft.com/office/officeart/2005/8/layout/pyramid1"/>
    <dgm:cxn modelId="{F8260438-B948-484E-A1DF-DA4330CF65F2}" type="presParOf" srcId="{9C002987-B32B-044B-9AE6-F22D397A51E0}" destId="{CCC966D6-163D-CC44-8BC8-7E193B791615}" srcOrd="0" destOrd="0" presId="urn:microsoft.com/office/officeart/2005/8/layout/pyramid1"/>
    <dgm:cxn modelId="{24D5895C-051C-2B41-8697-22160F753A73}" type="presParOf" srcId="{9C002987-B32B-044B-9AE6-F22D397A51E0}" destId="{1F8FF8B1-0E58-3C47-A4AC-A51E8687B520}" srcOrd="1" destOrd="0" presId="urn:microsoft.com/office/officeart/2005/8/layout/pyramid1"/>
    <dgm:cxn modelId="{1B00E40E-9298-8E49-AF21-8C529C2AFD9B}" type="presParOf" srcId="{521A5C23-0D57-A149-87ED-BD593AD94EE0}" destId="{CFF0A2AD-E1BD-5740-AF62-39CFA8D90E94}" srcOrd="15" destOrd="0" presId="urn:microsoft.com/office/officeart/2005/8/layout/pyramid1"/>
    <dgm:cxn modelId="{6F376B65-51C5-B848-A1F5-F453FDDE9127}" type="presParOf" srcId="{CFF0A2AD-E1BD-5740-AF62-39CFA8D90E94}" destId="{0727C57A-2D35-9642-9085-EBD75AA20C15}" srcOrd="0" destOrd="0" presId="urn:microsoft.com/office/officeart/2005/8/layout/pyramid1"/>
    <dgm:cxn modelId="{53AFCDB3-BB12-224E-A672-51A4B6C247E4}" type="presParOf" srcId="{CFF0A2AD-E1BD-5740-AF62-39CFA8D90E94}" destId="{109EB9DE-CF53-2E4E-82A6-62AA298C27F5}" srcOrd="1" destOrd="0" presId="urn:microsoft.com/office/officeart/2005/8/layout/pyramid1"/>
    <dgm:cxn modelId="{76956318-80A9-D24A-AE33-4FA632303DE7}" type="presParOf" srcId="{521A5C23-0D57-A149-87ED-BD593AD94EE0}" destId="{B300D6AD-1F5E-9842-98B5-71EEC320F7A8}" srcOrd="16" destOrd="0" presId="urn:microsoft.com/office/officeart/2005/8/layout/pyramid1"/>
    <dgm:cxn modelId="{3D127336-21BC-AB4F-9876-DE50370B7DBE}" type="presParOf" srcId="{B300D6AD-1F5E-9842-98B5-71EEC320F7A8}" destId="{4F651FF8-5CA2-F94D-A07B-F085A9756721}" srcOrd="0" destOrd="0" presId="urn:microsoft.com/office/officeart/2005/8/layout/pyramid1"/>
    <dgm:cxn modelId="{562809AC-3788-7444-9E09-568DCFF0A382}" type="presParOf" srcId="{B300D6AD-1F5E-9842-98B5-71EEC320F7A8}" destId="{3ECE45FA-004C-D042-A854-F2575E63BD49}" srcOrd="1" destOrd="0" presId="urn:microsoft.com/office/officeart/2005/8/layout/pyramid1"/>
    <dgm:cxn modelId="{C7B114B3-4526-2F42-A809-790E7C02E531}" type="presParOf" srcId="{521A5C23-0D57-A149-87ED-BD593AD94EE0}" destId="{EC414242-E819-B341-A549-85C2B011E844}" srcOrd="17" destOrd="0" presId="urn:microsoft.com/office/officeart/2005/8/layout/pyramid1"/>
    <dgm:cxn modelId="{6286BD5E-9528-1545-96FF-53408DA6320A}" type="presParOf" srcId="{EC414242-E819-B341-A549-85C2B011E844}" destId="{41C54C5A-E3F7-6448-B7D7-EAA175884F04}" srcOrd="0" destOrd="0" presId="urn:microsoft.com/office/officeart/2005/8/layout/pyramid1"/>
    <dgm:cxn modelId="{FD50209D-3440-2940-AD0A-210537CCB19E}" type="presParOf" srcId="{EC414242-E819-B341-A549-85C2B011E844}" destId="{07DA7602-04DB-3C49-AE52-B781DEE9878F}" srcOrd="1" destOrd="0" presId="urn:microsoft.com/office/officeart/2005/8/layout/pyramid1"/>
    <dgm:cxn modelId="{32756152-C247-104B-964E-79CF64561D14}" type="presParOf" srcId="{521A5C23-0D57-A149-87ED-BD593AD94EE0}" destId="{34EBC0E1-5FD4-F146-92AE-6F5F9E59164E}" srcOrd="18" destOrd="0" presId="urn:microsoft.com/office/officeart/2005/8/layout/pyramid1"/>
    <dgm:cxn modelId="{1190845B-37B0-BA45-835E-67B1F12767C3}" type="presParOf" srcId="{34EBC0E1-5FD4-F146-92AE-6F5F9E59164E}" destId="{34E2A7F1-7B4B-6E41-8C07-48EC3A0E3BF9}" srcOrd="0" destOrd="0" presId="urn:microsoft.com/office/officeart/2005/8/layout/pyramid1"/>
    <dgm:cxn modelId="{BC5BD4B3-8AF5-D74C-AF86-9F538F43329B}" type="presParOf" srcId="{34EBC0E1-5FD4-F146-92AE-6F5F9E59164E}" destId="{36280B46-CEA6-4048-BF00-CA2FF84142FA}" srcOrd="1" destOrd="0" presId="urn:microsoft.com/office/officeart/2005/8/layout/pyramid1"/>
    <dgm:cxn modelId="{F3F6F31A-36C2-F64C-9FAB-01C4DDE9283F}" type="presParOf" srcId="{521A5C23-0D57-A149-87ED-BD593AD94EE0}" destId="{33589A47-D4ED-5B44-B584-5C9C2454606C}" srcOrd="19" destOrd="0" presId="urn:microsoft.com/office/officeart/2005/8/layout/pyramid1"/>
    <dgm:cxn modelId="{1F44DCF8-AAFE-0042-8C8A-8A679495F4A2}" type="presParOf" srcId="{33589A47-D4ED-5B44-B584-5C9C2454606C}" destId="{F40BCF86-C8B0-1E41-982A-21E75786E16D}" srcOrd="0" destOrd="0" presId="urn:microsoft.com/office/officeart/2005/8/layout/pyramid1"/>
    <dgm:cxn modelId="{4252F9C6-F421-4843-B5F7-3770C08D0E05}" type="presParOf" srcId="{33589A47-D4ED-5B44-B584-5C9C2454606C}" destId="{F6C39BF9-3A4D-E04A-9D87-B06DAF37C76E}" srcOrd="1" destOrd="0" presId="urn:microsoft.com/office/officeart/2005/8/layout/pyramid1"/>
    <dgm:cxn modelId="{43BE3655-F0CF-2444-8392-168F2E91C4AC}" type="presParOf" srcId="{521A5C23-0D57-A149-87ED-BD593AD94EE0}" destId="{888599F6-9EFA-0C4A-BCBC-743AA9B96C2F}" srcOrd="20" destOrd="0" presId="urn:microsoft.com/office/officeart/2005/8/layout/pyramid1"/>
    <dgm:cxn modelId="{494B0B74-8B78-5143-A755-77B93B8DA53A}" type="presParOf" srcId="{888599F6-9EFA-0C4A-BCBC-743AA9B96C2F}" destId="{B0A2D657-B37B-2F41-9569-F27AEC6536A3}" srcOrd="0" destOrd="0" presId="urn:microsoft.com/office/officeart/2005/8/layout/pyramid1"/>
    <dgm:cxn modelId="{28C20A28-ACE5-2648-A6BD-611BA973C5E8}" type="presParOf" srcId="{888599F6-9EFA-0C4A-BCBC-743AA9B96C2F}" destId="{3F95ED85-8197-9846-967A-7D7CA3B8324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4249E-5509-5848-B336-3E5B7AA7226D}">
      <dsp:nvSpPr>
        <dsp:cNvPr id="0" name=""/>
        <dsp:cNvSpPr/>
      </dsp:nvSpPr>
      <dsp:spPr>
        <a:xfrm>
          <a:off x="5626553" y="0"/>
          <a:ext cx="562655" cy="258031"/>
        </a:xfrm>
        <a:prstGeom prst="trapezoid">
          <a:avLst>
            <a:gd name="adj" fmla="val 1090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p-value</a:t>
          </a:r>
          <a:endParaRPr lang="en-US" sz="500" kern="1200" dirty="0"/>
        </a:p>
      </dsp:txBody>
      <dsp:txXfrm>
        <a:off x="5626553" y="0"/>
        <a:ext cx="562655" cy="258031"/>
      </dsp:txXfrm>
    </dsp:sp>
    <dsp:sp modelId="{F8CCC240-B821-CD47-83E1-B441035A5319}">
      <dsp:nvSpPr>
        <dsp:cNvPr id="0" name=""/>
        <dsp:cNvSpPr/>
      </dsp:nvSpPr>
      <dsp:spPr>
        <a:xfrm>
          <a:off x="5345225" y="258031"/>
          <a:ext cx="1125310" cy="258031"/>
        </a:xfrm>
        <a:prstGeom prst="trapezoid">
          <a:avLst>
            <a:gd name="adj" fmla="val 1090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Various ways to deal with violated assumptions</a:t>
          </a:r>
          <a:endParaRPr lang="en-US" sz="500" kern="1200" dirty="0"/>
        </a:p>
      </dsp:txBody>
      <dsp:txXfrm>
        <a:off x="5542155" y="258031"/>
        <a:ext cx="731451" cy="258031"/>
      </dsp:txXfrm>
    </dsp:sp>
    <dsp:sp modelId="{3ED60BE8-AA88-734B-B689-E35D8987EE01}">
      <dsp:nvSpPr>
        <dsp:cNvPr id="0" name=""/>
        <dsp:cNvSpPr/>
      </dsp:nvSpPr>
      <dsp:spPr>
        <a:xfrm>
          <a:off x="5063898" y="516063"/>
          <a:ext cx="1687966" cy="258031"/>
        </a:xfrm>
        <a:prstGeom prst="trapezoid">
          <a:avLst>
            <a:gd name="adj" fmla="val 1090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Use ad hoc </a:t>
          </a:r>
          <a:r>
            <a:rPr lang="en-US" sz="500" kern="1200" dirty="0" err="1" smtClean="0"/>
            <a:t>scalesChoices</a:t>
          </a:r>
          <a:r>
            <a:rPr lang="en-US" sz="500" kern="1200" dirty="0" smtClean="0"/>
            <a:t> on how to deal with </a:t>
          </a:r>
          <a:r>
            <a:rPr lang="en-US" sz="500" kern="1200" dirty="0" err="1" smtClean="0"/>
            <a:t>missingness</a:t>
          </a:r>
          <a:r>
            <a:rPr lang="en-US" sz="500" kern="1200" dirty="0" smtClean="0"/>
            <a:t> and outliers</a:t>
          </a:r>
          <a:endParaRPr lang="en-US" sz="500" kern="1200" dirty="0"/>
        </a:p>
      </dsp:txBody>
      <dsp:txXfrm>
        <a:off x="5359292" y="516063"/>
        <a:ext cx="1097177" cy="258031"/>
      </dsp:txXfrm>
    </dsp:sp>
    <dsp:sp modelId="{4DD70535-3F5C-0842-8959-163134BB0FAD}">
      <dsp:nvSpPr>
        <dsp:cNvPr id="0" name=""/>
        <dsp:cNvSpPr/>
      </dsp:nvSpPr>
      <dsp:spPr>
        <a:xfrm>
          <a:off x="4782570" y="774095"/>
          <a:ext cx="2250621" cy="258031"/>
        </a:xfrm>
        <a:prstGeom prst="trapezoid">
          <a:avLst>
            <a:gd name="adj" fmla="val 1090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Use of alternative inclusion and exclusion criteria</a:t>
          </a:r>
          <a:endParaRPr lang="en-US" sz="500" kern="1200" dirty="0" smtClean="0"/>
        </a:p>
      </dsp:txBody>
      <dsp:txXfrm>
        <a:off x="5176429" y="774095"/>
        <a:ext cx="1462903" cy="258031"/>
      </dsp:txXfrm>
    </dsp:sp>
    <dsp:sp modelId="{AB7E405F-DE52-C243-896B-3F953E481B0D}">
      <dsp:nvSpPr>
        <dsp:cNvPr id="0" name=""/>
        <dsp:cNvSpPr/>
      </dsp:nvSpPr>
      <dsp:spPr>
        <a:xfrm>
          <a:off x="4501242" y="1032127"/>
          <a:ext cx="2813276" cy="258031"/>
        </a:xfrm>
        <a:prstGeom prst="trapezoid">
          <a:avLst>
            <a:gd name="adj" fmla="val 1090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Choice between among multiple independent variables, conditions, and covariates</a:t>
          </a:r>
          <a:endParaRPr lang="en-US" sz="500" kern="1200" dirty="0" smtClean="0"/>
        </a:p>
      </dsp:txBody>
      <dsp:txXfrm>
        <a:off x="4993566" y="1032127"/>
        <a:ext cx="1828629" cy="258031"/>
      </dsp:txXfrm>
    </dsp:sp>
    <dsp:sp modelId="{99D07C5F-07F9-BA40-8FF8-9B3AB3B22CD9}">
      <dsp:nvSpPr>
        <dsp:cNvPr id="0" name=""/>
        <dsp:cNvSpPr/>
      </dsp:nvSpPr>
      <dsp:spPr>
        <a:xfrm>
          <a:off x="4219914" y="1290158"/>
          <a:ext cx="3375932" cy="258031"/>
        </a:xfrm>
        <a:prstGeom prst="trapezoid">
          <a:avLst>
            <a:gd name="adj" fmla="val 1090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Choice between among multiple dependent variables</a:t>
          </a:r>
          <a:endParaRPr lang="en-US" sz="500" kern="1200" dirty="0" smtClean="0"/>
        </a:p>
      </dsp:txBody>
      <dsp:txXfrm>
        <a:off x="4810703" y="1290158"/>
        <a:ext cx="2194355" cy="258031"/>
      </dsp:txXfrm>
    </dsp:sp>
    <dsp:sp modelId="{D6137B6C-3AEE-EB49-A580-BBB9886E3C78}">
      <dsp:nvSpPr>
        <dsp:cNvPr id="0" name=""/>
        <dsp:cNvSpPr/>
      </dsp:nvSpPr>
      <dsp:spPr>
        <a:xfrm>
          <a:off x="3938587" y="1548190"/>
          <a:ext cx="3938587" cy="258031"/>
        </a:xfrm>
        <a:prstGeom prst="trapezoid">
          <a:avLst>
            <a:gd name="adj" fmla="val 1090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Choice among statistical models, estimation methods, and inference criteria (Bayes factors, Alpha, one-sided testing)</a:t>
          </a:r>
          <a:endParaRPr lang="en-US" sz="500" kern="1200" dirty="0"/>
        </a:p>
      </dsp:txBody>
      <dsp:txXfrm>
        <a:off x="4627840" y="1548190"/>
        <a:ext cx="2560081" cy="258031"/>
      </dsp:txXfrm>
    </dsp:sp>
    <dsp:sp modelId="{D5D9B424-F109-0D41-97FA-5B020C00F195}">
      <dsp:nvSpPr>
        <dsp:cNvPr id="0" name=""/>
        <dsp:cNvSpPr/>
      </dsp:nvSpPr>
      <dsp:spPr>
        <a:xfrm>
          <a:off x="3657259" y="1806222"/>
          <a:ext cx="4501242" cy="258031"/>
        </a:xfrm>
        <a:prstGeom prst="trapezoid">
          <a:avLst>
            <a:gd name="adj" fmla="val 1090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Implement multiple flexible independent variables</a:t>
          </a:r>
          <a:endParaRPr lang="en-US" sz="500" kern="1200" dirty="0"/>
        </a:p>
      </dsp:txBody>
      <dsp:txXfrm>
        <a:off x="4444977" y="1806222"/>
        <a:ext cx="2925807" cy="258031"/>
      </dsp:txXfrm>
    </dsp:sp>
    <dsp:sp modelId="{C5C22779-5715-7A4F-B658-82094C3A85B5}">
      <dsp:nvSpPr>
        <dsp:cNvPr id="0" name=""/>
        <dsp:cNvSpPr/>
      </dsp:nvSpPr>
      <dsp:spPr>
        <a:xfrm>
          <a:off x="3375932" y="2064254"/>
          <a:ext cx="5063898" cy="258031"/>
        </a:xfrm>
        <a:prstGeom prst="trapezoid">
          <a:avLst>
            <a:gd name="adj" fmla="val 1090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Measure multiple flexible dependent variables</a:t>
          </a:r>
          <a:endParaRPr lang="en-US" sz="500" kern="1200" dirty="0"/>
        </a:p>
      </dsp:txBody>
      <dsp:txXfrm>
        <a:off x="4262114" y="2064254"/>
        <a:ext cx="3291533" cy="258031"/>
      </dsp:txXfrm>
    </dsp:sp>
    <dsp:sp modelId="{69A41906-2BA5-A54F-9A1C-591BD8206444}">
      <dsp:nvSpPr>
        <dsp:cNvPr id="0" name=""/>
        <dsp:cNvSpPr/>
      </dsp:nvSpPr>
      <dsp:spPr>
        <a:xfrm>
          <a:off x="3094604" y="2322285"/>
          <a:ext cx="5626553" cy="258031"/>
        </a:xfrm>
        <a:prstGeom prst="trapezoid">
          <a:avLst>
            <a:gd name="adj" fmla="val 1090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Measure additional variables that enable data selection (e.g., background variables, awareness checks). </a:t>
          </a:r>
          <a:endParaRPr lang="en-US" sz="500" kern="1200" dirty="0" smtClean="0"/>
        </a:p>
      </dsp:txBody>
      <dsp:txXfrm>
        <a:off x="4079251" y="2322285"/>
        <a:ext cx="3657259" cy="258031"/>
      </dsp:txXfrm>
    </dsp:sp>
    <dsp:sp modelId="{30E44F4F-717A-0747-97EC-A7E5A0D30CA2}">
      <dsp:nvSpPr>
        <dsp:cNvPr id="0" name=""/>
        <dsp:cNvSpPr/>
      </dsp:nvSpPr>
      <dsp:spPr>
        <a:xfrm>
          <a:off x="2813276" y="2580317"/>
          <a:ext cx="6189208" cy="258031"/>
        </a:xfrm>
        <a:prstGeom prst="trapezoid">
          <a:avLst>
            <a:gd name="adj" fmla="val 1090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Use a vague and flexible theory and non-falsifiable hypotheses</a:t>
          </a:r>
          <a:endParaRPr lang="en-US" sz="500" kern="1200" dirty="0"/>
        </a:p>
      </dsp:txBody>
      <dsp:txXfrm>
        <a:off x="3896388" y="2580317"/>
        <a:ext cx="4022985" cy="258031"/>
      </dsp:txXfrm>
    </dsp:sp>
    <dsp:sp modelId="{EE1317B6-8B58-CF42-B142-E3BA13B8186E}">
      <dsp:nvSpPr>
        <dsp:cNvPr id="0" name=""/>
        <dsp:cNvSpPr/>
      </dsp:nvSpPr>
      <dsp:spPr>
        <a:xfrm>
          <a:off x="2547005" y="2834267"/>
          <a:ext cx="6751864" cy="258031"/>
        </a:xfrm>
        <a:prstGeom prst="trapezoid">
          <a:avLst>
            <a:gd name="adj" fmla="val 1090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Use scales that show ceiling or floor effects (creating artefactual interactions)</a:t>
          </a:r>
          <a:endParaRPr lang="en-US" sz="500" kern="1200" dirty="0" smtClean="0"/>
        </a:p>
      </dsp:txBody>
      <dsp:txXfrm>
        <a:off x="3728581" y="2834267"/>
        <a:ext cx="4388711" cy="258031"/>
      </dsp:txXfrm>
    </dsp:sp>
    <dsp:sp modelId="{002A4E94-FCE6-4B40-8A35-7987A0C285AB}">
      <dsp:nvSpPr>
        <dsp:cNvPr id="0" name=""/>
        <dsp:cNvSpPr/>
      </dsp:nvSpPr>
      <dsp:spPr>
        <a:xfrm>
          <a:off x="2250621" y="3096381"/>
          <a:ext cx="7314519" cy="258031"/>
        </a:xfrm>
        <a:prstGeom prst="trapezoid">
          <a:avLst>
            <a:gd name="adj" fmla="val 1090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Run multiple small (underpowered) studies</a:t>
          </a:r>
          <a:endParaRPr lang="en-US" sz="500" kern="1200" dirty="0"/>
        </a:p>
      </dsp:txBody>
      <dsp:txXfrm>
        <a:off x="3530662" y="3096381"/>
        <a:ext cx="4754437" cy="258031"/>
      </dsp:txXfrm>
    </dsp:sp>
    <dsp:sp modelId="{3874528E-057B-5647-8259-CB3A3C9ADA5B}">
      <dsp:nvSpPr>
        <dsp:cNvPr id="0" name=""/>
        <dsp:cNvSpPr/>
      </dsp:nvSpPr>
      <dsp:spPr>
        <a:xfrm>
          <a:off x="1969293" y="3354412"/>
          <a:ext cx="7877174" cy="258031"/>
        </a:xfrm>
        <a:prstGeom prst="trapezoid">
          <a:avLst>
            <a:gd name="adj" fmla="val 1090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Create confounds in the design (e.g., different questions, lack of blinding)</a:t>
          </a:r>
          <a:endParaRPr lang="en-US" sz="500" kern="1200" dirty="0"/>
        </a:p>
      </dsp:txBody>
      <dsp:txXfrm>
        <a:off x="3347799" y="3354412"/>
        <a:ext cx="5120163" cy="258031"/>
      </dsp:txXfrm>
    </dsp:sp>
    <dsp:sp modelId="{CCC966D6-163D-CC44-8BC8-7E193B791615}">
      <dsp:nvSpPr>
        <dsp:cNvPr id="0" name=""/>
        <dsp:cNvSpPr/>
      </dsp:nvSpPr>
      <dsp:spPr>
        <a:xfrm>
          <a:off x="1687966" y="3612444"/>
          <a:ext cx="8439830" cy="258031"/>
        </a:xfrm>
        <a:prstGeom prst="trapezoid">
          <a:avLst>
            <a:gd name="adj" fmla="val 1090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Implement multiple flexible independent variables</a:t>
          </a:r>
          <a:endParaRPr lang="en-US" sz="500" kern="1200" dirty="0"/>
        </a:p>
      </dsp:txBody>
      <dsp:txXfrm>
        <a:off x="3164936" y="3612444"/>
        <a:ext cx="5485889" cy="258031"/>
      </dsp:txXfrm>
    </dsp:sp>
    <dsp:sp modelId="{0727C57A-2D35-9642-9085-EBD75AA20C15}">
      <dsp:nvSpPr>
        <dsp:cNvPr id="0" name=""/>
        <dsp:cNvSpPr/>
      </dsp:nvSpPr>
      <dsp:spPr>
        <a:xfrm>
          <a:off x="1406638" y="3870476"/>
          <a:ext cx="9002485" cy="258031"/>
        </a:xfrm>
        <a:prstGeom prst="trapezoid">
          <a:avLst>
            <a:gd name="adj" fmla="val 1090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Measure multiple flexible dependent variables</a:t>
          </a:r>
          <a:endParaRPr lang="en-US" sz="500" kern="1200" dirty="0"/>
        </a:p>
      </dsp:txBody>
      <dsp:txXfrm>
        <a:off x="2982073" y="3870476"/>
        <a:ext cx="5851615" cy="258031"/>
      </dsp:txXfrm>
    </dsp:sp>
    <dsp:sp modelId="{4F651FF8-5CA2-F94D-A07B-F085A9756721}">
      <dsp:nvSpPr>
        <dsp:cNvPr id="0" name=""/>
        <dsp:cNvSpPr/>
      </dsp:nvSpPr>
      <dsp:spPr>
        <a:xfrm>
          <a:off x="1125310" y="4128508"/>
          <a:ext cx="9565140" cy="258031"/>
        </a:xfrm>
        <a:prstGeom prst="trapezoid">
          <a:avLst>
            <a:gd name="adj" fmla="val 1090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Measure additional variables that enable data selection (e.g., background variables, awareness checks). </a:t>
          </a:r>
          <a:endParaRPr lang="en-US" sz="500" kern="1200" dirty="0" smtClean="0"/>
        </a:p>
      </dsp:txBody>
      <dsp:txXfrm>
        <a:off x="2799210" y="4128508"/>
        <a:ext cx="6217341" cy="258031"/>
      </dsp:txXfrm>
    </dsp:sp>
    <dsp:sp modelId="{41C54C5A-E3F7-6448-B7D7-EAA175884F04}">
      <dsp:nvSpPr>
        <dsp:cNvPr id="0" name=""/>
        <dsp:cNvSpPr/>
      </dsp:nvSpPr>
      <dsp:spPr>
        <a:xfrm>
          <a:off x="843982" y="4386539"/>
          <a:ext cx="10127796" cy="258031"/>
        </a:xfrm>
        <a:prstGeom prst="trapezoid">
          <a:avLst>
            <a:gd name="adj" fmla="val 1090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Use a vague and flexible theory and non-falsifiable hypotheses</a:t>
          </a:r>
          <a:endParaRPr lang="en-US" sz="500" kern="1200" dirty="0"/>
        </a:p>
      </dsp:txBody>
      <dsp:txXfrm>
        <a:off x="2616347" y="4386539"/>
        <a:ext cx="6583067" cy="258031"/>
      </dsp:txXfrm>
    </dsp:sp>
    <dsp:sp modelId="{34E2A7F1-7B4B-6E41-8C07-48EC3A0E3BF9}">
      <dsp:nvSpPr>
        <dsp:cNvPr id="0" name=""/>
        <dsp:cNvSpPr/>
      </dsp:nvSpPr>
      <dsp:spPr>
        <a:xfrm>
          <a:off x="562655" y="4644571"/>
          <a:ext cx="10690451" cy="258031"/>
        </a:xfrm>
        <a:prstGeom prst="trapezoid">
          <a:avLst>
            <a:gd name="adj" fmla="val 1090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Use scales that show ceiling or floor effects (creating artefactual interactions)</a:t>
          </a:r>
          <a:endParaRPr lang="en-US" sz="500" kern="1200" dirty="0" smtClean="0"/>
        </a:p>
      </dsp:txBody>
      <dsp:txXfrm>
        <a:off x="2433484" y="4644571"/>
        <a:ext cx="6948793" cy="258031"/>
      </dsp:txXfrm>
    </dsp:sp>
    <dsp:sp modelId="{F40BCF86-C8B0-1E41-982A-21E75786E16D}">
      <dsp:nvSpPr>
        <dsp:cNvPr id="0" name=""/>
        <dsp:cNvSpPr/>
      </dsp:nvSpPr>
      <dsp:spPr>
        <a:xfrm>
          <a:off x="281327" y="4902603"/>
          <a:ext cx="11253106" cy="258031"/>
        </a:xfrm>
        <a:prstGeom prst="trapezoid">
          <a:avLst>
            <a:gd name="adj" fmla="val 1090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Run multiple small (underpowered) studies</a:t>
          </a:r>
          <a:endParaRPr lang="en-US" sz="500" kern="1200" dirty="0"/>
        </a:p>
      </dsp:txBody>
      <dsp:txXfrm>
        <a:off x="2250621" y="4902603"/>
        <a:ext cx="7314519" cy="258031"/>
      </dsp:txXfrm>
    </dsp:sp>
    <dsp:sp modelId="{B0A2D657-B37B-2F41-9569-F27AEC6536A3}">
      <dsp:nvSpPr>
        <dsp:cNvPr id="0" name=""/>
        <dsp:cNvSpPr/>
      </dsp:nvSpPr>
      <dsp:spPr>
        <a:xfrm>
          <a:off x="0" y="5160635"/>
          <a:ext cx="11815762" cy="258031"/>
        </a:xfrm>
        <a:prstGeom prst="trapezoid">
          <a:avLst>
            <a:gd name="adj" fmla="val 1090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Create confounds in the design (e.g., different questions, lack of blinding)</a:t>
          </a:r>
          <a:endParaRPr lang="en-US" sz="500" kern="1200" dirty="0"/>
        </a:p>
      </dsp:txBody>
      <dsp:txXfrm>
        <a:off x="2067758" y="5160635"/>
        <a:ext cx="7680245" cy="258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85ECF-226B-E649-BE44-02431E19F30D}" type="datetimeFigureOut">
              <a:rPr lang="en-US" smtClean="0"/>
              <a:t>5/28/16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A243E-5C14-1B40-99C5-DA3640837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6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Of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142 high-impact papers, 53.5 % contained errors. 17.6% contained gross errors. 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38% Nature</a:t>
            </a: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25%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BMJ</a:t>
            </a: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36% Psychiatry journals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REPLICATION ALERT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DBE3609-0E2A-1A48-84DC-363EE802B131}" type="slidenum">
              <a:rPr lang="nl-NL" sz="1200">
                <a:latin typeface="Calibri" charset="0"/>
              </a:rPr>
              <a:pPr eaLnBrk="1" hangingPunct="1"/>
              <a:t>2</a:t>
            </a:fld>
            <a:endParaRPr lang="nl-NL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370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REPLICATION</a:t>
            </a:r>
            <a:r>
              <a:rPr lang="en-US" baseline="0" dirty="0" smtClean="0"/>
              <a:t> ALERT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20D0D-AD17-CB4F-B1A5-E94115BAC89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46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20D0D-AD17-CB4F-B1A5-E94115BAC89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08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65% 2</a:t>
            </a:r>
            <a:r>
              <a:rPr lang="en-US" baseline="30000" dirty="0" smtClean="0">
                <a:latin typeface="Calibri" charset="0"/>
                <a:ea typeface="ＭＳ Ｐゴシック" charset="0"/>
                <a:cs typeface="ＭＳ Ｐゴシック" charset="0"/>
              </a:rPr>
              <a:t>nd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dependent</a:t>
            </a: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57% sequential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testing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41% removed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outliers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23% misreported p value</a:t>
            </a:r>
          </a:p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48%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publication bias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6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2CB4C02-9720-9A47-8A6B-26746E1016A8}" type="slidenum">
              <a:rPr lang="nl-NL" sz="1200">
                <a:latin typeface="Calibri" charset="0"/>
              </a:rPr>
              <a:pPr eaLnBrk="1" hangingPunct="1"/>
              <a:t>7</a:t>
            </a:fld>
            <a:endParaRPr lang="nl-NL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35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A243E-5C14-1B40-99C5-DA3640837C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0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A243E-5C14-1B40-99C5-DA3640837C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72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20D0D-AD17-CB4F-B1A5-E94115BAC89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0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A243E-5C14-1B40-99C5-DA3640837C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28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0B9-97F6-F341-A44A-F32170F7A26F}" type="datetime1">
              <a:rPr lang="en-US" smtClean="0"/>
              <a:t>5/28/16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758E-DE56-3C4D-BBD0-6D2AFB69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60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29E5-DC78-814A-8C3C-A1F22C0275A8}" type="datetime1">
              <a:rPr lang="en-US" smtClean="0"/>
              <a:t>5/28/16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758E-DE56-3C4D-BBD0-6D2AFB69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63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46C55-33D7-FC49-BCAE-466C04C24BB1}" type="datetime1">
              <a:rPr lang="en-US" smtClean="0"/>
              <a:t>5/28/16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758E-DE56-3C4D-BBD0-6D2AFB69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70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06967D18-A8B1-204B-B268-6B26332A15E8}" type="datetime1">
              <a:rPr lang="en-US" smtClean="0"/>
              <a:t>5/28/16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4ACA389A-1B5E-0341-83D1-D0FF401EF0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65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D12F-E3F8-AB4F-A28B-1A78E7FDE6EA}" type="datetime1">
              <a:rPr lang="en-US" smtClean="0"/>
              <a:t>5/28/16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758E-DE56-3C4D-BBD0-6D2AFB69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1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84D7-8BEC-D44E-B222-A78A55945CC7}" type="datetime1">
              <a:rPr lang="en-US" smtClean="0"/>
              <a:t>5/28/16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758E-DE56-3C4D-BBD0-6D2AFB69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33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9B53-4187-DC4E-A87D-1255B4B6C81B}" type="datetime1">
              <a:rPr lang="en-US" smtClean="0"/>
              <a:t>5/28/16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758E-DE56-3C4D-BBD0-6D2AFB69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C344-ECBC-BE4F-9C9E-31D9CC1E7ACB}" type="datetime1">
              <a:rPr lang="en-US" smtClean="0"/>
              <a:t>5/28/16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758E-DE56-3C4D-BBD0-6D2AFB69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8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DA9F-9FB5-624D-A26B-B37EEC07E982}" type="datetime1">
              <a:rPr lang="en-US" smtClean="0"/>
              <a:t>5/28/16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758E-DE56-3C4D-BBD0-6D2AFB69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88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267CE-EBD6-FA45-88E9-21FB49AAA254}" type="datetime1">
              <a:rPr lang="en-US" smtClean="0"/>
              <a:t>5/28/16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758E-DE56-3C4D-BBD0-6D2AFB69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40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50F7-3374-4741-9A5A-F0981CC25FA9}" type="datetime1">
              <a:rPr lang="en-US" smtClean="0"/>
              <a:t>5/28/16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758E-DE56-3C4D-BBD0-6D2AFB69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2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9B4CD-B01C-F947-B1CF-068D46CBA442}" type="datetime1">
              <a:rPr lang="en-US" smtClean="0"/>
              <a:t>5/28/16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758E-DE56-3C4D-BBD0-6D2AFB69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43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A6994-882C-6848-9AD9-43D870ADF6ED}" type="datetime1">
              <a:rPr lang="en-US" smtClean="0"/>
              <a:t>5/28/16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6758E-DE56-3C4D-BBD0-6D2AFB69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2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w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 so many researchers misreport p-values?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Jelte M. Wicherts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4981388"/>
            <a:ext cx="2463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758E-DE56-3C4D-BBD0-6D2AFB6988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1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During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Not using random assignment to conditions</a:t>
            </a:r>
          </a:p>
          <a:p>
            <a:r>
              <a:rPr lang="en-US" dirty="0" smtClean="0"/>
              <a:t>Incomplete </a:t>
            </a:r>
            <a:r>
              <a:rPr lang="en-US" dirty="0"/>
              <a:t>blinding of experimenters and/or </a:t>
            </a:r>
            <a:r>
              <a:rPr lang="en-US" dirty="0" smtClean="0"/>
              <a:t>participants (</a:t>
            </a:r>
            <a:r>
              <a:rPr lang="en-US" dirty="0" smtClean="0"/>
              <a:t>experimenter </a:t>
            </a:r>
            <a:r>
              <a:rPr lang="en-US" dirty="0" smtClean="0"/>
              <a:t>effects, disclosing hypotheses to participants, using non-naïve </a:t>
            </a:r>
            <a:r>
              <a:rPr lang="en-US" dirty="0" smtClean="0"/>
              <a:t>participants)</a:t>
            </a:r>
          </a:p>
          <a:p>
            <a:r>
              <a:rPr lang="en-US" dirty="0" smtClean="0"/>
              <a:t>Discarding </a:t>
            </a:r>
            <a:r>
              <a:rPr lang="en-US" dirty="0" smtClean="0"/>
              <a:t>data depending on outcomes or observed behavior</a:t>
            </a:r>
          </a:p>
          <a:p>
            <a:r>
              <a:rPr lang="en-US" dirty="0"/>
              <a:t>Quitting data collection after having received a "hit" rather than a "miss"</a:t>
            </a:r>
          </a:p>
          <a:p>
            <a:r>
              <a:rPr lang="en-US" dirty="0" smtClean="0"/>
              <a:t>Adding </a:t>
            </a:r>
            <a:r>
              <a:rPr lang="en-US" dirty="0" smtClean="0"/>
              <a:t>data or quitting data collection earlier based on intermediate significance testing</a:t>
            </a:r>
          </a:p>
          <a:p>
            <a:r>
              <a:rPr lang="en-US" dirty="0" smtClean="0"/>
              <a:t>Filling </a:t>
            </a:r>
            <a:r>
              <a:rPr lang="en-US" dirty="0" smtClean="0"/>
              <a:t>in of missing values or decisions in coding in an </a:t>
            </a:r>
            <a:r>
              <a:rPr lang="en-US" dirty="0" err="1" smtClean="0"/>
              <a:t>unblinded</a:t>
            </a:r>
            <a:r>
              <a:rPr lang="en-US" dirty="0" smtClean="0"/>
              <a:t> </a:t>
            </a:r>
            <a:r>
              <a:rPr lang="en-US" dirty="0" smtClean="0"/>
              <a:t>manner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758E-DE56-3C4D-BBD0-6D2AFB6988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1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8957"/>
            <a:ext cx="10515600" cy="491800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Various ways to deal with violated assumptions of statistical tests (non-parametric analysis, transformations)</a:t>
            </a:r>
          </a:p>
          <a:p>
            <a:r>
              <a:rPr lang="en-US" dirty="0" smtClean="0"/>
              <a:t>Use ad </a:t>
            </a:r>
            <a:r>
              <a:rPr lang="en-US" dirty="0" smtClean="0"/>
              <a:t>hoc scales by deleting, recoding, combining, weighing, or transforming item scores.</a:t>
            </a:r>
          </a:p>
          <a:p>
            <a:r>
              <a:rPr lang="en-US" dirty="0" smtClean="0"/>
              <a:t>Choices on how to deal with </a:t>
            </a:r>
            <a:r>
              <a:rPr lang="en-US" dirty="0" err="1" smtClean="0"/>
              <a:t>missingness</a:t>
            </a:r>
            <a:r>
              <a:rPr lang="en-US" dirty="0" smtClean="0"/>
              <a:t> and outliers</a:t>
            </a:r>
          </a:p>
          <a:p>
            <a:r>
              <a:rPr lang="en-US" dirty="0" smtClean="0"/>
              <a:t>Use of alternative inclusion and exclusion criteria</a:t>
            </a:r>
          </a:p>
          <a:p>
            <a:r>
              <a:rPr lang="en-US" dirty="0" smtClean="0"/>
              <a:t>Choice between among </a:t>
            </a:r>
            <a:r>
              <a:rPr lang="en-US" dirty="0" smtClean="0"/>
              <a:t>multiple independent variables, conditions, and covariates</a:t>
            </a:r>
          </a:p>
          <a:p>
            <a:r>
              <a:rPr lang="en-US" dirty="0" smtClean="0"/>
              <a:t>Choice between among </a:t>
            </a:r>
            <a:r>
              <a:rPr lang="en-US" dirty="0"/>
              <a:t>multiple dependent </a:t>
            </a:r>
            <a:r>
              <a:rPr lang="en-US" dirty="0" smtClean="0"/>
              <a:t>variables</a:t>
            </a:r>
          </a:p>
          <a:p>
            <a:r>
              <a:rPr lang="en-US" dirty="0" smtClean="0"/>
              <a:t>Choice among </a:t>
            </a:r>
            <a:r>
              <a:rPr lang="en-US" dirty="0" smtClean="0"/>
              <a:t>statistical models, estimation methods, and inference criteria (Bayes factors, </a:t>
            </a:r>
            <a:r>
              <a:rPr lang="en-US" dirty="0" smtClean="0"/>
              <a:t>Alpha, one-sided testing)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758E-DE56-3C4D-BBD0-6D2AFB6988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Report </a:t>
            </a:r>
            <a:r>
              <a:rPr lang="en-US" dirty="0" smtClean="0"/>
              <a:t>only a subset of many analyses</a:t>
            </a:r>
          </a:p>
          <a:p>
            <a:r>
              <a:rPr lang="en-US" dirty="0" smtClean="0"/>
              <a:t>Failure to report sensitivity analyses in the report</a:t>
            </a:r>
            <a:endParaRPr lang="en-US" dirty="0" smtClean="0"/>
          </a:p>
          <a:p>
            <a:r>
              <a:rPr lang="en-US" dirty="0" smtClean="0"/>
              <a:t>Failure to report data </a:t>
            </a:r>
            <a:r>
              <a:rPr lang="en-US" dirty="0" smtClean="0"/>
              <a:t>exclusions, </a:t>
            </a:r>
            <a:r>
              <a:rPr lang="en-US" dirty="0" err="1" smtClean="0"/>
              <a:t>missingness</a:t>
            </a:r>
            <a:r>
              <a:rPr lang="en-US" dirty="0" smtClean="0"/>
              <a:t>, </a:t>
            </a:r>
            <a:r>
              <a:rPr lang="en-US" dirty="0" smtClean="0"/>
              <a:t>transformations </a:t>
            </a:r>
          </a:p>
          <a:p>
            <a:r>
              <a:rPr lang="en-US" dirty="0" smtClean="0"/>
              <a:t>Not </a:t>
            </a:r>
            <a:r>
              <a:rPr lang="en-US" dirty="0" smtClean="0"/>
              <a:t>adequately testing interactions (i.e., only comparing simple effects across conditions</a:t>
            </a:r>
            <a:r>
              <a:rPr lang="en-US" dirty="0" smtClean="0"/>
              <a:t>)</a:t>
            </a:r>
          </a:p>
          <a:p>
            <a:r>
              <a:rPr lang="en-US" dirty="0" smtClean="0"/>
              <a:t>Failure to correct for multiple testing</a:t>
            </a:r>
            <a:endParaRPr lang="en-US" dirty="0" smtClean="0"/>
          </a:p>
          <a:p>
            <a:r>
              <a:rPr lang="en-US" dirty="0" err="1" smtClean="0"/>
              <a:t>HARKing</a:t>
            </a:r>
            <a:r>
              <a:rPr lang="en-US" dirty="0" smtClean="0"/>
              <a:t> or </a:t>
            </a:r>
            <a:r>
              <a:rPr lang="en-US" dirty="0"/>
              <a:t>e</a:t>
            </a:r>
            <a:r>
              <a:rPr lang="en-US" dirty="0" smtClean="0"/>
              <a:t>xplorative </a:t>
            </a:r>
            <a:r>
              <a:rPr lang="en-US" dirty="0" smtClean="0"/>
              <a:t>studies presented as confirmatory</a:t>
            </a:r>
          </a:p>
          <a:p>
            <a:r>
              <a:rPr lang="en-US" dirty="0" smtClean="0"/>
              <a:t>Not reporting so-called “failed studies</a:t>
            </a:r>
            <a:r>
              <a:rPr lang="en-US" dirty="0"/>
              <a:t>” </a:t>
            </a:r>
            <a:endParaRPr lang="en-US" dirty="0" smtClean="0"/>
          </a:p>
          <a:p>
            <a:r>
              <a:rPr lang="en-US" dirty="0" smtClean="0"/>
              <a:t>Misreport p-values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758E-DE56-3C4D-BBD0-6D2AFB6988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758E-DE56-3C4D-BBD0-6D2AFB6988F5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67257514"/>
              </p:ext>
            </p:extLst>
          </p:nvPr>
        </p:nvGraphicFramePr>
        <p:xfrm>
          <a:off x="1" y="1439333"/>
          <a:ext cx="1181576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riangle 9"/>
          <p:cNvSpPr/>
          <p:nvPr/>
        </p:nvSpPr>
        <p:spPr>
          <a:xfrm>
            <a:off x="-109531" y="1478490"/>
            <a:ext cx="12015788" cy="53927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dirty="0" smtClean="0">
                <a:solidFill>
                  <a:schemeClr val="tx1"/>
                </a:solidFill>
              </a:rPr>
              <a:t>P-value</a:t>
            </a:r>
            <a:endParaRPr lang="en-US" sz="10000" dirty="0">
              <a:solidFill>
                <a:schemeClr val="tx1"/>
              </a:solidFill>
            </a:endParaRPr>
          </a:p>
        </p:txBody>
      </p:sp>
      <p:sp>
        <p:nvSpPr>
          <p:cNvPr id="11" name="Triangle 10"/>
          <p:cNvSpPr/>
          <p:nvPr/>
        </p:nvSpPr>
        <p:spPr>
          <a:xfrm>
            <a:off x="5681668" y="1452560"/>
            <a:ext cx="433390" cy="19049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>
                <a:solidFill>
                  <a:schemeClr val="tx1"/>
                </a:solidFill>
              </a:rPr>
              <a:t>p</a:t>
            </a:r>
            <a:endParaRPr lang="en-US" sz="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65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2015-09-28 09.36.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783" y="1091240"/>
            <a:ext cx="6157747" cy="461831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C0BC-52B6-DB49-B326-9EDC9DBCD60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078" y="5701079"/>
            <a:ext cx="4910131" cy="9811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46784" y="3629064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FFFF"/>
                </a:solidFill>
              </a:rPr>
              <a:t>Michèle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</a:p>
          <a:p>
            <a:r>
              <a:rPr lang="en-US" sz="1400" dirty="0" err="1">
                <a:solidFill>
                  <a:srgbClr val="FFFFFF"/>
                </a:solidFill>
              </a:rPr>
              <a:t>Nuijten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95231" y="3105844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FFFF"/>
                </a:solidFill>
              </a:rPr>
              <a:t>Marjan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</a:p>
          <a:p>
            <a:r>
              <a:rPr lang="en-US" sz="1400" dirty="0">
                <a:solidFill>
                  <a:srgbClr val="FFFFFF"/>
                </a:solidFill>
              </a:rPr>
              <a:t>Bakker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83059" y="1454383"/>
            <a:ext cx="916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FFFF"/>
                </a:solidFill>
              </a:rPr>
              <a:t>Coosje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</a:p>
          <a:p>
            <a:r>
              <a:rPr lang="en-US" sz="1400" dirty="0" err="1">
                <a:solidFill>
                  <a:srgbClr val="FFFFFF"/>
                </a:solidFill>
              </a:rPr>
              <a:t>Veldkamp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4837" y="2665742"/>
            <a:ext cx="999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Chris</a:t>
            </a:r>
          </a:p>
          <a:p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Hartgerink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5501" y="1217324"/>
            <a:ext cx="914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Marcel </a:t>
            </a:r>
          </a:p>
          <a:p>
            <a:r>
              <a:rPr lang="en-US" sz="1400" dirty="0">
                <a:solidFill>
                  <a:srgbClr val="FFFFFF"/>
                </a:solidFill>
              </a:rPr>
              <a:t>van </a:t>
            </a:r>
            <a:r>
              <a:rPr lang="en-US" sz="1400" dirty="0" err="1">
                <a:solidFill>
                  <a:srgbClr val="FFFFFF"/>
                </a:solidFill>
              </a:rPr>
              <a:t>Assen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56906" y="3867496"/>
            <a:ext cx="959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Hilde 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Augusteijn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7026" y="3622887"/>
            <a:ext cx="802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Robbie </a:t>
            </a:r>
          </a:p>
          <a:p>
            <a:r>
              <a:rPr lang="en-US" sz="1400" dirty="0">
                <a:solidFill>
                  <a:srgbClr val="FFFFFF"/>
                </a:solidFill>
              </a:rPr>
              <a:t>van </a:t>
            </a:r>
            <a:r>
              <a:rPr lang="en-US" sz="1400" dirty="0" err="1">
                <a:solidFill>
                  <a:srgbClr val="FFFFFF"/>
                </a:solidFill>
              </a:rPr>
              <a:t>Aert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53848" y="3413621"/>
            <a:ext cx="832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Paulette </a:t>
            </a:r>
          </a:p>
          <a:p>
            <a:r>
              <a:rPr lang="en-US" sz="1400" dirty="0">
                <a:solidFill>
                  <a:srgbClr val="FFFFFF"/>
                </a:solidFill>
              </a:rPr>
              <a:t>Flore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2734" y="5764472"/>
            <a:ext cx="370114" cy="37011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710168" y="5728968"/>
            <a:ext cx="1664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JelteWicherts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229445" y="6299217"/>
            <a:ext cx="215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J.M.Wicherts@uvt.nl</a:t>
            </a:r>
            <a:endParaRPr lang="en-US" dirty="0"/>
          </a:p>
        </p:txBody>
      </p:sp>
      <p:sp>
        <p:nvSpPr>
          <p:cNvPr id="27" name="Oval Callout 26"/>
          <p:cNvSpPr/>
          <p:nvPr/>
        </p:nvSpPr>
        <p:spPr>
          <a:xfrm>
            <a:off x="4925364" y="453609"/>
            <a:ext cx="3151836" cy="955379"/>
          </a:xfrm>
          <a:prstGeom prst="wedgeEllipseCallout">
            <a:avLst>
              <a:gd name="adj1" fmla="val -10041"/>
              <a:gd name="adj2" fmla="val 10255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Thanks!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76783" y="5177859"/>
            <a:ext cx="842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+ </a:t>
            </a:r>
            <a:r>
              <a:rPr lang="en-US" sz="1400" dirty="0" err="1">
                <a:solidFill>
                  <a:srgbClr val="FFFFFF"/>
                </a:solidFill>
              </a:rPr>
              <a:t>Sacha</a:t>
            </a:r>
            <a:endParaRPr lang="en-US" sz="1400" dirty="0">
              <a:solidFill>
                <a:srgbClr val="FFFFFF"/>
              </a:solidFill>
            </a:endParaRPr>
          </a:p>
          <a:p>
            <a:r>
              <a:rPr lang="en-US" sz="1400" dirty="0" err="1">
                <a:solidFill>
                  <a:srgbClr val="FFFFFF"/>
                </a:solidFill>
              </a:rPr>
              <a:t>Epskamp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94335" y="6012701"/>
            <a:ext cx="2339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metaresearch.nl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Overarching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Insufficient detail in pre-registration</a:t>
            </a:r>
          </a:p>
          <a:p>
            <a:r>
              <a:rPr lang="en-US" dirty="0" smtClean="0"/>
              <a:t>Combining various DFs</a:t>
            </a:r>
          </a:p>
          <a:p>
            <a:r>
              <a:rPr lang="en-US" dirty="0" smtClean="0"/>
              <a:t>Pre-registering a study multiple times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758E-DE56-3C4D-BBD0-6D2AFB6988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1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Cognitive effects of alcohol and caffeine</a:t>
            </a:r>
            <a:endParaRPr lang="en-US" dirty="0"/>
          </a:p>
        </p:txBody>
      </p:sp>
      <p:pic>
        <p:nvPicPr>
          <p:cNvPr id="5" name="Picture 32" descr="http://www.outlandjava.com/java/images/joke%20dec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720" y="1703938"/>
            <a:ext cx="2574237" cy="319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206" y="1690688"/>
            <a:ext cx="2521188" cy="334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85190" y="50365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Or: does it help to drink coffee </a:t>
            </a:r>
          </a:p>
          <a:p>
            <a:pPr algn="ctr"/>
            <a:r>
              <a:rPr lang="en-US" dirty="0" smtClean="0"/>
              <a:t>on the “morning after”?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758E-DE56-3C4D-BBD0-6D2AFB6988F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"/>
          <a:stretch>
            <a:fillRect/>
          </a:stretch>
        </p:blipFill>
        <p:spPr>
          <a:xfrm>
            <a:off x="3415748" y="1820630"/>
            <a:ext cx="4552950" cy="2271713"/>
          </a:xfrm>
          <a:noFill/>
        </p:spPr>
      </p:pic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948" y="1696805"/>
            <a:ext cx="2362200" cy="428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24"/>
          <p:cNvSpPr txBox="1">
            <a:spLocks noChangeArrowheads="1"/>
          </p:cNvSpPr>
          <p:nvPr/>
        </p:nvSpPr>
        <p:spPr bwMode="auto">
          <a:xfrm>
            <a:off x="6705600" y="1701801"/>
            <a:ext cx="327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/>
          </a:p>
        </p:txBody>
      </p:sp>
      <p:sp>
        <p:nvSpPr>
          <p:cNvPr id="261145" name="Oval 25"/>
          <p:cNvSpPr>
            <a:spLocks noChangeArrowheads="1"/>
          </p:cNvSpPr>
          <p:nvPr/>
        </p:nvSpPr>
        <p:spPr bwMode="auto">
          <a:xfrm>
            <a:off x="3491948" y="3192229"/>
            <a:ext cx="11430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158948" y="3189054"/>
            <a:ext cx="1676400" cy="0"/>
            <a:chOff x="3124200" y="3355975"/>
            <a:chExt cx="1676400" cy="0"/>
          </a:xfrm>
        </p:grpSpPr>
        <p:sp>
          <p:nvSpPr>
            <p:cNvPr id="20494" name="Line 27"/>
            <p:cNvSpPr>
              <a:spLocks noChangeShapeType="1"/>
            </p:cNvSpPr>
            <p:nvPr/>
          </p:nvSpPr>
          <p:spPr bwMode="auto">
            <a:xfrm>
              <a:off x="3124200" y="3355975"/>
              <a:ext cx="7620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Line 28"/>
            <p:cNvSpPr>
              <a:spLocks noChangeShapeType="1"/>
            </p:cNvSpPr>
            <p:nvPr/>
          </p:nvSpPr>
          <p:spPr bwMode="auto">
            <a:xfrm>
              <a:off x="4038600" y="3355975"/>
              <a:ext cx="7620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8" name="TextBox 14"/>
          <p:cNvSpPr txBox="1">
            <a:spLocks noChangeArrowheads="1"/>
          </p:cNvSpPr>
          <p:nvPr/>
        </p:nvSpPr>
        <p:spPr bwMode="auto">
          <a:xfrm>
            <a:off x="1887601" y="6117551"/>
            <a:ext cx="79475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Calibri"/>
                <a:cs typeface="Calibri"/>
              </a:rPr>
              <a:t>Source: Bakker, M. &amp; Wicherts, J. M. (2011). The (</a:t>
            </a:r>
            <a:r>
              <a:rPr lang="en-US" sz="1400" dirty="0" err="1">
                <a:latin typeface="Calibri"/>
                <a:cs typeface="Calibri"/>
              </a:rPr>
              <a:t>mis</a:t>
            </a:r>
            <a:r>
              <a:rPr lang="en-US" sz="1400" dirty="0">
                <a:latin typeface="Calibri"/>
                <a:cs typeface="Calibri"/>
              </a:rPr>
              <a:t>)reporting of statistical results in psychology journals.</a:t>
            </a:r>
            <a:br>
              <a:rPr lang="en-US" sz="1400" dirty="0">
                <a:latin typeface="Calibri"/>
                <a:cs typeface="Calibri"/>
              </a:rPr>
            </a:br>
            <a:r>
              <a:rPr lang="en-US" sz="1400" dirty="0">
                <a:latin typeface="Calibri"/>
                <a:cs typeface="Calibri"/>
              </a:rPr>
              <a:t> Behavior Research Methods, 43, 666-678.</a:t>
            </a:r>
          </a:p>
        </p:txBody>
      </p:sp>
      <p:sp>
        <p:nvSpPr>
          <p:cNvPr id="20490" name="Slide Number Placeholder 25"/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356351"/>
            <a:ext cx="2133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8D8D0FD-C2C9-4544-95F9-6829559F4FF4}" type="slidenum">
              <a:rPr lang="nl-NL" sz="1200">
                <a:solidFill>
                  <a:srgbClr val="898989"/>
                </a:solidFill>
                <a:latin typeface="Calibri" charset="0"/>
              </a:rPr>
              <a:pPr eaLnBrk="1" hangingPunct="1"/>
              <a:t>2</a:t>
            </a:fld>
            <a:endParaRPr lang="nl-NL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2049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348" y="3751030"/>
            <a:ext cx="2038350" cy="428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1150" name="Text Box 30"/>
          <p:cNvSpPr txBox="1">
            <a:spLocks noChangeArrowheads="1"/>
          </p:cNvSpPr>
          <p:nvPr/>
        </p:nvSpPr>
        <p:spPr bwMode="auto">
          <a:xfrm>
            <a:off x="6082748" y="3595454"/>
            <a:ext cx="1885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>
                <a:solidFill>
                  <a:srgbClr val="FF0000"/>
                </a:solidFill>
                <a:latin typeface="Calibri" charset="0"/>
                <a:cs typeface="Calibri" charset="0"/>
              </a:rPr>
              <a:t>p</a:t>
            </a:r>
            <a:r>
              <a:rPr lang="en-US" sz="3200" b="1">
                <a:solidFill>
                  <a:srgbClr val="FF0000"/>
                </a:solidFill>
                <a:latin typeface="Calibri" charset="0"/>
                <a:cs typeface="Calibri" charset="0"/>
              </a:rPr>
              <a:t> = .06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917713" y="308536"/>
            <a:ext cx="10482469" cy="1143000"/>
          </a:xfrm>
        </p:spPr>
        <p:txBody>
          <a:bodyPr>
            <a:noAutofit/>
          </a:bodyPr>
          <a:lstStyle/>
          <a:p>
            <a:pPr algn="ctr"/>
            <a:r>
              <a:rPr lang="en-US" sz="3800" dirty="0" smtClean="0"/>
              <a:t>Misreporting of s</a:t>
            </a:r>
            <a:r>
              <a:rPr lang="en-US" sz="3800" dirty="0" smtClean="0"/>
              <a:t>tatistical </a:t>
            </a:r>
            <a:r>
              <a:rPr lang="en-US" sz="3800" dirty="0"/>
              <a:t>results in </a:t>
            </a:r>
            <a:r>
              <a:rPr lang="en-US" sz="3800" dirty="0" smtClean="0"/>
              <a:t>psychology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9179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45" grpId="0" animBg="1"/>
      <p:bldP spid="2611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952549" y="188064"/>
            <a:ext cx="1040125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200" smtClean="0">
                <a:latin typeface="Calibri" charset="0"/>
                <a:ea typeface="ＭＳ Ｐゴシック" charset="0"/>
                <a:cs typeface="ＭＳ Ｐゴシック" charset="0"/>
              </a:rPr>
              <a:t>Reporting errors </a:t>
            </a:r>
            <a:r>
              <a:rPr lang="en-US" sz="4200" dirty="0" smtClean="0">
                <a:latin typeface="Calibri" charset="0"/>
                <a:ea typeface="ＭＳ Ｐゴシック" charset="0"/>
                <a:cs typeface="ＭＳ Ｐゴシック" charset="0"/>
              </a:rPr>
              <a:t>are related </a:t>
            </a:r>
            <a:r>
              <a:rPr lang="en-US" sz="4200" dirty="0">
                <a:latin typeface="Calibri" charset="0"/>
                <a:ea typeface="ＭＳ Ｐゴシック" charset="0"/>
                <a:cs typeface="ＭＳ Ｐゴシック" charset="0"/>
              </a:rPr>
              <a:t>to failure to share data</a:t>
            </a:r>
          </a:p>
        </p:txBody>
      </p:sp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2B94BB9-7F35-CB43-AE06-FA91C6164659}" type="slidenum">
              <a:rPr lang="nl-NL" sz="1200">
                <a:solidFill>
                  <a:srgbClr val="898989"/>
                </a:solidFill>
                <a:latin typeface="Calibri" charset="0"/>
              </a:rPr>
              <a:pPr eaLnBrk="1" hangingPunct="1"/>
              <a:t>3</a:t>
            </a:fld>
            <a:endParaRPr lang="nl-NL" sz="1200">
              <a:solidFill>
                <a:srgbClr val="898989"/>
              </a:solidFill>
              <a:latin typeface="Calibri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676400" y="1600200"/>
            <a:ext cx="9220200" cy="4705350"/>
            <a:chOff x="152400" y="1600200"/>
            <a:chExt cx="9220200" cy="4705350"/>
          </a:xfrm>
        </p:grpSpPr>
        <p:pic>
          <p:nvPicPr>
            <p:cNvPr id="32773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286000"/>
              <a:ext cx="4591050" cy="401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8338" y="2209800"/>
              <a:ext cx="4894262" cy="40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30225" y="1600200"/>
              <a:ext cx="3992563" cy="5238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>
                  <a:solidFill>
                    <a:srgbClr val="FFFFFF"/>
                  </a:solidFill>
                  <a:ea typeface="Arial" pitchFamily="-109" charset="0"/>
                  <a:cs typeface="Arial" pitchFamily="-109" charset="0"/>
                </a:rPr>
                <a:t>DATA NOT SHARED (N=28)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60975" y="1600200"/>
              <a:ext cx="3276600" cy="5238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>
                  <a:solidFill>
                    <a:srgbClr val="FFFFFF"/>
                  </a:solidFill>
                  <a:ea typeface="Arial" pitchFamily="-109" charset="0"/>
                  <a:cs typeface="Arial" pitchFamily="-109" charset="0"/>
                </a:rPr>
                <a:t>DATA SHARED (N=21)</a:t>
              </a:r>
            </a:p>
          </p:txBody>
        </p:sp>
      </p:grpSp>
      <p:sp>
        <p:nvSpPr>
          <p:cNvPr id="32772" name="TextBox 11"/>
          <p:cNvSpPr txBox="1">
            <a:spLocks noChangeArrowheads="1"/>
          </p:cNvSpPr>
          <p:nvPr/>
        </p:nvSpPr>
        <p:spPr bwMode="auto">
          <a:xfrm>
            <a:off x="1835151" y="6319838"/>
            <a:ext cx="83388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 dirty="0" smtClean="0"/>
              <a:t>Source: Wicherts</a:t>
            </a:r>
            <a:r>
              <a:rPr lang="en-US" sz="1200" i="1" dirty="0"/>
              <a:t>, J. M., Bakker, M., &amp; </a:t>
            </a:r>
            <a:r>
              <a:rPr lang="en-US" sz="1200" i="1" dirty="0" err="1"/>
              <a:t>Molenaar</a:t>
            </a:r>
            <a:r>
              <a:rPr lang="en-US" sz="1200" i="1" dirty="0"/>
              <a:t>, D. (2011). Willingness to share research data is related to the strength </a:t>
            </a:r>
          </a:p>
          <a:p>
            <a:pPr eaLnBrk="1" hangingPunct="1"/>
            <a:r>
              <a:rPr lang="en-US" sz="1200" i="1" dirty="0"/>
              <a:t>of the evidence and the quality of reporting of statistical results. </a:t>
            </a:r>
            <a:r>
              <a:rPr lang="en-US" sz="1200" i="1" dirty="0" err="1"/>
              <a:t>PLoS</a:t>
            </a:r>
            <a:r>
              <a:rPr lang="en-US" sz="1200" i="1" dirty="0"/>
              <a:t> ONE, </a:t>
            </a:r>
            <a:r>
              <a:rPr lang="en-US" sz="1200" dirty="0"/>
              <a:t>6, e 26828.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7160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Misreported results are common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07452"/>
            <a:ext cx="11194860" cy="36882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78000" y="6098682"/>
            <a:ext cx="889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err="1"/>
              <a:t>Nuijten</a:t>
            </a:r>
            <a:r>
              <a:rPr lang="en-US" sz="1400" dirty="0"/>
              <a:t>, M. B., </a:t>
            </a:r>
            <a:r>
              <a:rPr lang="en-US" sz="1400" dirty="0" err="1"/>
              <a:t>Hartgerink</a:t>
            </a:r>
            <a:r>
              <a:rPr lang="en-US" sz="1400" dirty="0"/>
              <a:t>, C.H.J., Van </a:t>
            </a:r>
            <a:r>
              <a:rPr lang="en-US" sz="1400" dirty="0" err="1"/>
              <a:t>Assen</a:t>
            </a:r>
            <a:r>
              <a:rPr lang="en-US" sz="1400" dirty="0"/>
              <a:t>, M. A. L. M., </a:t>
            </a:r>
            <a:r>
              <a:rPr lang="en-US" sz="1400" dirty="0" err="1"/>
              <a:t>Epskamp</a:t>
            </a:r>
            <a:r>
              <a:rPr lang="en-US" sz="1400" dirty="0"/>
              <a:t>, S., &amp; Wicherts, J. M. </a:t>
            </a:r>
            <a:r>
              <a:rPr lang="en-US" sz="1400" dirty="0" smtClean="0"/>
              <a:t>(2016). </a:t>
            </a:r>
            <a:r>
              <a:rPr lang="en-US" sz="1400" dirty="0"/>
              <a:t>The Prevalence of Statistical Reporting Errors in Psychology (1985-2013). </a:t>
            </a:r>
            <a:r>
              <a:rPr lang="en-US" sz="1400" i="1" dirty="0"/>
              <a:t>Behavior Research Methods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389A-1B5E-0341-83D1-D0FF401EF06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4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A389A-1B5E-0341-83D1-D0FF401EF06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052" y="1484602"/>
            <a:ext cx="5044559" cy="45371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78000" y="6098682"/>
            <a:ext cx="889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err="1"/>
              <a:t>Nuijten</a:t>
            </a:r>
            <a:r>
              <a:rPr lang="en-US" sz="1400" dirty="0"/>
              <a:t>, M. B., </a:t>
            </a:r>
            <a:r>
              <a:rPr lang="en-US" sz="1400" dirty="0" err="1"/>
              <a:t>Hartgerink</a:t>
            </a:r>
            <a:r>
              <a:rPr lang="en-US" sz="1400" dirty="0"/>
              <a:t>, C.H.J., Van </a:t>
            </a:r>
            <a:r>
              <a:rPr lang="en-US" sz="1400" dirty="0" err="1"/>
              <a:t>Assen</a:t>
            </a:r>
            <a:r>
              <a:rPr lang="en-US" sz="1400" dirty="0"/>
              <a:t>, M. A. L. M., </a:t>
            </a:r>
            <a:r>
              <a:rPr lang="en-US" sz="1400" dirty="0" err="1"/>
              <a:t>Epskamp</a:t>
            </a:r>
            <a:r>
              <a:rPr lang="en-US" sz="1400" dirty="0"/>
              <a:t>, S., &amp; Wicherts, J. M. </a:t>
            </a:r>
            <a:r>
              <a:rPr lang="en-US" sz="1400" dirty="0" smtClean="0"/>
              <a:t>(2016). </a:t>
            </a:r>
            <a:r>
              <a:rPr lang="en-US" sz="1400" dirty="0"/>
              <a:t>The Prevalence of Statistical Reporting Errors in Psychology (1985-2013). </a:t>
            </a:r>
            <a:r>
              <a:rPr lang="en-US" sz="1400" i="1" dirty="0"/>
              <a:t>Behavior Research Methods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Misreported results have been around for decades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76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9387622"/>
              </p:ext>
            </p:extLst>
          </p:nvPr>
        </p:nvGraphicFramePr>
        <p:xfrm>
          <a:off x="1817053" y="1391116"/>
          <a:ext cx="8229600" cy="491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5868"/>
                <a:gridCol w="8037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Questionable</a:t>
                      </a:r>
                      <a:r>
                        <a:rPr lang="en-US" sz="1600" baseline="0" dirty="0" smtClean="0"/>
                        <a:t> Research Practice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Prev.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a paper, failing to report all of a study’s dependent measures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78%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Deciding whether to collect more data after looking to see whether the results were significant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72%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a paper, selectively reporting studies that “worked”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67%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Deciding whether to exclude data after looking at the impact of doing so on the results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62%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a paper, reporting an unexpected finding as having been predicted from the start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54%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a paper, failing to report all of a study’s conditions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42%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a paper, “rounding off” a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US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value (e.g., reporting that a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value of .054 is less than .05)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39%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Stopping collecting data earlier than planned because one found the result that one had been looking for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36%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a paper, claiming that results are unaffected by demographic variables (e.g., gender) when one is actually unsure (or knows that they do)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Falsifying data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9%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C0BC-52B6-DB49-B326-9EDC9DBCD60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1835150" y="6319839"/>
            <a:ext cx="8276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/>
              <a:t>Source: John, L. K., </a:t>
            </a:r>
            <a:r>
              <a:rPr lang="en-US" sz="1200" dirty="0" err="1"/>
              <a:t>Loewenstein</a:t>
            </a:r>
            <a:r>
              <a:rPr lang="en-US" sz="1200" dirty="0"/>
              <a:t>, G., &amp; </a:t>
            </a:r>
            <a:r>
              <a:rPr lang="en-US" sz="1200" dirty="0" err="1"/>
              <a:t>Prelec</a:t>
            </a:r>
            <a:r>
              <a:rPr lang="en-US" sz="1200" dirty="0"/>
              <a:t>, D. (2012). Measuring the prevalence of questionable research practices </a:t>
            </a:r>
          </a:p>
          <a:p>
            <a:pPr eaLnBrk="1" hangingPunct="1"/>
            <a:r>
              <a:rPr lang="en-US" sz="1200" dirty="0"/>
              <a:t>with incentives for truth-telling. </a:t>
            </a:r>
            <a:r>
              <a:rPr lang="en-US" sz="1200" i="1" dirty="0"/>
              <a:t>Psychological Science.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770947" y="1972448"/>
            <a:ext cx="8687065" cy="2815104"/>
            <a:chOff x="502838" y="1667645"/>
            <a:chExt cx="8687065" cy="2815104"/>
          </a:xfrm>
        </p:grpSpPr>
        <p:sp>
          <p:nvSpPr>
            <p:cNvPr id="7" name="Up Arrow 6"/>
            <p:cNvSpPr/>
            <p:nvPr/>
          </p:nvSpPr>
          <p:spPr>
            <a:xfrm>
              <a:off x="8778341" y="1667645"/>
              <a:ext cx="411562" cy="2799801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02838" y="4467446"/>
              <a:ext cx="8579958" cy="15303"/>
            </a:xfrm>
            <a:prstGeom prst="line">
              <a:avLst/>
            </a:prstGeom>
            <a:ln w="76200" cmpd="sng"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"/>
          <p:cNvSpPr txBox="1">
            <a:spLocks/>
          </p:cNvSpPr>
          <p:nvPr/>
        </p:nvSpPr>
        <p:spPr>
          <a:xfrm>
            <a:off x="609600" y="277814"/>
            <a:ext cx="109728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Misreported results indicate other p-hacking tricks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44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jdelijke aanduiding voor dianumm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379F83A-5383-9440-B07A-458615141753}" type="slidenum">
              <a:rPr lang="nl-NL" sz="1200">
                <a:solidFill>
                  <a:srgbClr val="898989"/>
                </a:solidFill>
                <a:latin typeface="Calibri" charset="0"/>
              </a:rPr>
              <a:pPr eaLnBrk="1" hangingPunct="1"/>
              <a:t>7</a:t>
            </a:fld>
            <a:endParaRPr lang="nl-NL" sz="1200">
              <a:solidFill>
                <a:srgbClr val="898989"/>
              </a:solidFill>
              <a:latin typeface="Calibri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753441" y="3714751"/>
            <a:ext cx="3843123" cy="3382851"/>
            <a:chOff x="5229440" y="3714750"/>
            <a:chExt cx="3843123" cy="338285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9440" y="4071826"/>
              <a:ext cx="3025775" cy="3025775"/>
            </a:xfrm>
            <a:prstGeom prst="rect">
              <a:avLst/>
            </a:prstGeom>
          </p:spPr>
        </p:pic>
        <p:sp>
          <p:nvSpPr>
            <p:cNvPr id="20" name="Rechthoekige toelichting 19"/>
            <p:cNvSpPr/>
            <p:nvPr/>
          </p:nvSpPr>
          <p:spPr bwMode="auto">
            <a:xfrm>
              <a:off x="7148513" y="3714750"/>
              <a:ext cx="1924050" cy="344488"/>
            </a:xfrm>
            <a:prstGeom prst="wedgeRectCallout">
              <a:avLst>
                <a:gd name="adj1" fmla="val -55337"/>
                <a:gd name="adj2" fmla="val 196899"/>
              </a:avLst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Effect!</a:t>
              </a:r>
            </a:p>
          </p:txBody>
        </p:sp>
      </p:grpSp>
      <p:grpSp>
        <p:nvGrpSpPr>
          <p:cNvPr id="3" name="Groep 381"/>
          <p:cNvGrpSpPr>
            <a:grpSpLocks/>
          </p:cNvGrpSpPr>
          <p:nvPr/>
        </p:nvGrpSpPr>
        <p:grpSpPr bwMode="auto">
          <a:xfrm>
            <a:off x="2595564" y="3714750"/>
            <a:ext cx="1385887" cy="1214438"/>
            <a:chOff x="1071538" y="3714752"/>
            <a:chExt cx="1385174" cy="1214446"/>
          </a:xfrm>
        </p:grpSpPr>
        <p:sp>
          <p:nvSpPr>
            <p:cNvPr id="48179" name="Tekstvak 380"/>
            <p:cNvSpPr txBox="1">
              <a:spLocks noChangeArrowheads="1"/>
            </p:cNvSpPr>
            <p:nvPr/>
          </p:nvSpPr>
          <p:spPr bwMode="auto">
            <a:xfrm>
              <a:off x="2071670" y="3714752"/>
              <a:ext cx="38504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nl-NL" sz="2800"/>
                <a:t>?</a:t>
              </a:r>
            </a:p>
          </p:txBody>
        </p:sp>
        <p:sp>
          <p:nvSpPr>
            <p:cNvPr id="48180" name="Tekstvak 11"/>
            <p:cNvSpPr txBox="1">
              <a:spLocks noChangeArrowheads="1"/>
            </p:cNvSpPr>
            <p:nvPr/>
          </p:nvSpPr>
          <p:spPr bwMode="auto">
            <a:xfrm>
              <a:off x="1071538" y="4131238"/>
              <a:ext cx="7938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nl-NL" sz="1800"/>
                <a:t>P&gt;.05</a:t>
              </a:r>
            </a:p>
          </p:txBody>
        </p:sp>
        <p:cxnSp>
          <p:nvCxnSpPr>
            <p:cNvPr id="14" name="Rechte verbindingslijn met pijl 13"/>
            <p:cNvCxnSpPr>
              <a:stCxn id="4" idx="3"/>
              <a:endCxn id="5" idx="2"/>
            </p:cNvCxnSpPr>
            <p:nvPr/>
          </p:nvCxnSpPr>
          <p:spPr>
            <a:xfrm flipV="1">
              <a:off x="1285740" y="4143380"/>
              <a:ext cx="928210" cy="7858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ep 382"/>
          <p:cNvGrpSpPr>
            <a:grpSpLocks/>
          </p:cNvGrpSpPr>
          <p:nvPr/>
        </p:nvGrpSpPr>
        <p:grpSpPr bwMode="auto">
          <a:xfrm>
            <a:off x="4452939" y="1571625"/>
            <a:ext cx="1857375" cy="2000250"/>
            <a:chOff x="2928926" y="1571612"/>
            <a:chExt cx="1857388" cy="2000257"/>
          </a:xfrm>
        </p:grpSpPr>
        <p:sp>
          <p:nvSpPr>
            <p:cNvPr id="37" name="Rechthoek 36"/>
            <p:cNvSpPr/>
            <p:nvPr/>
          </p:nvSpPr>
          <p:spPr>
            <a:xfrm>
              <a:off x="3071802" y="1571612"/>
              <a:ext cx="1714512" cy="11430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NL" dirty="0" err="1">
                  <a:solidFill>
                    <a:srgbClr val="000000"/>
                  </a:solidFill>
                </a:rPr>
                <a:t>Add</a:t>
              </a:r>
              <a:r>
                <a:rPr lang="nl-NL" dirty="0">
                  <a:solidFill>
                    <a:srgbClr val="000000"/>
                  </a:solidFill>
                </a:rPr>
                <a:t> 10 cases</a:t>
              </a:r>
            </a:p>
          </p:txBody>
        </p:sp>
        <p:sp>
          <p:nvSpPr>
            <p:cNvPr id="48177" name="Tekstvak 25"/>
            <p:cNvSpPr txBox="1">
              <a:spLocks noChangeArrowheads="1"/>
            </p:cNvSpPr>
            <p:nvPr/>
          </p:nvSpPr>
          <p:spPr bwMode="auto">
            <a:xfrm>
              <a:off x="2928926" y="2714620"/>
              <a:ext cx="7938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nl-NL" sz="1800"/>
                <a:t>P&gt;.05</a:t>
              </a:r>
            </a:p>
          </p:txBody>
        </p:sp>
        <p:cxnSp>
          <p:nvCxnSpPr>
            <p:cNvPr id="27" name="Rechte verbindingslijn met pijl 26"/>
            <p:cNvCxnSpPr>
              <a:stCxn id="5" idx="3"/>
              <a:endCxn id="37" idx="2"/>
            </p:cNvCxnSpPr>
            <p:nvPr/>
          </p:nvCxnSpPr>
          <p:spPr>
            <a:xfrm flipV="1">
              <a:off x="3071802" y="2714616"/>
              <a:ext cx="857256" cy="85725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ep 379"/>
          <p:cNvGrpSpPr>
            <a:grpSpLocks/>
          </p:cNvGrpSpPr>
          <p:nvPr/>
        </p:nvGrpSpPr>
        <p:grpSpPr bwMode="auto">
          <a:xfrm>
            <a:off x="4587875" y="3571875"/>
            <a:ext cx="2827798" cy="1000125"/>
            <a:chOff x="3063813" y="3571869"/>
            <a:chExt cx="3854957" cy="832052"/>
          </a:xfrm>
        </p:grpSpPr>
        <p:cxnSp>
          <p:nvCxnSpPr>
            <p:cNvPr id="28" name="Rechte verbindingslijn met pijl 27"/>
            <p:cNvCxnSpPr>
              <a:stCxn id="5" idx="3"/>
            </p:cNvCxnSpPr>
            <p:nvPr/>
          </p:nvCxnSpPr>
          <p:spPr>
            <a:xfrm>
              <a:off x="3071752" y="3571869"/>
              <a:ext cx="3847018" cy="8320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175" name="Tekstvak 28"/>
            <p:cNvSpPr txBox="1">
              <a:spLocks noChangeArrowheads="1"/>
            </p:cNvSpPr>
            <p:nvPr/>
          </p:nvSpPr>
          <p:spPr bwMode="auto">
            <a:xfrm>
              <a:off x="3063813" y="3702610"/>
              <a:ext cx="1179456" cy="307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nl-NL" sz="1800" dirty="0"/>
                <a:t>P&lt;.05</a:t>
              </a:r>
            </a:p>
          </p:txBody>
        </p:sp>
      </p:grpSp>
      <p:grpSp>
        <p:nvGrpSpPr>
          <p:cNvPr id="8" name="Groep 387"/>
          <p:cNvGrpSpPr>
            <a:grpSpLocks/>
          </p:cNvGrpSpPr>
          <p:nvPr/>
        </p:nvGrpSpPr>
        <p:grpSpPr bwMode="auto">
          <a:xfrm>
            <a:off x="6310313" y="2143125"/>
            <a:ext cx="1599274" cy="2094842"/>
            <a:chOff x="4786313" y="2143116"/>
            <a:chExt cx="1598824" cy="2093960"/>
          </a:xfrm>
        </p:grpSpPr>
        <p:cxnSp>
          <p:nvCxnSpPr>
            <p:cNvPr id="53" name="Rechte verbindingslijn met pijl 52"/>
            <p:cNvCxnSpPr>
              <a:stCxn id="37" idx="3"/>
            </p:cNvCxnSpPr>
            <p:nvPr/>
          </p:nvCxnSpPr>
          <p:spPr>
            <a:xfrm>
              <a:off x="4786313" y="2143116"/>
              <a:ext cx="1598824" cy="20939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173" name="Tekstvak 53"/>
            <p:cNvSpPr txBox="1">
              <a:spLocks noChangeArrowheads="1"/>
            </p:cNvSpPr>
            <p:nvPr/>
          </p:nvSpPr>
          <p:spPr bwMode="auto">
            <a:xfrm>
              <a:off x="5185731" y="2441545"/>
              <a:ext cx="7938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nl-NL" sz="1800" dirty="0"/>
                <a:t>P&lt;.05</a:t>
              </a:r>
            </a:p>
          </p:txBody>
        </p:sp>
      </p:grpSp>
      <p:sp>
        <p:nvSpPr>
          <p:cNvPr id="4" name="Rechthoek 3"/>
          <p:cNvSpPr/>
          <p:nvPr/>
        </p:nvSpPr>
        <p:spPr>
          <a:xfrm>
            <a:off x="1595439" y="4572001"/>
            <a:ext cx="1214437" cy="7143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 err="1">
                <a:solidFill>
                  <a:srgbClr val="000000"/>
                </a:solidFill>
              </a:rPr>
              <a:t>Planned</a:t>
            </a:r>
            <a:endParaRPr lang="nl-NL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nl-NL" dirty="0" err="1">
                <a:solidFill>
                  <a:srgbClr val="000000"/>
                </a:solidFill>
              </a:rPr>
              <a:t>analysis</a:t>
            </a:r>
            <a:endParaRPr lang="nl-NL" dirty="0">
              <a:solidFill>
                <a:srgbClr val="000000"/>
              </a:solidFill>
            </a:endParaRPr>
          </a:p>
        </p:txBody>
      </p:sp>
      <p:grpSp>
        <p:nvGrpSpPr>
          <p:cNvPr id="9" name="Groep 376"/>
          <p:cNvGrpSpPr>
            <a:grpSpLocks/>
          </p:cNvGrpSpPr>
          <p:nvPr/>
        </p:nvGrpSpPr>
        <p:grpSpPr bwMode="auto">
          <a:xfrm>
            <a:off x="2809875" y="4929188"/>
            <a:ext cx="4857750" cy="595312"/>
            <a:chOff x="1285852" y="4929198"/>
            <a:chExt cx="4857784" cy="594618"/>
          </a:xfrm>
        </p:grpSpPr>
        <p:sp>
          <p:nvSpPr>
            <p:cNvPr id="48170" name="Tekstvak 24"/>
            <p:cNvSpPr txBox="1">
              <a:spLocks noChangeArrowheads="1"/>
            </p:cNvSpPr>
            <p:nvPr/>
          </p:nvSpPr>
          <p:spPr bwMode="auto">
            <a:xfrm>
              <a:off x="1285852" y="5000636"/>
              <a:ext cx="7938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nl-NL" sz="1800"/>
                <a:t>P&lt;.05</a:t>
              </a:r>
            </a:p>
          </p:txBody>
        </p:sp>
        <p:cxnSp>
          <p:nvCxnSpPr>
            <p:cNvPr id="16" name="Rechte verbindingslijn met pijl 15"/>
            <p:cNvCxnSpPr>
              <a:stCxn id="4" idx="3"/>
            </p:cNvCxnSpPr>
            <p:nvPr/>
          </p:nvCxnSpPr>
          <p:spPr>
            <a:xfrm>
              <a:off x="1285852" y="4929198"/>
              <a:ext cx="4857784" cy="5946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ep 397"/>
          <p:cNvGrpSpPr>
            <a:grpSpLocks/>
          </p:cNvGrpSpPr>
          <p:nvPr/>
        </p:nvGrpSpPr>
        <p:grpSpPr bwMode="auto">
          <a:xfrm>
            <a:off x="8096251" y="714376"/>
            <a:ext cx="937955" cy="3184321"/>
            <a:chOff x="6572199" y="714356"/>
            <a:chExt cx="937793" cy="3184343"/>
          </a:xfrm>
        </p:grpSpPr>
        <p:cxnSp>
          <p:nvCxnSpPr>
            <p:cNvPr id="359" name="Rechte verbindingslijn met pijl 358"/>
            <p:cNvCxnSpPr>
              <a:stCxn id="52" idx="3"/>
            </p:cNvCxnSpPr>
            <p:nvPr/>
          </p:nvCxnSpPr>
          <p:spPr>
            <a:xfrm>
              <a:off x="6572199" y="714356"/>
              <a:ext cx="430653" cy="318434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169" name="Tekstvak 359"/>
            <p:cNvSpPr txBox="1">
              <a:spLocks noChangeArrowheads="1"/>
            </p:cNvSpPr>
            <p:nvPr/>
          </p:nvSpPr>
          <p:spPr bwMode="auto">
            <a:xfrm>
              <a:off x="6716185" y="1428736"/>
              <a:ext cx="7938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nl-NL" sz="1800" dirty="0"/>
                <a:t>P&lt;.05</a:t>
              </a:r>
            </a:p>
          </p:txBody>
        </p:sp>
      </p:grpSp>
      <p:grpSp>
        <p:nvGrpSpPr>
          <p:cNvPr id="11" name="Groep 377"/>
          <p:cNvGrpSpPr>
            <a:grpSpLocks/>
          </p:cNvGrpSpPr>
          <p:nvPr/>
        </p:nvGrpSpPr>
        <p:grpSpPr bwMode="auto">
          <a:xfrm>
            <a:off x="9218614" y="5711826"/>
            <a:ext cx="1303337" cy="646113"/>
            <a:chOff x="7693904" y="5500702"/>
            <a:chExt cx="1304662" cy="646331"/>
          </a:xfrm>
        </p:grpSpPr>
        <p:cxnSp>
          <p:nvCxnSpPr>
            <p:cNvPr id="370" name="Rechte verbindingslijn met pijl 369"/>
            <p:cNvCxnSpPr/>
            <p:nvPr/>
          </p:nvCxnSpPr>
          <p:spPr>
            <a:xfrm>
              <a:off x="7693904" y="5524523"/>
              <a:ext cx="592739" cy="26202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167" name="Tekstvak 373"/>
            <p:cNvSpPr txBox="1">
              <a:spLocks noChangeArrowheads="1"/>
            </p:cNvSpPr>
            <p:nvPr/>
          </p:nvSpPr>
          <p:spPr bwMode="auto">
            <a:xfrm>
              <a:off x="8215338" y="5500702"/>
              <a:ext cx="78322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nl-NL" sz="1800"/>
                <a:t>Write </a:t>
              </a:r>
              <a:br>
                <a:rPr lang="nl-NL" sz="1800"/>
              </a:br>
              <a:r>
                <a:rPr lang="nl-NL" sz="1800"/>
                <a:t>paper</a:t>
              </a:r>
            </a:p>
          </p:txBody>
        </p:sp>
      </p:grpSp>
      <p:grpSp>
        <p:nvGrpSpPr>
          <p:cNvPr id="12" name="Groep 398"/>
          <p:cNvGrpSpPr>
            <a:grpSpLocks/>
          </p:cNvGrpSpPr>
          <p:nvPr/>
        </p:nvGrpSpPr>
        <p:grpSpPr bwMode="auto">
          <a:xfrm>
            <a:off x="8096252" y="142875"/>
            <a:ext cx="2953119" cy="1477328"/>
            <a:chOff x="6572264" y="142852"/>
            <a:chExt cx="2953811" cy="1477444"/>
          </a:xfrm>
        </p:grpSpPr>
        <p:cxnSp>
          <p:nvCxnSpPr>
            <p:cNvPr id="366" name="Rechte verbindingslijn met pijl 365"/>
            <p:cNvCxnSpPr>
              <a:stCxn id="52" idx="3"/>
            </p:cNvCxnSpPr>
            <p:nvPr/>
          </p:nvCxnSpPr>
          <p:spPr>
            <a:xfrm flipV="1">
              <a:off x="6572264" y="428624"/>
              <a:ext cx="1286177" cy="28577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164" name="Tekstvak 368"/>
            <p:cNvSpPr txBox="1">
              <a:spLocks noChangeArrowheads="1"/>
            </p:cNvSpPr>
            <p:nvPr/>
          </p:nvSpPr>
          <p:spPr bwMode="auto">
            <a:xfrm>
              <a:off x="6643702" y="214290"/>
              <a:ext cx="7938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nl-NL" sz="1800"/>
                <a:t>P&gt;.05</a:t>
              </a:r>
            </a:p>
          </p:txBody>
        </p:sp>
        <p:sp>
          <p:nvSpPr>
            <p:cNvPr id="48165" name="Tekstvak 374"/>
            <p:cNvSpPr txBox="1">
              <a:spLocks noChangeArrowheads="1"/>
            </p:cNvSpPr>
            <p:nvPr/>
          </p:nvSpPr>
          <p:spPr bwMode="auto">
            <a:xfrm>
              <a:off x="7694890" y="142852"/>
              <a:ext cx="1831185" cy="1477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nl-NL" sz="1800" dirty="0"/>
                <a:t>   Call </a:t>
              </a:r>
              <a:r>
                <a:rPr lang="nl-NL" sz="1800" dirty="0" err="1"/>
                <a:t>this</a:t>
              </a:r>
              <a:r>
                <a:rPr lang="nl-NL" sz="1800" dirty="0"/>
                <a:t> a  “</a:t>
              </a:r>
              <a:r>
                <a:rPr lang="nl-NL" sz="1800" dirty="0" err="1"/>
                <a:t>failed</a:t>
              </a:r>
              <a:r>
                <a:rPr lang="nl-NL" sz="1800" dirty="0"/>
                <a:t> </a:t>
              </a:r>
              <a:r>
                <a:rPr lang="nl-NL" sz="1800" dirty="0" err="1"/>
                <a:t>study</a:t>
              </a:r>
              <a:r>
                <a:rPr lang="nl-NL" sz="1800" dirty="0"/>
                <a:t>”</a:t>
              </a:r>
            </a:p>
            <a:p>
              <a:pPr eaLnBrk="1" hangingPunct="1"/>
              <a:endParaRPr lang="nl-NL" sz="1800" dirty="0"/>
            </a:p>
            <a:p>
              <a:pPr eaLnBrk="1" hangingPunct="1"/>
              <a:r>
                <a:rPr lang="nl-NL" sz="1800" dirty="0" err="1"/>
                <a:t>Perform</a:t>
              </a:r>
              <a:r>
                <a:rPr lang="nl-NL" sz="1800" dirty="0"/>
                <a:t> </a:t>
              </a:r>
              <a:br>
                <a:rPr lang="nl-NL" sz="1800" dirty="0"/>
              </a:br>
              <a:r>
                <a:rPr lang="nl-NL" sz="1800" dirty="0"/>
                <a:t>new </a:t>
              </a:r>
              <a:r>
                <a:rPr lang="nl-NL" sz="1800" dirty="0" err="1"/>
                <a:t>study</a:t>
              </a:r>
              <a:endParaRPr lang="nl-NL" sz="1800" dirty="0"/>
            </a:p>
          </p:txBody>
        </p:sp>
      </p:grpSp>
      <p:sp>
        <p:nvSpPr>
          <p:cNvPr id="5" name="Rechthoek 4"/>
          <p:cNvSpPr/>
          <p:nvPr/>
        </p:nvSpPr>
        <p:spPr>
          <a:xfrm>
            <a:off x="2881313" y="3000375"/>
            <a:ext cx="17145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 err="1">
                <a:solidFill>
                  <a:srgbClr val="000000"/>
                </a:solidFill>
              </a:rPr>
              <a:t>Redo</a:t>
            </a:r>
            <a:r>
              <a:rPr lang="nl-NL" dirty="0">
                <a:solidFill>
                  <a:srgbClr val="000000"/>
                </a:solidFill>
              </a:rPr>
              <a:t> </a:t>
            </a:r>
            <a:r>
              <a:rPr lang="nl-NL" dirty="0" err="1">
                <a:solidFill>
                  <a:srgbClr val="000000"/>
                </a:solidFill>
              </a:rPr>
              <a:t>analysis</a:t>
            </a:r>
            <a:r>
              <a:rPr lang="nl-NL" dirty="0">
                <a:solidFill>
                  <a:srgbClr val="000000"/>
                </a:solidFill>
              </a:rPr>
              <a:t> </a:t>
            </a:r>
            <a:r>
              <a:rPr lang="nl-NL" dirty="0" err="1">
                <a:solidFill>
                  <a:srgbClr val="000000"/>
                </a:solidFill>
              </a:rPr>
              <a:t>with</a:t>
            </a:r>
            <a:r>
              <a:rPr lang="nl-NL" dirty="0">
                <a:solidFill>
                  <a:srgbClr val="000000"/>
                </a:solidFill>
              </a:rPr>
              <a:t> </a:t>
            </a:r>
            <a:r>
              <a:rPr lang="nl-NL" dirty="0" err="1">
                <a:solidFill>
                  <a:srgbClr val="000000"/>
                </a:solidFill>
              </a:rPr>
              <a:t>adapted</a:t>
            </a:r>
            <a:endParaRPr lang="nl-NL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nl-NL" dirty="0" err="1">
                <a:solidFill>
                  <a:srgbClr val="000000"/>
                </a:solidFill>
              </a:rPr>
              <a:t>dependent</a:t>
            </a:r>
            <a:r>
              <a:rPr lang="nl-NL" dirty="0">
                <a:solidFill>
                  <a:srgbClr val="000000"/>
                </a:solidFill>
              </a:rPr>
              <a:t> var. </a:t>
            </a:r>
          </a:p>
        </p:txBody>
      </p:sp>
      <p:grpSp>
        <p:nvGrpSpPr>
          <p:cNvPr id="13" name="Groep 386"/>
          <p:cNvGrpSpPr>
            <a:grpSpLocks/>
          </p:cNvGrpSpPr>
          <p:nvPr/>
        </p:nvGrpSpPr>
        <p:grpSpPr bwMode="auto">
          <a:xfrm>
            <a:off x="2201863" y="2143126"/>
            <a:ext cx="2393950" cy="2428875"/>
            <a:chOff x="678630" y="2143115"/>
            <a:chExt cx="2393173" cy="2428893"/>
          </a:xfrm>
        </p:grpSpPr>
        <p:cxnSp>
          <p:nvCxnSpPr>
            <p:cNvPr id="42" name="Gebogen verbindingslijn 38"/>
            <p:cNvCxnSpPr>
              <a:stCxn id="37" idx="1"/>
              <a:endCxn id="4" idx="0"/>
            </p:cNvCxnSpPr>
            <p:nvPr/>
          </p:nvCxnSpPr>
          <p:spPr>
            <a:xfrm rot="10800000" flipV="1">
              <a:off x="678630" y="2143115"/>
              <a:ext cx="2393173" cy="2428893"/>
            </a:xfrm>
            <a:prstGeom prst="bentConnector2">
              <a:avLst/>
            </a:prstGeom>
            <a:ln w="381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Gebogen verbindingslijn 38"/>
            <p:cNvCxnSpPr>
              <a:stCxn id="37" idx="1"/>
              <a:endCxn id="5" idx="0"/>
            </p:cNvCxnSpPr>
            <p:nvPr/>
          </p:nvCxnSpPr>
          <p:spPr>
            <a:xfrm rot="10800000" flipV="1">
              <a:off x="2214831" y="2143115"/>
              <a:ext cx="856972" cy="857256"/>
            </a:xfrm>
            <a:prstGeom prst="bentConnector2">
              <a:avLst/>
            </a:prstGeom>
            <a:ln w="381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ep 389"/>
          <p:cNvGrpSpPr>
            <a:grpSpLocks/>
          </p:cNvGrpSpPr>
          <p:nvPr/>
        </p:nvGrpSpPr>
        <p:grpSpPr bwMode="auto">
          <a:xfrm>
            <a:off x="6159501" y="857251"/>
            <a:ext cx="1444625" cy="1285875"/>
            <a:chOff x="4635449" y="857232"/>
            <a:chExt cx="1444738" cy="1285884"/>
          </a:xfrm>
        </p:grpSpPr>
        <p:cxnSp>
          <p:nvCxnSpPr>
            <p:cNvPr id="70" name="Rechte verbindingslijn met pijl 69"/>
            <p:cNvCxnSpPr>
              <a:stCxn id="37" idx="3"/>
              <a:endCxn id="52" idx="2"/>
            </p:cNvCxnSpPr>
            <p:nvPr/>
          </p:nvCxnSpPr>
          <p:spPr>
            <a:xfrm flipV="1">
              <a:off x="4786274" y="1285860"/>
              <a:ext cx="928760" cy="85725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159" name="Tekstvak 357"/>
            <p:cNvSpPr txBox="1">
              <a:spLocks noChangeArrowheads="1"/>
            </p:cNvSpPr>
            <p:nvPr/>
          </p:nvSpPr>
          <p:spPr bwMode="auto">
            <a:xfrm>
              <a:off x="4635449" y="1214422"/>
              <a:ext cx="7938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nl-NL" sz="1800"/>
                <a:t>P&gt;.05</a:t>
              </a:r>
            </a:p>
          </p:txBody>
        </p:sp>
        <p:sp>
          <p:nvSpPr>
            <p:cNvPr id="48160" name="Tekstvak 388"/>
            <p:cNvSpPr txBox="1">
              <a:spLocks noChangeArrowheads="1"/>
            </p:cNvSpPr>
            <p:nvPr/>
          </p:nvSpPr>
          <p:spPr bwMode="auto">
            <a:xfrm>
              <a:off x="5286380" y="857232"/>
              <a:ext cx="79380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nl-NL" sz="2800"/>
                <a:t>?</a:t>
              </a:r>
            </a:p>
          </p:txBody>
        </p:sp>
      </p:grpSp>
      <p:sp>
        <p:nvSpPr>
          <p:cNvPr id="52" name="Rechthoek 51"/>
          <p:cNvSpPr/>
          <p:nvPr/>
        </p:nvSpPr>
        <p:spPr>
          <a:xfrm>
            <a:off x="6381750" y="142875"/>
            <a:ext cx="1714500" cy="1143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 err="1">
                <a:solidFill>
                  <a:srgbClr val="000000"/>
                </a:solidFill>
              </a:rPr>
              <a:t>Remove</a:t>
            </a:r>
            <a:r>
              <a:rPr lang="nl-NL" dirty="0">
                <a:solidFill>
                  <a:srgbClr val="000000"/>
                </a:solidFill>
              </a:rPr>
              <a:t> </a:t>
            </a:r>
            <a:r>
              <a:rPr lang="nl-NL" dirty="0" err="1">
                <a:solidFill>
                  <a:srgbClr val="000000"/>
                </a:solidFill>
              </a:rPr>
              <a:t>outliers</a:t>
            </a:r>
            <a:r>
              <a:rPr lang="nl-NL" dirty="0">
                <a:solidFill>
                  <a:srgbClr val="000000"/>
                </a:solidFill>
              </a:rPr>
              <a:t> (</a:t>
            </a:r>
            <a:r>
              <a:rPr lang="nl-NL" dirty="0" err="1">
                <a:solidFill>
                  <a:srgbClr val="000000"/>
                </a:solidFill>
              </a:rPr>
              <a:t>Z</a:t>
            </a:r>
            <a:r>
              <a:rPr lang="nl-NL" dirty="0">
                <a:solidFill>
                  <a:srgbClr val="000000"/>
                </a:solidFill>
              </a:rPr>
              <a:t> &gt; |2|)</a:t>
            </a:r>
          </a:p>
        </p:txBody>
      </p:sp>
      <p:grpSp>
        <p:nvGrpSpPr>
          <p:cNvPr id="17" name="Groep 396"/>
          <p:cNvGrpSpPr>
            <a:grpSpLocks/>
          </p:cNvGrpSpPr>
          <p:nvPr/>
        </p:nvGrpSpPr>
        <p:grpSpPr bwMode="auto">
          <a:xfrm>
            <a:off x="2201864" y="714376"/>
            <a:ext cx="4179887" cy="3857625"/>
            <a:chOff x="678630" y="714355"/>
            <a:chExt cx="4179123" cy="3857653"/>
          </a:xfrm>
        </p:grpSpPr>
        <p:cxnSp>
          <p:nvCxnSpPr>
            <p:cNvPr id="74" name="Gebogen verbindingslijn 38"/>
            <p:cNvCxnSpPr>
              <a:stCxn id="52" idx="1"/>
              <a:endCxn id="4" idx="0"/>
            </p:cNvCxnSpPr>
            <p:nvPr/>
          </p:nvCxnSpPr>
          <p:spPr>
            <a:xfrm rot="10800000" flipV="1">
              <a:off x="678630" y="714355"/>
              <a:ext cx="4179123" cy="3857653"/>
            </a:xfrm>
            <a:prstGeom prst="bentConnector2">
              <a:avLst/>
            </a:prstGeom>
            <a:ln w="381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Gebogen verbindingslijn 38"/>
            <p:cNvCxnSpPr>
              <a:stCxn id="52" idx="1"/>
              <a:endCxn id="5" idx="0"/>
            </p:cNvCxnSpPr>
            <p:nvPr/>
          </p:nvCxnSpPr>
          <p:spPr>
            <a:xfrm rot="10800000" flipV="1">
              <a:off x="2215049" y="714355"/>
              <a:ext cx="2642704" cy="2286017"/>
            </a:xfrm>
            <a:prstGeom prst="bentConnector2">
              <a:avLst/>
            </a:prstGeom>
            <a:ln w="381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Gebogen verbindingslijn 38"/>
            <p:cNvCxnSpPr>
              <a:stCxn id="52" idx="1"/>
              <a:endCxn id="37" idx="0"/>
            </p:cNvCxnSpPr>
            <p:nvPr/>
          </p:nvCxnSpPr>
          <p:spPr>
            <a:xfrm rot="10800000" flipV="1">
              <a:off x="3929236" y="714355"/>
              <a:ext cx="928517" cy="857256"/>
            </a:xfrm>
            <a:prstGeom prst="bentConnector2">
              <a:avLst/>
            </a:prstGeom>
            <a:ln w="381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46" name="TextBox 46"/>
          <p:cNvSpPr txBox="1">
            <a:spLocks noChangeArrowheads="1"/>
          </p:cNvSpPr>
          <p:nvPr/>
        </p:nvSpPr>
        <p:spPr bwMode="auto">
          <a:xfrm>
            <a:off x="262971" y="69148"/>
            <a:ext cx="22365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600" dirty="0" smtClean="0"/>
              <a:t>P-hacking</a:t>
            </a:r>
            <a:endParaRPr lang="en-US" sz="36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987404" y="5040775"/>
            <a:ext cx="6616722" cy="1352602"/>
            <a:chOff x="602036" y="4554141"/>
            <a:chExt cx="6616722" cy="1352602"/>
          </a:xfrm>
        </p:grpSpPr>
        <p:sp>
          <p:nvSpPr>
            <p:cNvPr id="50" name="Rechthoek 3"/>
            <p:cNvSpPr/>
            <p:nvPr/>
          </p:nvSpPr>
          <p:spPr>
            <a:xfrm>
              <a:off x="602036" y="5037866"/>
              <a:ext cx="1608160" cy="868877"/>
            </a:xfrm>
            <a:prstGeom prst="rect">
              <a:avLst/>
            </a:prstGeom>
            <a:solidFill>
              <a:srgbClr val="FF0000"/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-NL" dirty="0" smtClean="0">
                  <a:solidFill>
                    <a:srgbClr val="000000"/>
                  </a:solidFill>
                </a:rPr>
                <a:t>Misreport </a:t>
              </a:r>
              <a:r>
                <a:rPr lang="nl-NL" dirty="0" err="1" smtClean="0">
                  <a:solidFill>
                    <a:srgbClr val="000000"/>
                  </a:solidFill>
                </a:rPr>
                <a:t>the</a:t>
              </a:r>
              <a:r>
                <a:rPr lang="nl-NL" dirty="0" smtClean="0">
                  <a:solidFill>
                    <a:srgbClr val="000000"/>
                  </a:solidFill>
                </a:rPr>
                <a:t> p-</a:t>
              </a:r>
              <a:r>
                <a:rPr lang="nl-NL" dirty="0" err="1" smtClean="0">
                  <a:solidFill>
                    <a:srgbClr val="000000"/>
                  </a:solidFill>
                </a:rPr>
                <a:t>value</a:t>
              </a:r>
              <a:r>
                <a:rPr lang="nl-NL" dirty="0" smtClean="0">
                  <a:solidFill>
                    <a:srgbClr val="000000"/>
                  </a:solidFill>
                </a:rPr>
                <a:t> as </a:t>
              </a:r>
              <a:r>
                <a:rPr lang="nl-NL" dirty="0" err="1" smtClean="0">
                  <a:solidFill>
                    <a:srgbClr val="000000"/>
                  </a:solidFill>
                </a:rPr>
                <a:t>being</a:t>
              </a:r>
              <a:r>
                <a:rPr lang="nl-NL" dirty="0" smtClean="0">
                  <a:solidFill>
                    <a:srgbClr val="000000"/>
                  </a:solidFill>
                </a:rPr>
                <a:t> &lt;.05</a:t>
              </a:r>
              <a:endParaRPr lang="nl-NL" dirty="0">
                <a:solidFill>
                  <a:srgbClr val="000000"/>
                </a:solidFill>
              </a:endParaRPr>
            </a:p>
          </p:txBody>
        </p:sp>
        <p:cxnSp>
          <p:nvCxnSpPr>
            <p:cNvPr id="51" name="Curved Connector 50"/>
            <p:cNvCxnSpPr>
              <a:stCxn id="51" idx="1"/>
            </p:cNvCxnSpPr>
            <p:nvPr/>
          </p:nvCxnSpPr>
          <p:spPr>
            <a:xfrm rot="10800000" flipV="1">
              <a:off x="602036" y="4554141"/>
              <a:ext cx="594544" cy="967501"/>
            </a:xfrm>
            <a:prstGeom prst="curvedConnector3">
              <a:avLst>
                <a:gd name="adj1" fmla="val 138450"/>
              </a:avLst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Curved Connector 53"/>
            <p:cNvCxnSpPr>
              <a:stCxn id="50" idx="3"/>
            </p:cNvCxnSpPr>
            <p:nvPr/>
          </p:nvCxnSpPr>
          <p:spPr>
            <a:xfrm flipV="1">
              <a:off x="2210196" y="5216224"/>
              <a:ext cx="5008562" cy="256081"/>
            </a:xfrm>
            <a:prstGeom prst="curvedConnector3">
              <a:avLst>
                <a:gd name="adj1" fmla="val 50000"/>
              </a:avLst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487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87" y="215416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But why?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758E-DE56-3C4D-BBD0-6D2AFB6988F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64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Implement multiple </a:t>
            </a:r>
            <a:r>
              <a:rPr lang="en-US" dirty="0" smtClean="0"/>
              <a:t>flexible independent </a:t>
            </a:r>
            <a:r>
              <a:rPr lang="en-US" dirty="0"/>
              <a:t>variables</a:t>
            </a:r>
          </a:p>
          <a:p>
            <a:r>
              <a:rPr lang="en-US" dirty="0" smtClean="0"/>
              <a:t>Measure </a:t>
            </a:r>
            <a:r>
              <a:rPr lang="en-US" dirty="0" smtClean="0"/>
              <a:t>multiple </a:t>
            </a:r>
            <a:r>
              <a:rPr lang="en-US" dirty="0"/>
              <a:t>flexible </a:t>
            </a:r>
            <a:r>
              <a:rPr lang="en-US" dirty="0" smtClean="0"/>
              <a:t>dependent </a:t>
            </a:r>
            <a:r>
              <a:rPr lang="en-US" dirty="0"/>
              <a:t>variables</a:t>
            </a:r>
          </a:p>
          <a:p>
            <a:r>
              <a:rPr lang="en-US" dirty="0" smtClean="0"/>
              <a:t>Measure additional variables that enable data </a:t>
            </a:r>
            <a:r>
              <a:rPr lang="en-US" dirty="0"/>
              <a:t>selection </a:t>
            </a:r>
            <a:r>
              <a:rPr lang="en-US" dirty="0" smtClean="0"/>
              <a:t>(e.g., background variables, awareness checks). </a:t>
            </a:r>
          </a:p>
          <a:p>
            <a:r>
              <a:rPr lang="en-US" dirty="0" smtClean="0"/>
              <a:t>Use </a:t>
            </a:r>
            <a:r>
              <a:rPr lang="en-US" dirty="0"/>
              <a:t>a vague and flexible </a:t>
            </a:r>
            <a:r>
              <a:rPr lang="en-US" dirty="0" smtClean="0"/>
              <a:t>theory and non-falsifiable hypotheses</a:t>
            </a:r>
            <a:endParaRPr lang="en-US" dirty="0"/>
          </a:p>
          <a:p>
            <a:r>
              <a:rPr lang="en-US" dirty="0"/>
              <a:t>Use </a:t>
            </a:r>
            <a:r>
              <a:rPr lang="en-US" dirty="0" smtClean="0"/>
              <a:t>scales that show ceiling or floor effects </a:t>
            </a:r>
            <a:r>
              <a:rPr lang="en-US" dirty="0" smtClean="0"/>
              <a:t>(creating </a:t>
            </a:r>
            <a:r>
              <a:rPr lang="en-US" dirty="0" smtClean="0"/>
              <a:t>artefactual </a:t>
            </a:r>
            <a:r>
              <a:rPr lang="en-US" dirty="0" smtClean="0"/>
              <a:t>interactions)</a:t>
            </a:r>
            <a:endParaRPr lang="en-US" dirty="0" smtClean="0"/>
          </a:p>
          <a:p>
            <a:r>
              <a:rPr lang="en-US" dirty="0" smtClean="0"/>
              <a:t>Run multiple </a:t>
            </a:r>
            <a:r>
              <a:rPr lang="en-US" dirty="0"/>
              <a:t>small (underpowered) </a:t>
            </a:r>
            <a:r>
              <a:rPr lang="en-US" dirty="0" smtClean="0"/>
              <a:t>studies</a:t>
            </a:r>
            <a:endParaRPr lang="en-US" dirty="0"/>
          </a:p>
          <a:p>
            <a:r>
              <a:rPr lang="en-US" dirty="0"/>
              <a:t>Create </a:t>
            </a:r>
            <a:r>
              <a:rPr lang="en-US" dirty="0" smtClean="0"/>
              <a:t>confounds in the design (e.g., different questions, lack of blinding)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758E-DE56-3C4D-BBD0-6D2AFB6988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5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4054</TotalTime>
  <Words>1166</Words>
  <Application>Microsoft Macintosh PowerPoint</Application>
  <PresentationFormat>Widescreen</PresentationFormat>
  <Paragraphs>186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Calibri Light</vt:lpstr>
      <vt:lpstr>ＭＳ Ｐゴシック</vt:lpstr>
      <vt:lpstr>Arial</vt:lpstr>
      <vt:lpstr>Office Theme</vt:lpstr>
      <vt:lpstr>Why do so many researchers misreport p-values?</vt:lpstr>
      <vt:lpstr>Misreporting of statistical results in psychology</vt:lpstr>
      <vt:lpstr>Reporting errors are related to failure to share data</vt:lpstr>
      <vt:lpstr>Misreported results are common</vt:lpstr>
      <vt:lpstr>Misreported results have been around for decades</vt:lpstr>
      <vt:lpstr>PowerPoint Presentation</vt:lpstr>
      <vt:lpstr>PowerPoint Presentation</vt:lpstr>
      <vt:lpstr>But why?</vt:lpstr>
      <vt:lpstr>Design</vt:lpstr>
      <vt:lpstr>During data collection</vt:lpstr>
      <vt:lpstr>Analyses</vt:lpstr>
      <vt:lpstr>Reporting</vt:lpstr>
      <vt:lpstr>PowerPoint Presentation</vt:lpstr>
      <vt:lpstr>PowerPoint Presentation</vt:lpstr>
      <vt:lpstr>Overarching</vt:lpstr>
      <vt:lpstr>Cognitive effects of alcohol and caffeine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 bearing on questionable and fraudulent research practices</dc:title>
  <dc:creator>Jelte Wicherts</dc:creator>
  <cp:lastModifiedBy>Jelte Wicherts</cp:lastModifiedBy>
  <cp:revision>53</cp:revision>
  <dcterms:created xsi:type="dcterms:W3CDTF">2016-03-29T06:50:21Z</dcterms:created>
  <dcterms:modified xsi:type="dcterms:W3CDTF">2016-05-28T19:06:45Z</dcterms:modified>
</cp:coreProperties>
</file>