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80" r:id="rId5"/>
    <p:sldId id="264" r:id="rId6"/>
    <p:sldId id="265" r:id="rId7"/>
    <p:sldId id="259" r:id="rId8"/>
    <p:sldId id="260" r:id="rId9"/>
    <p:sldId id="279" r:id="rId10"/>
    <p:sldId id="263" r:id="rId11"/>
    <p:sldId id="266" r:id="rId12"/>
    <p:sldId id="267" r:id="rId13"/>
    <p:sldId id="268" r:id="rId14"/>
    <p:sldId id="269" r:id="rId15"/>
    <p:sldId id="270" r:id="rId16"/>
    <p:sldId id="261" r:id="rId17"/>
    <p:sldId id="277" r:id="rId18"/>
    <p:sldId id="278" r:id="rId19"/>
    <p:sldId id="27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AD6837-D34F-4CE3-B3AD-0030A982A1A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FA0390-C04C-4ED9-9688-81748414D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05B2E5-2AD0-41BF-B911-EADF91D858B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B6974E-E71D-4AEA-A0E0-ADD7159F7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4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Hopefully we will all benefit from our mutual journey tonight…I am not a scientist or engineer.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2B17-67BD-44CE-A670-99EE7931EF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Air sealing and attic insulation can do wonders in an old brick home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Air seal in </a:t>
            </a:r>
            <a:r>
              <a:rPr lang="en-US" dirty="0" err="1">
                <a:solidFill>
                  <a:prstClr val="black"/>
                </a:solidFill>
              </a:rPr>
              <a:t>bsmnt</a:t>
            </a:r>
            <a:r>
              <a:rPr lang="en-US" dirty="0">
                <a:solidFill>
                  <a:prstClr val="black"/>
                </a:solidFill>
              </a:rPr>
              <a:t>, attic and with windows and doors all around</a:t>
            </a:r>
          </a:p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98F6-B200-4ABE-A17E-2D5DB2F13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2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</a:t>
            </a:r>
            <a:r>
              <a:rPr lang="en-US" baseline="0" dirty="0" smtClean="0"/>
              <a:t> be learning together…I’ll be available via email any time after </a:t>
            </a:r>
            <a:r>
              <a:rPr lang="en-US" baseline="0" smtClean="0"/>
              <a:t>this class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2B17-67BD-44CE-A670-99EE7931EF9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This is a view from the roof of the Labadie coal fired power plant on the Missouri River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The black coal field is a</a:t>
            </a:r>
            <a:r>
              <a:rPr lang="en-US" baseline="0" dirty="0" smtClean="0"/>
              <a:t> 45 day supply for the plant – which serves a good portion of our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98F6-B200-4ABE-A17E-2D5DB2F13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6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Overview of energy use by sector and at home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Buildings, not transportation is the big user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Seasonal</a:t>
            </a:r>
            <a:r>
              <a:rPr lang="en-US" baseline="0" dirty="0" smtClean="0"/>
              <a:t> loads and base load need to be understood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98F6-B200-4ABE-A17E-2D5DB2F13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8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Understanding the energy we consume every day and that we consume on a seasonal basis is important for planning changes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Where are we inefficient? Where are we doing best? How can we improve all?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98F6-B200-4ABE-A17E-2D5DB2F13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Older homes have simple techniques</a:t>
            </a:r>
            <a:r>
              <a:rPr lang="en-US" baseline="0" dirty="0" smtClean="0"/>
              <a:t> to increase comfort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Do you use these things and understand the intention?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98F6-B200-4ABE-A17E-2D5DB2F13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Caulking can be learned and a DIY project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Or part of a weatherization package from</a:t>
            </a:r>
            <a:r>
              <a:rPr lang="en-US" baseline="0" dirty="0" smtClean="0"/>
              <a:t> a contractor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Either way it is important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98F6-B200-4ABE-A17E-2D5DB2F13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5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Easy DIY stuff- </a:t>
            </a:r>
            <a:r>
              <a:rPr lang="en-US" dirty="0" err="1" smtClean="0"/>
              <a:t>Weatherstripping</a:t>
            </a:r>
            <a:r>
              <a:rPr lang="en-US" dirty="0" smtClean="0"/>
              <a:t> your doors and windows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An important part of weatherization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Each door improved can put 10 bucks or more in your pocket every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98F6-B200-4ABE-A17E-2D5DB2F13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Construction</a:t>
            </a:r>
            <a:r>
              <a:rPr lang="en-US" baseline="0" dirty="0" smtClean="0"/>
              <a:t> project coming up? </a:t>
            </a:r>
            <a:r>
              <a:rPr lang="en-US" dirty="0" smtClean="0"/>
              <a:t>Frame houses and gut rehabs</a:t>
            </a:r>
            <a:r>
              <a:rPr lang="en-US" baseline="0" dirty="0" smtClean="0"/>
              <a:t> can really benefit from increased wall insulation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98F6-B200-4ABE-A17E-2D5DB2F13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4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1168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210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63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047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523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7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017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426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1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48A3B8-FDE1-43EE-984E-EA6083674B5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C46297-E7DA-4B8E-AC7D-03A1DC71E4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DFBF1A-AD20-4060-AB5A-7ACDBF20307F}" type="datetimeFigureOut">
              <a:rPr lang="en-US" smtClean="0">
                <a:solidFill>
                  <a:srgbClr val="696464"/>
                </a:solidFill>
              </a:rPr>
              <a:pPr/>
              <a:t>9/29/2014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634D91-1457-463C-B9D6-F41AFD9D8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9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en.com/sites/AEA/Pages/Home.aspx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mobot.org/sustainability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reenbuildingadvisor.com/" TargetMode="External"/><Relationship Id="rId5" Type="http://schemas.openxmlformats.org/officeDocument/2006/relationships/hyperlink" Target="http://www.greenhomeguide.com/" TargetMode="External"/><Relationship Id="rId4" Type="http://schemas.openxmlformats.org/officeDocument/2006/relationships/hyperlink" Target="http://www.lacledegas.com/efficienc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Reilly, LEED AP, BPI BA &amp; EP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 for Improving Comfort and Saving Energy/Money at Home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257550" cy="13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6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800" dirty="0"/>
              <a:t>Double Hung Windows &amp;</a:t>
            </a:r>
            <a:br>
              <a:rPr lang="en-US" sz="3800" dirty="0"/>
            </a:br>
            <a:r>
              <a:rPr lang="en-US" sz="3800" dirty="0"/>
              <a:t>Interior Transoms</a:t>
            </a:r>
          </a:p>
        </p:txBody>
      </p:sp>
      <p:pic>
        <p:nvPicPr>
          <p:cNvPr id="312323" name="Picture 3" descr="Double-hung Window Restoratio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1000" y="2209800"/>
            <a:ext cx="4529919" cy="378156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3810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ea typeface="ＭＳ Ｐゴシック" pitchFamily="79" charset="-128"/>
              </a:rPr>
              <a:t>Cool air in the bottom</a:t>
            </a:r>
          </a:p>
          <a:p>
            <a:pPr eaLnBrk="0" hangingPunct="0"/>
            <a:r>
              <a:rPr lang="en-US" sz="2400" dirty="0">
                <a:ea typeface="ＭＳ Ｐゴシック" pitchFamily="79" charset="-128"/>
              </a:rPr>
              <a:t>and warm air out the </a:t>
            </a:r>
            <a:r>
              <a:rPr lang="en-US" sz="2400" dirty="0" smtClean="0">
                <a:ea typeface="ＭＳ Ｐゴシック" pitchFamily="79" charset="-128"/>
              </a:rPr>
              <a:t>top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79" charset="-128"/>
              </a:rPr>
              <a:t>Other old school/ DIY strategies</a:t>
            </a: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79" charset="-128"/>
              </a:rPr>
              <a:t>Deciduous trees on the south side</a:t>
            </a: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79" charset="-128"/>
              </a:rPr>
              <a:t>Using shades/curtains when appropriate</a:t>
            </a:r>
            <a:endParaRPr lang="en-US" sz="2400" dirty="0">
              <a:ea typeface="ＭＳ Ｐゴシック" pitchFamily="7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3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Windows</a:t>
            </a:r>
          </a:p>
        </p:txBody>
      </p:sp>
      <p:pic>
        <p:nvPicPr>
          <p:cNvPr id="321541" name="Picture 5" descr="windows-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668" y="1752600"/>
            <a:ext cx="3054350" cy="4876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3" name="Picture 7" descr="Where to caulk joints of a fixed wind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81033"/>
            <a:ext cx="3190875" cy="45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5" name="Picture 9" descr="2118213490_d9abd2ea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2381250" cy="229552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Doors</a:t>
            </a:r>
          </a:p>
        </p:txBody>
      </p:sp>
      <p:pic>
        <p:nvPicPr>
          <p:cNvPr id="322567" name="Picture 7" descr="20080221103311_door-weatherstrip-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898" y="1538679"/>
            <a:ext cx="3994150" cy="494059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5" name="Picture 5" descr="how-to-install-weatherstripping-onto-doors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810000" cy="26098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Insulation saves money</a:t>
            </a:r>
          </a:p>
        </p:txBody>
      </p:sp>
      <p:pic>
        <p:nvPicPr>
          <p:cNvPr id="315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905000"/>
            <a:ext cx="5056188" cy="4530725"/>
          </a:xfrm>
          <a:noFill/>
          <a:ln w="38100">
            <a:solidFill>
              <a:schemeClr val="accent1"/>
            </a:solidFill>
          </a:ln>
        </p:spPr>
      </p:pic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6477000" y="2819400"/>
            <a:ext cx="20923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Sealing</a:t>
            </a:r>
          </a:p>
          <a:p>
            <a:pPr>
              <a:buFontTx/>
              <a:buChar char="•"/>
            </a:pPr>
            <a:r>
              <a:rPr lang="en-US"/>
              <a:t>Ventilation</a:t>
            </a:r>
          </a:p>
          <a:p>
            <a:pPr>
              <a:buFontTx/>
              <a:buChar char="•"/>
            </a:pPr>
            <a:r>
              <a:rPr lang="en-US"/>
              <a:t>Moisture control</a:t>
            </a:r>
          </a:p>
          <a:p>
            <a:pPr>
              <a:buFontTx/>
              <a:buChar char="•"/>
            </a:pPr>
            <a:r>
              <a:rPr lang="en-US"/>
              <a:t>Proper installation</a:t>
            </a:r>
          </a:p>
          <a:p>
            <a:pPr>
              <a:buFontTx/>
              <a:buChar char="•"/>
            </a:pPr>
            <a:r>
              <a:rPr lang="en-US"/>
              <a:t>R-value and an </a:t>
            </a:r>
          </a:p>
          <a:p>
            <a:r>
              <a:rPr lang="en-US"/>
              <a:t> old brick home</a:t>
            </a:r>
          </a:p>
        </p:txBody>
      </p:sp>
    </p:spTree>
    <p:extLst>
      <p:ext uri="{BB962C8B-B14F-4D97-AF65-F5344CB8AC3E}">
        <p14:creationId xmlns:p14="http://schemas.microsoft.com/office/powerpoint/2010/main" val="6783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Attic Insulation</a:t>
            </a:r>
          </a:p>
        </p:txBody>
      </p:sp>
      <p:pic>
        <p:nvPicPr>
          <p:cNvPr id="320517" name="Picture 5" descr="PTP_Attic_Ins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10508"/>
            <a:ext cx="5791200" cy="468574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6" y="6858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15340" r="30869" b="9723"/>
          <a:stretch/>
        </p:blipFill>
        <p:spPr bwMode="auto">
          <a:xfrm>
            <a:off x="1676400" y="242454"/>
            <a:ext cx="5816600" cy="640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t="19141" r="16586" b="8789"/>
          <a:stretch/>
        </p:blipFill>
        <p:spPr bwMode="auto">
          <a:xfrm>
            <a:off x="533400" y="609600"/>
            <a:ext cx="7958137" cy="527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5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Botanical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42672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Web Resources</a:t>
            </a:r>
          </a:p>
          <a:p>
            <a:pPr lvl="1"/>
            <a:r>
              <a:rPr lang="en-US" dirty="0" smtClean="0">
                <a:hlinkClick r:id="rId2"/>
              </a:rPr>
              <a:t>www.mobot.org/sustainability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http://www.ameren.com/sites/AEA/Pages/Home.aspx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http://www.lacledegas.com/efficiency/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www.greenhomeguide.com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www.greenbuildingadvisor.com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world experience:</a:t>
            </a:r>
          </a:p>
          <a:p>
            <a:pPr lvl="1"/>
            <a:r>
              <a:rPr lang="en-US" dirty="0" smtClean="0"/>
              <a:t>Air sealing, then insulation</a:t>
            </a:r>
          </a:p>
          <a:p>
            <a:pPr lvl="1"/>
            <a:r>
              <a:rPr lang="en-US" dirty="0" smtClean="0"/>
              <a:t>Trust but verify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hvac</a:t>
            </a:r>
            <a:r>
              <a:rPr lang="en-US" dirty="0" smtClean="0"/>
              <a:t> bigger is not better – it’s worse</a:t>
            </a:r>
          </a:p>
          <a:p>
            <a:pPr lvl="1"/>
            <a:r>
              <a:rPr lang="en-US" dirty="0" smtClean="0"/>
              <a:t>Windows typically have the lowest ROI</a:t>
            </a:r>
          </a:p>
          <a:p>
            <a:pPr lvl="1"/>
            <a:r>
              <a:rPr lang="en-US" dirty="0" smtClean="0"/>
              <a:t>Questions?????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3257550" cy="13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3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&amp; 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343400" cy="3833019"/>
          </a:xfrm>
        </p:spPr>
        <p:txBody>
          <a:bodyPr>
            <a:normAutofit/>
          </a:bodyPr>
          <a:lstStyle/>
          <a:p>
            <a:r>
              <a:rPr lang="en-US" dirty="0"/>
              <a:t>Energy Programs Manager of the Missouri Botanical Garden’s </a:t>
            </a:r>
            <a:r>
              <a:rPr lang="en-US" dirty="0" err="1"/>
              <a:t>Earthways</a:t>
            </a:r>
            <a:r>
              <a:rPr lang="en-US" dirty="0"/>
              <a:t> Center</a:t>
            </a:r>
          </a:p>
          <a:p>
            <a:r>
              <a:rPr lang="en-US" dirty="0"/>
              <a:t>LEED AP, BOC, BPI BA &amp; EP</a:t>
            </a:r>
          </a:p>
          <a:p>
            <a:r>
              <a:rPr lang="en-US" dirty="0" smtClean="0"/>
              <a:t>Advisory Board Member of The Center </a:t>
            </a:r>
            <a:r>
              <a:rPr lang="en-US" dirty="0"/>
              <a:t>for Sustainability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/>
              <a:t>SLU</a:t>
            </a:r>
          </a:p>
          <a:p>
            <a:r>
              <a:rPr lang="en-US" dirty="0"/>
              <a:t>Old Carpenter and Part of a Team</a:t>
            </a:r>
            <a:r>
              <a:rPr lang="en-US" dirty="0" smtClean="0"/>
              <a:t>!</a:t>
            </a:r>
          </a:p>
        </p:txBody>
      </p:sp>
      <p:pic>
        <p:nvPicPr>
          <p:cNvPr id="9218" name="Picture 2" descr="http://t3.gstatic.com/images?q=tbn:ANd9GcRkAbzAWWSubYFDhC1meGMRxBkaqDJ9VJSjvBgnZ89KX3TGY3V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3711191" cy="2438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0" y="13716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5" name="Content Placeholder 4" descr="kwh me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5637" y="2133600"/>
            <a:ext cx="36576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You will know how to make a plan based on where you are now</a:t>
            </a:r>
          </a:p>
          <a:p>
            <a:r>
              <a:rPr lang="en-US" dirty="0" smtClean="0"/>
              <a:t>You will have 3 (at least) ideas to help you make smart decisions about energy efficiency</a:t>
            </a:r>
          </a:p>
          <a:p>
            <a:r>
              <a:rPr lang="en-US" dirty="0" smtClean="0"/>
              <a:t>You will gain insider info to quality resources in the EE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8" name="Picture 4" descr="labadi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48" y="457200"/>
            <a:ext cx="7467600" cy="496411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tUFtIcSCjwQ/TmwPbXycyVI/AAAAAAAABG4/9X_cMtcpl1M/s1600/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"/>
            <a:ext cx="5543550" cy="1552576"/>
          </a:xfrm>
          <a:prstGeom prst="rect">
            <a:avLst/>
          </a:prstGeom>
          <a:noFill/>
        </p:spPr>
      </p:pic>
      <p:pic>
        <p:nvPicPr>
          <p:cNvPr id="1028" name="Picture 4" descr="http://4.bp.blogspot.com/-7TkM3vn5Op4/TmwPsWipqeI/AAAAAAAABG8/-TVRyOOdOtE/s1600/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57400"/>
            <a:ext cx="4838700" cy="1238250"/>
          </a:xfrm>
          <a:prstGeom prst="rect">
            <a:avLst/>
          </a:prstGeom>
          <a:noFill/>
        </p:spPr>
      </p:pic>
      <p:pic>
        <p:nvPicPr>
          <p:cNvPr id="1030" name="Picture 6" descr="http://1.bp.blogspot.com/-Txalq7PA86Q/TmwQcTVE41I/AAAAAAAABHA/5mLAYOUIDt4/s1600/Pictur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05200"/>
            <a:ext cx="3895725" cy="1428750"/>
          </a:xfrm>
          <a:prstGeom prst="rect">
            <a:avLst/>
          </a:prstGeom>
          <a:noFill/>
        </p:spPr>
      </p:pic>
      <p:pic>
        <p:nvPicPr>
          <p:cNvPr id="1032" name="Picture 8" descr="http://1.bp.blogspot.com/-PvpJlYx3Lpk/TmwQnc475YI/AAAAAAAABHE/oWZ3t19UJ3E/s1600/Pictur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181600"/>
            <a:ext cx="5286375" cy="12954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2667000"/>
            <a:ext cx="298190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all our electricity came from</a:t>
            </a:r>
          </a:p>
          <a:p>
            <a:pPr algn="ctr"/>
            <a:r>
              <a:rPr lang="en-US" sz="6000" dirty="0" smtClean="0"/>
              <a:t>LABADIE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652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nergy_use_in_homes-large.gif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914400"/>
            <a:ext cx="3505200" cy="4614862"/>
          </a:xfrm>
        </p:spPr>
      </p:pic>
      <p:pic>
        <p:nvPicPr>
          <p:cNvPr id="7" name="Content Placeholder 6" descr="energy_consumption_by_sector-large.gif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914400"/>
            <a:ext cx="3810000" cy="4381500"/>
          </a:xfrm>
        </p:spPr>
      </p:pic>
    </p:spTree>
    <p:extLst>
      <p:ext uri="{BB962C8B-B14F-4D97-AF65-F5344CB8AC3E}">
        <p14:creationId xmlns:p14="http://schemas.microsoft.com/office/powerpoint/2010/main" val="33437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se.jpg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3" t="1839" r="5584" b="41148"/>
          <a:stretch/>
        </p:blipFill>
        <p:spPr>
          <a:xfrm>
            <a:off x="1828800" y="381000"/>
            <a:ext cx="5373688" cy="4630738"/>
          </a:xfrm>
          <a:ln w="63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3000" y="574292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Baseload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vs. Seasonal Consumption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peakprosperity.com/images/wikis/house-le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934075" cy="63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7086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 a plan</a:t>
            </a:r>
          </a:p>
          <a:p>
            <a:r>
              <a:rPr lang="en-US" dirty="0" smtClean="0"/>
              <a:t>Embodied energy and durability</a:t>
            </a:r>
          </a:p>
          <a:p>
            <a:r>
              <a:rPr lang="en-US" dirty="0" smtClean="0"/>
              <a:t>The gamut from weatherization to deep energy retrofits</a:t>
            </a:r>
          </a:p>
          <a:p>
            <a:r>
              <a:rPr lang="en-US" dirty="0" smtClean="0"/>
              <a:t>Analyzing your energy consumption</a:t>
            </a:r>
          </a:p>
          <a:p>
            <a:pPr lvl="1"/>
            <a:r>
              <a:rPr lang="en-US" dirty="0" smtClean="0"/>
              <a:t>Vampire electric/smart strips</a:t>
            </a:r>
          </a:p>
          <a:p>
            <a:pPr lvl="1"/>
            <a:r>
              <a:rPr lang="en-US" dirty="0" smtClean="0"/>
              <a:t>Mini-meters</a:t>
            </a:r>
          </a:p>
          <a:p>
            <a:r>
              <a:rPr lang="en-US" dirty="0" smtClean="0"/>
              <a:t>Home Energy Assessment/Audit</a:t>
            </a:r>
          </a:p>
          <a:p>
            <a:pPr lvl="1"/>
            <a:r>
              <a:rPr lang="en-US" dirty="0" smtClean="0"/>
              <a:t>Safety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dirty="0" smtClean="0"/>
              <a:t>CAZ</a:t>
            </a:r>
          </a:p>
          <a:p>
            <a:pPr lvl="1"/>
            <a:r>
              <a:rPr lang="en-US" dirty="0" smtClean="0"/>
              <a:t>Blower Door</a:t>
            </a:r>
          </a:p>
          <a:p>
            <a:pPr lvl="1"/>
            <a:r>
              <a:rPr lang="en-US" dirty="0" smtClean="0"/>
              <a:t>HVAC, lighting, appliances, IAQ &amp; more</a:t>
            </a:r>
          </a:p>
          <a:p>
            <a:r>
              <a:rPr lang="en-US" dirty="0" smtClean="0"/>
              <a:t>You now have a baseline!</a:t>
            </a:r>
            <a:endParaRPr lang="en-US" dirty="0"/>
          </a:p>
        </p:txBody>
      </p:sp>
      <p:pic>
        <p:nvPicPr>
          <p:cNvPr id="4" name="Picture 3" descr="01-mosby-blower-door-te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971800"/>
            <a:ext cx="2184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</TotalTime>
  <Words>512</Words>
  <Application>Microsoft Office PowerPoint</Application>
  <PresentationFormat>On-screen Show (4:3)</PresentationFormat>
  <Paragraphs>87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Equity</vt:lpstr>
      <vt:lpstr>1_Equity</vt:lpstr>
      <vt:lpstr>Resources for Improving Comfort and Saving Energy/Money at Home</vt:lpstr>
      <vt:lpstr>Intro &amp; Housekeeping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Efficiency Basics</vt:lpstr>
      <vt:lpstr>Double Hung Windows &amp; Interior Transoms</vt:lpstr>
      <vt:lpstr>Windows</vt:lpstr>
      <vt:lpstr>Doors</vt:lpstr>
      <vt:lpstr>Insulation saves money</vt:lpstr>
      <vt:lpstr>Attic Insulation</vt:lpstr>
      <vt:lpstr>PowerPoint Presentation</vt:lpstr>
      <vt:lpstr>PowerPoint Presentation</vt:lpstr>
      <vt:lpstr>PowerPoint Presentation</vt:lpstr>
      <vt:lpstr>Missouri Botanical Garden</vt:lpstr>
    </vt:vector>
  </TitlesOfParts>
  <Company>Missouri Botanical Garden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for Improving Comfort and Saving Energy/Money at Home</dc:title>
  <dc:creator>Richard Reilly</dc:creator>
  <cp:lastModifiedBy>Richard Reilly</cp:lastModifiedBy>
  <cp:revision>15</cp:revision>
  <cp:lastPrinted>2014-01-29T19:34:51Z</cp:lastPrinted>
  <dcterms:created xsi:type="dcterms:W3CDTF">2014-01-29T15:51:49Z</dcterms:created>
  <dcterms:modified xsi:type="dcterms:W3CDTF">2014-09-29T16:42:19Z</dcterms:modified>
</cp:coreProperties>
</file>