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8" r:id="rId3"/>
    <p:sldId id="260" r:id="rId4"/>
    <p:sldId id="261" r:id="rId5"/>
    <p:sldId id="262" r:id="rId6"/>
    <p:sldId id="263" r:id="rId7"/>
    <p:sldId id="258"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6" autoAdjust="0"/>
    <p:restoredTop sz="94660"/>
  </p:normalViewPr>
  <p:slideViewPr>
    <p:cSldViewPr snapToGrid="0">
      <p:cViewPr varScale="1">
        <p:scale>
          <a:sx n="100" d="100"/>
          <a:sy n="100" d="100"/>
        </p:scale>
        <p:origin x="39"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CBCF-6B14-49FD-87F7-4245D33AB9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7A5A79-5C06-4F34-8EB1-52428CE4B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C285B8-5272-4645-B9C9-1CA3E73547F4}"/>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8574ACDC-4FF4-4591-A467-E5439D38B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44BA7-625F-4C2A-86BE-17B6E3F3947C}"/>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97690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6210-DE3A-4B68-A155-66EB38A50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B7CD1-37AD-4843-A89D-EF52AE4FA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50347-899E-4949-9F90-53A61CFEF8DE}"/>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CD6AF45B-A816-408D-8798-7B0F2BB0F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D5053-058B-4B34-9612-1BD0A6A56D08}"/>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380753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EBEB9-8A15-413A-BAE6-669A6BB297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553830-8759-4D0E-AAAA-5BC8E8D688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9E358-DA8C-43C1-9A5D-C63866E6FB33}"/>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36E7C4AF-9807-4D58-B909-476EA27BC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5178E-5B46-4FCF-9E78-5638F59862AC}"/>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53578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CC46-E48E-4442-A26A-25C15F18E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A2C6C-A848-4623-A2C1-166D9E5CB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9C814-6FCB-404B-AE26-AD8D11C00D2D}"/>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D7349FC1-9059-46BC-8E1A-129389004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BB772-B431-47E3-AADF-504525BCB390}"/>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63256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B95C-83B0-40D5-A116-84A4DECDD4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D88808-7B4C-4ECB-BFA4-4167B49C4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56DA7-46A0-4DFB-A634-489EFBDCAF9A}"/>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681EB77A-B9ED-4D28-978E-2BA5C591E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68289-0E8A-4BA2-8FF5-D1BF64989C80}"/>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37368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E3E5-C467-4067-9B07-91C684CC0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EE863-AA37-466E-839F-AD1B959E5E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18905F-999D-448F-A1A9-965DA7A1CD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6946B8-EF99-4B65-A25A-9B6FBEFA2041}"/>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6" name="Footer Placeholder 5">
            <a:extLst>
              <a:ext uri="{FF2B5EF4-FFF2-40B4-BE49-F238E27FC236}">
                <a16:creationId xmlns:a16="http://schemas.microsoft.com/office/drawing/2014/main" id="{F4D4BA64-06EE-44A4-867F-2C032E042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450A6-DE72-4774-BAB7-91EE681C483C}"/>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252155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911B-FE3D-4B06-A2B4-A3DE74D2F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285CD5-7B9D-40D6-9267-002EE77BB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16445-A950-45B3-89B4-DEC834034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24DB1-AA69-4197-A14F-DCC58BD052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03152B-0BFD-4A47-B02B-AD55E9A1F9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D6E5C0-D978-43C3-BE90-86F477C1A68C}"/>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8" name="Footer Placeholder 7">
            <a:extLst>
              <a:ext uri="{FF2B5EF4-FFF2-40B4-BE49-F238E27FC236}">
                <a16:creationId xmlns:a16="http://schemas.microsoft.com/office/drawing/2014/main" id="{263EC545-B3A5-4ABC-B56E-3D3AAE38BC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E1E9D9-D161-4C3D-BA05-0628AF7A36B0}"/>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65375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4F81-B709-4E62-96F0-9BBF84125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DD93D9-1747-462F-AF13-CF9628FBA9D7}"/>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4" name="Footer Placeholder 3">
            <a:extLst>
              <a:ext uri="{FF2B5EF4-FFF2-40B4-BE49-F238E27FC236}">
                <a16:creationId xmlns:a16="http://schemas.microsoft.com/office/drawing/2014/main" id="{E4069D76-58DC-4D62-AFF9-DBE108BA9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BD6530-07AC-43BF-9E57-19A63536609C}"/>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428119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6C783-4A3C-4C9B-A1D4-7813C03E4958}"/>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3" name="Footer Placeholder 2">
            <a:extLst>
              <a:ext uri="{FF2B5EF4-FFF2-40B4-BE49-F238E27FC236}">
                <a16:creationId xmlns:a16="http://schemas.microsoft.com/office/drawing/2014/main" id="{E961E81D-8E66-4AE1-8105-59287A5603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B3DE05-CF0E-444A-B40E-370E9CCD689F}"/>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83218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A89D-7A6F-4047-9F00-D67DD3261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E67962-B8E2-4E94-A89D-100D6354B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819B1-7C19-41FD-9CDF-5328FFA91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698CF-F584-462A-83DF-A3709AD08B1C}"/>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6" name="Footer Placeholder 5">
            <a:extLst>
              <a:ext uri="{FF2B5EF4-FFF2-40B4-BE49-F238E27FC236}">
                <a16:creationId xmlns:a16="http://schemas.microsoft.com/office/drawing/2014/main" id="{F32B8BEA-246B-4928-852B-11C6F3E3B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251E6-1322-4B0C-97FC-32D9A8303A57}"/>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69330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515D-46AC-4440-A62A-C913C869F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9947E-473F-4B47-9B74-F7024C566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928B8B-34FB-4408-BCFC-98A319723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9AA73-D7C6-456D-B371-17694316DC6D}"/>
              </a:ext>
            </a:extLst>
          </p:cNvPr>
          <p:cNvSpPr>
            <a:spLocks noGrp="1"/>
          </p:cNvSpPr>
          <p:nvPr>
            <p:ph type="dt" sz="half" idx="10"/>
          </p:nvPr>
        </p:nvSpPr>
        <p:spPr/>
        <p:txBody>
          <a:bodyPr/>
          <a:lstStyle/>
          <a:p>
            <a:fld id="{775E67BA-9578-47DA-B19B-CDAD68710FAF}" type="datetimeFigureOut">
              <a:rPr lang="en-US" smtClean="0"/>
              <a:t>3/31/2020</a:t>
            </a:fld>
            <a:endParaRPr lang="en-US"/>
          </a:p>
        </p:txBody>
      </p:sp>
      <p:sp>
        <p:nvSpPr>
          <p:cNvPr id="6" name="Footer Placeholder 5">
            <a:extLst>
              <a:ext uri="{FF2B5EF4-FFF2-40B4-BE49-F238E27FC236}">
                <a16:creationId xmlns:a16="http://schemas.microsoft.com/office/drawing/2014/main" id="{012E25C4-9F8E-47D9-80F7-F8927483D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8FA2E-6232-4763-9F23-F60FC00C80D0}"/>
              </a:ext>
            </a:extLst>
          </p:cNvPr>
          <p:cNvSpPr>
            <a:spLocks noGrp="1"/>
          </p:cNvSpPr>
          <p:nvPr>
            <p:ph type="sldNum" sz="quarter" idx="12"/>
          </p:nvPr>
        </p:nvSpPr>
        <p:spPr/>
        <p:txBody>
          <a:bodyPr/>
          <a:lstStyle/>
          <a:p>
            <a:fld id="{B414BC8C-F12B-485A-91E1-11730D161128}" type="slidenum">
              <a:rPr lang="en-US" smtClean="0"/>
              <a:t>‹#›</a:t>
            </a:fld>
            <a:endParaRPr lang="en-US"/>
          </a:p>
        </p:txBody>
      </p:sp>
    </p:spTree>
    <p:extLst>
      <p:ext uri="{BB962C8B-B14F-4D97-AF65-F5344CB8AC3E}">
        <p14:creationId xmlns:p14="http://schemas.microsoft.com/office/powerpoint/2010/main" val="185841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F6C18-C5CD-4191-ACED-97DAB274E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EBAA5-5CCF-42EA-85C0-6B3844C4C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5F3C3-9D24-427D-85D9-58DC03239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E67BA-9578-47DA-B19B-CDAD68710FAF}" type="datetimeFigureOut">
              <a:rPr lang="en-US" smtClean="0"/>
              <a:t>3/31/2020</a:t>
            </a:fld>
            <a:endParaRPr lang="en-US"/>
          </a:p>
        </p:txBody>
      </p:sp>
      <p:sp>
        <p:nvSpPr>
          <p:cNvPr id="5" name="Footer Placeholder 4">
            <a:extLst>
              <a:ext uri="{FF2B5EF4-FFF2-40B4-BE49-F238E27FC236}">
                <a16:creationId xmlns:a16="http://schemas.microsoft.com/office/drawing/2014/main" id="{C59EF702-7DF0-4B79-AC60-0A37E7328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86DDAD-7C0B-492F-BDAF-33DDB9DFB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4BC8C-F12B-485A-91E1-11730D161128}" type="slidenum">
              <a:rPr lang="en-US" smtClean="0"/>
              <a:t>‹#›</a:t>
            </a:fld>
            <a:endParaRPr lang="en-US"/>
          </a:p>
        </p:txBody>
      </p:sp>
    </p:spTree>
    <p:extLst>
      <p:ext uri="{BB962C8B-B14F-4D97-AF65-F5344CB8AC3E}">
        <p14:creationId xmlns:p14="http://schemas.microsoft.com/office/powerpoint/2010/main" val="226272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t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tif"/><Relationship Id="rId4" Type="http://schemas.openxmlformats.org/officeDocument/2006/relationships/hyperlink" Target="http://www.facebook.com/citizensciencegi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tif"/><Relationship Id="rId4" Type="http://schemas.openxmlformats.org/officeDocument/2006/relationships/hyperlink" Target="http://www.facebook.com/citizensciencegi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jpeg"/><Relationship Id="rId10" Type="http://schemas.openxmlformats.org/officeDocument/2006/relationships/image" Target="../media/image1.tif"/><Relationship Id="rId4" Type="http://schemas.openxmlformats.org/officeDocument/2006/relationships/hyperlink" Target="https://www.nationalgeographic.org/encyclopedia/map/" TargetMode="External"/><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t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heel&#10;&#10;Description automatically generated">
            <a:extLst>
              <a:ext uri="{FF2B5EF4-FFF2-40B4-BE49-F238E27FC236}">
                <a16:creationId xmlns:a16="http://schemas.microsoft.com/office/drawing/2014/main" id="{BBC80CF7-2E6B-445F-9220-17C3EDF38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0" y="954874"/>
            <a:ext cx="3794760" cy="216301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4552488-86EC-4E75-AC60-83BE5056D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865" y="4238182"/>
            <a:ext cx="4837175" cy="1499523"/>
          </a:xfrm>
          <a:prstGeom prst="rect">
            <a:avLst/>
          </a:prstGeom>
        </p:spPr>
      </p:pic>
      <p:sp>
        <p:nvSpPr>
          <p:cNvPr id="25" name="Freeform: Shape 1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36A92A-F0CB-4885-9315-1D7A32CA79ED}"/>
              </a:ext>
            </a:extLst>
          </p:cNvPr>
          <p:cNvSpPr>
            <a:spLocks noGrp="1"/>
          </p:cNvSpPr>
          <p:nvPr>
            <p:ph type="ctrTitle"/>
          </p:nvPr>
        </p:nvSpPr>
        <p:spPr>
          <a:xfrm>
            <a:off x="804672" y="415095"/>
            <a:ext cx="5294376" cy="3072384"/>
          </a:xfrm>
        </p:spPr>
        <p:txBody>
          <a:bodyPr anchor="b">
            <a:normAutofit/>
          </a:bodyPr>
          <a:lstStyle/>
          <a:p>
            <a:pPr algn="l"/>
            <a:r>
              <a:rPr lang="en-US" sz="5400"/>
              <a:t>At-Home Map Basics with a Lego City</a:t>
            </a:r>
          </a:p>
        </p:txBody>
      </p:sp>
      <p:sp>
        <p:nvSpPr>
          <p:cNvPr id="3" name="Subtitle 2">
            <a:extLst>
              <a:ext uri="{FF2B5EF4-FFF2-40B4-BE49-F238E27FC236}">
                <a16:creationId xmlns:a16="http://schemas.microsoft.com/office/drawing/2014/main" id="{D4CC4E7D-9B67-4CF4-972E-83FEBD966807}"/>
              </a:ext>
            </a:extLst>
          </p:cNvPr>
          <p:cNvSpPr>
            <a:spLocks noGrp="1"/>
          </p:cNvSpPr>
          <p:nvPr>
            <p:ph type="subTitle" idx="1"/>
          </p:nvPr>
        </p:nvSpPr>
        <p:spPr>
          <a:xfrm>
            <a:off x="804672" y="3633783"/>
            <a:ext cx="4167376" cy="1657355"/>
          </a:xfrm>
        </p:spPr>
        <p:txBody>
          <a:bodyPr anchor="t">
            <a:normAutofit lnSpcReduction="10000"/>
          </a:bodyPr>
          <a:lstStyle/>
          <a:p>
            <a:pPr algn="l"/>
            <a:r>
              <a:rPr lang="en-US" sz="2000" dirty="0"/>
              <a:t>Created by the #</a:t>
            </a:r>
            <a:r>
              <a:rPr lang="en-US" sz="2000" dirty="0" err="1"/>
              <a:t>ucfathome</a:t>
            </a:r>
            <a:r>
              <a:rPr lang="en-US" sz="2000" dirty="0"/>
              <a:t> crew –</a:t>
            </a:r>
          </a:p>
          <a:p>
            <a:pPr algn="l"/>
            <a:r>
              <a:rPr lang="en-US" sz="2000" dirty="0"/>
              <a:t>Dr. Tim Hawthorne (UCF) and his kiddos</a:t>
            </a:r>
          </a:p>
          <a:p>
            <a:pPr algn="l"/>
            <a:r>
              <a:rPr lang="en-US" sz="2000" dirty="0"/>
              <a:t>Aiden (8), and Elizabeth (6) from Partin Elementary in Oviedo, FL</a:t>
            </a:r>
          </a:p>
        </p:txBody>
      </p:sp>
      <p:pic>
        <p:nvPicPr>
          <p:cNvPr id="7" name="Audio 6">
            <a:hlinkClick r:id="" action="ppaction://media"/>
            <a:extLst>
              <a:ext uri="{FF2B5EF4-FFF2-40B4-BE49-F238E27FC236}">
                <a16:creationId xmlns:a16="http://schemas.microsoft.com/office/drawing/2014/main" id="{24DF9E32-A67D-4B3B-A398-F0D9008131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3546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3734"/>
    </mc:Choice>
    <mc:Fallback>
      <p:transition spd="slow" advTm="3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1099-1C3C-4C78-88A1-F8EFD29E1EF3}"/>
              </a:ext>
            </a:extLst>
          </p:cNvPr>
          <p:cNvSpPr>
            <a:spLocks noGrp="1"/>
          </p:cNvSpPr>
          <p:nvPr>
            <p:ph type="title"/>
          </p:nvPr>
        </p:nvSpPr>
        <p:spPr/>
        <p:txBody>
          <a:bodyPr/>
          <a:lstStyle/>
          <a:p>
            <a:r>
              <a:rPr lang="en-US" b="1" dirty="0"/>
              <a:t>Review Questions</a:t>
            </a:r>
          </a:p>
        </p:txBody>
      </p:sp>
      <p:sp>
        <p:nvSpPr>
          <p:cNvPr id="3" name="Content Placeholder 2">
            <a:extLst>
              <a:ext uri="{FF2B5EF4-FFF2-40B4-BE49-F238E27FC236}">
                <a16:creationId xmlns:a16="http://schemas.microsoft.com/office/drawing/2014/main" id="{3DCC08AA-5DCD-4D71-AC03-8618832A101A}"/>
              </a:ext>
            </a:extLst>
          </p:cNvPr>
          <p:cNvSpPr>
            <a:spLocks noGrp="1"/>
          </p:cNvSpPr>
          <p:nvPr>
            <p:ph idx="1"/>
          </p:nvPr>
        </p:nvSpPr>
        <p:spPr/>
        <p:txBody>
          <a:bodyPr>
            <a:normAutofit/>
          </a:bodyPr>
          <a:lstStyle/>
          <a:p>
            <a:pPr marL="0" indent="0">
              <a:buNone/>
            </a:pPr>
            <a:r>
              <a:rPr lang="en-US" dirty="0"/>
              <a:t>8. Write a sentence to explain what a </a:t>
            </a:r>
            <a:r>
              <a:rPr lang="en-US" b="1" dirty="0"/>
              <a:t>map grid </a:t>
            </a:r>
            <a:r>
              <a:rPr lang="en-US" dirty="0"/>
              <a:t>does on a map.</a:t>
            </a:r>
          </a:p>
          <a:p>
            <a:endParaRPr lang="en-US" dirty="0"/>
          </a:p>
          <a:p>
            <a:endParaRPr lang="en-US" dirty="0"/>
          </a:p>
          <a:p>
            <a:endParaRPr lang="en-US" dirty="0"/>
          </a:p>
          <a:p>
            <a:pPr marL="0" indent="0">
              <a:buNone/>
            </a:pPr>
            <a:r>
              <a:rPr lang="en-US" dirty="0"/>
              <a:t>9. Write a sentence to explain what a </a:t>
            </a:r>
            <a:r>
              <a:rPr lang="en-US" b="1" dirty="0"/>
              <a:t>scale bar </a:t>
            </a:r>
            <a:r>
              <a:rPr lang="en-US" dirty="0"/>
              <a:t>does on a map.</a:t>
            </a:r>
          </a:p>
          <a:p>
            <a:endParaRPr lang="en-US" dirty="0"/>
          </a:p>
        </p:txBody>
      </p:sp>
      <p:pic>
        <p:nvPicPr>
          <p:cNvPr id="4" name="Picture 3" descr="A picture containing wheel&#10;&#10;Description automatically generated">
            <a:extLst>
              <a:ext uri="{FF2B5EF4-FFF2-40B4-BE49-F238E27FC236}">
                <a16:creationId xmlns:a16="http://schemas.microsoft.com/office/drawing/2014/main" id="{1C60A4BB-BBA8-4344-B18B-463F0A002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123" y="5459013"/>
            <a:ext cx="2280199" cy="1299713"/>
          </a:xfrm>
          <a:prstGeom prst="rect">
            <a:avLst/>
          </a:prstGeom>
        </p:spPr>
      </p:pic>
      <p:pic>
        <p:nvPicPr>
          <p:cNvPr id="5" name="Audio 4">
            <a:hlinkClick r:id="" action="ppaction://media"/>
            <a:extLst>
              <a:ext uri="{FF2B5EF4-FFF2-40B4-BE49-F238E27FC236}">
                <a16:creationId xmlns:a16="http://schemas.microsoft.com/office/drawing/2014/main" id="{1C24150D-0AC1-40A8-9BB4-6EBF7D14D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6148086"/>
      </p:ext>
    </p:extLst>
  </p:cSld>
  <p:clrMapOvr>
    <a:masterClrMapping/>
  </p:clrMapOvr>
  <mc:AlternateContent xmlns:mc="http://schemas.openxmlformats.org/markup-compatibility/2006">
    <mc:Choice xmlns:p14="http://schemas.microsoft.com/office/powerpoint/2010/main" Requires="p14">
      <p:transition spd="slow" p14:dur="2000" advTm="85540"/>
    </mc:Choice>
    <mc:Fallback>
      <p:transition spd="slow" advTm="8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CCD4-BDC9-49FC-AB2C-9BE7DE189F5B}"/>
              </a:ext>
            </a:extLst>
          </p:cNvPr>
          <p:cNvSpPr>
            <a:spLocks noGrp="1"/>
          </p:cNvSpPr>
          <p:nvPr>
            <p:ph type="title"/>
          </p:nvPr>
        </p:nvSpPr>
        <p:spPr/>
        <p:txBody>
          <a:bodyPr/>
          <a:lstStyle/>
          <a:p>
            <a:r>
              <a:rPr lang="en-US" b="1" dirty="0"/>
              <a:t>At-Home Mapping and Social Media Challenge</a:t>
            </a:r>
          </a:p>
        </p:txBody>
      </p:sp>
      <p:sp>
        <p:nvSpPr>
          <p:cNvPr id="3" name="Content Placeholder 2">
            <a:extLst>
              <a:ext uri="{FF2B5EF4-FFF2-40B4-BE49-F238E27FC236}">
                <a16:creationId xmlns:a16="http://schemas.microsoft.com/office/drawing/2014/main" id="{5F769F60-089D-45FC-9737-F125A46EF563}"/>
              </a:ext>
            </a:extLst>
          </p:cNvPr>
          <p:cNvSpPr>
            <a:spLocks noGrp="1"/>
          </p:cNvSpPr>
          <p:nvPr>
            <p:ph idx="1"/>
          </p:nvPr>
        </p:nvSpPr>
        <p:spPr>
          <a:xfrm>
            <a:off x="838200" y="2058593"/>
            <a:ext cx="10515600" cy="4351338"/>
          </a:xfrm>
        </p:spPr>
        <p:txBody>
          <a:bodyPr/>
          <a:lstStyle/>
          <a:p>
            <a:r>
              <a:rPr lang="en-US" dirty="0"/>
              <a:t>Congratulations! You know how to read maps.</a:t>
            </a:r>
          </a:p>
          <a:p>
            <a:endParaRPr lang="en-US" dirty="0"/>
          </a:p>
          <a:p>
            <a:r>
              <a:rPr lang="en-US" dirty="0"/>
              <a:t>Share you work and tag some friends, including photos and videos of your own map models with </a:t>
            </a:r>
            <a:r>
              <a:rPr lang="en-US" dirty="0" err="1"/>
              <a:t>legos</a:t>
            </a:r>
            <a:r>
              <a:rPr lang="en-US" dirty="0"/>
              <a:t> or toys on</a:t>
            </a:r>
          </a:p>
          <a:p>
            <a:pPr marL="457200" lvl="1" indent="0">
              <a:buNone/>
            </a:pPr>
            <a:r>
              <a:rPr lang="en-US" dirty="0">
                <a:hlinkClick r:id="rId4"/>
              </a:rPr>
              <a:t>www.facebook.com/citizensciencegis</a:t>
            </a:r>
            <a:endParaRPr lang="en-US" dirty="0"/>
          </a:p>
          <a:p>
            <a:pPr marL="0" indent="0">
              <a:buNone/>
            </a:pPr>
            <a:endParaRPr lang="en-US" dirty="0"/>
          </a:p>
        </p:txBody>
      </p:sp>
      <p:pic>
        <p:nvPicPr>
          <p:cNvPr id="4" name="Picture 3" descr="A picture containing wheel&#10;&#10;Description automatically generated">
            <a:extLst>
              <a:ext uri="{FF2B5EF4-FFF2-40B4-BE49-F238E27FC236}">
                <a16:creationId xmlns:a16="http://schemas.microsoft.com/office/drawing/2014/main" id="{C74FBF4C-C7B7-4A5E-B1BC-AF1DD183B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4123" y="5459013"/>
            <a:ext cx="2280199" cy="1299713"/>
          </a:xfrm>
          <a:prstGeom prst="rect">
            <a:avLst/>
          </a:prstGeom>
        </p:spPr>
      </p:pic>
      <p:pic>
        <p:nvPicPr>
          <p:cNvPr id="5" name="Audio 4">
            <a:hlinkClick r:id="" action="ppaction://media"/>
            <a:extLst>
              <a:ext uri="{FF2B5EF4-FFF2-40B4-BE49-F238E27FC236}">
                <a16:creationId xmlns:a16="http://schemas.microsoft.com/office/drawing/2014/main" id="{CD8F959F-2A42-4332-A947-A6AA229DC7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21594188"/>
      </p:ext>
    </p:extLst>
  </p:cSld>
  <p:clrMapOvr>
    <a:masterClrMapping/>
  </p:clrMapOvr>
  <mc:AlternateContent xmlns:mc="http://schemas.openxmlformats.org/markup-compatibility/2006">
    <mc:Choice xmlns:p14="http://schemas.microsoft.com/office/powerpoint/2010/main" Requires="p14">
      <p:transition spd="slow" p14:dur="2000" advTm="121570"/>
    </mc:Choice>
    <mc:Fallback>
      <p:transition spd="slow" advTm="12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40AA30-F69A-4FAF-AE07-47018173A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olume">
            <a:extLst>
              <a:ext uri="{FF2B5EF4-FFF2-40B4-BE49-F238E27FC236}">
                <a16:creationId xmlns:a16="http://schemas.microsoft.com/office/drawing/2014/main" id="{BDD5E3FF-1625-4F21-B7EB-1B2B53C92286}"/>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9961" y="316598"/>
            <a:ext cx="3602559" cy="3602559"/>
          </a:xfrm>
          <a:prstGeom prst="rect">
            <a:avLst/>
          </a:prstGeom>
        </p:spPr>
      </p:pic>
      <p:sp>
        <p:nvSpPr>
          <p:cNvPr id="14" name="Freeform 5">
            <a:extLst>
              <a:ext uri="{FF2B5EF4-FFF2-40B4-BE49-F238E27FC236}">
                <a16:creationId xmlns:a16="http://schemas.microsoft.com/office/drawing/2014/main" id="{77AE232F-8DC9-433E-8E9F-08B5A8360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3B1C58A3-300B-400F-A894-FD8BB10A1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6FB69856-A6E3-4654-BD50-6D8E4E75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5190D104-AE08-4129-8996-47C6F063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3B80333C-12BF-46C0-9DDE-043EA600C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8488CD0F-BED8-464A-B629-B9DF357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545E6B-8893-4499-8718-FADCBD0C8312}"/>
              </a:ext>
            </a:extLst>
          </p:cNvPr>
          <p:cNvSpPr>
            <a:spLocks noGrp="1"/>
          </p:cNvSpPr>
          <p:nvPr>
            <p:ph type="title"/>
          </p:nvPr>
        </p:nvSpPr>
        <p:spPr>
          <a:xfrm>
            <a:off x="1285346" y="4267831"/>
            <a:ext cx="9716883" cy="1071585"/>
          </a:xfrm>
        </p:spPr>
        <p:txBody>
          <a:bodyPr vert="horz" lIns="91440" tIns="45720" rIns="91440" bIns="45720" rtlCol="0" anchor="b">
            <a:normAutofit/>
          </a:bodyPr>
          <a:lstStyle/>
          <a:p>
            <a:pPr algn="ctr"/>
            <a:r>
              <a:rPr lang="en-US" sz="3400" dirty="0">
                <a:solidFill>
                  <a:srgbClr val="FEFFFF"/>
                </a:solidFill>
              </a:rPr>
              <a:t>This is an audio-guided power point led by Team Hawthorne. Turn your volume on.</a:t>
            </a:r>
          </a:p>
        </p:txBody>
      </p:sp>
      <p:sp>
        <p:nvSpPr>
          <p:cNvPr id="26" name="Rectangle 8">
            <a:extLst>
              <a:ext uri="{FF2B5EF4-FFF2-40B4-BE49-F238E27FC236}">
                <a16:creationId xmlns:a16="http://schemas.microsoft.com/office/drawing/2014/main" id="{95F7A14D-9BE4-44DE-B304-15B1F3C3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Audio 7">
            <a:hlinkClick r:id="" action="ppaction://media"/>
            <a:extLst>
              <a:ext uri="{FF2B5EF4-FFF2-40B4-BE49-F238E27FC236}">
                <a16:creationId xmlns:a16="http://schemas.microsoft.com/office/drawing/2014/main" id="{15BC735C-46BB-4508-B725-6CE465969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pic>
        <p:nvPicPr>
          <p:cNvPr id="10" name="Picture 9" descr="A person posing for the camera&#10;&#10;Description automatically generated">
            <a:extLst>
              <a:ext uri="{FF2B5EF4-FFF2-40B4-BE49-F238E27FC236}">
                <a16:creationId xmlns:a16="http://schemas.microsoft.com/office/drawing/2014/main" id="{403565E0-72C4-413E-BAA4-850A308346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451138" y="358133"/>
            <a:ext cx="4692649" cy="3519487"/>
          </a:xfrm>
          <a:prstGeom prst="rect">
            <a:avLst/>
          </a:prstGeom>
        </p:spPr>
      </p:pic>
    </p:spTree>
    <p:extLst>
      <p:ext uri="{BB962C8B-B14F-4D97-AF65-F5344CB8AC3E}">
        <p14:creationId xmlns:p14="http://schemas.microsoft.com/office/powerpoint/2010/main" val="4154447367"/>
      </p:ext>
    </p:extLst>
  </p:cSld>
  <p:clrMapOvr>
    <a:masterClrMapping/>
  </p:clrMapOvr>
  <mc:AlternateContent xmlns:mc="http://schemas.openxmlformats.org/markup-compatibility/2006">
    <mc:Choice xmlns:p14="http://schemas.microsoft.com/office/powerpoint/2010/main" Requires="p14">
      <p:transition spd="slow" p14:dur="2000" advTm="12531"/>
    </mc:Choice>
    <mc:Fallback>
      <p:transition spd="slow" advTm="12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D3C9-85F0-406E-AA03-EA6996001B65}"/>
              </a:ext>
            </a:extLst>
          </p:cNvPr>
          <p:cNvSpPr>
            <a:spLocks noGrp="1"/>
          </p:cNvSpPr>
          <p:nvPr>
            <p:ph type="title"/>
          </p:nvPr>
        </p:nvSpPr>
        <p:spPr/>
        <p:txBody>
          <a:bodyPr/>
          <a:lstStyle/>
          <a:p>
            <a:r>
              <a:rPr lang="en-US" b="1" dirty="0"/>
              <a:t>The Plan</a:t>
            </a:r>
          </a:p>
        </p:txBody>
      </p:sp>
      <p:sp>
        <p:nvSpPr>
          <p:cNvPr id="3" name="Content Placeholder 2">
            <a:extLst>
              <a:ext uri="{FF2B5EF4-FFF2-40B4-BE49-F238E27FC236}">
                <a16:creationId xmlns:a16="http://schemas.microsoft.com/office/drawing/2014/main" id="{90832EA3-33E0-4F74-99ED-BEF4933A1295}"/>
              </a:ext>
            </a:extLst>
          </p:cNvPr>
          <p:cNvSpPr>
            <a:spLocks noGrp="1"/>
          </p:cNvSpPr>
          <p:nvPr>
            <p:ph idx="1"/>
          </p:nvPr>
        </p:nvSpPr>
        <p:spPr>
          <a:xfrm>
            <a:off x="838200" y="1432754"/>
            <a:ext cx="10515600" cy="5369916"/>
          </a:xfrm>
        </p:spPr>
        <p:txBody>
          <a:bodyPr>
            <a:normAutofit/>
          </a:bodyPr>
          <a:lstStyle/>
          <a:p>
            <a:r>
              <a:rPr lang="en-US" dirty="0"/>
              <a:t>Learning goals: </a:t>
            </a:r>
          </a:p>
          <a:p>
            <a:pPr lvl="1"/>
            <a:r>
              <a:rPr lang="en-US" dirty="0"/>
              <a:t>Understand how to navigate a map using a grid</a:t>
            </a:r>
          </a:p>
          <a:p>
            <a:pPr lvl="1"/>
            <a:r>
              <a:rPr lang="en-US" dirty="0"/>
              <a:t>Understand how to measure map distance with a scale bar</a:t>
            </a:r>
          </a:p>
          <a:p>
            <a:pPr marL="0" indent="0">
              <a:buNone/>
            </a:pPr>
            <a:endParaRPr lang="en-US" dirty="0"/>
          </a:p>
          <a:p>
            <a:r>
              <a:rPr lang="en-US" dirty="0"/>
              <a:t>Learning benefit: families – including adults and kids– work together and have fun!</a:t>
            </a:r>
          </a:p>
          <a:p>
            <a:endParaRPr lang="en-US" dirty="0"/>
          </a:p>
          <a:p>
            <a:r>
              <a:rPr lang="en-US" dirty="0"/>
              <a:t>Follow-up activities for you</a:t>
            </a:r>
          </a:p>
          <a:p>
            <a:pPr lvl="1"/>
            <a:r>
              <a:rPr lang="en-US" dirty="0"/>
              <a:t>Answer the questions on slide 7 and 8 and 9</a:t>
            </a:r>
          </a:p>
          <a:p>
            <a:pPr lvl="1"/>
            <a:r>
              <a:rPr lang="en-US" dirty="0"/>
              <a:t>Create your own map at home (with Legos or other toys)</a:t>
            </a:r>
          </a:p>
          <a:p>
            <a:pPr lvl="1"/>
            <a:r>
              <a:rPr lang="en-US" dirty="0"/>
              <a:t>Post your answers and map creations online on the                                                   Citizen Science GIS Facebook page at: </a:t>
            </a:r>
            <a:r>
              <a:rPr lang="en-US" dirty="0">
                <a:hlinkClick r:id="rId4"/>
              </a:rPr>
              <a:t>www.facebook.com/citizensciencegis</a:t>
            </a:r>
            <a:r>
              <a:rPr lang="en-US" dirty="0"/>
              <a:t> </a:t>
            </a:r>
          </a:p>
          <a:p>
            <a:endParaRPr lang="en-US" dirty="0"/>
          </a:p>
        </p:txBody>
      </p:sp>
      <p:pic>
        <p:nvPicPr>
          <p:cNvPr id="7" name="Picture 6" descr="A picture containing wheel&#10;&#10;Description automatically generated">
            <a:extLst>
              <a:ext uri="{FF2B5EF4-FFF2-40B4-BE49-F238E27FC236}">
                <a16:creationId xmlns:a16="http://schemas.microsoft.com/office/drawing/2014/main" id="{617ECC8C-7EDF-486A-AEEB-8302A3529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9528" y="176459"/>
            <a:ext cx="2280199" cy="1299713"/>
          </a:xfrm>
          <a:prstGeom prst="rect">
            <a:avLst/>
          </a:prstGeom>
        </p:spPr>
      </p:pic>
      <p:pic>
        <p:nvPicPr>
          <p:cNvPr id="4" name="Audio 3">
            <a:hlinkClick r:id="" action="ppaction://media"/>
            <a:extLst>
              <a:ext uri="{FF2B5EF4-FFF2-40B4-BE49-F238E27FC236}">
                <a16:creationId xmlns:a16="http://schemas.microsoft.com/office/drawing/2014/main" id="{8966EF82-A94C-4361-9247-585832945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1457377"/>
      </p:ext>
    </p:extLst>
  </p:cSld>
  <p:clrMapOvr>
    <a:masterClrMapping/>
  </p:clrMapOvr>
  <mc:AlternateContent xmlns:mc="http://schemas.openxmlformats.org/markup-compatibility/2006">
    <mc:Choice xmlns:p14="http://schemas.microsoft.com/office/powerpoint/2010/main" Requires="p14">
      <p:transition spd="slow" p14:dur="2000" advTm="97636"/>
    </mc:Choice>
    <mc:Fallback>
      <p:transition spd="slow" advTm="9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D79F99F-BB53-4425-9800-93A0EBAFCC80}"/>
              </a:ext>
            </a:extLst>
          </p:cNvPr>
          <p:cNvSpPr>
            <a:spLocks noGrp="1"/>
          </p:cNvSpPr>
          <p:nvPr>
            <p:ph type="title"/>
          </p:nvPr>
        </p:nvSpPr>
        <p:spPr>
          <a:xfrm>
            <a:off x="1047280" y="759805"/>
            <a:ext cx="10306520" cy="1325563"/>
          </a:xfrm>
        </p:spPr>
        <p:txBody>
          <a:bodyPr>
            <a:normAutofit/>
          </a:bodyPr>
          <a:lstStyle/>
          <a:p>
            <a:r>
              <a:rPr lang="en-US" sz="4000" b="1">
                <a:solidFill>
                  <a:srgbClr val="FFFFFF"/>
                </a:solidFill>
              </a:rPr>
              <a:t>What’s a map grid?</a:t>
            </a:r>
          </a:p>
        </p:txBody>
      </p:sp>
      <p:sp>
        <p:nvSpPr>
          <p:cNvPr id="3" name="Content Placeholder 2">
            <a:extLst>
              <a:ext uri="{FF2B5EF4-FFF2-40B4-BE49-F238E27FC236}">
                <a16:creationId xmlns:a16="http://schemas.microsoft.com/office/drawing/2014/main" id="{4F471250-E2D5-4B38-881A-A804FB9FFC27}"/>
              </a:ext>
            </a:extLst>
          </p:cNvPr>
          <p:cNvSpPr>
            <a:spLocks noGrp="1"/>
          </p:cNvSpPr>
          <p:nvPr>
            <p:ph idx="1"/>
          </p:nvPr>
        </p:nvSpPr>
        <p:spPr>
          <a:xfrm>
            <a:off x="1222646" y="2494450"/>
            <a:ext cx="4255804" cy="4487639"/>
          </a:xfrm>
        </p:spPr>
        <p:txBody>
          <a:bodyPr>
            <a:normAutofit fontScale="70000" lnSpcReduction="20000"/>
          </a:bodyPr>
          <a:lstStyle/>
          <a:p>
            <a:endParaRPr lang="en-US" sz="1300" dirty="0"/>
          </a:p>
          <a:p>
            <a:r>
              <a:rPr lang="en-US" dirty="0"/>
              <a:t>“On maps showing greater detail, the grid is often given numbers and letters. The boxes made by the grid may be called A, B, C, and so on across the top of the map, and 1, 2, 3, and so on across the left side.”</a:t>
            </a:r>
          </a:p>
          <a:p>
            <a:endParaRPr lang="en-US" dirty="0"/>
          </a:p>
          <a:p>
            <a:r>
              <a:rPr lang="en-US" dirty="0"/>
              <a:t>“In the map’s index, a park’s location might be given as B4. The user finds the park by looking in the box where column B and row 4 cross.”  </a:t>
            </a:r>
          </a:p>
          <a:p>
            <a:endParaRPr lang="en-US" dirty="0"/>
          </a:p>
          <a:p>
            <a:r>
              <a:rPr lang="en-US" dirty="0"/>
              <a:t>Source: </a:t>
            </a:r>
            <a:r>
              <a:rPr lang="en-US" dirty="0">
                <a:hlinkClick r:id="rId4"/>
              </a:rPr>
              <a:t>https://www.nationalgeographic.org/encyclopedia/map/</a:t>
            </a:r>
            <a:endParaRPr lang="en-US" dirty="0"/>
          </a:p>
        </p:txBody>
      </p:sp>
      <p:pic>
        <p:nvPicPr>
          <p:cNvPr id="1030" name="Picture 6" descr="Blank Map Grid by Teaching with a Louisiana Twist | TpT">
            <a:extLst>
              <a:ext uri="{FF2B5EF4-FFF2-40B4-BE49-F238E27FC236}">
                <a16:creationId xmlns:a16="http://schemas.microsoft.com/office/drawing/2014/main" id="{D720921B-F302-44B8-9DB1-F48BD7134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774" y="2301261"/>
            <a:ext cx="5323860" cy="410697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Rabbit">
            <a:extLst>
              <a:ext uri="{FF2B5EF4-FFF2-40B4-BE49-F238E27FC236}">
                <a16:creationId xmlns:a16="http://schemas.microsoft.com/office/drawing/2014/main" id="{18483A58-5CA6-4471-9FC4-816C825424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3339" y="4557217"/>
            <a:ext cx="538658" cy="538658"/>
          </a:xfrm>
          <a:prstGeom prst="rect">
            <a:avLst/>
          </a:prstGeom>
        </p:spPr>
      </p:pic>
      <p:pic>
        <p:nvPicPr>
          <p:cNvPr id="19" name="Graphic 18" descr="Zebra">
            <a:extLst>
              <a:ext uri="{FF2B5EF4-FFF2-40B4-BE49-F238E27FC236}">
                <a16:creationId xmlns:a16="http://schemas.microsoft.com/office/drawing/2014/main" id="{7D5357C4-D906-4209-9E7E-1FD26B186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1213" y="3484461"/>
            <a:ext cx="485097" cy="485097"/>
          </a:xfrm>
          <a:prstGeom prst="rect">
            <a:avLst/>
          </a:prstGeom>
        </p:spPr>
      </p:pic>
      <p:pic>
        <p:nvPicPr>
          <p:cNvPr id="4" name="Picture 3" descr="A picture containing wheel&#10;&#10;Description automatically generated">
            <a:extLst>
              <a:ext uri="{FF2B5EF4-FFF2-40B4-BE49-F238E27FC236}">
                <a16:creationId xmlns:a16="http://schemas.microsoft.com/office/drawing/2014/main" id="{98A82264-2D75-4624-BC71-566894D93B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8622" y="5868147"/>
            <a:ext cx="1531765" cy="873106"/>
          </a:xfrm>
          <a:prstGeom prst="rect">
            <a:avLst/>
          </a:prstGeom>
        </p:spPr>
      </p:pic>
      <p:pic>
        <p:nvPicPr>
          <p:cNvPr id="20" name="Audio 19">
            <a:hlinkClick r:id="" action="ppaction://media"/>
            <a:extLst>
              <a:ext uri="{FF2B5EF4-FFF2-40B4-BE49-F238E27FC236}">
                <a16:creationId xmlns:a16="http://schemas.microsoft.com/office/drawing/2014/main" id="{19E9C885-C800-424D-A797-68C9E50742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04826961"/>
      </p:ext>
    </p:extLst>
  </p:cSld>
  <p:clrMapOvr>
    <a:masterClrMapping/>
  </p:clrMapOvr>
  <mc:AlternateContent xmlns:mc="http://schemas.openxmlformats.org/markup-compatibility/2006">
    <mc:Choice xmlns:p14="http://schemas.microsoft.com/office/powerpoint/2010/main" Requires="p14">
      <p:transition spd="slow" p14:dur="2000" advTm="121419"/>
    </mc:Choice>
    <mc:Fallback>
      <p:transition spd="slow" advTm="12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1A8E-BC23-4EFE-94EE-214DAD8516C9}"/>
              </a:ext>
            </a:extLst>
          </p:cNvPr>
          <p:cNvSpPr>
            <a:spLocks noGrp="1"/>
          </p:cNvSpPr>
          <p:nvPr>
            <p:ph type="title"/>
          </p:nvPr>
        </p:nvSpPr>
        <p:spPr/>
        <p:txBody>
          <a:bodyPr/>
          <a:lstStyle/>
          <a:p>
            <a:r>
              <a:rPr lang="en-US" b="1" dirty="0"/>
              <a:t>What’s a scale bar on a map?</a:t>
            </a:r>
          </a:p>
        </p:txBody>
      </p:sp>
      <p:sp>
        <p:nvSpPr>
          <p:cNvPr id="3" name="Content Placeholder 2">
            <a:extLst>
              <a:ext uri="{FF2B5EF4-FFF2-40B4-BE49-F238E27FC236}">
                <a16:creationId xmlns:a16="http://schemas.microsoft.com/office/drawing/2014/main" id="{EC42DD04-6D57-4D63-96CD-D8AC277352F2}"/>
              </a:ext>
            </a:extLst>
          </p:cNvPr>
          <p:cNvSpPr>
            <a:spLocks noGrp="1"/>
          </p:cNvSpPr>
          <p:nvPr>
            <p:ph idx="1"/>
          </p:nvPr>
        </p:nvSpPr>
        <p:spPr/>
        <p:txBody>
          <a:bodyPr/>
          <a:lstStyle/>
          <a:p>
            <a:r>
              <a:rPr lang="en-US" dirty="0"/>
              <a:t>The scale bar represents the relationships between the distance on a map and the actual geography being show on the map </a:t>
            </a:r>
          </a:p>
          <a:p>
            <a:r>
              <a:rPr lang="en-US" dirty="0"/>
              <a:t>All maps are reduced sizes of what you see in the real world</a:t>
            </a:r>
          </a:p>
          <a:p>
            <a:pPr lvl="1"/>
            <a:r>
              <a:rPr lang="en-US" dirty="0"/>
              <a:t>You can’t map a whole city on a small map on a sheet of paper </a:t>
            </a:r>
            <a:r>
              <a:rPr lang="en-US" dirty="0">
                <a:sym typeface="Wingdings" panose="05000000000000000000" pitchFamily="2" charset="2"/>
              </a:rPr>
              <a:t> </a:t>
            </a:r>
            <a:endParaRPr lang="en-US" dirty="0"/>
          </a:p>
          <a:p>
            <a:r>
              <a:rPr lang="en-US" dirty="0"/>
              <a:t>Sometimes the scale bar looks like a ruler…and you can estimate how far away two locations are on a map.</a:t>
            </a:r>
          </a:p>
        </p:txBody>
      </p:sp>
      <p:grpSp>
        <p:nvGrpSpPr>
          <p:cNvPr id="5" name="Group 4">
            <a:extLst>
              <a:ext uri="{FF2B5EF4-FFF2-40B4-BE49-F238E27FC236}">
                <a16:creationId xmlns:a16="http://schemas.microsoft.com/office/drawing/2014/main" id="{970CCDCB-3AD4-4E50-BF23-B3F1D0DFF7F0}"/>
              </a:ext>
            </a:extLst>
          </p:cNvPr>
          <p:cNvGrpSpPr/>
          <p:nvPr/>
        </p:nvGrpSpPr>
        <p:grpSpPr>
          <a:xfrm>
            <a:off x="1339536" y="4537483"/>
            <a:ext cx="3499255" cy="1311751"/>
            <a:chOff x="6651241" y="4752550"/>
            <a:chExt cx="3499255" cy="1311751"/>
          </a:xfrm>
        </p:grpSpPr>
        <p:pic>
          <p:nvPicPr>
            <p:cNvPr id="1026" name="Picture 2" descr="Introducing d3-geo-scale-bar / Harry Stevens / Observable">
              <a:extLst>
                <a:ext uri="{FF2B5EF4-FFF2-40B4-BE49-F238E27FC236}">
                  <a16:creationId xmlns:a16="http://schemas.microsoft.com/office/drawing/2014/main" id="{4C7239A9-C897-4744-A7EB-F394AB2B7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21" y="4968926"/>
              <a:ext cx="3419475" cy="1095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31F69F-9102-4CD1-A347-FDE5AC22B0CF}"/>
                </a:ext>
              </a:extLst>
            </p:cNvPr>
            <p:cNvSpPr/>
            <p:nvPr/>
          </p:nvSpPr>
          <p:spPr>
            <a:xfrm>
              <a:off x="6651241" y="4752550"/>
              <a:ext cx="3203312" cy="762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wheel&#10;&#10;Description automatically generated">
            <a:extLst>
              <a:ext uri="{FF2B5EF4-FFF2-40B4-BE49-F238E27FC236}">
                <a16:creationId xmlns:a16="http://schemas.microsoft.com/office/drawing/2014/main" id="{4895E4E3-F7D0-458A-8708-B2CD57D56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4892" y="5406595"/>
            <a:ext cx="2280199" cy="1299713"/>
          </a:xfrm>
          <a:prstGeom prst="rect">
            <a:avLst/>
          </a:prstGeom>
        </p:spPr>
      </p:pic>
      <p:pic>
        <p:nvPicPr>
          <p:cNvPr id="6" name="Audio 5">
            <a:hlinkClick r:id="" action="ppaction://media"/>
            <a:extLst>
              <a:ext uri="{FF2B5EF4-FFF2-40B4-BE49-F238E27FC236}">
                <a16:creationId xmlns:a16="http://schemas.microsoft.com/office/drawing/2014/main" id="{3AEE4C74-BD12-40F5-8205-A14F774FEF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96420900"/>
      </p:ext>
    </p:extLst>
  </p:cSld>
  <p:clrMapOvr>
    <a:masterClrMapping/>
  </p:clrMapOvr>
  <mc:AlternateContent xmlns:mc="http://schemas.openxmlformats.org/markup-compatibility/2006">
    <mc:Choice xmlns:p14="http://schemas.microsoft.com/office/powerpoint/2010/main" Requires="p14">
      <p:transition spd="slow" p14:dur="2000" advTm="81876"/>
    </mc:Choice>
    <mc:Fallback>
      <p:transition spd="slow" advTm="8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7B4528B7-27DE-4C2E-8842-83B03D6E374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t="1008" b="338"/>
          <a:stretch/>
        </p:blipFill>
        <p:spPr>
          <a:xfrm>
            <a:off x="-1" y="-30"/>
            <a:ext cx="12192000" cy="6855958"/>
          </a:xfrm>
          <a:prstGeom prst="rect">
            <a:avLst/>
          </a:prstGeom>
        </p:spPr>
      </p:pic>
      <p:sp>
        <p:nvSpPr>
          <p:cNvPr id="2" name="Title 1">
            <a:extLst>
              <a:ext uri="{FF2B5EF4-FFF2-40B4-BE49-F238E27FC236}">
                <a16:creationId xmlns:a16="http://schemas.microsoft.com/office/drawing/2014/main" id="{634D34D5-0C04-41BD-8B93-AA97DEFFABCE}"/>
              </a:ext>
            </a:extLst>
          </p:cNvPr>
          <p:cNvSpPr>
            <a:spLocks noGrp="1"/>
          </p:cNvSpPr>
          <p:nvPr>
            <p:ph type="title"/>
          </p:nvPr>
        </p:nvSpPr>
        <p:spPr>
          <a:xfrm>
            <a:off x="1108955" y="635901"/>
            <a:ext cx="4666470" cy="207633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Got it? Cool.</a:t>
            </a:r>
            <a:br>
              <a:rPr lang="en-US" sz="4800" b="1" kern="1200" dirty="0">
                <a:solidFill>
                  <a:schemeClr val="tx1"/>
                </a:solidFill>
                <a:latin typeface="+mj-lt"/>
                <a:ea typeface="+mj-ea"/>
                <a:cs typeface="+mj-cs"/>
              </a:rPr>
            </a:br>
            <a:br>
              <a:rPr lang="en-US" sz="4800" b="1" kern="1200" dirty="0">
                <a:solidFill>
                  <a:schemeClr val="tx1"/>
                </a:solidFill>
                <a:latin typeface="+mj-lt"/>
                <a:ea typeface="+mj-ea"/>
                <a:cs typeface="+mj-cs"/>
              </a:rPr>
            </a:br>
            <a:br>
              <a:rPr lang="en-US" sz="4800" b="1" kern="1200" dirty="0">
                <a:solidFill>
                  <a:schemeClr val="tx1"/>
                </a:solidFill>
                <a:latin typeface="+mj-lt"/>
                <a:ea typeface="+mj-ea"/>
                <a:cs typeface="+mj-cs"/>
              </a:rPr>
            </a:br>
            <a:br>
              <a:rPr lang="en-US" sz="4800" b="1" kern="1200" dirty="0">
                <a:solidFill>
                  <a:schemeClr val="tx1"/>
                </a:solidFill>
                <a:latin typeface="+mj-lt"/>
                <a:ea typeface="+mj-ea"/>
                <a:cs typeface="+mj-cs"/>
              </a:rPr>
            </a:br>
            <a:r>
              <a:rPr lang="en-US" sz="2900" b="1" dirty="0"/>
              <a:t>Now, we’re going to see if you can use grids and scale bars on our Lego City Map!</a:t>
            </a:r>
            <a:br>
              <a:rPr lang="en-US" sz="4800" b="1" dirty="0"/>
            </a:br>
            <a:endParaRPr lang="en-US" sz="4800" b="1" kern="1200" dirty="0">
              <a:solidFill>
                <a:schemeClr val="tx1"/>
              </a:solidFill>
              <a:latin typeface="+mj-lt"/>
              <a:ea typeface="+mj-ea"/>
              <a:cs typeface="+mj-cs"/>
            </a:endParaRP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sitting, room, white&#10;&#10;Description automatically generated">
            <a:extLst>
              <a:ext uri="{FF2B5EF4-FFF2-40B4-BE49-F238E27FC236}">
                <a16:creationId xmlns:a16="http://schemas.microsoft.com/office/drawing/2014/main" id="{7E9F1526-21AC-41CB-A4CE-8E218422F8CA}"/>
              </a:ext>
            </a:extLst>
          </p:cNvPr>
          <p:cNvPicPr>
            <a:picLocks noChangeAspect="1"/>
          </p:cNvPicPr>
          <p:nvPr/>
        </p:nvPicPr>
        <p:blipFill rotWithShape="1">
          <a:blip r:embed="rId5">
            <a:extLst>
              <a:ext uri="{28A0092B-C50C-407E-A947-70E740481C1C}">
                <a14:useLocalDpi xmlns:a14="http://schemas.microsoft.com/office/drawing/2010/main" val="0"/>
              </a:ext>
            </a:extLst>
          </a:blip>
          <a:srcRect l="17162" r="2785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3" name="Audio 2">
            <a:hlinkClick r:id="" action="ppaction://media"/>
            <a:extLst>
              <a:ext uri="{FF2B5EF4-FFF2-40B4-BE49-F238E27FC236}">
                <a16:creationId xmlns:a16="http://schemas.microsoft.com/office/drawing/2014/main" id="{A7CC086B-E873-4CC4-8C5D-E65384FA81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14342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5855"/>
    </mc:Choice>
    <mc:Fallback>
      <p:transition spd="slow" advTm="3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8" descr="A picture containing indoor, table, different, white&#10;&#10;Description automatically generated">
            <a:extLst>
              <a:ext uri="{FF2B5EF4-FFF2-40B4-BE49-F238E27FC236}">
                <a16:creationId xmlns:a16="http://schemas.microsoft.com/office/drawing/2014/main" id="{8ACD9C73-3E8B-4BAA-8342-51B67EDE821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 b="1639"/>
          <a:stretch/>
        </p:blipFill>
        <p:spPr>
          <a:xfrm>
            <a:off x="4654297" y="4773"/>
            <a:ext cx="7537704" cy="6857990"/>
          </a:xfrm>
          <a:prstGeom prst="rect">
            <a:avLst/>
          </a:prstGeom>
        </p:spPr>
      </p:pic>
      <p:sp>
        <p:nvSpPr>
          <p:cNvPr id="8" name="TextBox 7">
            <a:extLst>
              <a:ext uri="{FF2B5EF4-FFF2-40B4-BE49-F238E27FC236}">
                <a16:creationId xmlns:a16="http://schemas.microsoft.com/office/drawing/2014/main" id="{E21A0752-97E2-4C46-910C-5B6C365106AB}"/>
              </a:ext>
            </a:extLst>
          </p:cNvPr>
          <p:cNvSpPr txBox="1"/>
          <p:nvPr/>
        </p:nvSpPr>
        <p:spPr>
          <a:xfrm>
            <a:off x="232648" y="-578084"/>
            <a:ext cx="4296489" cy="5324535"/>
          </a:xfrm>
          <a:prstGeom prst="rect">
            <a:avLst/>
          </a:prstGeom>
          <a:noFill/>
        </p:spPr>
        <p:txBody>
          <a:bodyPr wrap="square" rtlCol="0">
            <a:spAutoFit/>
          </a:bodyPr>
          <a:lstStyle/>
          <a:p>
            <a:r>
              <a:rPr lang="en-US" sz="3600" b="1" dirty="0">
                <a:solidFill>
                  <a:schemeClr val="accent1"/>
                </a:solidFill>
              </a:rPr>
              <a:t>             </a:t>
            </a:r>
          </a:p>
          <a:p>
            <a:pPr>
              <a:spcBef>
                <a:spcPts val="2400"/>
              </a:spcBef>
            </a:pPr>
            <a:r>
              <a:rPr lang="en-US" sz="4800" b="1" dirty="0">
                <a:solidFill>
                  <a:schemeClr val="accent1"/>
                </a:solidFill>
              </a:rPr>
              <a:t>Lego City Map</a:t>
            </a:r>
          </a:p>
          <a:p>
            <a:pPr marL="571500" indent="-571500">
              <a:spcBef>
                <a:spcPts val="2400"/>
              </a:spcBef>
              <a:buFont typeface="Arial" panose="020B0604020202020204" pitchFamily="34" charset="0"/>
              <a:buChar char="•"/>
            </a:pPr>
            <a:r>
              <a:rPr lang="en-US" sz="3600" dirty="0">
                <a:solidFill>
                  <a:schemeClr val="accent1"/>
                </a:solidFill>
              </a:rPr>
              <a:t>Map grid included to identify location of Lego sets</a:t>
            </a:r>
          </a:p>
          <a:p>
            <a:pPr marL="571500" indent="-571500">
              <a:buFont typeface="Arial" panose="020B0604020202020204" pitchFamily="34" charset="0"/>
              <a:buChar char="•"/>
            </a:pPr>
            <a:r>
              <a:rPr lang="en-US" sz="3600" dirty="0">
                <a:solidFill>
                  <a:schemeClr val="accent1"/>
                </a:solidFill>
              </a:rPr>
              <a:t>Scale bar in lower right. </a:t>
            </a:r>
          </a:p>
          <a:p>
            <a:pPr marL="1028700" lvl="1" indent="-571500">
              <a:buFont typeface="Arial" panose="020B0604020202020204" pitchFamily="34" charset="0"/>
              <a:buChar char="•"/>
            </a:pPr>
            <a:r>
              <a:rPr lang="en-US" sz="3600" dirty="0">
                <a:solidFill>
                  <a:schemeClr val="accent1"/>
                </a:solidFill>
              </a:rPr>
              <a:t>In inches</a:t>
            </a:r>
          </a:p>
        </p:txBody>
      </p:sp>
      <p:pic>
        <p:nvPicPr>
          <p:cNvPr id="14" name="Picture 13" descr="A picture containing drawing&#10;&#10;Description automatically generated">
            <a:extLst>
              <a:ext uri="{FF2B5EF4-FFF2-40B4-BE49-F238E27FC236}">
                <a16:creationId xmlns:a16="http://schemas.microsoft.com/office/drawing/2014/main" id="{FB51A33D-8170-4405-A860-5B7A3D20E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10927"/>
            <a:ext cx="4654297" cy="14470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04877C4D-351B-4AE3-961F-6BA09A8613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2356" y="4894853"/>
            <a:ext cx="2217431" cy="1239605"/>
          </a:xfrm>
          <a:prstGeom prst="rect">
            <a:avLst/>
          </a:prstGeom>
        </p:spPr>
      </p:pic>
      <p:grpSp>
        <p:nvGrpSpPr>
          <p:cNvPr id="22" name="Group 21">
            <a:extLst>
              <a:ext uri="{FF2B5EF4-FFF2-40B4-BE49-F238E27FC236}">
                <a16:creationId xmlns:a16="http://schemas.microsoft.com/office/drawing/2014/main" id="{7FF99BE7-3D12-4FA1-8452-A4FB24EF890B}"/>
              </a:ext>
            </a:extLst>
          </p:cNvPr>
          <p:cNvGrpSpPr/>
          <p:nvPr/>
        </p:nvGrpSpPr>
        <p:grpSpPr>
          <a:xfrm>
            <a:off x="9123318" y="6041098"/>
            <a:ext cx="2975495" cy="559182"/>
            <a:chOff x="9186176" y="6373077"/>
            <a:chExt cx="2975495" cy="559182"/>
          </a:xfrm>
        </p:grpSpPr>
        <p:grpSp>
          <p:nvGrpSpPr>
            <p:cNvPr id="13" name="Group 12">
              <a:extLst>
                <a:ext uri="{FF2B5EF4-FFF2-40B4-BE49-F238E27FC236}">
                  <a16:creationId xmlns:a16="http://schemas.microsoft.com/office/drawing/2014/main" id="{0294A6F1-3768-4B17-A3B8-4D0BABC0F3C4}"/>
                </a:ext>
              </a:extLst>
            </p:cNvPr>
            <p:cNvGrpSpPr/>
            <p:nvPr/>
          </p:nvGrpSpPr>
          <p:grpSpPr>
            <a:xfrm>
              <a:off x="9308594" y="6373077"/>
              <a:ext cx="2520909" cy="224712"/>
              <a:chOff x="9232335" y="6334249"/>
              <a:chExt cx="2520909" cy="224712"/>
            </a:xfrm>
          </p:grpSpPr>
          <p:cxnSp>
            <p:nvCxnSpPr>
              <p:cNvPr id="3" name="Straight Connector 2">
                <a:extLst>
                  <a:ext uri="{FF2B5EF4-FFF2-40B4-BE49-F238E27FC236}">
                    <a16:creationId xmlns:a16="http://schemas.microsoft.com/office/drawing/2014/main" id="{D0A97EEA-DDD1-4BFB-9CC9-F48044AB9CAC}"/>
                  </a:ext>
                </a:extLst>
              </p:cNvPr>
              <p:cNvCxnSpPr>
                <a:cxnSpLocks/>
              </p:cNvCxnSpPr>
              <p:nvPr/>
            </p:nvCxnSpPr>
            <p:spPr>
              <a:xfrm flipV="1">
                <a:off x="9232335" y="6429921"/>
                <a:ext cx="2520909" cy="26331"/>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D6013E85-E286-4D6A-AAEB-44C986D3AA7B}"/>
                  </a:ext>
                </a:extLst>
              </p:cNvPr>
              <p:cNvCxnSpPr/>
              <p:nvPr/>
            </p:nvCxnSpPr>
            <p:spPr>
              <a:xfrm>
                <a:off x="10058952" y="6353542"/>
                <a:ext cx="0" cy="205419"/>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CD48FC-F251-4F45-B01C-FE00FCCF3B05}"/>
                  </a:ext>
                </a:extLst>
              </p:cNvPr>
              <p:cNvCxnSpPr/>
              <p:nvPr/>
            </p:nvCxnSpPr>
            <p:spPr>
              <a:xfrm>
                <a:off x="11753244" y="6334249"/>
                <a:ext cx="0" cy="205419"/>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DC542-668D-4E8A-A93F-B9F31C850B4B}"/>
                  </a:ext>
                </a:extLst>
              </p:cNvPr>
              <p:cNvCxnSpPr/>
              <p:nvPr/>
            </p:nvCxnSpPr>
            <p:spPr>
              <a:xfrm>
                <a:off x="10934524" y="6346868"/>
                <a:ext cx="0" cy="205419"/>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07861F-B616-412F-8DEF-1B4FA88AC550}"/>
                  </a:ext>
                </a:extLst>
              </p:cNvPr>
              <p:cNvCxnSpPr/>
              <p:nvPr/>
            </p:nvCxnSpPr>
            <p:spPr>
              <a:xfrm>
                <a:off x="9232335" y="6346868"/>
                <a:ext cx="0" cy="205419"/>
              </a:xfrm>
              <a:prstGeom prst="line">
                <a:avLst/>
              </a:prstGeom>
              <a:ln w="44450"/>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839CA2BB-A4C2-4B2B-9580-7149DBAFB57D}"/>
                </a:ext>
              </a:extLst>
            </p:cNvPr>
            <p:cNvSpPr txBox="1"/>
            <p:nvPr/>
          </p:nvSpPr>
          <p:spPr>
            <a:xfrm>
              <a:off x="9186176" y="6562927"/>
              <a:ext cx="2975495" cy="369332"/>
            </a:xfrm>
            <a:prstGeom prst="rect">
              <a:avLst/>
            </a:prstGeom>
            <a:noFill/>
          </p:spPr>
          <p:txBody>
            <a:bodyPr wrap="none" rtlCol="0">
              <a:spAutoFit/>
            </a:bodyPr>
            <a:lstStyle/>
            <a:p>
              <a:r>
                <a:rPr lang="en-US" dirty="0">
                  <a:solidFill>
                    <a:schemeClr val="accent1">
                      <a:lumMod val="50000"/>
                    </a:schemeClr>
                  </a:solidFill>
                </a:rPr>
                <a:t>0”        15”            30”        45”</a:t>
              </a:r>
            </a:p>
          </p:txBody>
        </p:sp>
      </p:grpSp>
      <p:pic>
        <p:nvPicPr>
          <p:cNvPr id="7" name="Audio 6">
            <a:hlinkClick r:id="" action="ppaction://media"/>
            <a:extLst>
              <a:ext uri="{FF2B5EF4-FFF2-40B4-BE49-F238E27FC236}">
                <a16:creationId xmlns:a16="http://schemas.microsoft.com/office/drawing/2014/main" id="{7606A20A-86C0-4B13-BAA1-1CF31891C7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7673603"/>
      </p:ext>
    </p:extLst>
  </p:cSld>
  <p:clrMapOvr>
    <a:masterClrMapping/>
  </p:clrMapOvr>
  <mc:AlternateContent xmlns:mc="http://schemas.openxmlformats.org/markup-compatibility/2006">
    <mc:Choice xmlns:p14="http://schemas.microsoft.com/office/powerpoint/2010/main" Requires="p14">
      <p:transition spd="slow" p14:dur="2000" advTm="201148"/>
    </mc:Choice>
    <mc:Fallback>
      <p:transition spd="slow" advTm="20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0450-61FF-4C16-A9F8-EFBCB3E7DAD1}"/>
              </a:ext>
            </a:extLst>
          </p:cNvPr>
          <p:cNvSpPr>
            <a:spLocks noGrp="1"/>
          </p:cNvSpPr>
          <p:nvPr>
            <p:ph type="title"/>
          </p:nvPr>
        </p:nvSpPr>
        <p:spPr/>
        <p:txBody>
          <a:bodyPr/>
          <a:lstStyle/>
          <a:p>
            <a:r>
              <a:rPr lang="en-US" b="1" dirty="0"/>
              <a:t>Grid questions: Use the Lego City Map on previous slide</a:t>
            </a:r>
          </a:p>
        </p:txBody>
      </p:sp>
      <p:sp>
        <p:nvSpPr>
          <p:cNvPr id="3" name="Content Placeholder 2">
            <a:extLst>
              <a:ext uri="{FF2B5EF4-FFF2-40B4-BE49-F238E27FC236}">
                <a16:creationId xmlns:a16="http://schemas.microsoft.com/office/drawing/2014/main" id="{8F7E2AC7-9F9F-4282-833A-3F48F1E884BF}"/>
              </a:ext>
            </a:extLst>
          </p:cNvPr>
          <p:cNvSpPr>
            <a:spLocks noGrp="1"/>
          </p:cNvSpPr>
          <p:nvPr>
            <p:ph idx="1"/>
          </p:nvPr>
        </p:nvSpPr>
        <p:spPr/>
        <p:txBody>
          <a:bodyPr>
            <a:normAutofit/>
          </a:bodyPr>
          <a:lstStyle/>
          <a:p>
            <a:pPr marL="514350" indent="-514350">
              <a:buAutoNum type="arabicPeriod"/>
            </a:pPr>
            <a:r>
              <a:rPr lang="en-US" dirty="0"/>
              <a:t>Is there a </a:t>
            </a:r>
            <a:r>
              <a:rPr lang="en-US" dirty="0" err="1"/>
              <a:t>lego</a:t>
            </a:r>
            <a:r>
              <a:rPr lang="en-US" dirty="0"/>
              <a:t> set located in D3? Circle the answer. 	Yes	No </a:t>
            </a:r>
          </a:p>
          <a:p>
            <a:pPr marL="514350" indent="-514350">
              <a:buAutoNum type="arabicPeriod"/>
            </a:pPr>
            <a:r>
              <a:rPr lang="en-US" dirty="0"/>
              <a:t>Is there a </a:t>
            </a:r>
            <a:r>
              <a:rPr lang="en-US" dirty="0" err="1"/>
              <a:t>lego</a:t>
            </a:r>
            <a:r>
              <a:rPr lang="en-US" dirty="0"/>
              <a:t> set located in C7? Circle the answer.	Yes	No</a:t>
            </a:r>
          </a:p>
          <a:p>
            <a:pPr marL="514350" indent="-514350">
              <a:buAutoNum type="arabicPeriod"/>
            </a:pPr>
            <a:r>
              <a:rPr lang="en-US" dirty="0"/>
              <a:t>Can you find the large, brown t-rex dinosaur? If so, write down the grid location on the map. __________</a:t>
            </a:r>
          </a:p>
          <a:p>
            <a:pPr marL="514350" indent="-514350">
              <a:buAutoNum type="arabicPeriod"/>
            </a:pPr>
            <a:r>
              <a:rPr lang="en-US" dirty="0"/>
              <a:t>Can you find the white, police airplane? If so, write down the grid location on the map. __________</a:t>
            </a:r>
          </a:p>
          <a:p>
            <a:pPr marL="514350" indent="-514350">
              <a:buAutoNum type="arabicPeriod"/>
            </a:pPr>
            <a:r>
              <a:rPr lang="en-US" dirty="0"/>
              <a:t>Can you find the white and black </a:t>
            </a:r>
            <a:r>
              <a:rPr lang="en-US" dirty="0" err="1"/>
              <a:t>lego</a:t>
            </a:r>
            <a:r>
              <a:rPr lang="en-US" dirty="0"/>
              <a:t> boat on the blue lake? If so, write down the grid location on the map. ____________</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pic>
        <p:nvPicPr>
          <p:cNvPr id="4" name="Picture 3" descr="A picture containing wheel&#10;&#10;Description automatically generated">
            <a:extLst>
              <a:ext uri="{FF2B5EF4-FFF2-40B4-BE49-F238E27FC236}">
                <a16:creationId xmlns:a16="http://schemas.microsoft.com/office/drawing/2014/main" id="{26FAC321-F977-4970-9AD8-B971EA962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123" y="5459013"/>
            <a:ext cx="2280199" cy="1299713"/>
          </a:xfrm>
          <a:prstGeom prst="rect">
            <a:avLst/>
          </a:prstGeom>
        </p:spPr>
      </p:pic>
      <p:pic>
        <p:nvPicPr>
          <p:cNvPr id="5" name="Audio 4">
            <a:hlinkClick r:id="" action="ppaction://media"/>
            <a:extLst>
              <a:ext uri="{FF2B5EF4-FFF2-40B4-BE49-F238E27FC236}">
                <a16:creationId xmlns:a16="http://schemas.microsoft.com/office/drawing/2014/main" id="{F8C2CD01-1EC3-477F-866F-2C5CE6EA7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007083"/>
      </p:ext>
    </p:extLst>
  </p:cSld>
  <p:clrMapOvr>
    <a:masterClrMapping/>
  </p:clrMapOvr>
  <mc:AlternateContent xmlns:mc="http://schemas.openxmlformats.org/markup-compatibility/2006">
    <mc:Choice xmlns:p14="http://schemas.microsoft.com/office/powerpoint/2010/main" Requires="p14">
      <p:transition spd="slow" p14:dur="2000" advTm="115551"/>
    </mc:Choice>
    <mc:Fallback>
      <p:transition spd="slow" advTm="11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52E0-DDBB-4ACA-BB9E-6B27C90BA5C2}"/>
              </a:ext>
            </a:extLst>
          </p:cNvPr>
          <p:cNvSpPr>
            <a:spLocks noGrp="1"/>
          </p:cNvSpPr>
          <p:nvPr>
            <p:ph type="title"/>
          </p:nvPr>
        </p:nvSpPr>
        <p:spPr/>
        <p:txBody>
          <a:bodyPr/>
          <a:lstStyle/>
          <a:p>
            <a:r>
              <a:rPr lang="en-US" b="1" dirty="0"/>
              <a:t>Scale questions: Use the Lego City Map again</a:t>
            </a:r>
            <a:endParaRPr lang="en-US" dirty="0"/>
          </a:p>
        </p:txBody>
      </p:sp>
      <p:sp>
        <p:nvSpPr>
          <p:cNvPr id="3" name="Content Placeholder 2">
            <a:extLst>
              <a:ext uri="{FF2B5EF4-FFF2-40B4-BE49-F238E27FC236}">
                <a16:creationId xmlns:a16="http://schemas.microsoft.com/office/drawing/2014/main" id="{14943CF2-2EA2-4678-A33C-2773E2322166}"/>
              </a:ext>
            </a:extLst>
          </p:cNvPr>
          <p:cNvSpPr>
            <a:spLocks noGrp="1"/>
          </p:cNvSpPr>
          <p:nvPr>
            <p:ph idx="1"/>
          </p:nvPr>
        </p:nvSpPr>
        <p:spPr>
          <a:xfrm>
            <a:off x="838200" y="1615763"/>
            <a:ext cx="10515600" cy="4351338"/>
          </a:xfrm>
        </p:spPr>
        <p:txBody>
          <a:bodyPr>
            <a:normAutofit lnSpcReduction="10000"/>
          </a:bodyPr>
          <a:lstStyle/>
          <a:p>
            <a:r>
              <a:rPr lang="en-US" dirty="0"/>
              <a:t>Directions: </a:t>
            </a:r>
          </a:p>
          <a:p>
            <a:pPr lvl="1"/>
            <a:r>
              <a:rPr lang="en-US" dirty="0"/>
              <a:t>Use the blue scale bar to estimate the distances on the map. Remember the blue scale bar represents inches in the Lego City.</a:t>
            </a:r>
          </a:p>
          <a:p>
            <a:pPr lvl="1"/>
            <a:r>
              <a:rPr lang="en-US" dirty="0"/>
              <a:t>Measure from the middle of the Lego set to the middle of the other </a:t>
            </a:r>
            <a:r>
              <a:rPr lang="en-US" dirty="0" err="1"/>
              <a:t>lego</a:t>
            </a:r>
            <a:r>
              <a:rPr lang="en-US" dirty="0"/>
              <a:t> set.</a:t>
            </a:r>
          </a:p>
          <a:p>
            <a:pPr marL="0" indent="0">
              <a:buNone/>
            </a:pPr>
            <a:endParaRPr lang="en-US" dirty="0"/>
          </a:p>
          <a:p>
            <a:pPr marL="0" indent="0">
              <a:buNone/>
            </a:pPr>
            <a:r>
              <a:rPr lang="en-US" dirty="0"/>
              <a:t>6. About how far is it from the pirate coaster ride in E6 and the boat in F5?</a:t>
            </a:r>
          </a:p>
          <a:p>
            <a:pPr marL="0" indent="0">
              <a:buNone/>
            </a:pPr>
            <a:endParaRPr lang="en-US" dirty="0"/>
          </a:p>
          <a:p>
            <a:pPr marL="0" indent="0">
              <a:buNone/>
            </a:pPr>
            <a:r>
              <a:rPr lang="en-US" dirty="0"/>
              <a:t>7. About how far is it from Cinderella’s castle in G4 to the old fishing store in A7?  </a:t>
            </a:r>
          </a:p>
        </p:txBody>
      </p:sp>
      <p:pic>
        <p:nvPicPr>
          <p:cNvPr id="4" name="Picture 3" descr="A picture containing wheel&#10;&#10;Description automatically generated">
            <a:extLst>
              <a:ext uri="{FF2B5EF4-FFF2-40B4-BE49-F238E27FC236}">
                <a16:creationId xmlns:a16="http://schemas.microsoft.com/office/drawing/2014/main" id="{A923C22A-0276-46FA-BE7F-59673D232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367" y="5436575"/>
            <a:ext cx="2280199" cy="1299713"/>
          </a:xfrm>
          <a:prstGeom prst="rect">
            <a:avLst/>
          </a:prstGeom>
        </p:spPr>
      </p:pic>
      <p:pic>
        <p:nvPicPr>
          <p:cNvPr id="6" name="Audio 5">
            <a:hlinkClick r:id="" action="ppaction://media"/>
            <a:extLst>
              <a:ext uri="{FF2B5EF4-FFF2-40B4-BE49-F238E27FC236}">
                <a16:creationId xmlns:a16="http://schemas.microsoft.com/office/drawing/2014/main" id="{449EA383-E476-486F-891C-AC0B10C33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00091086"/>
      </p:ext>
    </p:extLst>
  </p:cSld>
  <p:clrMapOvr>
    <a:masterClrMapping/>
  </p:clrMapOvr>
  <mc:AlternateContent xmlns:mc="http://schemas.openxmlformats.org/markup-compatibility/2006">
    <mc:Choice xmlns:p14="http://schemas.microsoft.com/office/powerpoint/2010/main" Requires="p14">
      <p:transition spd="slow" p14:dur="2000" advTm="136220"/>
    </mc:Choice>
    <mc:Fallback>
      <p:transition spd="slow" advTm="13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682</Words>
  <Application>Microsoft Office PowerPoint</Application>
  <PresentationFormat>Widescreen</PresentationFormat>
  <Paragraphs>61</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At-Home Map Basics with a Lego City</vt:lpstr>
      <vt:lpstr>This is an audio-guided power point led by Team Hawthorne. Turn your volume on.</vt:lpstr>
      <vt:lpstr>The Plan</vt:lpstr>
      <vt:lpstr>What’s a map grid?</vt:lpstr>
      <vt:lpstr>What’s a scale bar on a map?</vt:lpstr>
      <vt:lpstr>Got it? Cool.    Now, we’re going to see if you can use grids and scale bars on our Lego City Map! </vt:lpstr>
      <vt:lpstr>PowerPoint Presentation</vt:lpstr>
      <vt:lpstr>Grid questions: Use the Lego City Map on previous slide</vt:lpstr>
      <vt:lpstr>Scale questions: Use the Lego City Map again</vt:lpstr>
      <vt:lpstr>Review Questions</vt:lpstr>
      <vt:lpstr>At-Home Mapping and Social Media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At-Home Map Basics with a Lego City</dc:title>
  <dc:creator>Timothy Hawthorne</dc:creator>
  <cp:lastModifiedBy>Timothy Hawthorne</cp:lastModifiedBy>
  <cp:revision>6</cp:revision>
  <dcterms:created xsi:type="dcterms:W3CDTF">2020-03-31T15:41:10Z</dcterms:created>
  <dcterms:modified xsi:type="dcterms:W3CDTF">2020-03-31T17:20:17Z</dcterms:modified>
</cp:coreProperties>
</file>