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38C0-7864-4832-86F5-0C04657ED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05C1E-C26B-4124-8409-725EC0EF4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G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7A185-AC88-40A9-A5FA-9FB1B8B24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7990-7ED9-448A-968F-B3F577CAE351}" type="datetimeFigureOut">
              <a:rPr lang="es-GT" smtClean="0"/>
              <a:t>13/04/2020</a:t>
            </a:fld>
            <a:endParaRPr lang="es-G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4955D-53BC-454D-BE1C-7BC235D5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A0F4B-439D-4E97-A8B1-3EE20BF4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B0E5-830F-4104-9FA8-74D6F6FFAD1E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8351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7DAD0-E31D-48BF-A360-6A749A3D6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4ED602-2C23-49EB-83B1-BC59E4128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AA673-76B1-4765-85AD-1437EF72E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7990-7ED9-448A-968F-B3F577CAE351}" type="datetimeFigureOut">
              <a:rPr lang="es-GT" smtClean="0"/>
              <a:t>13/04/2020</a:t>
            </a:fld>
            <a:endParaRPr lang="es-G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7075F-860D-4431-90DA-842986B7A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0474D-8E3E-4B81-8D13-1EA49A6E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B0E5-830F-4104-9FA8-74D6F6FFAD1E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24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94ADDA-3FA2-49EA-BDBB-49C1D60C43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1E5BA9-F2E0-4C48-A8FF-663A02B1E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73181-FE52-4D4D-A435-14CA14A52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7990-7ED9-448A-968F-B3F577CAE351}" type="datetimeFigureOut">
              <a:rPr lang="es-GT" smtClean="0"/>
              <a:t>13/04/2020</a:t>
            </a:fld>
            <a:endParaRPr lang="es-G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A98A9-734B-4560-A0A7-2263FB10E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FB442-C984-452A-BE8C-09E3132D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B0E5-830F-4104-9FA8-74D6F6FFAD1E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0494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A499C-7E6A-4518-914B-52ED88786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47940-5F74-4672-8F00-79AA27003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C65EC-CF1D-4ED1-A798-3A0F68DB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7990-7ED9-448A-968F-B3F577CAE351}" type="datetimeFigureOut">
              <a:rPr lang="es-GT" smtClean="0"/>
              <a:t>13/04/2020</a:t>
            </a:fld>
            <a:endParaRPr lang="es-G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8765A-5CB0-4A66-9935-FC411F7E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18D59-83B5-43D0-A66B-4CCEFA1BF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B0E5-830F-4104-9FA8-74D6F6FFAD1E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9075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CE161-0362-4D58-85F7-FE70AD565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92909-CA64-4643-B18F-A44D60910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C648C-64FA-46AB-B8DD-EE4EBD276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7990-7ED9-448A-968F-B3F577CAE351}" type="datetimeFigureOut">
              <a:rPr lang="es-GT" smtClean="0"/>
              <a:t>13/04/2020</a:t>
            </a:fld>
            <a:endParaRPr lang="es-G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59ED9-3510-4928-BA2B-C5BBA94D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8BA4E-D396-474B-925E-F26EB4ED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B0E5-830F-4104-9FA8-74D6F6FFAD1E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9853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C9F11-BB49-45D2-A398-27D905BBC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77BE3-49EA-478F-A050-4828203B62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4FE65-365E-4348-B386-65E274731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D2F04-7977-42A9-8793-BEE37B102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7990-7ED9-448A-968F-B3F577CAE351}" type="datetimeFigureOut">
              <a:rPr lang="es-GT" smtClean="0"/>
              <a:t>13/04/2020</a:t>
            </a:fld>
            <a:endParaRPr lang="es-G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955FE-17DF-46A7-97DF-0D8F0D4D3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79E1B-5D5F-4EEC-B59E-B0F4E6319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B0E5-830F-4104-9FA8-74D6F6FFAD1E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4364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8304D-FEFA-4628-AD27-9A4BEAC58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865E3-A45C-4CE8-8267-07702D83B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3FCA3-8FA3-479B-8737-D322A763F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C35A85-A087-4CC2-9436-2669E4CA2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D75B6-899F-4DBF-89E5-90F78920F2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E272F8-B2EE-4BB1-A045-F468E391F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7990-7ED9-448A-968F-B3F577CAE351}" type="datetimeFigureOut">
              <a:rPr lang="es-GT" smtClean="0"/>
              <a:t>13/04/2020</a:t>
            </a:fld>
            <a:endParaRPr lang="es-G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AC4A61-68E2-4AF4-9CA7-AC874241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C48B07-D216-4A51-8459-BC6BC15D2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B0E5-830F-4104-9FA8-74D6F6FFAD1E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3858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0096-4086-4744-A222-BAE0B861A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744473-196D-409A-B4E4-B8A59CFB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7990-7ED9-448A-968F-B3F577CAE351}" type="datetimeFigureOut">
              <a:rPr lang="es-GT" smtClean="0"/>
              <a:t>13/04/2020</a:t>
            </a:fld>
            <a:endParaRPr lang="es-G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F0E114-382A-43C7-9D5B-82BD4A739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C8419D-A5D6-469E-9993-0C2BEFBBC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B0E5-830F-4104-9FA8-74D6F6FFAD1E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3365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FCFE61-63A1-4F7B-8A6C-F75C5D01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7990-7ED9-448A-968F-B3F577CAE351}" type="datetimeFigureOut">
              <a:rPr lang="es-GT" smtClean="0"/>
              <a:t>13/04/2020</a:t>
            </a:fld>
            <a:endParaRPr lang="es-G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3A4F66-A3D4-435F-BB41-EA30E010B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D6FF4-C9F2-4C3A-8CF0-6A4AB7BA4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B0E5-830F-4104-9FA8-74D6F6FFAD1E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4196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1F393-3C03-4D0C-B7BA-B725F5F0F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E1F92-84A4-492E-9A56-2D711B95E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354BAA-3E74-47FD-91EC-B310F08A5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765B6-26E6-41ED-A969-84709A4EF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7990-7ED9-448A-968F-B3F577CAE351}" type="datetimeFigureOut">
              <a:rPr lang="es-GT" smtClean="0"/>
              <a:t>13/04/2020</a:t>
            </a:fld>
            <a:endParaRPr lang="es-G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EBFDF-1CA0-4ED6-95F2-B8E8A297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0D9BE-2D75-4FB5-8C0B-9CA51CB6D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B0E5-830F-4104-9FA8-74D6F6FFAD1E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7926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E4259-3F8A-4C25-80FB-D08FC6E5E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84A6E6-2FFC-4643-9028-6A04BA14F4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3F91-8366-4F43-9410-E07F4A761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67211-28B2-4A9D-B1EA-9C23E6DF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7990-7ED9-448A-968F-B3F577CAE351}" type="datetimeFigureOut">
              <a:rPr lang="es-GT" smtClean="0"/>
              <a:t>13/04/2020</a:t>
            </a:fld>
            <a:endParaRPr lang="es-G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26C21-18D4-4425-AA26-8D5EDB3C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4227C-C475-43DB-BBC0-57D6E1AB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EB0E5-830F-4104-9FA8-74D6F6FFAD1E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8377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D4A5BB-6464-4EAA-92E2-0216E6701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G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179E63-5080-40E0-AF63-C3EA6291A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G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83BDB-144C-409C-A3C4-B0EEF1E2EF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F7990-7ED9-448A-968F-B3F577CAE351}" type="datetimeFigureOut">
              <a:rPr lang="es-GT" smtClean="0"/>
              <a:t>13/04/2020</a:t>
            </a:fld>
            <a:endParaRPr lang="es-G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23448-B46A-4966-A7EF-1C5C180082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3FDEC-7A3D-436A-979C-FD95A177B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EB0E5-830F-4104-9FA8-74D6F6FFAD1E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3692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D5B97-99D3-4707-8277-0A3F9E9FD3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Revenue Projections for FY20 and FY21</a:t>
            </a:r>
            <a:endParaRPr lang="es-G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2474FE-AD38-42E6-90FF-EE6210EECC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Virtual Economic Roundtable</a:t>
            </a:r>
          </a:p>
          <a:p>
            <a:r>
              <a:rPr lang="en-US" dirty="0"/>
              <a:t>Alan Clayton-Matthews</a:t>
            </a:r>
          </a:p>
          <a:p>
            <a:r>
              <a:rPr lang="en-US" dirty="0"/>
              <a:t>Northeastern University</a:t>
            </a:r>
          </a:p>
          <a:p>
            <a:r>
              <a:rPr lang="en-US" dirty="0"/>
              <a:t>April 14, 2020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247103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29E50-1D4E-4135-A2CE-3C89C337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Economic Assumptions</a:t>
            </a:r>
            <a:endParaRPr lang="es-G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9E383-A209-44CB-869B-E8E17558C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20% of the workforce will be unemployed, furloughed, on leave, or will drop out of the labor force by June.</a:t>
            </a:r>
          </a:p>
          <a:p>
            <a:pPr lvl="1"/>
            <a:r>
              <a:rPr lang="en-US" dirty="0"/>
              <a:t>45% will be at work as essential workers.</a:t>
            </a:r>
          </a:p>
          <a:p>
            <a:pPr lvl="1"/>
            <a:r>
              <a:rPr lang="en-US" dirty="0"/>
              <a:t>35% will be working from home.</a:t>
            </a:r>
          </a:p>
          <a:p>
            <a:r>
              <a:rPr lang="es-GT" dirty="0"/>
              <a:t>Output and </a:t>
            </a:r>
            <a:r>
              <a:rPr lang="es-GT" dirty="0" err="1"/>
              <a:t>incomes</a:t>
            </a:r>
            <a:r>
              <a:rPr lang="es-GT" dirty="0"/>
              <a:t> </a:t>
            </a:r>
            <a:r>
              <a:rPr lang="es-GT" dirty="0" err="1"/>
              <a:t>will</a:t>
            </a:r>
            <a:r>
              <a:rPr lang="es-GT" dirty="0"/>
              <a:t> </a:t>
            </a:r>
            <a:r>
              <a:rPr lang="es-GT" dirty="0" err="1"/>
              <a:t>fall</a:t>
            </a:r>
            <a:r>
              <a:rPr lang="es-GT" dirty="0"/>
              <a:t> 15% </a:t>
            </a:r>
            <a:r>
              <a:rPr lang="es-GT" dirty="0" err="1"/>
              <a:t>by</a:t>
            </a:r>
            <a:r>
              <a:rPr lang="es-GT" dirty="0"/>
              <a:t> </a:t>
            </a:r>
            <a:r>
              <a:rPr lang="es-GT" dirty="0" err="1"/>
              <a:t>the</a:t>
            </a:r>
            <a:r>
              <a:rPr lang="es-GT" dirty="0"/>
              <a:t> </a:t>
            </a:r>
            <a:r>
              <a:rPr lang="es-GT" dirty="0" err="1"/>
              <a:t>trough</a:t>
            </a:r>
            <a:r>
              <a:rPr lang="es-GT" dirty="0"/>
              <a:t> in June/</a:t>
            </a:r>
            <a:r>
              <a:rPr lang="es-GT" dirty="0" err="1"/>
              <a:t>July</a:t>
            </a:r>
            <a:r>
              <a:rPr lang="es-GT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4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024332-4341-4F58-8166-DF8B884EF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887" y="285750"/>
            <a:ext cx="8658225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05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03936-D1DD-48DF-BEE4-ADC4B9B57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Model Assumptions (problems, omissions, etc.)</a:t>
            </a:r>
            <a:endParaRPr lang="es-G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38603-AAC1-47D1-8F03-EB7AA6F33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Behavior will respond to economic conditions as in the past. (Probably not.)</a:t>
            </a:r>
          </a:p>
          <a:p>
            <a:r>
              <a:rPr lang="en-US" dirty="0"/>
              <a:t>Income tax payments will occur with the same timing as usual. (Probably not.)</a:t>
            </a:r>
          </a:p>
          <a:p>
            <a:r>
              <a:rPr lang="en-US" dirty="0"/>
              <a:t>The revenue estimates do not take into account the CARE economic stimulus bill. These could add several hundreds of millions of dollars in revenue in FY20 &amp; 21.</a:t>
            </a:r>
          </a:p>
          <a:p>
            <a:pPr lvl="1"/>
            <a:r>
              <a:rPr lang="en-US" dirty="0"/>
              <a:t>$5.5 billion: Federal income tax credit (stimulus checks)</a:t>
            </a:r>
          </a:p>
          <a:p>
            <a:pPr lvl="1"/>
            <a:r>
              <a:rPr lang="en-US" dirty="0"/>
              <a:t>$6.4 billion: UI $600 weekly additional benefit through July.</a:t>
            </a:r>
          </a:p>
          <a:p>
            <a:pPr lvl="1"/>
            <a:r>
              <a:rPr lang="en-US" dirty="0"/>
              <a:t>$4.2 billion: Expansion of coverage of UI eligibility.</a:t>
            </a:r>
          </a:p>
          <a:p>
            <a:r>
              <a:rPr lang="en-US" dirty="0"/>
              <a:t>Timing and response of capital gains realizations will happen as in the past. (Who knows?)</a:t>
            </a:r>
          </a:p>
          <a:p>
            <a:r>
              <a:rPr lang="es-GT" dirty="0" err="1"/>
              <a:t>The</a:t>
            </a:r>
            <a:r>
              <a:rPr lang="es-GT" dirty="0"/>
              <a:t> </a:t>
            </a:r>
            <a:r>
              <a:rPr lang="es-GT" dirty="0" err="1"/>
              <a:t>economy</a:t>
            </a:r>
            <a:r>
              <a:rPr lang="es-GT" dirty="0"/>
              <a:t> </a:t>
            </a:r>
            <a:r>
              <a:rPr lang="es-GT" dirty="0" err="1"/>
              <a:t>will</a:t>
            </a:r>
            <a:r>
              <a:rPr lang="es-GT" dirty="0"/>
              <a:t> come back </a:t>
            </a:r>
            <a:r>
              <a:rPr lang="es-GT" dirty="0" err="1"/>
              <a:t>to</a:t>
            </a:r>
            <a:r>
              <a:rPr lang="es-GT" dirty="0"/>
              <a:t> </a:t>
            </a:r>
            <a:r>
              <a:rPr lang="es-GT" dirty="0" err="1"/>
              <a:t>where</a:t>
            </a:r>
            <a:r>
              <a:rPr lang="es-GT" dirty="0"/>
              <a:t> </a:t>
            </a:r>
            <a:r>
              <a:rPr lang="es-GT" dirty="0" err="1"/>
              <a:t>it</a:t>
            </a:r>
            <a:r>
              <a:rPr lang="es-GT" dirty="0"/>
              <a:t> </a:t>
            </a:r>
            <a:r>
              <a:rPr lang="es-GT" dirty="0" err="1"/>
              <a:t>was</a:t>
            </a:r>
            <a:r>
              <a:rPr lang="es-GT" dirty="0"/>
              <a:t> </a:t>
            </a:r>
            <a:r>
              <a:rPr lang="es-GT" dirty="0" err="1"/>
              <a:t>by</a:t>
            </a:r>
            <a:r>
              <a:rPr lang="es-GT" dirty="0"/>
              <a:t> </a:t>
            </a:r>
            <a:r>
              <a:rPr lang="es-GT" dirty="0" err="1"/>
              <a:t>the</a:t>
            </a:r>
            <a:r>
              <a:rPr lang="es-GT" dirty="0"/>
              <a:t> </a:t>
            </a:r>
            <a:r>
              <a:rPr lang="es-GT" dirty="0" err="1"/>
              <a:t>end</a:t>
            </a:r>
            <a:r>
              <a:rPr lang="es-GT" dirty="0"/>
              <a:t> </a:t>
            </a:r>
            <a:r>
              <a:rPr lang="es-GT" dirty="0" err="1"/>
              <a:t>of</a:t>
            </a:r>
            <a:r>
              <a:rPr lang="es-GT" dirty="0"/>
              <a:t> 2021. (</a:t>
            </a:r>
            <a:r>
              <a:rPr lang="es-GT" dirty="0" err="1"/>
              <a:t>The</a:t>
            </a:r>
            <a:r>
              <a:rPr lang="es-GT" dirty="0"/>
              <a:t> virus, </a:t>
            </a:r>
            <a:r>
              <a:rPr lang="es-GT" dirty="0" err="1"/>
              <a:t>mitigation</a:t>
            </a:r>
            <a:r>
              <a:rPr lang="es-GT" dirty="0"/>
              <a:t> response, cure </a:t>
            </a:r>
            <a:r>
              <a:rPr lang="es-GT" dirty="0" err="1"/>
              <a:t>progress</a:t>
            </a:r>
            <a:r>
              <a:rPr lang="es-GT" dirty="0"/>
              <a:t>, and </a:t>
            </a:r>
            <a:r>
              <a:rPr lang="es-GT" dirty="0" err="1"/>
              <a:t>policy</a:t>
            </a:r>
            <a:r>
              <a:rPr lang="es-GT" dirty="0"/>
              <a:t> </a:t>
            </a:r>
            <a:r>
              <a:rPr lang="es-GT" dirty="0" err="1"/>
              <a:t>will</a:t>
            </a:r>
            <a:r>
              <a:rPr lang="es-GT" dirty="0"/>
              <a:t> determine </a:t>
            </a:r>
            <a:r>
              <a:rPr lang="es-GT" dirty="0" err="1"/>
              <a:t>the</a:t>
            </a:r>
            <a:r>
              <a:rPr lang="es-GT" dirty="0"/>
              <a:t> timing </a:t>
            </a:r>
            <a:r>
              <a:rPr lang="es-GT" dirty="0" err="1"/>
              <a:t>of</a:t>
            </a:r>
            <a:r>
              <a:rPr lang="es-GT" dirty="0"/>
              <a:t> </a:t>
            </a:r>
            <a:r>
              <a:rPr lang="es-GT" dirty="0" err="1"/>
              <a:t>the</a:t>
            </a:r>
            <a:r>
              <a:rPr lang="es-GT" dirty="0"/>
              <a:t> </a:t>
            </a:r>
            <a:r>
              <a:rPr lang="es-GT" dirty="0" err="1"/>
              <a:t>recovery</a:t>
            </a:r>
            <a:r>
              <a:rPr lang="es-GT" dirty="0"/>
              <a:t>.)</a:t>
            </a:r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85036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7A995-C0FF-44BF-B294-B4B00B96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Revenue Projections</a:t>
            </a:r>
            <a:endParaRPr lang="es-G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D168D-3B74-4334-B68C-10866281C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Department Revenues and percent change from the prior fiscal year:</a:t>
            </a:r>
          </a:p>
          <a:p>
            <a:pPr lvl="1"/>
            <a:r>
              <a:rPr lang="en-US" dirty="0"/>
              <a:t>FY20: $29.7b (0%)</a:t>
            </a:r>
          </a:p>
          <a:p>
            <a:pPr lvl="1"/>
            <a:r>
              <a:rPr lang="en-US" dirty="0"/>
              <a:t>FY21: $26.1b (-12%)</a:t>
            </a:r>
          </a:p>
          <a:p>
            <a:pPr lvl="1"/>
            <a:endParaRPr lang="en-US" dirty="0"/>
          </a:p>
          <a:p>
            <a:r>
              <a:rPr lang="en-US" dirty="0"/>
              <a:t>Capital Gains Tax Revenue and percent change from the prior fiscal year:</a:t>
            </a:r>
          </a:p>
          <a:p>
            <a:pPr lvl="1"/>
            <a:r>
              <a:rPr lang="en-US" dirty="0"/>
              <a:t>FY20: $1.4b (-31%)</a:t>
            </a:r>
          </a:p>
          <a:p>
            <a:pPr lvl="1"/>
            <a:r>
              <a:rPr lang="en-US" dirty="0"/>
              <a:t>FY21: $1.5b (+5.5%)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63218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367CC7-D0E7-4BBD-9BE6-04F7B161F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887" y="285750"/>
            <a:ext cx="8658225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67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F9AA77-6583-4155-B0BC-0F6F4F870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887" y="285750"/>
            <a:ext cx="8658225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10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A92476-BE9C-499C-9FD2-427CA70C7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887" y="285750"/>
            <a:ext cx="8658225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221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291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Revenue Projections for FY20 and FY21</vt:lpstr>
      <vt:lpstr>Economic Assumptions</vt:lpstr>
      <vt:lpstr>PowerPoint Presentation</vt:lpstr>
      <vt:lpstr>Model Assumptions (problems, omissions, etc.)</vt:lpstr>
      <vt:lpstr>Revenue Projections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Roundtable</dc:title>
  <dc:creator>Alan Clayton-Matthews</dc:creator>
  <cp:lastModifiedBy>Alan Clayton-Matthews</cp:lastModifiedBy>
  <cp:revision>17</cp:revision>
  <dcterms:created xsi:type="dcterms:W3CDTF">2020-04-07T09:47:31Z</dcterms:created>
  <dcterms:modified xsi:type="dcterms:W3CDTF">2020-04-14T04:01:40Z</dcterms:modified>
</cp:coreProperties>
</file>