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handoutMasterIdLst>
    <p:handoutMasterId r:id="rId19"/>
  </p:handoutMasterIdLst>
  <p:sldIdLst>
    <p:sldId id="274" r:id="rId2"/>
    <p:sldId id="410" r:id="rId3"/>
    <p:sldId id="417" r:id="rId4"/>
    <p:sldId id="418" r:id="rId5"/>
    <p:sldId id="419" r:id="rId6"/>
    <p:sldId id="411" r:id="rId7"/>
    <p:sldId id="404" r:id="rId8"/>
    <p:sldId id="412" r:id="rId9"/>
    <p:sldId id="416" r:id="rId10"/>
    <p:sldId id="423" r:id="rId11"/>
    <p:sldId id="407" r:id="rId12"/>
    <p:sldId id="414" r:id="rId13"/>
    <p:sldId id="420" r:id="rId14"/>
    <p:sldId id="421" r:id="rId15"/>
    <p:sldId id="422" r:id="rId16"/>
    <p:sldId id="405" r:id="rId1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216" autoAdjust="0"/>
    <p:restoredTop sz="91504" autoAdjust="0"/>
  </p:normalViewPr>
  <p:slideViewPr>
    <p:cSldViewPr>
      <p:cViewPr varScale="1">
        <p:scale>
          <a:sx n="83" d="100"/>
          <a:sy n="83" d="100"/>
        </p:scale>
        <p:origin x="60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ea typeface="ＭＳ Ｐゴシック" charset="-128"/>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Arial" charset="0"/>
                <a:ea typeface="ＭＳ Ｐゴシック" charset="-128"/>
              </a:defRPr>
            </a:lvl1pPr>
          </a:lstStyle>
          <a:p>
            <a:pPr>
              <a:defRPr/>
            </a:pPr>
            <a:fld id="{09A32B2C-C505-D34C-B7B6-00829352F22C}" type="datetimeFigureOut">
              <a:rPr lang="en-US"/>
              <a:pPr>
                <a:defRPr/>
              </a:pPr>
              <a:t>4/14/2020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Arial" charset="0"/>
                <a:ea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Arial" charset="0"/>
                <a:ea typeface="ＭＳ Ｐゴシック" charset="-128"/>
              </a:defRPr>
            </a:lvl1pPr>
          </a:lstStyle>
          <a:p>
            <a:pPr>
              <a:defRPr/>
            </a:pPr>
            <a:fld id="{8E45A816-0845-4755-BDC8-3085CF913531}"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atin typeface="Arial"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charset="-128"/>
              </a:defRPr>
            </a:lvl1pPr>
          </a:lstStyle>
          <a:p>
            <a:pPr>
              <a:defRPr/>
            </a:pPr>
            <a:fld id="{A80F1C6F-1F11-42C4-98E8-1BDFF8C6266C}" type="datetime1">
              <a:rPr lang="en-US" altLang="en-US"/>
              <a:pPr>
                <a:defRPr/>
              </a:pPr>
              <a:t>4/14/2020</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0" hangingPunct="0">
              <a:defRPr sz="1200">
                <a:latin typeface="Arial" charset="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charset="-128"/>
              </a:defRPr>
            </a:lvl1pPr>
          </a:lstStyle>
          <a:p>
            <a:pPr>
              <a:defRPr/>
            </a:pPr>
            <a:fld id="{66B5CBE0-3F9E-4B35-AFD3-C59A3714320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B5CBE0-3F9E-4B35-AFD3-C59A3714320D}" type="slidenum">
              <a:rPr lang="en-US" altLang="en-US" smtClean="0"/>
              <a:pPr>
                <a:defRPr/>
              </a:pPr>
              <a:t>3</a:t>
            </a:fld>
            <a:endParaRPr lang="en-US" altLang="en-US"/>
          </a:p>
        </p:txBody>
      </p:sp>
    </p:spTree>
    <p:extLst>
      <p:ext uri="{BB962C8B-B14F-4D97-AF65-F5344CB8AC3E}">
        <p14:creationId xmlns:p14="http://schemas.microsoft.com/office/powerpoint/2010/main" val="851659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B5CBE0-3F9E-4B35-AFD3-C59A3714320D}" type="slidenum">
              <a:rPr lang="en-US" altLang="en-US" smtClean="0"/>
              <a:pPr>
                <a:defRPr/>
              </a:pPr>
              <a:t>4</a:t>
            </a:fld>
            <a:endParaRPr lang="en-US" altLang="en-US"/>
          </a:p>
        </p:txBody>
      </p:sp>
    </p:spTree>
    <p:extLst>
      <p:ext uri="{BB962C8B-B14F-4D97-AF65-F5344CB8AC3E}">
        <p14:creationId xmlns:p14="http://schemas.microsoft.com/office/powerpoint/2010/main" val="1657541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B5CBE0-3F9E-4B35-AFD3-C59A3714320D}" type="slidenum">
              <a:rPr lang="en-US" altLang="en-US" smtClean="0"/>
              <a:pPr>
                <a:defRPr/>
              </a:pPr>
              <a:t>5</a:t>
            </a:fld>
            <a:endParaRPr lang="en-US" altLang="en-US"/>
          </a:p>
        </p:txBody>
      </p:sp>
    </p:spTree>
    <p:extLst>
      <p:ext uri="{BB962C8B-B14F-4D97-AF65-F5344CB8AC3E}">
        <p14:creationId xmlns:p14="http://schemas.microsoft.com/office/powerpoint/2010/main" val="1826403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B5CBE0-3F9E-4B35-AFD3-C59A3714320D}" type="slidenum">
              <a:rPr lang="en-US" altLang="en-US" smtClean="0"/>
              <a:pPr>
                <a:defRPr/>
              </a:pPr>
              <a:t>9</a:t>
            </a:fld>
            <a:endParaRPr lang="en-US" altLang="en-US"/>
          </a:p>
        </p:txBody>
      </p:sp>
    </p:spTree>
    <p:extLst>
      <p:ext uri="{BB962C8B-B14F-4D97-AF65-F5344CB8AC3E}">
        <p14:creationId xmlns:p14="http://schemas.microsoft.com/office/powerpoint/2010/main" val="2588177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14D3727-B919-41DE-A5E7-76B99A0E270B}" type="slidenum">
              <a:rPr lang="en-US" altLang="en-US"/>
              <a:pPr>
                <a:defRPr/>
              </a:pPr>
              <a:t>‹#›</a:t>
            </a:fld>
            <a:endParaRPr lang="en-US" altLang="en-US"/>
          </a:p>
        </p:txBody>
      </p:sp>
    </p:spTree>
    <p:extLst>
      <p:ext uri="{BB962C8B-B14F-4D97-AF65-F5344CB8AC3E}">
        <p14:creationId xmlns:p14="http://schemas.microsoft.com/office/powerpoint/2010/main" val="3776630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803D0D-EDAA-44F6-8148-EA79958342D7}" type="slidenum">
              <a:rPr lang="en-US" altLang="en-US"/>
              <a:pPr>
                <a:defRPr/>
              </a:pPr>
              <a:t>‹#›</a:t>
            </a:fld>
            <a:endParaRPr lang="en-US" altLang="en-US"/>
          </a:p>
        </p:txBody>
      </p:sp>
    </p:spTree>
    <p:extLst>
      <p:ext uri="{BB962C8B-B14F-4D97-AF65-F5344CB8AC3E}">
        <p14:creationId xmlns:p14="http://schemas.microsoft.com/office/powerpoint/2010/main" val="4142685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C59617-765D-4BD7-AD83-8B6AFD52C34F}" type="slidenum">
              <a:rPr lang="en-US" altLang="en-US"/>
              <a:pPr>
                <a:defRPr/>
              </a:pPr>
              <a:t>‹#›</a:t>
            </a:fld>
            <a:endParaRPr lang="en-US" altLang="en-US"/>
          </a:p>
        </p:txBody>
      </p:sp>
    </p:spTree>
    <p:extLst>
      <p:ext uri="{BB962C8B-B14F-4D97-AF65-F5344CB8AC3E}">
        <p14:creationId xmlns:p14="http://schemas.microsoft.com/office/powerpoint/2010/main" val="89829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36EF07-B034-4C69-8E8B-30F388CD0D36}" type="slidenum">
              <a:rPr lang="en-US" altLang="en-US"/>
              <a:pPr>
                <a:defRPr/>
              </a:pPr>
              <a:t>‹#›</a:t>
            </a:fld>
            <a:endParaRPr lang="en-US" altLang="en-US"/>
          </a:p>
        </p:txBody>
      </p:sp>
    </p:spTree>
    <p:extLst>
      <p:ext uri="{BB962C8B-B14F-4D97-AF65-F5344CB8AC3E}">
        <p14:creationId xmlns:p14="http://schemas.microsoft.com/office/powerpoint/2010/main" val="1995076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14F42F-5976-47CF-A84C-8E334D385641}" type="slidenum">
              <a:rPr lang="en-US" altLang="en-US"/>
              <a:pPr>
                <a:defRPr/>
              </a:pPr>
              <a:t>‹#›</a:t>
            </a:fld>
            <a:endParaRPr lang="en-US" altLang="en-US"/>
          </a:p>
        </p:txBody>
      </p:sp>
    </p:spTree>
    <p:extLst>
      <p:ext uri="{BB962C8B-B14F-4D97-AF65-F5344CB8AC3E}">
        <p14:creationId xmlns:p14="http://schemas.microsoft.com/office/powerpoint/2010/main" val="3550869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3BDE0F-EDA6-42DD-B4F2-743D4B03CE40}" type="slidenum">
              <a:rPr lang="en-US" altLang="en-US"/>
              <a:pPr>
                <a:defRPr/>
              </a:pPr>
              <a:t>‹#›</a:t>
            </a:fld>
            <a:endParaRPr lang="en-US" altLang="en-US"/>
          </a:p>
        </p:txBody>
      </p:sp>
    </p:spTree>
    <p:extLst>
      <p:ext uri="{BB962C8B-B14F-4D97-AF65-F5344CB8AC3E}">
        <p14:creationId xmlns:p14="http://schemas.microsoft.com/office/powerpoint/2010/main" val="3921785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9056854-E74F-4984-B74D-24FA00CDB551}" type="slidenum">
              <a:rPr lang="en-US" altLang="en-US"/>
              <a:pPr>
                <a:defRPr/>
              </a:pPr>
              <a:t>‹#›</a:t>
            </a:fld>
            <a:endParaRPr lang="en-US" altLang="en-US"/>
          </a:p>
        </p:txBody>
      </p:sp>
    </p:spTree>
    <p:extLst>
      <p:ext uri="{BB962C8B-B14F-4D97-AF65-F5344CB8AC3E}">
        <p14:creationId xmlns:p14="http://schemas.microsoft.com/office/powerpoint/2010/main" val="755242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A5DFB25-5AC4-495F-A021-4D01B39E4CA6}" type="slidenum">
              <a:rPr lang="en-US" altLang="en-US"/>
              <a:pPr>
                <a:defRPr/>
              </a:pPr>
              <a:t>‹#›</a:t>
            </a:fld>
            <a:endParaRPr lang="en-US" altLang="en-US"/>
          </a:p>
        </p:txBody>
      </p:sp>
    </p:spTree>
    <p:extLst>
      <p:ext uri="{BB962C8B-B14F-4D97-AF65-F5344CB8AC3E}">
        <p14:creationId xmlns:p14="http://schemas.microsoft.com/office/powerpoint/2010/main" val="1036550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F71F5A-A269-4976-B6C6-349D704F510E}" type="slidenum">
              <a:rPr lang="en-US" altLang="en-US"/>
              <a:pPr>
                <a:defRPr/>
              </a:pPr>
              <a:t>‹#›</a:t>
            </a:fld>
            <a:endParaRPr lang="en-US" altLang="en-US"/>
          </a:p>
        </p:txBody>
      </p:sp>
    </p:spTree>
    <p:extLst>
      <p:ext uri="{BB962C8B-B14F-4D97-AF65-F5344CB8AC3E}">
        <p14:creationId xmlns:p14="http://schemas.microsoft.com/office/powerpoint/2010/main" val="1673999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BCD737-CB7A-409A-B89F-FE5E3AE98318}" type="slidenum">
              <a:rPr lang="en-US" altLang="en-US"/>
              <a:pPr>
                <a:defRPr/>
              </a:pPr>
              <a:t>‹#›</a:t>
            </a:fld>
            <a:endParaRPr lang="en-US" altLang="en-US"/>
          </a:p>
        </p:txBody>
      </p:sp>
    </p:spTree>
    <p:extLst>
      <p:ext uri="{BB962C8B-B14F-4D97-AF65-F5344CB8AC3E}">
        <p14:creationId xmlns:p14="http://schemas.microsoft.com/office/powerpoint/2010/main" val="2992941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930628-DB7B-4B98-A6A4-51CD7093603D}" type="slidenum">
              <a:rPr lang="en-US" altLang="en-US"/>
              <a:pPr>
                <a:defRPr/>
              </a:pPr>
              <a:t>‹#›</a:t>
            </a:fld>
            <a:endParaRPr lang="en-US" altLang="en-US"/>
          </a:p>
        </p:txBody>
      </p:sp>
    </p:spTree>
    <p:extLst>
      <p:ext uri="{BB962C8B-B14F-4D97-AF65-F5344CB8AC3E}">
        <p14:creationId xmlns:p14="http://schemas.microsoft.com/office/powerpoint/2010/main" val="3053443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6002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2286000"/>
            <a:ext cx="7772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ＭＳ Ｐゴシック" charset="-128"/>
              </a:defRPr>
            </a:lvl1pPr>
          </a:lstStyle>
          <a:p>
            <a:pPr>
              <a:defRPr/>
            </a:pPr>
            <a:fld id="{C8067225-B6D3-4347-9BA5-3184920BBA8D}" type="slidenum">
              <a:rPr lang="en-US" altLang="en-US"/>
              <a:pPr>
                <a:defRPr/>
              </a:pPr>
              <a:t>‹#›</a:t>
            </a:fld>
            <a:endParaRPr lang="en-US" altLang="en-US"/>
          </a:p>
        </p:txBody>
      </p:sp>
      <p:pic>
        <p:nvPicPr>
          <p:cNvPr id="1031" name="Picture 8" descr="blue header_gold_white_logo.eps"/>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59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57"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Georgia"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Georgia"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Georgia"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Georgia"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documentcloud.org/documents/6814099-Outlook-Higher-Education-US-18Mar20-1.html"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cbo.gov/publication/56314"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imperial.ac.uk/media/imperial-college/medicine/sph/ide/gida-fellowships/Imperial-College-COVID19-NPI-modelling-16-03-2020.pdf"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moodysanalytics.com/-/media/article/2019/stress-testing-states-2019.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C4A81F64-DF38-9A42-B8F0-15916D75E278}"/>
              </a:ext>
            </a:extLst>
          </p:cNvPr>
          <p:cNvSpPr txBox="1">
            <a:spLocks noChangeArrowheads="1"/>
          </p:cNvSpPr>
          <p:nvPr/>
        </p:nvSpPr>
        <p:spPr bwMode="auto">
          <a:xfrm>
            <a:off x="-76200" y="1933575"/>
            <a:ext cx="93726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6858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spcBef>
                <a:spcPct val="0"/>
              </a:spcBef>
              <a:buFontTx/>
              <a:buNone/>
            </a:pPr>
            <a:r>
              <a:rPr lang="en-US" altLang="en-US" sz="2000" dirty="0">
                <a:latin typeface="Arial" panose="020B0604020202020204" pitchFamily="34" charset="0"/>
              </a:rPr>
              <a:t/>
            </a:r>
            <a:br>
              <a:rPr lang="en-US" altLang="en-US" sz="2000" dirty="0">
                <a:latin typeface="Arial" panose="020B0604020202020204" pitchFamily="34" charset="0"/>
              </a:rPr>
            </a:br>
            <a:endParaRPr lang="en-US" altLang="en-US" sz="2000" dirty="0">
              <a:latin typeface="Arial" panose="020B0604020202020204" pitchFamily="34" charset="0"/>
            </a:endParaRPr>
          </a:p>
          <a:p>
            <a:pPr algn="ctr" eaLnBrk="1" hangingPunct="1">
              <a:spcBef>
                <a:spcPct val="0"/>
              </a:spcBef>
              <a:buFontTx/>
              <a:buNone/>
            </a:pPr>
            <a:r>
              <a:rPr lang="en-US" altLang="en-US" sz="1800" dirty="0">
                <a:latin typeface="Arial" panose="020B0604020202020204" pitchFamily="34" charset="0"/>
              </a:rPr>
              <a:t>Testimony submitted to the Virtual Economic Roundtable</a:t>
            </a:r>
            <a:br>
              <a:rPr lang="en-US" altLang="en-US" sz="1800" dirty="0">
                <a:latin typeface="Arial" panose="020B0604020202020204" pitchFamily="34" charset="0"/>
              </a:rPr>
            </a:br>
            <a:r>
              <a:rPr lang="en-US" altLang="en-US" sz="1800" dirty="0">
                <a:latin typeface="Arial" panose="020B0604020202020204" pitchFamily="34" charset="0"/>
              </a:rPr>
              <a:t>(Joint Committee on Ways and Means &amp; the Executive Office of A&amp;F)</a:t>
            </a:r>
          </a:p>
          <a:p>
            <a:pPr algn="ctr" eaLnBrk="1" hangingPunct="1">
              <a:spcBef>
                <a:spcPct val="0"/>
              </a:spcBef>
              <a:buFontTx/>
              <a:buNone/>
            </a:pPr>
            <a:endParaRPr lang="en-US" altLang="en-US" sz="1800" dirty="0">
              <a:latin typeface="Arial" panose="020B0604020202020204" pitchFamily="34" charset="0"/>
            </a:endParaRPr>
          </a:p>
          <a:p>
            <a:pPr algn="ctr" eaLnBrk="1" hangingPunct="1">
              <a:spcBef>
                <a:spcPct val="0"/>
              </a:spcBef>
              <a:buFontTx/>
              <a:buNone/>
            </a:pPr>
            <a:r>
              <a:rPr lang="en-US" altLang="en-US" sz="1800" dirty="0">
                <a:latin typeface="Arial" panose="020B0604020202020204" pitchFamily="34" charset="0"/>
              </a:rPr>
              <a:t>prepared and delivered by:</a:t>
            </a:r>
          </a:p>
          <a:p>
            <a:pPr algn="ctr" eaLnBrk="1" hangingPunct="1">
              <a:spcBef>
                <a:spcPct val="0"/>
              </a:spcBef>
              <a:buFontTx/>
              <a:buNone/>
            </a:pPr>
            <a:r>
              <a:rPr lang="en-US" altLang="en-US" sz="1800" dirty="0">
                <a:latin typeface="Arial" panose="020B0604020202020204" pitchFamily="34" charset="0"/>
              </a:rPr>
              <a:t/>
            </a:r>
            <a:br>
              <a:rPr lang="en-US" altLang="en-US" sz="1800" dirty="0">
                <a:latin typeface="Arial" panose="020B0604020202020204" pitchFamily="34" charset="0"/>
              </a:rPr>
            </a:br>
            <a:r>
              <a:rPr lang="en-US" altLang="en-US" sz="1800" dirty="0">
                <a:latin typeface="Arial" panose="020B0604020202020204" pitchFamily="34" charset="0"/>
              </a:rPr>
              <a:t>Michael D. Goodman, Ph.D. </a:t>
            </a:r>
            <a:br>
              <a:rPr lang="en-US" altLang="en-US" sz="1800" dirty="0">
                <a:latin typeface="Arial" panose="020B0604020202020204" pitchFamily="34" charset="0"/>
              </a:rPr>
            </a:br>
            <a:r>
              <a:rPr lang="en-US" altLang="en-US" sz="1800" dirty="0">
                <a:latin typeface="Arial" panose="020B0604020202020204" pitchFamily="34" charset="0"/>
              </a:rPr>
              <a:t> Professor of Public Policy </a:t>
            </a:r>
            <a:br>
              <a:rPr lang="en-US" altLang="en-US" sz="1800" dirty="0">
                <a:latin typeface="Arial" panose="020B0604020202020204" pitchFamily="34" charset="0"/>
              </a:rPr>
            </a:br>
            <a:r>
              <a:rPr lang="en-US" altLang="en-US" sz="1800" dirty="0">
                <a:latin typeface="Arial" panose="020B0604020202020204" pitchFamily="34" charset="0"/>
              </a:rPr>
              <a:t>Executive Director, the Public Policy Center (PPC)</a:t>
            </a:r>
            <a:br>
              <a:rPr lang="en-US" altLang="en-US" sz="1800" dirty="0">
                <a:latin typeface="Arial" panose="020B0604020202020204" pitchFamily="34" charset="0"/>
              </a:rPr>
            </a:br>
            <a:r>
              <a:rPr lang="en-US" altLang="en-US" sz="1800" dirty="0">
                <a:latin typeface="Arial" panose="020B0604020202020204" pitchFamily="34" charset="0"/>
              </a:rPr>
              <a:t>University of Massachusetts Dartmouth  </a:t>
            </a:r>
            <a:br>
              <a:rPr lang="en-US" altLang="en-US" sz="1800" dirty="0">
                <a:latin typeface="Arial" panose="020B0604020202020204" pitchFamily="34" charset="0"/>
              </a:rPr>
            </a:br>
            <a:endParaRPr lang="en-US" altLang="en-US" sz="1800" dirty="0">
              <a:latin typeface="Arial" panose="020B0604020202020204" pitchFamily="34" charset="0"/>
            </a:endParaRPr>
          </a:p>
          <a:p>
            <a:pPr algn="ctr" eaLnBrk="1" hangingPunct="1">
              <a:spcBef>
                <a:spcPct val="0"/>
              </a:spcBef>
              <a:buFontTx/>
              <a:buNone/>
            </a:pPr>
            <a:r>
              <a:rPr lang="en-US" altLang="en-US" sz="1800" dirty="0">
                <a:latin typeface="Arial" panose="020B0604020202020204" pitchFamily="34" charset="0"/>
              </a:rPr>
              <a:t>Co-Editor, </a:t>
            </a:r>
            <a:r>
              <a:rPr lang="en-US" altLang="en-US" sz="1800" i="1" dirty="0">
                <a:latin typeface="Arial" panose="020B0604020202020204" pitchFamily="34" charset="0"/>
              </a:rPr>
              <a:t>Mass</a:t>
            </a:r>
            <a:r>
              <a:rPr lang="en-US" altLang="en-US" sz="1800" dirty="0">
                <a:latin typeface="Arial" panose="020B0604020202020204" pitchFamily="34" charset="0"/>
              </a:rPr>
              <a:t>Benchmarks</a:t>
            </a:r>
            <a:br>
              <a:rPr lang="en-US" altLang="en-US" sz="1800" dirty="0">
                <a:latin typeface="Arial" panose="020B0604020202020204" pitchFamily="34" charset="0"/>
              </a:rPr>
            </a:br>
            <a:r>
              <a:rPr lang="en-US" altLang="en-US" sz="1800" dirty="0">
                <a:latin typeface="Arial" panose="020B0604020202020204" pitchFamily="34" charset="0"/>
              </a:rPr>
              <a:t>Twitter: @Mike_Goodman</a:t>
            </a:r>
          </a:p>
          <a:p>
            <a:pPr algn="ctr" eaLnBrk="1" hangingPunct="1">
              <a:spcBef>
                <a:spcPct val="0"/>
              </a:spcBef>
              <a:buFontTx/>
              <a:buNone/>
            </a:pPr>
            <a:endParaRPr lang="en-US" altLang="en-US" sz="1800" dirty="0">
              <a:latin typeface="Arial" panose="020B0604020202020204" pitchFamily="34" charset="0"/>
            </a:endParaRPr>
          </a:p>
          <a:p>
            <a:pPr algn="ctr" eaLnBrk="1" hangingPunct="1">
              <a:spcBef>
                <a:spcPct val="0"/>
              </a:spcBef>
              <a:buFontTx/>
              <a:buNone/>
            </a:pPr>
            <a:r>
              <a:rPr lang="en-US" altLang="en-US" sz="1800" dirty="0">
                <a:latin typeface="Arial" panose="020B0604020202020204" pitchFamily="34" charset="0"/>
              </a:rPr>
              <a:t>April 14, 2020</a:t>
            </a:r>
          </a:p>
          <a:p>
            <a:pPr algn="ctr" eaLnBrk="1" hangingPunct="1">
              <a:spcBef>
                <a:spcPts val="338"/>
              </a:spcBef>
              <a:buNone/>
            </a:pPr>
            <a:endParaRPr lang="en-US" altLang="en-US" sz="1575" dirty="0">
              <a:solidFill>
                <a:srgbClr val="385723"/>
              </a:solidFill>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
        <p:nvSpPr>
          <p:cNvPr id="6" name="Rectangle 2">
            <a:extLst>
              <a:ext uri="{FF2B5EF4-FFF2-40B4-BE49-F238E27FC236}">
                <a16:creationId xmlns:a16="http://schemas.microsoft.com/office/drawing/2014/main" id="{C5A1BDFE-66B8-D34E-A8F9-7D7FCA78397E}"/>
              </a:ext>
            </a:extLst>
          </p:cNvPr>
          <p:cNvSpPr txBox="1">
            <a:spLocks noChangeArrowheads="1"/>
          </p:cNvSpPr>
          <p:nvPr/>
        </p:nvSpPr>
        <p:spPr bwMode="auto">
          <a:xfrm>
            <a:off x="279797" y="1249681"/>
            <a:ext cx="8711803"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eaLnBrk="1" hangingPunct="1">
              <a:lnSpc>
                <a:spcPct val="90000"/>
              </a:lnSpc>
            </a:pPr>
            <a:r>
              <a:rPr lang="en-US" altLang="en-US" sz="2800" b="1" dirty="0">
                <a:latin typeface="Arial" panose="020B0604020202020204" pitchFamily="34" charset="0"/>
              </a:rPr>
              <a:t>A State of Suspended Animation:</a:t>
            </a:r>
            <a:r>
              <a:rPr lang="en-US" altLang="en-US" sz="2000" b="1" dirty="0">
                <a:latin typeface="Arial" panose="020B0604020202020204" pitchFamily="34" charset="0"/>
              </a:rPr>
              <a:t>                                        </a:t>
            </a:r>
            <a:r>
              <a:rPr lang="en-US" altLang="en-US" sz="2000" dirty="0">
                <a:latin typeface="Arial" panose="020B0604020202020204" pitchFamily="34" charset="0"/>
              </a:rPr>
              <a:t/>
            </a:r>
            <a:br>
              <a:rPr lang="en-US" altLang="en-US" sz="2000" dirty="0">
                <a:latin typeface="Arial" panose="020B0604020202020204" pitchFamily="34" charset="0"/>
              </a:rPr>
            </a:br>
            <a:r>
              <a:rPr lang="en-US" altLang="en-US" sz="2000" dirty="0">
                <a:latin typeface="Arial" panose="020B0604020202020204" pitchFamily="34" charset="0"/>
              </a:rPr>
              <a:t>Current conditions and the economic and fiscal outlook</a:t>
            </a:r>
            <a:br>
              <a:rPr lang="en-US" altLang="en-US" sz="2000" dirty="0">
                <a:latin typeface="Arial" panose="020B0604020202020204" pitchFamily="34" charset="0"/>
              </a:rPr>
            </a:br>
            <a:r>
              <a:rPr lang="en-US" altLang="en-US" sz="2000" dirty="0">
                <a:latin typeface="Arial" panose="020B0604020202020204" pitchFamily="34" charset="0"/>
              </a:rPr>
              <a:t>for the Commonwealth of Massachusetts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7B8B5-C8CA-E145-8563-7E6440C0510B}"/>
              </a:ext>
            </a:extLst>
          </p:cNvPr>
          <p:cNvSpPr>
            <a:spLocks noGrp="1"/>
          </p:cNvSpPr>
          <p:nvPr>
            <p:ph type="title"/>
          </p:nvPr>
        </p:nvSpPr>
        <p:spPr>
          <a:xfrm>
            <a:off x="304865" y="2114550"/>
            <a:ext cx="3878580" cy="2628900"/>
          </a:xfrm>
        </p:spPr>
        <p:txBody>
          <a:bodyPr/>
          <a:lstStyle/>
          <a:p>
            <a:pPr algn="l"/>
            <a:r>
              <a:rPr lang="en-US" sz="2800" dirty="0">
                <a:latin typeface="Arial" panose="020B0604020202020204" pitchFamily="34" charset="0"/>
                <a:cs typeface="Arial" panose="020B0604020202020204" pitchFamily="34" charset="0"/>
              </a:rPr>
              <a:t>The recently enacted Cares Act helps but,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substantial additional federal aid will be needed soon</a:t>
            </a:r>
          </a:p>
        </p:txBody>
      </p:sp>
      <p:pic>
        <p:nvPicPr>
          <p:cNvPr id="14" name="Picture 13">
            <a:extLst>
              <a:ext uri="{FF2B5EF4-FFF2-40B4-BE49-F238E27FC236}">
                <a16:creationId xmlns:a16="http://schemas.microsoft.com/office/drawing/2014/main" id="{E865EB66-C940-9F46-A2F1-196532B9B254}"/>
              </a:ext>
            </a:extLst>
          </p:cNvPr>
          <p:cNvPicPr>
            <a:picLocks noChangeAspect="1"/>
          </p:cNvPicPr>
          <p:nvPr/>
        </p:nvPicPr>
        <p:blipFill>
          <a:blip r:embed="rId2"/>
          <a:stretch>
            <a:fillRect/>
          </a:stretch>
        </p:blipFill>
        <p:spPr>
          <a:xfrm>
            <a:off x="4183445" y="1143000"/>
            <a:ext cx="4662663" cy="5486400"/>
          </a:xfrm>
          <a:prstGeom prst="rect">
            <a:avLst/>
          </a:prstGeom>
        </p:spPr>
      </p:pic>
    </p:spTree>
    <p:extLst>
      <p:ext uri="{BB962C8B-B14F-4D97-AF65-F5344CB8AC3E}">
        <p14:creationId xmlns:p14="http://schemas.microsoft.com/office/powerpoint/2010/main" val="3944633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CA775E-FB88-5540-AC97-A376EFF40AE9}"/>
              </a:ext>
            </a:extLst>
          </p:cNvPr>
          <p:cNvSpPr txBox="1">
            <a:spLocks/>
          </p:cNvSpPr>
          <p:nvPr/>
        </p:nvSpPr>
        <p:spPr bwMode="auto">
          <a:xfrm>
            <a:off x="228600" y="1272219"/>
            <a:ext cx="8839200" cy="56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pPr>
            <a:r>
              <a:rPr lang="en-US" altLang="en-US" sz="2800" dirty="0">
                <a:latin typeface="Arial" panose="020B0604020202020204" pitchFamily="34" charset="0"/>
                <a:ea typeface="ＭＳ Ｐゴシック" panose="020B0600070205080204" pitchFamily="34" charset="-128"/>
              </a:rPr>
              <a:t>“Eds and Meds” have long been the backbone of the Massachusetts </a:t>
            </a:r>
            <a:r>
              <a:rPr lang="en-US" altLang="en-US" sz="2800" dirty="0">
                <a:latin typeface="Arial" panose="020B0604020202020204" pitchFamily="34" charset="0"/>
              </a:rPr>
              <a:t>e</a:t>
            </a:r>
            <a:r>
              <a:rPr lang="en-US" altLang="en-US" sz="2800" dirty="0">
                <a:latin typeface="Arial" panose="020B0604020202020204" pitchFamily="34" charset="0"/>
                <a:ea typeface="ＭＳ Ｐゴシック" panose="020B0600070205080204" pitchFamily="34" charset="-128"/>
              </a:rPr>
              <a:t>conomy</a:t>
            </a:r>
          </a:p>
        </p:txBody>
      </p:sp>
      <p:pic>
        <p:nvPicPr>
          <p:cNvPr id="7" name="Picture 6">
            <a:extLst>
              <a:ext uri="{FF2B5EF4-FFF2-40B4-BE49-F238E27FC236}">
                <a16:creationId xmlns:a16="http://schemas.microsoft.com/office/drawing/2014/main" id="{18690CD6-0BFC-9641-B090-FBBE5D3F2456}"/>
              </a:ext>
            </a:extLst>
          </p:cNvPr>
          <p:cNvPicPr>
            <a:picLocks noChangeAspect="1"/>
          </p:cNvPicPr>
          <p:nvPr/>
        </p:nvPicPr>
        <p:blipFill>
          <a:blip r:embed="rId2"/>
          <a:stretch>
            <a:fillRect/>
          </a:stretch>
        </p:blipFill>
        <p:spPr>
          <a:xfrm>
            <a:off x="1488024" y="1842052"/>
            <a:ext cx="5565308" cy="5029200"/>
          </a:xfrm>
          <a:prstGeom prst="rect">
            <a:avLst/>
          </a:prstGeom>
        </p:spPr>
      </p:pic>
    </p:spTree>
    <p:extLst>
      <p:ext uri="{BB962C8B-B14F-4D97-AF65-F5344CB8AC3E}">
        <p14:creationId xmlns:p14="http://schemas.microsoft.com/office/powerpoint/2010/main" val="1934472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7B8B5-C8CA-E145-8563-7E6440C0510B}"/>
              </a:ext>
            </a:extLst>
          </p:cNvPr>
          <p:cNvSpPr>
            <a:spLocks noGrp="1"/>
          </p:cNvSpPr>
          <p:nvPr>
            <p:ph type="title"/>
          </p:nvPr>
        </p:nvSpPr>
        <p:spPr>
          <a:xfrm>
            <a:off x="-152400" y="990600"/>
            <a:ext cx="9525000" cy="732692"/>
          </a:xfrm>
        </p:spPr>
        <p:txBody>
          <a:bodyPr/>
          <a:lstStyle/>
          <a:p>
            <a:r>
              <a:rPr lang="en-US" sz="2800" dirty="0">
                <a:latin typeface="Arial" panose="020B0604020202020204" pitchFamily="34" charset="0"/>
                <a:cs typeface="Arial" panose="020B0604020202020204" pitchFamily="34" charset="0"/>
              </a:rPr>
              <a:t>Health and Human Services have been stalwart countercyclical employment stabilizers historically</a:t>
            </a:r>
          </a:p>
        </p:txBody>
      </p:sp>
      <p:pic>
        <p:nvPicPr>
          <p:cNvPr id="4" name="Picture 3">
            <a:extLst>
              <a:ext uri="{FF2B5EF4-FFF2-40B4-BE49-F238E27FC236}">
                <a16:creationId xmlns:a16="http://schemas.microsoft.com/office/drawing/2014/main" id="{FAF65DD3-E3B8-4547-A19C-E01A61FA1E01}"/>
              </a:ext>
            </a:extLst>
          </p:cNvPr>
          <p:cNvPicPr>
            <a:picLocks noChangeAspect="1"/>
          </p:cNvPicPr>
          <p:nvPr/>
        </p:nvPicPr>
        <p:blipFill>
          <a:blip r:embed="rId2"/>
          <a:stretch>
            <a:fillRect/>
          </a:stretch>
        </p:blipFill>
        <p:spPr>
          <a:xfrm>
            <a:off x="1018694" y="1799492"/>
            <a:ext cx="7457090" cy="5029200"/>
          </a:xfrm>
          <a:prstGeom prst="rect">
            <a:avLst/>
          </a:prstGeom>
        </p:spPr>
      </p:pic>
    </p:spTree>
    <p:extLst>
      <p:ext uri="{BB962C8B-B14F-4D97-AF65-F5344CB8AC3E}">
        <p14:creationId xmlns:p14="http://schemas.microsoft.com/office/powerpoint/2010/main" val="881628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470D0-3BC8-5F4E-BCC5-4D9EB552CC7A}"/>
              </a:ext>
            </a:extLst>
          </p:cNvPr>
          <p:cNvPicPr>
            <a:picLocks noChangeAspect="1"/>
          </p:cNvPicPr>
          <p:nvPr/>
        </p:nvPicPr>
        <p:blipFill>
          <a:blip r:embed="rId2"/>
          <a:stretch>
            <a:fillRect/>
          </a:stretch>
        </p:blipFill>
        <p:spPr>
          <a:xfrm>
            <a:off x="2658406" y="1905000"/>
            <a:ext cx="3437594" cy="2286000"/>
          </a:xfrm>
          <a:prstGeom prst="rect">
            <a:avLst/>
          </a:prstGeom>
        </p:spPr>
      </p:pic>
      <p:sp>
        <p:nvSpPr>
          <p:cNvPr id="6" name="Rectangle 5">
            <a:extLst>
              <a:ext uri="{FF2B5EF4-FFF2-40B4-BE49-F238E27FC236}">
                <a16:creationId xmlns:a16="http://schemas.microsoft.com/office/drawing/2014/main" id="{08FFB02D-B83F-4E47-93B9-9C3A49B8C44A}"/>
              </a:ext>
            </a:extLst>
          </p:cNvPr>
          <p:cNvSpPr/>
          <p:nvPr/>
        </p:nvSpPr>
        <p:spPr>
          <a:xfrm>
            <a:off x="533400" y="4267200"/>
            <a:ext cx="8534400" cy="2585323"/>
          </a:xfrm>
          <a:prstGeom prst="rect">
            <a:avLst/>
          </a:prstGeom>
        </p:spPr>
        <p:txBody>
          <a:bodyPr wrap="square">
            <a:spAutoFit/>
          </a:bodyPr>
          <a:lstStyle/>
          <a:p>
            <a:r>
              <a:rPr lang="en-US" sz="1800" i="1" dirty="0"/>
              <a:t>“Hospitals rely on these services not just to sustain a stable revenue base, but to help offset the cost to provide other essential health care services to the community. In fact, non emergent services may equate to 30 to 60 percent of a hospital’s revenue base, and some projections suggest that a hospital could see 75 to 100 percent of these services eliminated during the pandemic. These revenue losses alone will have a significant financial impact, and many hospitals will struggle to survive economically as the pandemic progresses.”</a:t>
            </a:r>
            <a:br>
              <a:rPr lang="en-US" sz="1800" i="1" dirty="0"/>
            </a:br>
            <a:r>
              <a:rPr lang="en-US" sz="1800" i="1" dirty="0"/>
              <a:t>                </a:t>
            </a:r>
            <a:br>
              <a:rPr lang="en-US" sz="1800" i="1" dirty="0"/>
            </a:br>
            <a:r>
              <a:rPr lang="en-US" sz="1800" i="1" dirty="0"/>
              <a:t>                                         -- Charles Kahn, CEO, Federation of American Hospitals</a:t>
            </a:r>
          </a:p>
        </p:txBody>
      </p:sp>
      <p:sp>
        <p:nvSpPr>
          <p:cNvPr id="2" name="Title 1">
            <a:extLst>
              <a:ext uri="{FF2B5EF4-FFF2-40B4-BE49-F238E27FC236}">
                <a16:creationId xmlns:a16="http://schemas.microsoft.com/office/drawing/2014/main" id="{AC07B8B5-C8CA-E145-8563-7E6440C0510B}"/>
              </a:ext>
            </a:extLst>
          </p:cNvPr>
          <p:cNvSpPr>
            <a:spLocks noGrp="1"/>
          </p:cNvSpPr>
          <p:nvPr>
            <p:ph type="title"/>
          </p:nvPr>
        </p:nvSpPr>
        <p:spPr>
          <a:xfrm>
            <a:off x="-800100" y="1066800"/>
            <a:ext cx="10934700" cy="1113692"/>
          </a:xfrm>
        </p:spPr>
        <p:txBody>
          <a:bodyPr/>
          <a:lstStyle/>
          <a:p>
            <a:r>
              <a:rPr lang="en-US" sz="2800" dirty="0">
                <a:latin typeface="Arial" panose="020B0604020202020204" pitchFamily="34" charset="0"/>
                <a:cs typeface="Arial" panose="020B0604020202020204" pitchFamily="34" charset="0"/>
              </a:rPr>
              <a:t>Reduction in elective surgeries and non-COVID-19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services creates large financial problems</a:t>
            </a: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9613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7B8B5-C8CA-E145-8563-7E6440C0510B}"/>
              </a:ext>
            </a:extLst>
          </p:cNvPr>
          <p:cNvSpPr>
            <a:spLocks noGrp="1"/>
          </p:cNvSpPr>
          <p:nvPr>
            <p:ph type="title"/>
          </p:nvPr>
        </p:nvSpPr>
        <p:spPr>
          <a:xfrm>
            <a:off x="-895352" y="908276"/>
            <a:ext cx="10934700" cy="731710"/>
          </a:xfrm>
        </p:spPr>
        <p:txBody>
          <a:bodyPr/>
          <a:lstStyle/>
          <a:p>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pic>
        <p:nvPicPr>
          <p:cNvPr id="6" name="Picture 5" descr="A screenshot of a cell phone&#10;&#10;Description automatically generated">
            <a:extLst>
              <a:ext uri="{FF2B5EF4-FFF2-40B4-BE49-F238E27FC236}">
                <a16:creationId xmlns:a16="http://schemas.microsoft.com/office/drawing/2014/main" id="{5D6ADDAD-285E-7042-ABFF-AD78A6B125BB}"/>
              </a:ext>
            </a:extLst>
          </p:cNvPr>
          <p:cNvPicPr>
            <a:picLocks noChangeAspect="1"/>
          </p:cNvPicPr>
          <p:nvPr/>
        </p:nvPicPr>
        <p:blipFill>
          <a:blip r:embed="rId2"/>
          <a:stretch>
            <a:fillRect/>
          </a:stretch>
        </p:blipFill>
        <p:spPr>
          <a:xfrm>
            <a:off x="578883" y="2971800"/>
            <a:ext cx="7986229" cy="3200400"/>
          </a:xfrm>
          <a:prstGeom prst="rect">
            <a:avLst/>
          </a:prstGeom>
        </p:spPr>
      </p:pic>
      <p:sp>
        <p:nvSpPr>
          <p:cNvPr id="7" name="Rectangle 6">
            <a:extLst>
              <a:ext uri="{FF2B5EF4-FFF2-40B4-BE49-F238E27FC236}">
                <a16:creationId xmlns:a16="http://schemas.microsoft.com/office/drawing/2014/main" id="{87D23F86-31CD-0841-915A-887D0E9F19E3}"/>
              </a:ext>
            </a:extLst>
          </p:cNvPr>
          <p:cNvSpPr/>
          <p:nvPr/>
        </p:nvSpPr>
        <p:spPr>
          <a:xfrm>
            <a:off x="442195" y="1941493"/>
            <a:ext cx="8732285" cy="954107"/>
          </a:xfrm>
          <a:prstGeom prst="rect">
            <a:avLst/>
          </a:prstGeom>
        </p:spPr>
        <p:txBody>
          <a:bodyPr wrap="square">
            <a:spAutoFit/>
          </a:bodyPr>
          <a:lstStyle/>
          <a:p>
            <a:r>
              <a:rPr lang="en-US" sz="1400" i="1" dirty="0"/>
              <a:t>“While the duration and full financial impact of the current crisis is unknown, universities' response to the outbreak will immediately reduce revenue and drive expenses higher. For fiscal 2021, universities face unprecedented enrollment uncertainty, risks to multiple revenue streams, and potential material erosion in their balance sheets.”  </a:t>
            </a:r>
            <a:r>
              <a:rPr lang="en-US" sz="1400" dirty="0"/>
              <a:t>-- Moody’s Investor Service</a:t>
            </a:r>
          </a:p>
        </p:txBody>
      </p:sp>
      <p:sp>
        <p:nvSpPr>
          <p:cNvPr id="8" name="Rectangle 7">
            <a:extLst>
              <a:ext uri="{FF2B5EF4-FFF2-40B4-BE49-F238E27FC236}">
                <a16:creationId xmlns:a16="http://schemas.microsoft.com/office/drawing/2014/main" id="{D5DF8D83-34EC-8E44-82AF-0A5E2C169029}"/>
              </a:ext>
            </a:extLst>
          </p:cNvPr>
          <p:cNvSpPr/>
          <p:nvPr/>
        </p:nvSpPr>
        <p:spPr>
          <a:xfrm>
            <a:off x="578883" y="6334780"/>
            <a:ext cx="8709429" cy="523220"/>
          </a:xfrm>
          <a:prstGeom prst="rect">
            <a:avLst/>
          </a:prstGeom>
        </p:spPr>
        <p:txBody>
          <a:bodyPr wrap="square">
            <a:spAutoFit/>
          </a:bodyPr>
          <a:lstStyle/>
          <a:p>
            <a:r>
              <a:rPr lang="en-US" sz="1400" dirty="0">
                <a:hlinkClick r:id="rId3"/>
              </a:rPr>
              <a:t>https://www.documentcloud.org/documents/6814099-Outlook-Higher-Education-US-18Mar20-1.html</a:t>
            </a:r>
            <a:endParaRPr lang="en-US" sz="1400" dirty="0"/>
          </a:p>
          <a:p>
            <a:endParaRPr lang="en-US" sz="1400" dirty="0"/>
          </a:p>
        </p:txBody>
      </p:sp>
      <p:sp>
        <p:nvSpPr>
          <p:cNvPr id="9" name="Title 1">
            <a:extLst>
              <a:ext uri="{FF2B5EF4-FFF2-40B4-BE49-F238E27FC236}">
                <a16:creationId xmlns:a16="http://schemas.microsoft.com/office/drawing/2014/main" id="{DCC2A8D1-7D8B-2142-B9CE-AF1E3D0B23EF}"/>
              </a:ext>
            </a:extLst>
          </p:cNvPr>
          <p:cNvSpPr txBox="1">
            <a:spLocks/>
          </p:cNvSpPr>
          <p:nvPr/>
        </p:nvSpPr>
        <p:spPr bwMode="auto">
          <a:xfrm>
            <a:off x="-857252" y="1117987"/>
            <a:ext cx="10934700" cy="111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Georgia"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Georgia"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Georgia"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Georgia"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r>
              <a:rPr lang="en-US" sz="2800" kern="0" dirty="0">
                <a:latin typeface="Arial" panose="020B0604020202020204" pitchFamily="34" charset="0"/>
                <a:cs typeface="Arial" panose="020B0604020202020204" pitchFamily="34" charset="0"/>
              </a:rPr>
              <a:t>Many higher educational institutions are very </a:t>
            </a:r>
            <a:br>
              <a:rPr lang="en-US" sz="2800" kern="0" dirty="0">
                <a:latin typeface="Arial" panose="020B0604020202020204" pitchFamily="34" charset="0"/>
                <a:cs typeface="Arial" panose="020B0604020202020204" pitchFamily="34" charset="0"/>
              </a:rPr>
            </a:br>
            <a:r>
              <a:rPr lang="en-US" sz="2800" kern="0" dirty="0">
                <a:latin typeface="Arial" panose="020B0604020202020204" pitchFamily="34" charset="0"/>
                <a:cs typeface="Arial" panose="020B0604020202020204" pitchFamily="34" charset="0"/>
              </a:rPr>
              <a:t>financially vulnerable</a:t>
            </a:r>
            <a:br>
              <a:rPr lang="en-US" sz="2800" kern="0" dirty="0">
                <a:latin typeface="Arial" panose="020B0604020202020204" pitchFamily="34" charset="0"/>
                <a:cs typeface="Arial" panose="020B0604020202020204" pitchFamily="34" charset="0"/>
              </a:rPr>
            </a:br>
            <a:endParaRPr lang="en-US" sz="28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595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7B8B5-C8CA-E145-8563-7E6440C0510B}"/>
              </a:ext>
            </a:extLst>
          </p:cNvPr>
          <p:cNvSpPr>
            <a:spLocks noGrp="1"/>
          </p:cNvSpPr>
          <p:nvPr>
            <p:ph type="title"/>
          </p:nvPr>
        </p:nvSpPr>
        <p:spPr>
          <a:xfrm>
            <a:off x="-895350" y="762000"/>
            <a:ext cx="10934700" cy="1066800"/>
          </a:xfrm>
        </p:spPr>
        <p:txBody>
          <a:bodyPr/>
          <a:lstStyle/>
          <a:p>
            <a:r>
              <a:rPr lang="en-US" sz="2800" dirty="0">
                <a:latin typeface="Arial" panose="020B0604020202020204" pitchFamily="34" charset="0"/>
                <a:cs typeface="Arial" panose="020B0604020202020204" pitchFamily="34" charset="0"/>
              </a:rPr>
              <a:t>Policymaking for an economy in suspended animation</a:t>
            </a:r>
          </a:p>
        </p:txBody>
      </p:sp>
      <p:sp>
        <p:nvSpPr>
          <p:cNvPr id="4" name="TextBox 3">
            <a:extLst>
              <a:ext uri="{FF2B5EF4-FFF2-40B4-BE49-F238E27FC236}">
                <a16:creationId xmlns:a16="http://schemas.microsoft.com/office/drawing/2014/main" id="{A76F13E8-DA3C-4443-898D-123F83C3C97C}"/>
              </a:ext>
            </a:extLst>
          </p:cNvPr>
          <p:cNvSpPr txBox="1"/>
          <p:nvPr/>
        </p:nvSpPr>
        <p:spPr>
          <a:xfrm>
            <a:off x="293914" y="1600200"/>
            <a:ext cx="8839200" cy="5201424"/>
          </a:xfrm>
          <a:prstGeom prst="rect">
            <a:avLst/>
          </a:prstGeom>
          <a:noFill/>
        </p:spPr>
        <p:txBody>
          <a:bodyPr wrap="square" rtlCol="0">
            <a:spAutoFit/>
          </a:bodyPr>
          <a:lstStyle/>
          <a:p>
            <a:r>
              <a:rPr lang="en-US" sz="1800" i="1" dirty="0">
                <a:cs typeface="Arial" panose="020B0604020202020204" pitchFamily="34" charset="0"/>
              </a:rPr>
              <a:t>   </a:t>
            </a:r>
            <a:r>
              <a:rPr lang="en-US" sz="1800" i="1" u="sng" dirty="0">
                <a:cs typeface="Arial" panose="020B0604020202020204" pitchFamily="34" charset="0"/>
              </a:rPr>
              <a:t>Public health comes first</a:t>
            </a:r>
          </a:p>
          <a:p>
            <a:pPr marL="742950" lvl="1" indent="-285750">
              <a:buFont typeface="Courier New" panose="02070309020205020404" pitchFamily="49" charset="0"/>
              <a:buChar char="o"/>
            </a:pPr>
            <a:r>
              <a:rPr lang="en-US" sz="1600" dirty="0">
                <a:cs typeface="Arial" panose="020B0604020202020204" pitchFamily="34" charset="0"/>
              </a:rPr>
              <a:t>Take whatever action is needed to “bend the curve” to allow caseloads to be manageable given the capacity of our healthcare system.</a:t>
            </a:r>
          </a:p>
          <a:p>
            <a:pPr marL="742950" lvl="1" indent="-285750">
              <a:buFont typeface="Courier New" panose="02070309020205020404" pitchFamily="49" charset="0"/>
              <a:buChar char="o"/>
            </a:pPr>
            <a:r>
              <a:rPr lang="en-US" sz="1600" dirty="0">
                <a:cs typeface="Arial" panose="020B0604020202020204" pitchFamily="34" charset="0"/>
              </a:rPr>
              <a:t>Expand system capacity to prepare for the very real possibility of subsequent waves of the virus in coming months.</a:t>
            </a:r>
          </a:p>
          <a:p>
            <a:pPr marL="285750" indent="-285750">
              <a:buFont typeface="Arial" panose="020B0604020202020204" pitchFamily="34" charset="0"/>
              <a:buChar char="•"/>
            </a:pPr>
            <a:endParaRPr lang="en-US" sz="1800" dirty="0">
              <a:cs typeface="Arial" panose="020B0604020202020204" pitchFamily="34" charset="0"/>
            </a:endParaRPr>
          </a:p>
          <a:p>
            <a:r>
              <a:rPr lang="en-US" sz="1800" i="1" dirty="0">
                <a:cs typeface="Arial" panose="020B0604020202020204" pitchFamily="34" charset="0"/>
              </a:rPr>
              <a:t>  </a:t>
            </a:r>
            <a:r>
              <a:rPr lang="en-US" sz="1800" i="1" u="sng" dirty="0">
                <a:cs typeface="Arial" panose="020B0604020202020204" pitchFamily="34" charset="0"/>
              </a:rPr>
              <a:t>Prioritize human needs</a:t>
            </a:r>
            <a:endParaRPr lang="en-US" sz="1800" u="sng" dirty="0">
              <a:cs typeface="Arial" panose="020B0604020202020204" pitchFamily="34" charset="0"/>
            </a:endParaRPr>
          </a:p>
          <a:p>
            <a:pPr marL="742950" lvl="1" indent="-285750">
              <a:buFont typeface="Courier New" panose="02070309020205020404" pitchFamily="49" charset="0"/>
              <a:buChar char="o"/>
            </a:pPr>
            <a:r>
              <a:rPr lang="en-US" sz="1600" dirty="0">
                <a:cs typeface="Arial" panose="020B0604020202020204" pitchFamily="34" charset="0"/>
              </a:rPr>
              <a:t>The pace of the recovery will depend critically on the extent of the damage done to household and business balance sheets.  The further they are permitted to fall, the longer it will take them to recover.  </a:t>
            </a:r>
            <a:br>
              <a:rPr lang="en-US" sz="1600" dirty="0">
                <a:cs typeface="Arial" panose="020B0604020202020204" pitchFamily="34" charset="0"/>
              </a:rPr>
            </a:br>
            <a:endParaRPr lang="en-US" sz="1600" dirty="0">
              <a:cs typeface="Arial" panose="020B0604020202020204" pitchFamily="34" charset="0"/>
            </a:endParaRPr>
          </a:p>
          <a:p>
            <a:r>
              <a:rPr lang="en-US" sz="1800" i="1" dirty="0">
                <a:cs typeface="Arial" panose="020B0604020202020204" pitchFamily="34" charset="0"/>
              </a:rPr>
              <a:t>  </a:t>
            </a:r>
            <a:r>
              <a:rPr lang="en-US" sz="1800" i="1" u="sng" dirty="0">
                <a:cs typeface="Arial" panose="020B0604020202020204" pitchFamily="34" charset="0"/>
              </a:rPr>
              <a:t>Protect key assets and institutions</a:t>
            </a:r>
            <a:endParaRPr lang="en-US" sz="1800" dirty="0">
              <a:cs typeface="Arial" panose="020B0604020202020204" pitchFamily="34" charset="0"/>
            </a:endParaRPr>
          </a:p>
          <a:p>
            <a:pPr marL="742950" lvl="1" indent="-285750">
              <a:buFont typeface="Courier New" panose="02070309020205020404" pitchFamily="49" charset="0"/>
              <a:buChar char="o"/>
            </a:pPr>
            <a:r>
              <a:rPr lang="en-US" sz="1600" dirty="0">
                <a:cs typeface="Arial" panose="020B0604020202020204" pitchFamily="34" charset="0"/>
              </a:rPr>
              <a:t>Massachusetts has long relied on its world-class healthcare and educational institutions to fuel our innovation economy and to buffer the economic consequences of previous recessions. This time it appears it will be different absent strategic intervention and support.</a:t>
            </a:r>
          </a:p>
          <a:p>
            <a:pPr marL="742950" lvl="1" indent="-285750">
              <a:buFont typeface="Courier New" panose="02070309020205020404" pitchFamily="49" charset="0"/>
              <a:buChar char="o"/>
            </a:pPr>
            <a:endParaRPr lang="en-US" sz="1600" dirty="0">
              <a:cs typeface="Arial" panose="020B0604020202020204" pitchFamily="34" charset="0"/>
            </a:endParaRPr>
          </a:p>
          <a:p>
            <a:pPr algn="ctr"/>
            <a:r>
              <a:rPr lang="en-US" sz="1800" b="1" i="1" dirty="0">
                <a:cs typeface="Arial" panose="020B0604020202020204" pitchFamily="34" charset="0"/>
              </a:rPr>
              <a:t>Substantial additional federal assistance will be indispensable to minimizing </a:t>
            </a:r>
            <a:br>
              <a:rPr lang="en-US" sz="1800" b="1" i="1" dirty="0">
                <a:cs typeface="Arial" panose="020B0604020202020204" pitchFamily="34" charset="0"/>
              </a:rPr>
            </a:br>
            <a:r>
              <a:rPr lang="en-US" sz="1800" b="1" i="1" dirty="0">
                <a:cs typeface="Arial" panose="020B0604020202020204" pitchFamily="34" charset="0"/>
              </a:rPr>
              <a:t>avoidable social and economic suffering</a:t>
            </a:r>
            <a:endParaRPr lang="en-US" sz="1800" b="1" dirty="0">
              <a:cs typeface="Arial" panose="020B0604020202020204" pitchFamily="34" charset="0"/>
            </a:endParaRPr>
          </a:p>
          <a:p>
            <a:pPr marL="742950" lvl="1" indent="-285750">
              <a:buFont typeface="Courier New" panose="02070309020205020404" pitchFamily="49" charset="0"/>
              <a:buChar char="o"/>
            </a:pPr>
            <a:endParaRPr lang="en-US" sz="1600" dirty="0">
              <a:cs typeface="Arial" panose="020B0604020202020204" pitchFamily="34" charset="0"/>
            </a:endParaRPr>
          </a:p>
        </p:txBody>
      </p:sp>
    </p:spTree>
    <p:extLst>
      <p:ext uri="{BB962C8B-B14F-4D97-AF65-F5344CB8AC3E}">
        <p14:creationId xmlns:p14="http://schemas.microsoft.com/office/powerpoint/2010/main" val="2485659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46409E-7A09-1F47-95D8-433921E07DBF}"/>
              </a:ext>
            </a:extLst>
          </p:cNvPr>
          <p:cNvSpPr txBox="1">
            <a:spLocks noChangeArrowheads="1"/>
          </p:cNvSpPr>
          <p:nvPr/>
        </p:nvSpPr>
        <p:spPr bwMode="auto">
          <a:xfrm>
            <a:off x="0" y="1060015"/>
            <a:ext cx="89154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6858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spcBef>
                <a:spcPct val="0"/>
              </a:spcBef>
              <a:buFontTx/>
              <a:buNone/>
            </a:pPr>
            <a:r>
              <a:rPr lang="en-US" altLang="en-US" sz="3200" dirty="0">
                <a:latin typeface="Arial" panose="020B0604020202020204" pitchFamily="34" charset="0"/>
                <a:ea typeface="ＭＳ Ｐゴシック" panose="020B0600070205080204" pitchFamily="34" charset="-128"/>
                <a:cs typeface="Arial" panose="020B0604020202020204" pitchFamily="34" charset="0"/>
              </a:rPr>
              <a:t/>
            </a:r>
            <a:br>
              <a:rPr lang="en-US" altLang="en-US" sz="3200" dirty="0">
                <a:latin typeface="Arial" panose="020B0604020202020204" pitchFamily="34" charset="0"/>
                <a:ea typeface="ＭＳ Ｐゴシック" panose="020B0600070205080204" pitchFamily="34" charset="-128"/>
                <a:cs typeface="Arial" panose="020B0604020202020204" pitchFamily="34" charset="0"/>
              </a:rPr>
            </a:br>
            <a:r>
              <a:rPr lang="en-US" altLang="en-US" sz="2800" dirty="0">
                <a:latin typeface="Arial" panose="020B0604020202020204" pitchFamily="34" charset="0"/>
                <a:ea typeface="ＭＳ Ｐゴシック" panose="020B0600070205080204" pitchFamily="34" charset="-128"/>
                <a:cs typeface="Arial" panose="020B0604020202020204" pitchFamily="34" charset="0"/>
              </a:rPr>
              <a:t>Questions?</a:t>
            </a:r>
          </a:p>
        </p:txBody>
      </p:sp>
      <p:sp>
        <p:nvSpPr>
          <p:cNvPr id="7" name="object 2">
            <a:extLst>
              <a:ext uri="{FF2B5EF4-FFF2-40B4-BE49-F238E27FC236}">
                <a16:creationId xmlns:a16="http://schemas.microsoft.com/office/drawing/2014/main" id="{A4944F94-29B5-4244-97A7-F5E6E2AFD934}"/>
              </a:ext>
            </a:extLst>
          </p:cNvPr>
          <p:cNvSpPr txBox="1">
            <a:spLocks noChangeArrowheads="1"/>
          </p:cNvSpPr>
          <p:nvPr/>
        </p:nvSpPr>
        <p:spPr bwMode="auto">
          <a:xfrm>
            <a:off x="571500" y="1981200"/>
            <a:ext cx="7772400" cy="218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1800" dirty="0">
                <a:latin typeface="Arial" panose="020B0604020202020204" pitchFamily="34" charset="0"/>
              </a:rPr>
              <a:t/>
            </a:r>
            <a:br>
              <a:rPr lang="en-US" altLang="en-US" sz="1800" dirty="0">
                <a:latin typeface="Arial" panose="020B0604020202020204" pitchFamily="34" charset="0"/>
              </a:rPr>
            </a:br>
            <a:r>
              <a:rPr lang="en-US" altLang="en-US" sz="2000" dirty="0">
                <a:latin typeface="Arial" panose="020B0604020202020204" pitchFamily="34" charset="0"/>
              </a:rPr>
              <a:t>Michael D. Goodman, Ph.D. </a:t>
            </a:r>
            <a:br>
              <a:rPr lang="en-US" altLang="en-US" sz="2000" dirty="0">
                <a:latin typeface="Arial" panose="020B0604020202020204" pitchFamily="34" charset="0"/>
              </a:rPr>
            </a:br>
            <a:r>
              <a:rPr lang="en-US" altLang="en-US" sz="2000" dirty="0">
                <a:latin typeface="Arial" panose="020B0604020202020204" pitchFamily="34" charset="0"/>
              </a:rPr>
              <a:t> Professor of Public Policy </a:t>
            </a:r>
            <a:br>
              <a:rPr lang="en-US" altLang="en-US" sz="2000" dirty="0">
                <a:latin typeface="Arial" panose="020B0604020202020204" pitchFamily="34" charset="0"/>
              </a:rPr>
            </a:br>
            <a:r>
              <a:rPr lang="en-US" altLang="en-US" sz="2000" dirty="0">
                <a:latin typeface="Arial" panose="020B0604020202020204" pitchFamily="34" charset="0"/>
              </a:rPr>
              <a:t>Executive Director, the Public Policy Center (PPC)</a:t>
            </a:r>
            <a:br>
              <a:rPr lang="en-US" altLang="en-US" sz="2000" dirty="0">
                <a:latin typeface="Arial" panose="020B0604020202020204" pitchFamily="34" charset="0"/>
              </a:rPr>
            </a:br>
            <a:r>
              <a:rPr lang="en-US" altLang="en-US" sz="2000" dirty="0">
                <a:latin typeface="Arial" panose="020B0604020202020204" pitchFamily="34" charset="0"/>
              </a:rPr>
              <a:t>University of Massachusetts Dartmouth  </a:t>
            </a:r>
            <a:br>
              <a:rPr lang="en-US" altLang="en-US" sz="2000" dirty="0">
                <a:latin typeface="Arial" panose="020B0604020202020204" pitchFamily="34" charset="0"/>
              </a:rPr>
            </a:br>
            <a:endParaRPr lang="en-US" altLang="en-US" sz="2000" dirty="0">
              <a:latin typeface="Arial" panose="020B0604020202020204" pitchFamily="34" charset="0"/>
            </a:endParaRPr>
          </a:p>
          <a:p>
            <a:pPr algn="ctr" eaLnBrk="1" hangingPunct="1">
              <a:spcBef>
                <a:spcPct val="0"/>
              </a:spcBef>
              <a:buFontTx/>
              <a:buNone/>
            </a:pPr>
            <a:r>
              <a:rPr lang="en-US" altLang="en-US" sz="2000" dirty="0">
                <a:latin typeface="Arial" panose="020B0604020202020204" pitchFamily="34" charset="0"/>
              </a:rPr>
              <a:t>Co-Editor, </a:t>
            </a:r>
            <a:r>
              <a:rPr lang="en-US" altLang="en-US" sz="2000" i="1" dirty="0">
                <a:latin typeface="Arial" panose="020B0604020202020204" pitchFamily="34" charset="0"/>
              </a:rPr>
              <a:t>Mass</a:t>
            </a:r>
            <a:r>
              <a:rPr lang="en-US" altLang="en-US" sz="2000" dirty="0">
                <a:latin typeface="Arial" panose="020B0604020202020204" pitchFamily="34" charset="0"/>
              </a:rPr>
              <a:t>Benchmarks</a:t>
            </a:r>
            <a:br>
              <a:rPr lang="en-US" altLang="en-US" sz="2000" dirty="0">
                <a:latin typeface="Arial" panose="020B0604020202020204" pitchFamily="34" charset="0"/>
              </a:rPr>
            </a:br>
            <a:r>
              <a:rPr lang="en-US" altLang="en-US" sz="2000" dirty="0">
                <a:latin typeface="Arial" panose="020B0604020202020204" pitchFamily="34" charset="0"/>
              </a:rPr>
              <a:t>Twitter: @</a:t>
            </a:r>
            <a:r>
              <a:rPr lang="en-US" altLang="en-US" sz="2000" dirty="0" err="1">
                <a:latin typeface="Arial" panose="020B0604020202020204" pitchFamily="34" charset="0"/>
              </a:rPr>
              <a:t>Mike_Goodman</a:t>
            </a:r>
            <a:endParaRPr lang="en-US" altLang="en-US" sz="2000" dirty="0">
              <a:latin typeface="Arial" panose="020B0604020202020204" pitchFamily="34" charset="0"/>
            </a:endParaRPr>
          </a:p>
        </p:txBody>
      </p:sp>
    </p:spTree>
    <p:extLst>
      <p:ext uri="{BB962C8B-B14F-4D97-AF65-F5344CB8AC3E}">
        <p14:creationId xmlns:p14="http://schemas.microsoft.com/office/powerpoint/2010/main" val="2598247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B3BAAE-5B2D-8B45-9A2B-9B55BA33E657}"/>
              </a:ext>
            </a:extLst>
          </p:cNvPr>
          <p:cNvSpPr txBox="1">
            <a:spLocks noChangeArrowheads="1"/>
          </p:cNvSpPr>
          <p:nvPr/>
        </p:nvSpPr>
        <p:spPr bwMode="auto">
          <a:xfrm>
            <a:off x="1" y="1409700"/>
            <a:ext cx="9296399"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6858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spcBef>
                <a:spcPct val="0"/>
              </a:spcBef>
              <a:buFontTx/>
              <a:buNone/>
            </a:pPr>
            <a:r>
              <a:rPr lang="en-US" altLang="en-US" sz="3200" dirty="0">
                <a:latin typeface="Arial" panose="020B0604020202020204" pitchFamily="34" charset="0"/>
                <a:cs typeface="Arial" panose="020B0604020202020204" pitchFamily="34" charset="0"/>
              </a:rPr>
              <a:t>The COVID-19 pandemic affects our </a:t>
            </a:r>
            <a:br>
              <a:rPr lang="en-US" altLang="en-US" sz="3200" dirty="0">
                <a:latin typeface="Arial" panose="020B0604020202020204" pitchFamily="34" charset="0"/>
                <a:cs typeface="Arial" panose="020B0604020202020204" pitchFamily="34" charset="0"/>
              </a:rPr>
            </a:br>
            <a:r>
              <a:rPr lang="en-US" altLang="en-US" sz="3200" dirty="0">
                <a:latin typeface="Arial" panose="020B0604020202020204" pitchFamily="34" charset="0"/>
                <a:cs typeface="Arial" panose="020B0604020202020204" pitchFamily="34" charset="0"/>
              </a:rPr>
              <a:t>economy in a number of ways</a:t>
            </a:r>
            <a:endParaRPr lang="en-US" altLang="en-US" sz="3200"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5" name="Picture 4" descr="A screenshot of a cell phone&#10;&#10;Description automatically generated">
            <a:extLst>
              <a:ext uri="{FF2B5EF4-FFF2-40B4-BE49-F238E27FC236}">
                <a16:creationId xmlns:a16="http://schemas.microsoft.com/office/drawing/2014/main" id="{D7A5EA4C-FBF4-3640-9252-CA2231CE86D1}"/>
              </a:ext>
            </a:extLst>
          </p:cNvPr>
          <p:cNvPicPr>
            <a:picLocks noChangeAspect="1"/>
          </p:cNvPicPr>
          <p:nvPr/>
        </p:nvPicPr>
        <p:blipFill>
          <a:blip r:embed="rId2"/>
          <a:stretch>
            <a:fillRect/>
          </a:stretch>
        </p:blipFill>
        <p:spPr>
          <a:xfrm>
            <a:off x="1600200" y="1905000"/>
            <a:ext cx="6081458" cy="4572000"/>
          </a:xfrm>
          <a:prstGeom prst="rect">
            <a:avLst/>
          </a:prstGeom>
        </p:spPr>
      </p:pic>
      <p:sp>
        <p:nvSpPr>
          <p:cNvPr id="6" name="TextBox 5">
            <a:extLst>
              <a:ext uri="{FF2B5EF4-FFF2-40B4-BE49-F238E27FC236}">
                <a16:creationId xmlns:a16="http://schemas.microsoft.com/office/drawing/2014/main" id="{0379F93A-0866-434B-82E0-C09804DDA8CE}"/>
              </a:ext>
            </a:extLst>
          </p:cNvPr>
          <p:cNvSpPr txBox="1"/>
          <p:nvPr/>
        </p:nvSpPr>
        <p:spPr>
          <a:xfrm>
            <a:off x="1690942" y="6488668"/>
            <a:ext cx="3262058" cy="369332"/>
          </a:xfrm>
          <a:prstGeom prst="rect">
            <a:avLst/>
          </a:prstGeom>
          <a:noFill/>
        </p:spPr>
        <p:txBody>
          <a:bodyPr wrap="square" rtlCol="0">
            <a:spAutoFit/>
          </a:bodyPr>
          <a:lstStyle/>
          <a:p>
            <a:r>
              <a:rPr lang="en-US" sz="1800" dirty="0"/>
              <a:t>Source: OECD</a:t>
            </a:r>
          </a:p>
        </p:txBody>
      </p:sp>
    </p:spTree>
    <p:extLst>
      <p:ext uri="{BB962C8B-B14F-4D97-AF65-F5344CB8AC3E}">
        <p14:creationId xmlns:p14="http://schemas.microsoft.com/office/powerpoint/2010/main" val="1600825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7B8B5-C8CA-E145-8563-7E6440C0510B}"/>
              </a:ext>
            </a:extLst>
          </p:cNvPr>
          <p:cNvSpPr>
            <a:spLocks noGrp="1"/>
          </p:cNvSpPr>
          <p:nvPr>
            <p:ph type="title"/>
          </p:nvPr>
        </p:nvSpPr>
        <p:spPr>
          <a:xfrm>
            <a:off x="76200" y="914400"/>
            <a:ext cx="8991600" cy="685800"/>
          </a:xfrm>
        </p:spPr>
        <p:txBody>
          <a:bodyPr/>
          <a:lstStyle/>
          <a:p>
            <a:r>
              <a:rPr lang="en-US" sz="3200" dirty="0">
                <a:latin typeface="Arial" panose="020B0604020202020204" pitchFamily="34" charset="0"/>
                <a:cs typeface="Arial" panose="020B0604020202020204" pitchFamily="34" charset="0"/>
              </a:rPr>
              <a:t>A global recession is a virtual certainty</a:t>
            </a:r>
          </a:p>
        </p:txBody>
      </p:sp>
      <p:pic>
        <p:nvPicPr>
          <p:cNvPr id="5" name="Picture 4" descr="A close up of a map&#10;&#10;Description automatically generated">
            <a:extLst>
              <a:ext uri="{FF2B5EF4-FFF2-40B4-BE49-F238E27FC236}">
                <a16:creationId xmlns:a16="http://schemas.microsoft.com/office/drawing/2014/main" id="{5E7373E6-1E7D-A84F-8157-32B2B12EF608}"/>
              </a:ext>
            </a:extLst>
          </p:cNvPr>
          <p:cNvPicPr>
            <a:picLocks noChangeAspect="1"/>
          </p:cNvPicPr>
          <p:nvPr/>
        </p:nvPicPr>
        <p:blipFill>
          <a:blip r:embed="rId3"/>
          <a:stretch>
            <a:fillRect/>
          </a:stretch>
        </p:blipFill>
        <p:spPr>
          <a:xfrm>
            <a:off x="384187" y="1828800"/>
            <a:ext cx="8375626" cy="5029200"/>
          </a:xfrm>
          <a:prstGeom prst="rect">
            <a:avLst/>
          </a:prstGeom>
        </p:spPr>
      </p:pic>
    </p:spTree>
    <p:extLst>
      <p:ext uri="{BB962C8B-B14F-4D97-AF65-F5344CB8AC3E}">
        <p14:creationId xmlns:p14="http://schemas.microsoft.com/office/powerpoint/2010/main" val="3503971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7B8B5-C8CA-E145-8563-7E6440C0510B}"/>
              </a:ext>
            </a:extLst>
          </p:cNvPr>
          <p:cNvSpPr>
            <a:spLocks noGrp="1"/>
          </p:cNvSpPr>
          <p:nvPr>
            <p:ph type="title"/>
          </p:nvPr>
        </p:nvSpPr>
        <p:spPr>
          <a:xfrm>
            <a:off x="76200" y="1066800"/>
            <a:ext cx="8991600" cy="685800"/>
          </a:xfrm>
        </p:spPr>
        <p:txBody>
          <a:bodyPr/>
          <a:lstStyle/>
          <a:p>
            <a:r>
              <a:rPr lang="en-US" sz="3200" dirty="0">
                <a:latin typeface="Arial" panose="020B0604020202020204" pitchFamily="34" charset="0"/>
                <a:cs typeface="Arial" panose="020B0604020202020204" pitchFamily="34" charset="0"/>
              </a:rPr>
              <a:t>The national economy is expected to experience its sharpest contraction ever in Q2 2020</a:t>
            </a:r>
          </a:p>
        </p:txBody>
      </p:sp>
      <p:sp>
        <p:nvSpPr>
          <p:cNvPr id="3" name="Rectangle 2">
            <a:extLst>
              <a:ext uri="{FF2B5EF4-FFF2-40B4-BE49-F238E27FC236}">
                <a16:creationId xmlns:a16="http://schemas.microsoft.com/office/drawing/2014/main" id="{4729B8A0-14D6-9F42-80EC-416D6D01C2E8}"/>
              </a:ext>
            </a:extLst>
          </p:cNvPr>
          <p:cNvSpPr/>
          <p:nvPr/>
        </p:nvSpPr>
        <p:spPr>
          <a:xfrm>
            <a:off x="228600" y="2105085"/>
            <a:ext cx="2587925" cy="4770537"/>
          </a:xfrm>
          <a:prstGeom prst="rect">
            <a:avLst/>
          </a:prstGeom>
        </p:spPr>
        <p:txBody>
          <a:bodyPr wrap="square">
            <a:spAutoFit/>
          </a:bodyPr>
          <a:lstStyle/>
          <a:p>
            <a:r>
              <a:rPr lang="en-US" sz="1600" b="1" dirty="0">
                <a:solidFill>
                  <a:srgbClr val="333333"/>
                </a:solidFill>
                <a:cs typeface="Arial" panose="020B0604020202020204" pitchFamily="34" charset="0"/>
              </a:rPr>
              <a:t>“Gross domestic product</a:t>
            </a:r>
            <a:r>
              <a:rPr lang="en-US" sz="1600" dirty="0">
                <a:solidFill>
                  <a:srgbClr val="333333"/>
                </a:solidFill>
                <a:cs typeface="Arial" panose="020B0604020202020204" pitchFamily="34" charset="0"/>
              </a:rPr>
              <a:t> is expected to decline by more than 7 percent during the second quarter. If that happened, the decline in the </a:t>
            </a:r>
          </a:p>
          <a:p>
            <a:r>
              <a:rPr lang="en-US" sz="1600" i="1" dirty="0">
                <a:solidFill>
                  <a:srgbClr val="333333"/>
                </a:solidFill>
                <a:cs typeface="Arial" panose="020B0604020202020204" pitchFamily="34" charset="0"/>
              </a:rPr>
              <a:t>annualized</a:t>
            </a:r>
            <a:r>
              <a:rPr lang="en-US" sz="1600" dirty="0">
                <a:solidFill>
                  <a:srgbClr val="333333"/>
                </a:solidFill>
                <a:cs typeface="Arial" panose="020B0604020202020204" pitchFamily="34" charset="0"/>
              </a:rPr>
              <a:t> growth rate reported by the Bureau of Economic Analysis </a:t>
            </a:r>
          </a:p>
          <a:p>
            <a:r>
              <a:rPr lang="en-US" sz="1600" dirty="0">
                <a:solidFill>
                  <a:srgbClr val="333333"/>
                </a:solidFill>
                <a:cs typeface="Arial" panose="020B0604020202020204" pitchFamily="34" charset="0"/>
              </a:rPr>
              <a:t>would be about 4X larger and would exceed 28 percent. Those declines could be much larger, however.”</a:t>
            </a:r>
            <a:br>
              <a:rPr lang="en-US" sz="1600" dirty="0">
                <a:solidFill>
                  <a:srgbClr val="333333"/>
                </a:solidFill>
                <a:cs typeface="Arial" panose="020B0604020202020204" pitchFamily="34" charset="0"/>
              </a:rPr>
            </a:br>
            <a:r>
              <a:rPr lang="en-US" sz="1600" dirty="0">
                <a:solidFill>
                  <a:srgbClr val="333333"/>
                </a:solidFill>
                <a:cs typeface="Arial" panose="020B0604020202020204" pitchFamily="34" charset="0"/>
              </a:rPr>
              <a:t/>
            </a:r>
            <a:br>
              <a:rPr lang="en-US" sz="1600" dirty="0">
                <a:solidFill>
                  <a:srgbClr val="333333"/>
                </a:solidFill>
                <a:cs typeface="Arial" panose="020B0604020202020204" pitchFamily="34" charset="0"/>
              </a:rPr>
            </a:br>
            <a:r>
              <a:rPr lang="en-US" sz="1600" dirty="0">
                <a:solidFill>
                  <a:srgbClr val="333333"/>
                </a:solidFill>
                <a:cs typeface="Arial" panose="020B0604020202020204" pitchFamily="34" charset="0"/>
              </a:rPr>
              <a:t>-- Congressional Budget Office </a:t>
            </a:r>
            <a:r>
              <a:rPr lang="en-US" sz="1600" dirty="0">
                <a:cs typeface="Arial" panose="020B0604020202020204" pitchFamily="34" charset="0"/>
                <a:hlinkClick r:id="rId3"/>
              </a:rPr>
              <a:t>https://www.cbo.gov/publication/56314</a:t>
            </a:r>
            <a:endParaRPr lang="en-US" sz="1600" dirty="0">
              <a:cs typeface="Arial" panose="020B0604020202020204" pitchFamily="34" charset="0"/>
            </a:endParaRPr>
          </a:p>
        </p:txBody>
      </p:sp>
      <p:pic>
        <p:nvPicPr>
          <p:cNvPr id="4" name="Picture 3">
            <a:extLst>
              <a:ext uri="{FF2B5EF4-FFF2-40B4-BE49-F238E27FC236}">
                <a16:creationId xmlns:a16="http://schemas.microsoft.com/office/drawing/2014/main" id="{7DE99D32-EC80-FA4E-966F-AFEAEA6A232A}"/>
              </a:ext>
            </a:extLst>
          </p:cNvPr>
          <p:cNvPicPr>
            <a:picLocks noChangeAspect="1"/>
          </p:cNvPicPr>
          <p:nvPr/>
        </p:nvPicPr>
        <p:blipFill>
          <a:blip r:embed="rId4"/>
          <a:stretch>
            <a:fillRect/>
          </a:stretch>
        </p:blipFill>
        <p:spPr>
          <a:xfrm>
            <a:off x="2908300" y="2133600"/>
            <a:ext cx="6083300" cy="3429000"/>
          </a:xfrm>
          <a:prstGeom prst="rect">
            <a:avLst/>
          </a:prstGeom>
        </p:spPr>
      </p:pic>
    </p:spTree>
    <p:extLst>
      <p:ext uri="{BB962C8B-B14F-4D97-AF65-F5344CB8AC3E}">
        <p14:creationId xmlns:p14="http://schemas.microsoft.com/office/powerpoint/2010/main" val="705282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601F8897-E321-A146-A1A8-924734804F48}"/>
              </a:ext>
            </a:extLst>
          </p:cNvPr>
          <p:cNvPicPr>
            <a:picLocks noChangeAspect="1"/>
          </p:cNvPicPr>
          <p:nvPr/>
        </p:nvPicPr>
        <p:blipFill>
          <a:blip r:embed="rId3"/>
          <a:stretch>
            <a:fillRect/>
          </a:stretch>
        </p:blipFill>
        <p:spPr>
          <a:xfrm>
            <a:off x="802412" y="1828800"/>
            <a:ext cx="7503388" cy="4572000"/>
          </a:xfrm>
          <a:prstGeom prst="rect">
            <a:avLst/>
          </a:prstGeom>
        </p:spPr>
      </p:pic>
      <p:sp>
        <p:nvSpPr>
          <p:cNvPr id="5" name="Rectangle 4">
            <a:extLst>
              <a:ext uri="{FF2B5EF4-FFF2-40B4-BE49-F238E27FC236}">
                <a16:creationId xmlns:a16="http://schemas.microsoft.com/office/drawing/2014/main" id="{03C27260-C279-6145-9F03-551021526903}"/>
              </a:ext>
            </a:extLst>
          </p:cNvPr>
          <p:cNvSpPr/>
          <p:nvPr/>
        </p:nvSpPr>
        <p:spPr>
          <a:xfrm>
            <a:off x="813028" y="6400800"/>
            <a:ext cx="8346212" cy="461665"/>
          </a:xfrm>
          <a:prstGeom prst="rect">
            <a:avLst/>
          </a:prstGeom>
        </p:spPr>
        <p:txBody>
          <a:bodyPr wrap="square">
            <a:spAutoFit/>
          </a:bodyPr>
          <a:lstStyle/>
          <a:p>
            <a:r>
              <a:rPr lang="en-US" sz="1200" dirty="0">
                <a:hlinkClick r:id="rId4"/>
              </a:rPr>
              <a:t>Source: https://www.imperial.ac.uk/media/imperial-college/medicine/sph/ide/gida-fellowships/Imperial-College-COVID19-NPI-modelling-16-03-2020.pdf</a:t>
            </a:r>
            <a:endParaRPr lang="en-US" sz="1200" dirty="0"/>
          </a:p>
        </p:txBody>
      </p:sp>
      <p:sp>
        <p:nvSpPr>
          <p:cNvPr id="2" name="Title 1">
            <a:extLst>
              <a:ext uri="{FF2B5EF4-FFF2-40B4-BE49-F238E27FC236}">
                <a16:creationId xmlns:a16="http://schemas.microsoft.com/office/drawing/2014/main" id="{AC07B8B5-C8CA-E145-8563-7E6440C0510B}"/>
              </a:ext>
            </a:extLst>
          </p:cNvPr>
          <p:cNvSpPr>
            <a:spLocks noGrp="1"/>
          </p:cNvSpPr>
          <p:nvPr>
            <p:ph type="title"/>
          </p:nvPr>
        </p:nvSpPr>
        <p:spPr>
          <a:xfrm>
            <a:off x="76200" y="1143000"/>
            <a:ext cx="8991600" cy="685800"/>
          </a:xfrm>
        </p:spPr>
        <p:txBody>
          <a:bodyPr/>
          <a:lstStyle/>
          <a:p>
            <a:r>
              <a:rPr lang="en-US" sz="2800" dirty="0">
                <a:latin typeface="Arial" panose="020B0604020202020204" pitchFamily="34" charset="0"/>
                <a:cs typeface="Arial" panose="020B0604020202020204" pitchFamily="34" charset="0"/>
              </a:rPr>
              <a:t>The depth &amp; duration of the downturn will be a function of the effectiveness of our public health response</a:t>
            </a:r>
          </a:p>
        </p:txBody>
      </p:sp>
    </p:spTree>
    <p:extLst>
      <p:ext uri="{BB962C8B-B14F-4D97-AF65-F5344CB8AC3E}">
        <p14:creationId xmlns:p14="http://schemas.microsoft.com/office/powerpoint/2010/main" val="4054979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7B8B5-C8CA-E145-8563-7E6440C0510B}"/>
              </a:ext>
            </a:extLst>
          </p:cNvPr>
          <p:cNvSpPr>
            <a:spLocks noGrp="1"/>
          </p:cNvSpPr>
          <p:nvPr>
            <p:ph type="title"/>
          </p:nvPr>
        </p:nvSpPr>
        <p:spPr>
          <a:xfrm>
            <a:off x="685798" y="1143000"/>
            <a:ext cx="7772400" cy="457200"/>
          </a:xfrm>
        </p:spPr>
        <p:txBody>
          <a:bodyPr/>
          <a:lstStyle/>
          <a:p>
            <a:r>
              <a:rPr lang="en-US" sz="2800" dirty="0">
                <a:latin typeface="Arial" panose="020B0604020202020204" pitchFamily="34" charset="0"/>
                <a:cs typeface="Arial" panose="020B0604020202020204" pitchFamily="34" charset="0"/>
              </a:rPr>
              <a:t>The demand for state resources can be expected to rise substantially in coming months</a:t>
            </a:r>
          </a:p>
        </p:txBody>
      </p:sp>
      <p:pic>
        <p:nvPicPr>
          <p:cNvPr id="5" name="Content Placeholder 4" descr="A close up of a map&#10;&#10;Description automatically generated">
            <a:extLst>
              <a:ext uri="{FF2B5EF4-FFF2-40B4-BE49-F238E27FC236}">
                <a16:creationId xmlns:a16="http://schemas.microsoft.com/office/drawing/2014/main" id="{991EE211-61D9-D74B-8C23-DF47F8780D28}"/>
              </a:ext>
            </a:extLst>
          </p:cNvPr>
          <p:cNvPicPr>
            <a:picLocks noGrp="1" noChangeAspect="1"/>
          </p:cNvPicPr>
          <p:nvPr>
            <p:ph idx="1"/>
          </p:nvPr>
        </p:nvPicPr>
        <p:blipFill>
          <a:blip r:embed="rId2"/>
          <a:stretch>
            <a:fillRect/>
          </a:stretch>
        </p:blipFill>
        <p:spPr>
          <a:xfrm>
            <a:off x="417259" y="1825752"/>
            <a:ext cx="8309479" cy="4727448"/>
          </a:xfrm>
        </p:spPr>
      </p:pic>
    </p:spTree>
    <p:extLst>
      <p:ext uri="{BB962C8B-B14F-4D97-AF65-F5344CB8AC3E}">
        <p14:creationId xmlns:p14="http://schemas.microsoft.com/office/powerpoint/2010/main" val="398941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140C3E8-593F-7C4E-A9A5-E6AE34D0F943}"/>
              </a:ext>
            </a:extLst>
          </p:cNvPr>
          <p:cNvSpPr txBox="1">
            <a:spLocks noChangeArrowheads="1"/>
          </p:cNvSpPr>
          <p:nvPr/>
        </p:nvSpPr>
        <p:spPr bwMode="auto">
          <a:xfrm>
            <a:off x="-1447800" y="1348096"/>
            <a:ext cx="1157366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dirty="0">
                <a:latin typeface="Arial" panose="020B0604020202020204" pitchFamily="34" charset="0"/>
                <a:cs typeface="Arial" panose="020B0604020202020204" pitchFamily="34" charset="0"/>
              </a:rPr>
              <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    The rainy-day fund provides a near-term but</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 insufficient fiscal buffer for what lies ahead</a:t>
            </a:r>
          </a:p>
        </p:txBody>
      </p:sp>
      <p:pic>
        <p:nvPicPr>
          <p:cNvPr id="3" name="Picture 2" descr="A screenshot of a cell phone&#10;&#10;Description automatically generated">
            <a:extLst>
              <a:ext uri="{FF2B5EF4-FFF2-40B4-BE49-F238E27FC236}">
                <a16:creationId xmlns:a16="http://schemas.microsoft.com/office/drawing/2014/main" id="{61E3C626-30A2-464B-A143-BB2935E69024}"/>
              </a:ext>
            </a:extLst>
          </p:cNvPr>
          <p:cNvPicPr>
            <a:picLocks noChangeAspect="1"/>
          </p:cNvPicPr>
          <p:nvPr/>
        </p:nvPicPr>
        <p:blipFill>
          <a:blip r:embed="rId2"/>
          <a:stretch>
            <a:fillRect/>
          </a:stretch>
        </p:blipFill>
        <p:spPr>
          <a:xfrm>
            <a:off x="1154225" y="1840465"/>
            <a:ext cx="6835549" cy="4846320"/>
          </a:xfrm>
          <a:prstGeom prst="rect">
            <a:avLst/>
          </a:prstGeom>
        </p:spPr>
      </p:pic>
    </p:spTree>
    <p:extLst>
      <p:ext uri="{BB962C8B-B14F-4D97-AF65-F5344CB8AC3E}">
        <p14:creationId xmlns:p14="http://schemas.microsoft.com/office/powerpoint/2010/main" val="3082442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7B8B5-C8CA-E145-8563-7E6440C0510B}"/>
              </a:ext>
            </a:extLst>
          </p:cNvPr>
          <p:cNvSpPr>
            <a:spLocks noGrp="1"/>
          </p:cNvSpPr>
          <p:nvPr>
            <p:ph type="title"/>
          </p:nvPr>
        </p:nvSpPr>
        <p:spPr>
          <a:xfrm>
            <a:off x="723373" y="1219200"/>
            <a:ext cx="7772400" cy="457200"/>
          </a:xfrm>
        </p:spPr>
        <p:txBody>
          <a:bodyPr/>
          <a:lstStyle/>
          <a:p>
            <a:r>
              <a:rPr lang="en-US" sz="2800" dirty="0">
                <a:latin typeface="Arial" panose="020B0604020202020204" pitchFamily="34" charset="0"/>
                <a:cs typeface="Arial" panose="020B0604020202020204" pitchFamily="34" charset="0"/>
              </a:rPr>
              <a:t>Our UI trust fund is inadequately capitalized for long-term unemployment at current levels</a:t>
            </a:r>
          </a:p>
        </p:txBody>
      </p:sp>
      <p:pic>
        <p:nvPicPr>
          <p:cNvPr id="6" name="Content Placeholder 5" descr="A screenshot of a cell phone&#10;&#10;Description automatically generated">
            <a:extLst>
              <a:ext uri="{FF2B5EF4-FFF2-40B4-BE49-F238E27FC236}">
                <a16:creationId xmlns:a16="http://schemas.microsoft.com/office/drawing/2014/main" id="{CEAF6D2C-B34A-4448-AD3B-5CE380431CF3}"/>
              </a:ext>
            </a:extLst>
          </p:cNvPr>
          <p:cNvPicPr>
            <a:picLocks noGrp="1" noChangeAspect="1"/>
          </p:cNvPicPr>
          <p:nvPr>
            <p:ph idx="1"/>
          </p:nvPr>
        </p:nvPicPr>
        <p:blipFill>
          <a:blip r:embed="rId2"/>
          <a:stretch>
            <a:fillRect/>
          </a:stretch>
        </p:blipFill>
        <p:spPr>
          <a:xfrm>
            <a:off x="861647" y="1905000"/>
            <a:ext cx="7444153" cy="4572000"/>
          </a:xfrm>
        </p:spPr>
      </p:pic>
      <p:sp>
        <p:nvSpPr>
          <p:cNvPr id="3" name="TextBox 2">
            <a:extLst>
              <a:ext uri="{FF2B5EF4-FFF2-40B4-BE49-F238E27FC236}">
                <a16:creationId xmlns:a16="http://schemas.microsoft.com/office/drawing/2014/main" id="{90A9F337-0213-494B-98DA-F94B6A6B4A51}"/>
              </a:ext>
            </a:extLst>
          </p:cNvPr>
          <p:cNvSpPr txBox="1"/>
          <p:nvPr/>
        </p:nvSpPr>
        <p:spPr>
          <a:xfrm>
            <a:off x="838200" y="6477000"/>
            <a:ext cx="5715000" cy="369332"/>
          </a:xfrm>
          <a:prstGeom prst="rect">
            <a:avLst/>
          </a:prstGeom>
          <a:noFill/>
        </p:spPr>
        <p:txBody>
          <a:bodyPr wrap="square" rtlCol="0">
            <a:spAutoFit/>
          </a:bodyPr>
          <a:lstStyle/>
          <a:p>
            <a:r>
              <a:rPr lang="en-US" sz="1800" dirty="0"/>
              <a:t>Source: US Department of Labor</a:t>
            </a:r>
          </a:p>
        </p:txBody>
      </p:sp>
    </p:spTree>
    <p:extLst>
      <p:ext uri="{BB962C8B-B14F-4D97-AF65-F5344CB8AC3E}">
        <p14:creationId xmlns:p14="http://schemas.microsoft.com/office/powerpoint/2010/main" val="374198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7B8B5-C8CA-E145-8563-7E6440C0510B}"/>
              </a:ext>
            </a:extLst>
          </p:cNvPr>
          <p:cNvSpPr>
            <a:spLocks noGrp="1"/>
          </p:cNvSpPr>
          <p:nvPr>
            <p:ph type="title"/>
          </p:nvPr>
        </p:nvSpPr>
        <p:spPr>
          <a:xfrm>
            <a:off x="76200" y="1107831"/>
            <a:ext cx="8991600" cy="685800"/>
          </a:xfrm>
        </p:spPr>
        <p:txBody>
          <a:bodyPr/>
          <a:lstStyle/>
          <a:p>
            <a:r>
              <a:rPr lang="en-US" sz="2800" dirty="0">
                <a:latin typeface="Arial" panose="020B0604020202020204" pitchFamily="34" charset="0"/>
                <a:cs typeface="Arial" panose="020B0604020202020204" pitchFamily="34" charset="0"/>
              </a:rPr>
              <a:t>Moody’s most recent fiscal stress test reveals the scale of the fiscal challenge facing the Commonwealth</a:t>
            </a:r>
          </a:p>
        </p:txBody>
      </p:sp>
      <p:graphicFrame>
        <p:nvGraphicFramePr>
          <p:cNvPr id="3" name="Table 2">
            <a:extLst>
              <a:ext uri="{FF2B5EF4-FFF2-40B4-BE49-F238E27FC236}">
                <a16:creationId xmlns:a16="http://schemas.microsoft.com/office/drawing/2014/main" id="{345C4C1E-4A9D-6844-9B59-DE79F5FA2B57}"/>
              </a:ext>
            </a:extLst>
          </p:cNvPr>
          <p:cNvGraphicFramePr>
            <a:graphicFrameLocks noGrp="1"/>
          </p:cNvGraphicFramePr>
          <p:nvPr/>
        </p:nvGraphicFramePr>
        <p:xfrm>
          <a:off x="1151859" y="4876800"/>
          <a:ext cx="6840280" cy="1676400"/>
        </p:xfrm>
        <a:graphic>
          <a:graphicData uri="http://schemas.openxmlformats.org/drawingml/2006/table">
            <a:tbl>
              <a:tblPr firstRow="1" firstCol="1" bandRow="1">
                <a:tableStyleId>{793D81CF-94F2-401A-BA57-92F5A7B2D0C5}</a:tableStyleId>
              </a:tblPr>
              <a:tblGrid>
                <a:gridCol w="952192">
                  <a:extLst>
                    <a:ext uri="{9D8B030D-6E8A-4147-A177-3AD203B41FA5}">
                      <a16:colId xmlns:a16="http://schemas.microsoft.com/office/drawing/2014/main" val="4085866468"/>
                    </a:ext>
                  </a:extLst>
                </a:gridCol>
                <a:gridCol w="952192">
                  <a:extLst>
                    <a:ext uri="{9D8B030D-6E8A-4147-A177-3AD203B41FA5}">
                      <a16:colId xmlns:a16="http://schemas.microsoft.com/office/drawing/2014/main" val="559396468"/>
                    </a:ext>
                  </a:extLst>
                </a:gridCol>
                <a:gridCol w="1164196">
                  <a:extLst>
                    <a:ext uri="{9D8B030D-6E8A-4147-A177-3AD203B41FA5}">
                      <a16:colId xmlns:a16="http://schemas.microsoft.com/office/drawing/2014/main" val="2876274444"/>
                    </a:ext>
                  </a:extLst>
                </a:gridCol>
                <a:gridCol w="838200">
                  <a:extLst>
                    <a:ext uri="{9D8B030D-6E8A-4147-A177-3AD203B41FA5}">
                      <a16:colId xmlns:a16="http://schemas.microsoft.com/office/drawing/2014/main" val="1329757647"/>
                    </a:ext>
                  </a:extLst>
                </a:gridCol>
                <a:gridCol w="854180">
                  <a:extLst>
                    <a:ext uri="{9D8B030D-6E8A-4147-A177-3AD203B41FA5}">
                      <a16:colId xmlns:a16="http://schemas.microsoft.com/office/drawing/2014/main" val="39934997"/>
                    </a:ext>
                  </a:extLst>
                </a:gridCol>
                <a:gridCol w="974620">
                  <a:extLst>
                    <a:ext uri="{9D8B030D-6E8A-4147-A177-3AD203B41FA5}">
                      <a16:colId xmlns:a16="http://schemas.microsoft.com/office/drawing/2014/main" val="3751854122"/>
                    </a:ext>
                  </a:extLst>
                </a:gridCol>
                <a:gridCol w="1104700">
                  <a:extLst>
                    <a:ext uri="{9D8B030D-6E8A-4147-A177-3AD203B41FA5}">
                      <a16:colId xmlns:a16="http://schemas.microsoft.com/office/drawing/2014/main" val="188928156"/>
                    </a:ext>
                  </a:extLst>
                </a:gridCol>
              </a:tblGrid>
              <a:tr h="762000">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1200" u="none" strike="noStrike" dirty="0">
                          <a:effectLst/>
                        </a:rPr>
                        <a:t>Tax Revenue Shortfall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dirty="0">
                          <a:effectLst/>
                        </a:rPr>
                        <a:t>Tax Revenue Shortfall  </a:t>
                      </a:r>
                    </a:p>
                    <a:p>
                      <a:pPr algn="ctr" fontAlgn="ctr"/>
                      <a:r>
                        <a:rPr lang="en-US" sz="1200" u="none" strike="noStrike" dirty="0">
                          <a:effectLst/>
                        </a:rPr>
                        <a:t>  ($ mil)</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dirty="0">
                          <a:effectLst/>
                        </a:rPr>
                        <a:t>Medicaid Spending Increase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dirty="0">
                          <a:effectLst/>
                        </a:rPr>
                        <a:t>Medicaid Spending Increase   ($ mil)</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dirty="0">
                          <a:effectLst/>
                        </a:rPr>
                        <a:t>Combined fiscal shock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200" u="none" strike="noStrike" dirty="0">
                          <a:effectLst/>
                        </a:rPr>
                        <a:t>Combined fiscal shock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02443207"/>
                  </a:ext>
                </a:extLst>
              </a:tr>
              <a:tr h="457200">
                <a:tc>
                  <a:txBody>
                    <a:bodyPr/>
                    <a:lstStyle/>
                    <a:p>
                      <a:pPr algn="l" fontAlgn="b"/>
                      <a:r>
                        <a:rPr lang="en-US" sz="1200" u="none" strike="noStrike">
                          <a:effectLst/>
                        </a:rPr>
                        <a:t>Moderate Recession</a:t>
                      </a:r>
                      <a:endParaRPr lang="en-US"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-8.3%</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       (3,777.29)</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1.1%</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     516.56 </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-9.4%</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 $      (4,293.85)</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6417073"/>
                  </a:ext>
                </a:extLst>
              </a:tr>
              <a:tr h="457200">
                <a:tc>
                  <a:txBody>
                    <a:bodyPr/>
                    <a:lstStyle/>
                    <a:p>
                      <a:pPr algn="l" fontAlgn="b"/>
                      <a:r>
                        <a:rPr lang="en-US" sz="1200" u="none" strike="noStrike">
                          <a:effectLst/>
                        </a:rPr>
                        <a:t>Severe Recession</a:t>
                      </a:r>
                      <a:endParaRPr lang="en-US"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-11.8%</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       (5,373.34)</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1.3%</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 $     593.80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-13.1%</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      (5,967.14)</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00228604"/>
                  </a:ext>
                </a:extLst>
              </a:tr>
            </a:tbl>
          </a:graphicData>
        </a:graphic>
      </p:graphicFrame>
      <p:pic>
        <p:nvPicPr>
          <p:cNvPr id="8" name="Picture 7" descr="A close up of a map&#10;&#10;Description automatically generated">
            <a:extLst>
              <a:ext uri="{FF2B5EF4-FFF2-40B4-BE49-F238E27FC236}">
                <a16:creationId xmlns:a16="http://schemas.microsoft.com/office/drawing/2014/main" id="{5417B8DD-FE68-8049-ADDF-D97705857A2B}"/>
              </a:ext>
            </a:extLst>
          </p:cNvPr>
          <p:cNvPicPr>
            <a:picLocks noChangeAspect="1"/>
          </p:cNvPicPr>
          <p:nvPr/>
        </p:nvPicPr>
        <p:blipFill>
          <a:blip r:embed="rId3"/>
          <a:stretch>
            <a:fillRect/>
          </a:stretch>
        </p:blipFill>
        <p:spPr>
          <a:xfrm>
            <a:off x="2286000" y="1981200"/>
            <a:ext cx="4343245" cy="2834640"/>
          </a:xfrm>
          <a:prstGeom prst="rect">
            <a:avLst/>
          </a:prstGeom>
        </p:spPr>
      </p:pic>
      <p:sp>
        <p:nvSpPr>
          <p:cNvPr id="4" name="Rectangle 3">
            <a:extLst>
              <a:ext uri="{FF2B5EF4-FFF2-40B4-BE49-F238E27FC236}">
                <a16:creationId xmlns:a16="http://schemas.microsoft.com/office/drawing/2014/main" id="{5D8F14B2-9361-F444-86F1-4524B0308606}"/>
              </a:ext>
            </a:extLst>
          </p:cNvPr>
          <p:cNvSpPr/>
          <p:nvPr/>
        </p:nvSpPr>
        <p:spPr>
          <a:xfrm>
            <a:off x="1066800" y="6559918"/>
            <a:ext cx="8458200" cy="276999"/>
          </a:xfrm>
          <a:prstGeom prst="rect">
            <a:avLst/>
          </a:prstGeom>
        </p:spPr>
        <p:txBody>
          <a:bodyPr wrap="square">
            <a:spAutoFit/>
          </a:bodyPr>
          <a:lstStyle/>
          <a:p>
            <a:r>
              <a:rPr lang="en-US" sz="1200" dirty="0">
                <a:hlinkClick r:id="rId4"/>
              </a:rPr>
              <a:t>Source: https://www.moodysanalytics.com/-/media/article/2019/stress-testing-states-2019.pdf</a:t>
            </a:r>
            <a:endParaRPr lang="en-US" sz="1200" dirty="0"/>
          </a:p>
        </p:txBody>
      </p:sp>
    </p:spTree>
    <p:extLst>
      <p:ext uri="{BB962C8B-B14F-4D97-AF65-F5344CB8AC3E}">
        <p14:creationId xmlns:p14="http://schemas.microsoft.com/office/powerpoint/2010/main" val="589412464"/>
      </p:ext>
    </p:extLst>
  </p:cSld>
  <p:clrMapOvr>
    <a:masterClrMapping/>
  </p:clrMapOvr>
</p:sld>
</file>

<file path=ppt/theme/theme1.xml><?xml version="1.0" encoding="utf-8"?>
<a:theme xmlns:a="http://schemas.openxmlformats.org/drawingml/2006/main" name="Presentation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Presentation1.potx</Template>
  <TotalTime>19507</TotalTime>
  <Words>815</Words>
  <Application>Microsoft Office PowerPoint</Application>
  <PresentationFormat>On-screen Show (4:3)</PresentationFormat>
  <Paragraphs>72</Paragraphs>
  <Slides>16</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ＭＳ Ｐゴシック</vt:lpstr>
      <vt:lpstr>Arial</vt:lpstr>
      <vt:lpstr>Calibri</vt:lpstr>
      <vt:lpstr>Courier New</vt:lpstr>
      <vt:lpstr>Georgia</vt:lpstr>
      <vt:lpstr>Presentation1</vt:lpstr>
      <vt:lpstr>PowerPoint Presentation</vt:lpstr>
      <vt:lpstr>PowerPoint Presentation</vt:lpstr>
      <vt:lpstr>A global recession is a virtual certainty</vt:lpstr>
      <vt:lpstr>The national economy is expected to experience its sharpest contraction ever in Q2 2020</vt:lpstr>
      <vt:lpstr>The depth &amp; duration of the downturn will be a function of the effectiveness of our public health response</vt:lpstr>
      <vt:lpstr>The demand for state resources can be expected to rise substantially in coming months</vt:lpstr>
      <vt:lpstr>PowerPoint Presentation</vt:lpstr>
      <vt:lpstr>Our UI trust fund is inadequately capitalized for long-term unemployment at current levels</vt:lpstr>
      <vt:lpstr>Moody’s most recent fiscal stress test reveals the scale of the fiscal challenge facing the Commonwealth</vt:lpstr>
      <vt:lpstr>The recently enacted Cares Act helps but,  substantial additional federal aid will be needed soon</vt:lpstr>
      <vt:lpstr>PowerPoint Presentation</vt:lpstr>
      <vt:lpstr>Health and Human Services have been stalwart countercyclical employment stabilizers historically</vt:lpstr>
      <vt:lpstr>Reduction in elective surgeries and non-COVID-19  services creates large financial problems </vt:lpstr>
      <vt:lpstr> </vt:lpstr>
      <vt:lpstr>Policymaking for an economy in suspended animation</vt:lpstr>
      <vt:lpstr>PowerPoint Presentation</vt:lpstr>
    </vt:vector>
  </TitlesOfParts>
  <Company>UMass Dartmouth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Impact of Climate Induced Sea Level Rise on Coastal Management: How Existing Policy Frameworks Influence Risk Perception.</dc:title>
  <dc:creator>Chad</dc:creator>
  <cp:lastModifiedBy>Marino, Christopher (SEN)</cp:lastModifiedBy>
  <cp:revision>668</cp:revision>
  <cp:lastPrinted>2016-08-18T21:42:44Z</cp:lastPrinted>
  <dcterms:created xsi:type="dcterms:W3CDTF">2015-10-28T19:18:33Z</dcterms:created>
  <dcterms:modified xsi:type="dcterms:W3CDTF">2020-04-14T15:50:25Z</dcterms:modified>
</cp:coreProperties>
</file>