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handoutMasterIdLst>
    <p:handoutMasterId r:id="rId55"/>
  </p:handout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31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303" r:id="rId41"/>
    <p:sldId id="304" r:id="rId42"/>
    <p:sldId id="298" r:id="rId43"/>
    <p:sldId id="299" r:id="rId44"/>
    <p:sldId id="300" r:id="rId45"/>
    <p:sldId id="301" r:id="rId46"/>
    <p:sldId id="308" r:id="rId47"/>
    <p:sldId id="311" r:id="rId48"/>
    <p:sldId id="302" r:id="rId49"/>
    <p:sldId id="305" r:id="rId50"/>
    <p:sldId id="309" r:id="rId51"/>
    <p:sldId id="306" r:id="rId52"/>
    <p:sldId id="307" r:id="rId5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3" d="100"/>
          <a:sy n="73" d="100"/>
        </p:scale>
        <p:origin x="1018" y="67"/>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sz="quarter" idx="1"/>
          </p:nvPr>
        </p:nvSpPr>
        <p:spPr>
          <a:xfrm>
            <a:off x="3936769" y="0"/>
            <a:ext cx="3011699" cy="461804"/>
          </a:xfrm>
          <a:prstGeom prst="rect">
            <a:avLst/>
          </a:prstGeom>
        </p:spPr>
        <p:txBody>
          <a:bodyPr vert="horz" lIns="92490" tIns="46245" rIns="92490" bIns="46245" rtlCol="0"/>
          <a:lstStyle>
            <a:lvl1pPr algn="r">
              <a:defRPr sz="1200"/>
            </a:lvl1pPr>
          </a:lstStyle>
          <a:p>
            <a:fld id="{06FEE0E1-A032-46BD-B938-4EE59F35C0A7}" type="datetimeFigureOut">
              <a:rPr lang="en-US" smtClean="0"/>
              <a:t>8/16/2017</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0" tIns="46245" rIns="92490" bIns="46245"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90" tIns="46245" rIns="92490" bIns="46245" rtlCol="0" anchor="b"/>
          <a:lstStyle>
            <a:lvl1pPr algn="r">
              <a:defRPr sz="1200"/>
            </a:lvl1pPr>
          </a:lstStyle>
          <a:p>
            <a:fld id="{3C53D054-D11D-4100-A7C6-2D25143ACB7A}" type="slidenum">
              <a:rPr lang="en-US" smtClean="0"/>
              <a:t>‹#›</a:t>
            </a:fld>
            <a:endParaRPr lang="en-US"/>
          </a:p>
        </p:txBody>
      </p:sp>
    </p:spTree>
    <p:extLst>
      <p:ext uri="{BB962C8B-B14F-4D97-AF65-F5344CB8AC3E}">
        <p14:creationId xmlns:p14="http://schemas.microsoft.com/office/powerpoint/2010/main" val="3512392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1804"/>
          </a:xfrm>
          <a:prstGeom prst="rect">
            <a:avLst/>
          </a:prstGeom>
        </p:spPr>
        <p:txBody>
          <a:bodyPr vert="horz" lIns="92490" tIns="46245" rIns="92490" bIns="46245" rtlCol="0"/>
          <a:lstStyle>
            <a:lvl1pPr algn="r">
              <a:defRPr sz="1200"/>
            </a:lvl1pPr>
          </a:lstStyle>
          <a:p>
            <a:fld id="{0786913C-5410-4A4E-97BA-E3E1AD65B9A9}" type="datetimeFigureOut">
              <a:rPr lang="en-US" smtClean="0"/>
              <a:t>8/16/2017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0" tIns="46245" rIns="92490" bIns="462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0" tIns="46245" rIns="92490" bIns="46245" rtlCol="0" anchor="b"/>
          <a:lstStyle>
            <a:lvl1pPr algn="r">
              <a:defRPr sz="1200"/>
            </a:lvl1pPr>
          </a:lstStyle>
          <a:p>
            <a:fld id="{8643E6E2-8BDA-40DA-8C8F-DAB249A5BEAF}" type="slidenum">
              <a:rPr lang="en-US" smtClean="0"/>
              <a:t>‹#›</a:t>
            </a:fld>
            <a:endParaRPr lang="en-US"/>
          </a:p>
        </p:txBody>
      </p:sp>
    </p:spTree>
    <p:extLst>
      <p:ext uri="{BB962C8B-B14F-4D97-AF65-F5344CB8AC3E}">
        <p14:creationId xmlns:p14="http://schemas.microsoft.com/office/powerpoint/2010/main" val="38534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43E6E2-8BDA-40DA-8C8F-DAB249A5BEAF}" type="slidenum">
              <a:rPr lang="en-US" smtClean="0"/>
              <a:t>21</a:t>
            </a:fld>
            <a:endParaRPr lang="en-US"/>
          </a:p>
        </p:txBody>
      </p:sp>
    </p:spTree>
    <p:extLst>
      <p:ext uri="{BB962C8B-B14F-4D97-AF65-F5344CB8AC3E}">
        <p14:creationId xmlns:p14="http://schemas.microsoft.com/office/powerpoint/2010/main" val="186666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65B879-583D-42BB-BEC6-B7DF242BDD45}" type="datetime1">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3402186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F1F18-98F0-4226-BB11-AB6219085A60}" type="datetime1">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53398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DBD0E-210E-49AE-B34F-9A68DA23C883}" type="datetime1">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288235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F67024-559D-48C8-836F-E518DBB28198}" type="datetime1">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2149640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D7B10-8E14-4CE9-B208-0B96A3EDB73D}" type="datetime1">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912336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4ED32-CBAF-4C63-BFA3-87C7CC96E686}" type="datetime1">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40680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99CA68-E06A-4893-80FE-6164D61C158D}" type="datetime1">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354601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B20F1-BF40-473C-834A-F9673B276CF0}" type="datetime1">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3521904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A8142-AB1F-494F-AFDF-0B2D643EEB4A}" type="datetime1">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3951199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CC4F35-AE8B-4A72-A450-7362FFCB2E3B}" type="datetime1">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63674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3FED8-9B13-4C99-BEAE-66075AEAEC00}" type="datetime1">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BBB97-621C-43E9-84AA-217BD6141884}" type="slidenum">
              <a:rPr lang="en-US" smtClean="0"/>
              <a:t>‹#›</a:t>
            </a:fld>
            <a:endParaRPr lang="en-US"/>
          </a:p>
        </p:txBody>
      </p:sp>
    </p:spTree>
    <p:extLst>
      <p:ext uri="{BB962C8B-B14F-4D97-AF65-F5344CB8AC3E}">
        <p14:creationId xmlns:p14="http://schemas.microsoft.com/office/powerpoint/2010/main" val="129214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18507-B0B6-4EB7-8EF5-877C95D35A2A}" type="datetime1">
              <a:rPr lang="en-US" smtClean="0"/>
              <a:t>8/16/2017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BBB97-621C-43E9-84AA-217BD6141884}" type="slidenum">
              <a:rPr lang="en-US" smtClean="0"/>
              <a:t>‹#›</a:t>
            </a:fld>
            <a:endParaRPr lang="en-US"/>
          </a:p>
        </p:txBody>
      </p:sp>
    </p:spTree>
    <p:extLst>
      <p:ext uri="{BB962C8B-B14F-4D97-AF65-F5344CB8AC3E}">
        <p14:creationId xmlns:p14="http://schemas.microsoft.com/office/powerpoint/2010/main" val="2196788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healthhelp.ca.gov/"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insurance.ca.gov/01-consumers/101-hel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nshea@mhas-la.org" TargetMode="External"/><Relationship Id="rId2" Type="http://schemas.openxmlformats.org/officeDocument/2006/relationships/hyperlink" Target="http://www.mhas-la.org/"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a:bodyPr>
          <a:lstStyle/>
          <a:p>
            <a:r>
              <a:rPr lang="en-US" sz="3600" b="1" dirty="0" smtClean="0">
                <a:latin typeface="Arial" panose="020B0604020202020204" pitchFamily="34" charset="0"/>
                <a:cs typeface="Arial" panose="020B0604020202020204" pitchFamily="34" charset="0"/>
              </a:rPr>
              <a:t>Mental Health Parity: Assuring Equal Access to Treatment for Children and Youth in California</a:t>
            </a:r>
            <a:endParaRPr lang="en-US" sz="36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Autofit/>
          </a:bodyPr>
          <a:lstStyle/>
          <a:p>
            <a:r>
              <a:rPr lang="en-US" sz="2400" b="1" dirty="0" smtClean="0">
                <a:latin typeface="Arial" panose="020B0604020202020204" pitchFamily="34" charset="0"/>
                <a:cs typeface="Arial" panose="020B0604020202020204" pitchFamily="34" charset="0"/>
              </a:rPr>
              <a:t>Nancy Shea	</a:t>
            </a:r>
          </a:p>
          <a:p>
            <a:r>
              <a:rPr lang="en-US" sz="2400" b="1" dirty="0" smtClean="0">
                <a:latin typeface="Arial" panose="020B0604020202020204" pitchFamily="34" charset="0"/>
                <a:cs typeface="Arial" panose="020B0604020202020204" pitchFamily="34" charset="0"/>
              </a:rPr>
              <a:t>Mental Health Advocacy Services, Inc.</a:t>
            </a:r>
          </a:p>
          <a:p>
            <a:r>
              <a:rPr lang="en-US" sz="2400" b="1" dirty="0" smtClean="0">
                <a:latin typeface="Arial" panose="020B0604020202020204" pitchFamily="34" charset="0"/>
                <a:cs typeface="Arial" panose="020B0604020202020204" pitchFamily="34" charset="0"/>
              </a:rPr>
              <a:t>August 16, 2017  </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58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sz="3600" b="1" dirty="0" smtClean="0">
                <a:latin typeface="Arial" panose="020B0604020202020204" pitchFamily="34" charset="0"/>
                <a:cs typeface="Arial" panose="020B0604020202020204" pitchFamily="34" charset="0"/>
              </a:rPr>
              <a:t>Parity means equivalent, equal, or comparable treatment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8229600" cy="4373563"/>
          </a:xfrm>
        </p:spPr>
        <p:txBody>
          <a:bodyPr/>
          <a:lstStyle/>
          <a:p>
            <a:pPr marL="0" indent="0">
              <a:buNone/>
            </a:pPr>
            <a:r>
              <a:rPr lang="en-US" b="1" dirty="0" smtClean="0">
                <a:latin typeface="Arial" panose="020B0604020202020204" pitchFamily="34" charset="0"/>
                <a:cs typeface="Arial" panose="020B0604020202020204" pitchFamily="34" charset="0"/>
              </a:rPr>
              <a:t>Mental Health parity laws</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Created in response to unequal coverage and discrimination</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Require health insurance plans to provide equivalent, equal, or comparable coverage for physical and mental health (including substance abuse disorders)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10</a:t>
            </a:fld>
            <a:endParaRPr lang="en-US"/>
          </a:p>
        </p:txBody>
      </p:sp>
    </p:spTree>
    <p:extLst>
      <p:ext uri="{BB962C8B-B14F-4D97-AF65-F5344CB8AC3E}">
        <p14:creationId xmlns:p14="http://schemas.microsoft.com/office/powerpoint/2010/main" val="2635185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 Federal Mental Health Parity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The Mental Health Parity Act of 1996</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Paul Wellstone and Pete Domenici Mental Health Parity and Addiction Equity Act of 2008</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Patient Protection and Affordable Care Act of 2010 </a:t>
            </a: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11</a:t>
            </a:fld>
            <a:endParaRPr lang="en-US"/>
          </a:p>
        </p:txBody>
      </p:sp>
    </p:spTree>
    <p:extLst>
      <p:ext uri="{BB962C8B-B14F-4D97-AF65-F5344CB8AC3E}">
        <p14:creationId xmlns:p14="http://schemas.microsoft.com/office/powerpoint/2010/main" val="2502784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California Mental Health Parity Law</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California Mental Health Parity Act of 1999</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12</a:t>
            </a:fld>
            <a:endParaRPr lang="en-US"/>
          </a:p>
        </p:txBody>
      </p:sp>
    </p:spTree>
    <p:extLst>
      <p:ext uri="{BB962C8B-B14F-4D97-AF65-F5344CB8AC3E}">
        <p14:creationId xmlns:p14="http://schemas.microsoft.com/office/powerpoint/2010/main" val="228476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Applies to:</a:t>
            </a:r>
          </a:p>
          <a:p>
            <a:pPr marL="0" indent="0">
              <a:buNone/>
            </a:pPr>
            <a:r>
              <a:rPr lang="en-US" i="1" dirty="0" smtClean="0">
                <a:latin typeface="Arial" panose="020B0604020202020204" pitchFamily="34" charset="0"/>
                <a:cs typeface="Arial" panose="020B0604020202020204" pitchFamily="34" charset="0"/>
              </a:rPr>
              <a:t>Types of plans:</a:t>
            </a:r>
          </a:p>
          <a:p>
            <a:pPr marL="0" indent="0">
              <a:buNone/>
            </a:pPr>
            <a:endParaRPr lang="en-US" i="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Health plans that are regulated by the state (individual and small group plans; “fully insured” large group plans)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13</a:t>
            </a:fld>
            <a:endParaRPr lang="en-US"/>
          </a:p>
        </p:txBody>
      </p:sp>
    </p:spTree>
    <p:extLst>
      <p:ext uri="{BB962C8B-B14F-4D97-AF65-F5344CB8AC3E}">
        <p14:creationId xmlns:p14="http://schemas.microsoft.com/office/powerpoint/2010/main" val="41140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Does not apply to:</a:t>
            </a:r>
          </a:p>
          <a:p>
            <a:pPr marL="0" indent="0">
              <a:buNone/>
            </a:pPr>
            <a:r>
              <a:rPr lang="en-US" i="1" dirty="0">
                <a:latin typeface="Arial" panose="020B0604020202020204" pitchFamily="34" charset="0"/>
                <a:cs typeface="Arial" panose="020B0604020202020204" pitchFamily="34" charset="0"/>
              </a:rPr>
              <a:t>Types of plans:</a:t>
            </a:r>
          </a:p>
          <a:p>
            <a:r>
              <a:rPr lang="en-US" dirty="0">
                <a:latin typeface="Arial" panose="020B0604020202020204" pitchFamily="34" charset="0"/>
                <a:cs typeface="Arial" panose="020B0604020202020204" pitchFamily="34" charset="0"/>
              </a:rPr>
              <a:t>“self-funded” plans (many large employers and unions offer these type of plans)</a:t>
            </a:r>
          </a:p>
          <a:p>
            <a:r>
              <a:rPr lang="en-US" dirty="0">
                <a:latin typeface="Arial" panose="020B0604020202020204" pitchFamily="34" charset="0"/>
                <a:cs typeface="Arial" panose="020B0604020202020204" pitchFamily="34" charset="0"/>
              </a:rPr>
              <a:t>Medicare</a:t>
            </a:r>
          </a:p>
          <a:p>
            <a:r>
              <a:rPr lang="en-US" dirty="0" err="1">
                <a:latin typeface="Arial" panose="020B0604020202020204" pitchFamily="34" charset="0"/>
                <a:cs typeface="Arial" panose="020B0604020202020204" pitchFamily="34" charset="0"/>
              </a:rPr>
              <a:t>Medi</a:t>
            </a:r>
            <a:r>
              <a:rPr lang="en-US" dirty="0">
                <a:latin typeface="Arial" panose="020B0604020202020204" pitchFamily="34" charset="0"/>
                <a:cs typeface="Arial" panose="020B0604020202020204" pitchFamily="34" charset="0"/>
              </a:rPr>
              <a:t>-Cal</a:t>
            </a:r>
          </a:p>
          <a:p>
            <a:r>
              <a:rPr lang="en-US" dirty="0">
                <a:latin typeface="Arial" panose="020B0604020202020204" pitchFamily="34" charset="0"/>
                <a:cs typeface="Arial" panose="020B0604020202020204" pitchFamily="34" charset="0"/>
              </a:rPr>
              <a:t>Veterans Administration health plans</a:t>
            </a:r>
            <a:endParaRPr lang="en-US" dirty="0"/>
          </a:p>
        </p:txBody>
      </p:sp>
      <p:sp>
        <p:nvSpPr>
          <p:cNvPr id="4" name="Slide Number Placeholder 3"/>
          <p:cNvSpPr>
            <a:spLocks noGrp="1"/>
          </p:cNvSpPr>
          <p:nvPr>
            <p:ph type="sldNum" sz="quarter" idx="12"/>
          </p:nvPr>
        </p:nvSpPr>
        <p:spPr/>
        <p:txBody>
          <a:bodyPr/>
          <a:lstStyle/>
          <a:p>
            <a:fld id="{F22BBB97-621C-43E9-84AA-217BD6141884}" type="slidenum">
              <a:rPr lang="en-US" smtClean="0"/>
              <a:t>14</a:t>
            </a:fld>
            <a:endParaRPr lang="en-US"/>
          </a:p>
        </p:txBody>
      </p:sp>
    </p:spTree>
    <p:extLst>
      <p:ext uri="{BB962C8B-B14F-4D97-AF65-F5344CB8AC3E}">
        <p14:creationId xmlns:p14="http://schemas.microsoft.com/office/powerpoint/2010/main" val="513362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Applies to:</a:t>
            </a:r>
          </a:p>
          <a:p>
            <a:pPr marL="0" indent="0">
              <a:buNone/>
            </a:pPr>
            <a:r>
              <a:rPr lang="en-US" i="1" dirty="0" smtClean="0">
                <a:latin typeface="Arial" panose="020B0604020202020204" pitchFamily="34" charset="0"/>
                <a:cs typeface="Arial" panose="020B0604020202020204" pitchFamily="34" charset="0"/>
              </a:rPr>
              <a:t>Groups of people</a:t>
            </a:r>
          </a:p>
          <a:p>
            <a:pPr marL="0" indent="0">
              <a:buNone/>
            </a:pPr>
            <a:endParaRPr lang="en-US" i="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Adults who have a “severe mental illness”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Children who have “severe emotional disturbances (SED)”</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15</a:t>
            </a:fld>
            <a:endParaRPr lang="en-US"/>
          </a:p>
        </p:txBody>
      </p:sp>
    </p:spTree>
    <p:extLst>
      <p:ext uri="{BB962C8B-B14F-4D97-AF65-F5344CB8AC3E}">
        <p14:creationId xmlns:p14="http://schemas.microsoft.com/office/powerpoint/2010/main" val="103046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Covered conditions (for adults)</a:t>
            </a:r>
          </a:p>
          <a:p>
            <a:r>
              <a:rPr lang="en-US" dirty="0" smtClean="0">
                <a:latin typeface="Arial" panose="020B0604020202020204" pitchFamily="34" charset="0"/>
                <a:cs typeface="Arial" panose="020B0604020202020204" pitchFamily="34" charset="0"/>
              </a:rPr>
              <a:t>Major depression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Bipolar disorder</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Schizophrenia</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Schizoaffective disorder</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16</a:t>
            </a:fld>
            <a:endParaRPr lang="en-US"/>
          </a:p>
        </p:txBody>
      </p:sp>
    </p:spTree>
    <p:extLst>
      <p:ext uri="{BB962C8B-B14F-4D97-AF65-F5344CB8AC3E}">
        <p14:creationId xmlns:p14="http://schemas.microsoft.com/office/powerpoint/2010/main" val="37433009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Arial" panose="020B0604020202020204" pitchFamily="34" charset="0"/>
                <a:cs typeface="Arial" panose="020B0604020202020204" pitchFamily="34" charset="0"/>
              </a:rPr>
              <a:t>Covered conditions (for adults)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Anorexia</a:t>
            </a:r>
          </a:p>
          <a:p>
            <a:pPr marL="0" indent="0">
              <a:buNone/>
            </a:pPr>
            <a:r>
              <a:rPr lang="en-US" dirty="0" smtClean="0">
                <a:latin typeface="Arial" panose="020B0604020202020204" pitchFamily="34" charset="0"/>
                <a:cs typeface="Arial" panose="020B0604020202020204" pitchFamily="34" charset="0"/>
              </a:rPr>
              <a:t> </a:t>
            </a:r>
          </a:p>
          <a:p>
            <a:r>
              <a:rPr lang="en-US" dirty="0" err="1" smtClean="0">
                <a:latin typeface="Arial" panose="020B0604020202020204" pitchFamily="34" charset="0"/>
                <a:cs typeface="Arial" panose="020B0604020202020204" pitchFamily="34" charset="0"/>
              </a:rPr>
              <a:t>Bulemia</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Obsessive-compulsive disorder</a:t>
            </a: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17</a:t>
            </a:fld>
            <a:endParaRPr lang="en-US"/>
          </a:p>
        </p:txBody>
      </p:sp>
    </p:spTree>
    <p:extLst>
      <p:ext uri="{BB962C8B-B14F-4D97-AF65-F5344CB8AC3E}">
        <p14:creationId xmlns:p14="http://schemas.microsoft.com/office/powerpoint/2010/main" val="2413600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Covered conditions (for adults)</a:t>
            </a:r>
          </a:p>
          <a:p>
            <a:pPr marL="0" indent="0">
              <a:buNone/>
            </a:pPr>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Autism or pervasive developmental disorder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Panic disorder</a:t>
            </a: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18</a:t>
            </a:fld>
            <a:endParaRPr lang="en-US"/>
          </a:p>
        </p:txBody>
      </p:sp>
    </p:spTree>
    <p:extLst>
      <p:ext uri="{BB962C8B-B14F-4D97-AF65-F5344CB8AC3E}">
        <p14:creationId xmlns:p14="http://schemas.microsoft.com/office/powerpoint/2010/main" val="2289835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t>Severe emotional disturbances (for children):</a:t>
            </a:r>
          </a:p>
          <a:p>
            <a:r>
              <a:rPr lang="en-US" dirty="0" smtClean="0">
                <a:latin typeface="Arial" panose="020B0604020202020204" pitchFamily="34" charset="0"/>
                <a:cs typeface="Arial" panose="020B0604020202020204" pitchFamily="34" charset="0"/>
              </a:rPr>
              <a:t>Has one or more mental disorders as identified in the most recent edition of the Diagnostic and Statistical Manual of Mental Disorders</a:t>
            </a:r>
          </a:p>
          <a:p>
            <a:pPr marL="0" indent="0" algn="ctr">
              <a:buNone/>
            </a:pPr>
            <a:r>
              <a:rPr lang="en-US" i="1" dirty="0" smtClean="0">
                <a:latin typeface="Arial" panose="020B0604020202020204" pitchFamily="34" charset="0"/>
                <a:cs typeface="Arial" panose="020B0604020202020204" pitchFamily="34" charset="0"/>
              </a:rPr>
              <a:t>and</a:t>
            </a:r>
          </a:p>
          <a:p>
            <a:r>
              <a:rPr lang="en-US" dirty="0" smtClean="0">
                <a:latin typeface="Arial" panose="020B0604020202020204" pitchFamily="34" charset="0"/>
                <a:cs typeface="Arial" panose="020B0604020202020204" pitchFamily="34" charset="0"/>
              </a:rPr>
              <a:t>Meets the criteria in Welfare &amp; Institutions Code section 5600.3(a)(2)</a:t>
            </a:r>
          </a:p>
          <a:p>
            <a:pPr marL="0" indent="0" algn="ctr">
              <a:buNone/>
            </a:pPr>
            <a:endParaRPr lang="en-US" i="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19</a:t>
            </a:fld>
            <a:endParaRPr lang="en-US"/>
          </a:p>
        </p:txBody>
      </p:sp>
    </p:spTree>
    <p:extLst>
      <p:ext uri="{BB962C8B-B14F-4D97-AF65-F5344CB8AC3E}">
        <p14:creationId xmlns:p14="http://schemas.microsoft.com/office/powerpoint/2010/main" val="142008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What This Webinar Will Cover</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US" sz="2800" dirty="0" smtClean="0"/>
          </a:p>
          <a:p>
            <a:r>
              <a:rPr lang="en-US" dirty="0" smtClean="0">
                <a:latin typeface="Arial" panose="020B0604020202020204" pitchFamily="34" charset="0"/>
                <a:cs typeface="Arial" panose="020B0604020202020204" pitchFamily="34" charset="0"/>
              </a:rPr>
              <a:t>Why</a:t>
            </a:r>
            <a:r>
              <a:rPr lang="en-US" sz="2800" dirty="0" smtClean="0">
                <a:latin typeface="Arial" panose="020B0604020202020204" pitchFamily="34" charset="0"/>
                <a:cs typeface="Arial" panose="020B0604020202020204" pitchFamily="34" charset="0"/>
              </a:rPr>
              <a:t> this matters</a:t>
            </a:r>
          </a:p>
          <a:p>
            <a:r>
              <a:rPr lang="en-US" sz="2800" dirty="0" smtClean="0">
                <a:latin typeface="Arial" panose="020B0604020202020204" pitchFamily="34" charset="0"/>
                <a:cs typeface="Arial" panose="020B0604020202020204" pitchFamily="34" charset="0"/>
              </a:rPr>
              <a:t>What is mental health parity</a:t>
            </a:r>
          </a:p>
          <a:p>
            <a:r>
              <a:rPr lang="en-US" sz="2800" dirty="0" smtClean="0">
                <a:latin typeface="Arial" panose="020B0604020202020204" pitchFamily="34" charset="0"/>
                <a:cs typeface="Arial" panose="020B0604020202020204" pitchFamily="34" charset="0"/>
              </a:rPr>
              <a:t>Overview of mental health parity under state and federal laws</a:t>
            </a:r>
          </a:p>
          <a:p>
            <a:r>
              <a:rPr lang="en-US" sz="2800" dirty="0" smtClean="0">
                <a:latin typeface="Arial" panose="020B0604020202020204" pitchFamily="34" charset="0"/>
                <a:cs typeface="Arial" panose="020B0604020202020204" pitchFamily="34" charset="0"/>
              </a:rPr>
              <a:t>How to challenge decisions and policies of insurance companies</a:t>
            </a:r>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a:t>
            </a:fld>
            <a:endParaRPr lang="en-US"/>
          </a:p>
        </p:txBody>
      </p:sp>
    </p:spTree>
    <p:extLst>
      <p:ext uri="{BB962C8B-B14F-4D97-AF65-F5344CB8AC3E}">
        <p14:creationId xmlns:p14="http://schemas.microsoft.com/office/powerpoint/2010/main" val="715299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WIC Section 5600.3(a)(2)</a:t>
            </a:r>
          </a:p>
          <a:p>
            <a:pPr marL="0" indent="0">
              <a:buNone/>
            </a:pPr>
            <a:r>
              <a:rPr lang="en-US" dirty="0" smtClean="0">
                <a:latin typeface="Arial" panose="020B0604020202020204" pitchFamily="34" charset="0"/>
                <a:cs typeface="Arial" panose="020B0604020202020204" pitchFamily="34" charset="0"/>
              </a:rPr>
              <a:t>Substantial impairment in at least 2 of the following areas:</a:t>
            </a:r>
          </a:p>
          <a:p>
            <a:r>
              <a:rPr lang="en-US" dirty="0" smtClean="0">
                <a:latin typeface="Arial" panose="020B0604020202020204" pitchFamily="34" charset="0"/>
                <a:cs typeface="Arial" panose="020B0604020202020204" pitchFamily="34" charset="0"/>
              </a:rPr>
              <a:t>Self-care</a:t>
            </a:r>
          </a:p>
          <a:p>
            <a:r>
              <a:rPr lang="en-US" dirty="0" smtClean="0">
                <a:latin typeface="Arial" panose="020B0604020202020204" pitchFamily="34" charset="0"/>
                <a:cs typeface="Arial" panose="020B0604020202020204" pitchFamily="34" charset="0"/>
              </a:rPr>
              <a:t>School functioning</a:t>
            </a:r>
          </a:p>
          <a:p>
            <a:r>
              <a:rPr lang="en-US" dirty="0" smtClean="0">
                <a:latin typeface="Arial" panose="020B0604020202020204" pitchFamily="34" charset="0"/>
                <a:cs typeface="Arial" panose="020B0604020202020204" pitchFamily="34" charset="0"/>
              </a:rPr>
              <a:t>Family relationships</a:t>
            </a:r>
          </a:p>
          <a:p>
            <a:r>
              <a:rPr lang="en-US" dirty="0" smtClean="0">
                <a:latin typeface="Arial" panose="020B0604020202020204" pitchFamily="34" charset="0"/>
                <a:cs typeface="Arial" panose="020B0604020202020204" pitchFamily="34" charset="0"/>
              </a:rPr>
              <a:t>Ability to function in the community</a:t>
            </a:r>
          </a:p>
          <a:p>
            <a:pPr marL="457200" lvl="1" indent="0" algn="ctr">
              <a:buNone/>
            </a:pPr>
            <a:r>
              <a:rPr lang="en-US" i="1" dirty="0" smtClean="0">
                <a:latin typeface="Arial" panose="020B0604020202020204" pitchFamily="34" charset="0"/>
                <a:cs typeface="Arial" panose="020B0604020202020204" pitchFamily="34" charset="0"/>
              </a:rPr>
              <a:t>and</a:t>
            </a:r>
          </a:p>
        </p:txBody>
      </p:sp>
      <p:sp>
        <p:nvSpPr>
          <p:cNvPr id="5" name="Slide Number Placeholder 4"/>
          <p:cNvSpPr>
            <a:spLocks noGrp="1"/>
          </p:cNvSpPr>
          <p:nvPr>
            <p:ph type="sldNum" sz="quarter" idx="12"/>
          </p:nvPr>
        </p:nvSpPr>
        <p:spPr/>
        <p:txBody>
          <a:bodyPr/>
          <a:lstStyle/>
          <a:p>
            <a:fld id="{F22BBB97-621C-43E9-84AA-217BD6141884}" type="slidenum">
              <a:rPr lang="en-US" smtClean="0"/>
              <a:t>20</a:t>
            </a:fld>
            <a:endParaRPr lang="en-US"/>
          </a:p>
        </p:txBody>
      </p:sp>
    </p:spTree>
    <p:extLst>
      <p:ext uri="{BB962C8B-B14F-4D97-AF65-F5344CB8AC3E}">
        <p14:creationId xmlns:p14="http://schemas.microsoft.com/office/powerpoint/2010/main" val="367235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WIC Section 5600.3(a)(2)</a:t>
            </a:r>
          </a:p>
          <a:p>
            <a:pPr marL="0" indent="0">
              <a:buNone/>
            </a:pPr>
            <a:r>
              <a:rPr lang="en-US" dirty="0" smtClean="0">
                <a:latin typeface="Arial" panose="020B0604020202020204" pitchFamily="34" charset="0"/>
                <a:cs typeface="Arial" panose="020B0604020202020204" pitchFamily="34" charset="0"/>
              </a:rPr>
              <a:t>One of the following occurs:</a:t>
            </a:r>
          </a:p>
          <a:p>
            <a:r>
              <a:rPr lang="en-US" dirty="0" smtClean="0">
                <a:latin typeface="Arial" panose="020B0604020202020204" pitchFamily="34" charset="0"/>
                <a:cs typeface="Arial" panose="020B0604020202020204" pitchFamily="34" charset="0"/>
              </a:rPr>
              <a:t>At risk of removal from the home or has been removed</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Impairment has been present for more than 6 months or is likely to continue for more than one year with treatment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21</a:t>
            </a:fld>
            <a:endParaRPr lang="en-US"/>
          </a:p>
        </p:txBody>
      </p:sp>
    </p:spTree>
    <p:extLst>
      <p:ext uri="{BB962C8B-B14F-4D97-AF65-F5344CB8AC3E}">
        <p14:creationId xmlns:p14="http://schemas.microsoft.com/office/powerpoint/2010/main" val="25341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WIC Section 5600.3(a)(2)</a:t>
            </a:r>
          </a:p>
          <a:p>
            <a:pPr marL="0" indent="0">
              <a:buNone/>
            </a:pPr>
            <a:endParaRPr lang="en-US" b="1"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Displays one of the following: psychosis, risk of suicide or risk of violence</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Identified as eligible for special education as emotionally disturbed</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22</a:t>
            </a:fld>
            <a:endParaRPr lang="en-US"/>
          </a:p>
        </p:txBody>
      </p:sp>
    </p:spTree>
    <p:extLst>
      <p:ext uri="{BB962C8B-B14F-4D97-AF65-F5344CB8AC3E}">
        <p14:creationId xmlns:p14="http://schemas.microsoft.com/office/powerpoint/2010/main" val="17911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Coverage must be equal in terms of:</a:t>
            </a:r>
          </a:p>
          <a:p>
            <a:r>
              <a:rPr lang="en-US" dirty="0" smtClean="0">
                <a:latin typeface="Arial" panose="020B0604020202020204" pitchFamily="34" charset="0"/>
                <a:cs typeface="Arial" panose="020B0604020202020204" pitchFamily="34" charset="0"/>
              </a:rPr>
              <a:t>Maximum lifetime benefits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Copayments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Deductibles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23</a:t>
            </a:fld>
            <a:endParaRPr lang="en-US"/>
          </a:p>
        </p:txBody>
      </p:sp>
    </p:spTree>
    <p:extLst>
      <p:ext uri="{BB962C8B-B14F-4D97-AF65-F5344CB8AC3E}">
        <p14:creationId xmlns:p14="http://schemas.microsoft.com/office/powerpoint/2010/main" val="1669631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Coverage includes:</a:t>
            </a:r>
          </a:p>
          <a:p>
            <a:r>
              <a:rPr lang="en-US" dirty="0" smtClean="0">
                <a:latin typeface="Arial" panose="020B0604020202020204" pitchFamily="34" charset="0"/>
                <a:cs typeface="Arial" panose="020B0604020202020204" pitchFamily="34" charset="0"/>
              </a:rPr>
              <a:t>Outpatient services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Inpatient services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Partial hospital services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Prescription drugs (caveat)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24</a:t>
            </a:fld>
            <a:endParaRPr lang="en-US"/>
          </a:p>
        </p:txBody>
      </p:sp>
    </p:spTree>
    <p:extLst>
      <p:ext uri="{BB962C8B-B14F-4D97-AF65-F5344CB8AC3E}">
        <p14:creationId xmlns:p14="http://schemas.microsoft.com/office/powerpoint/2010/main" val="2247770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Coverage mandate:</a:t>
            </a:r>
          </a:p>
          <a:p>
            <a:pPr marL="0" indent="0">
              <a:buNone/>
            </a:pPr>
            <a:endParaRPr lang="en-US" b="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All </a:t>
            </a:r>
            <a:r>
              <a:rPr lang="en-US" dirty="0" smtClean="0">
                <a:latin typeface="Arial" panose="020B0604020202020204" pitchFamily="34" charset="0"/>
                <a:cs typeface="Arial" panose="020B0604020202020204" pitchFamily="34" charset="0"/>
              </a:rPr>
              <a:t>“medically necessary” treatment for the listed “severe mental illnesses” or “severe emotional disturbance” must be covered under the same terms applied to physical illnesses.</a:t>
            </a:r>
          </a:p>
          <a:p>
            <a:pPr marL="0" indent="0">
              <a:buNone/>
            </a:pPr>
            <a:endParaRPr lang="en-US" i="1" dirty="0" smtClean="0">
              <a:latin typeface="Arial" panose="020B0604020202020204" pitchFamily="34" charset="0"/>
              <a:cs typeface="Arial" panose="020B0604020202020204" pitchFamily="34" charset="0"/>
            </a:endParaRPr>
          </a:p>
          <a:p>
            <a:pPr marL="0" indent="0">
              <a:buNone/>
            </a:pPr>
            <a:endParaRPr lang="en-US" i="1" dirty="0" smtClean="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25</a:t>
            </a:fld>
            <a:endParaRPr lang="en-US"/>
          </a:p>
        </p:txBody>
      </p:sp>
    </p:spTree>
    <p:extLst>
      <p:ext uri="{BB962C8B-B14F-4D97-AF65-F5344CB8AC3E}">
        <p14:creationId xmlns:p14="http://schemas.microsoft.com/office/powerpoint/2010/main" val="2613556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 Mental Health Parity 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t>Two important court cases:</a:t>
            </a:r>
            <a:endParaRPr lang="en-US" dirty="0" smtClean="0"/>
          </a:p>
          <a:p>
            <a:pPr marL="0" indent="0">
              <a:buNone/>
            </a:pPr>
            <a:endParaRPr lang="en-US" i="1" dirty="0"/>
          </a:p>
          <a:p>
            <a:pPr marL="0" indent="0">
              <a:buNone/>
            </a:pPr>
            <a:r>
              <a:rPr lang="en-US" i="1" dirty="0" err="1" smtClean="0"/>
              <a:t>Harlick</a:t>
            </a:r>
            <a:r>
              <a:rPr lang="en-US" i="1" dirty="0" smtClean="0"/>
              <a:t> v Blue Shield of California, 686 F.3d 699 (2012)</a:t>
            </a:r>
          </a:p>
          <a:p>
            <a:pPr marL="0" indent="0">
              <a:buNone/>
            </a:pPr>
            <a:endParaRPr lang="en-US" i="1" dirty="0"/>
          </a:p>
          <a:p>
            <a:pPr marL="0" indent="0">
              <a:buNone/>
            </a:pPr>
            <a:r>
              <a:rPr lang="en-US" i="1" dirty="0" smtClean="0"/>
              <a:t>Rea v Blue Shield of California, 266, Cal. App. 4</a:t>
            </a:r>
            <a:r>
              <a:rPr lang="en-US" i="1" baseline="30000" dirty="0" smtClean="0"/>
              <a:t>th</a:t>
            </a:r>
            <a:r>
              <a:rPr lang="en-US" i="1" dirty="0" smtClean="0"/>
              <a:t> 1209 (2014)</a:t>
            </a:r>
            <a:endParaRPr lang="en-US" dirty="0"/>
          </a:p>
        </p:txBody>
      </p:sp>
      <p:sp>
        <p:nvSpPr>
          <p:cNvPr id="5" name="Slide Number Placeholder 4"/>
          <p:cNvSpPr>
            <a:spLocks noGrp="1"/>
          </p:cNvSpPr>
          <p:nvPr>
            <p:ph type="sldNum" sz="quarter" idx="12"/>
          </p:nvPr>
        </p:nvSpPr>
        <p:spPr/>
        <p:txBody>
          <a:bodyPr/>
          <a:lstStyle/>
          <a:p>
            <a:fld id="{F22BBB97-621C-43E9-84AA-217BD6141884}" type="slidenum">
              <a:rPr lang="en-US" smtClean="0"/>
              <a:t>26</a:t>
            </a:fld>
            <a:endParaRPr lang="en-US"/>
          </a:p>
        </p:txBody>
      </p:sp>
    </p:spTree>
    <p:extLst>
      <p:ext uri="{BB962C8B-B14F-4D97-AF65-F5344CB8AC3E}">
        <p14:creationId xmlns:p14="http://schemas.microsoft.com/office/powerpoint/2010/main" val="1824507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Arial" panose="020B0604020202020204" pitchFamily="34" charset="0"/>
                <a:cs typeface="Arial" panose="020B0604020202020204" pitchFamily="34" charset="0"/>
              </a:rPr>
              <a:t>Federal Laws</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Affordable Care Act (ACA)</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Created 10 essential health benefits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Expanded existing federal parity laws to more health plans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Expanded appeal rights to more health plans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27</a:t>
            </a:fld>
            <a:endParaRPr lang="en-US"/>
          </a:p>
        </p:txBody>
      </p:sp>
    </p:spTree>
    <p:extLst>
      <p:ext uri="{BB962C8B-B14F-4D97-AF65-F5344CB8AC3E}">
        <p14:creationId xmlns:p14="http://schemas.microsoft.com/office/powerpoint/2010/main" val="2216474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Arial" panose="020B0604020202020204" pitchFamily="34" charset="0"/>
                <a:cs typeface="Arial" panose="020B0604020202020204" pitchFamily="34" charset="0"/>
              </a:rPr>
              <a:t>Federal Laws</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Affordable Care Act (ACA)</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Essential Health Benefits include: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Mental health and substance use disorder services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28</a:t>
            </a:fld>
            <a:endParaRPr lang="en-US"/>
          </a:p>
        </p:txBody>
      </p:sp>
    </p:spTree>
    <p:extLst>
      <p:ext uri="{BB962C8B-B14F-4D97-AF65-F5344CB8AC3E}">
        <p14:creationId xmlns:p14="http://schemas.microsoft.com/office/powerpoint/2010/main" val="18181282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3600" b="1" dirty="0" smtClean="0">
                <a:latin typeface="Arial" panose="020B0604020202020204" pitchFamily="34" charset="0"/>
                <a:cs typeface="Arial" panose="020B0604020202020204" pitchFamily="34" charset="0"/>
              </a:rPr>
              <a:t>Federal Laws</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Mental Health Parity and Addiction Equity Act of 2008 (MHPAEA)</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221163"/>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Apply to following plans:</a:t>
            </a:r>
          </a:p>
          <a:p>
            <a:r>
              <a:rPr lang="en-US" dirty="0" smtClean="0">
                <a:latin typeface="Arial" panose="020B0604020202020204" pitchFamily="34" charset="0"/>
                <a:cs typeface="Arial" panose="020B0604020202020204" pitchFamily="34" charset="0"/>
              </a:rPr>
              <a:t>Employer-based plans (with more than 50 employees)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Qualified Health Plans (plans offered on the Exchange, i.e., Covered California)</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 individual plans</a:t>
            </a:r>
          </a:p>
          <a:p>
            <a:pPr marL="0" indent="0">
              <a:buNone/>
            </a:pPr>
            <a:endParaRPr lang="en-US" b="1" dirty="0"/>
          </a:p>
        </p:txBody>
      </p:sp>
      <p:sp>
        <p:nvSpPr>
          <p:cNvPr id="5" name="Slide Number Placeholder 4"/>
          <p:cNvSpPr>
            <a:spLocks noGrp="1"/>
          </p:cNvSpPr>
          <p:nvPr>
            <p:ph type="sldNum" sz="quarter" idx="12"/>
          </p:nvPr>
        </p:nvSpPr>
        <p:spPr/>
        <p:txBody>
          <a:bodyPr/>
          <a:lstStyle/>
          <a:p>
            <a:fld id="{F22BBB97-621C-43E9-84AA-217BD6141884}" type="slidenum">
              <a:rPr lang="en-US" smtClean="0"/>
              <a:t>29</a:t>
            </a:fld>
            <a:endParaRPr lang="en-US"/>
          </a:p>
        </p:txBody>
      </p:sp>
    </p:spTree>
    <p:extLst>
      <p:ext uri="{BB962C8B-B14F-4D97-AF65-F5344CB8AC3E}">
        <p14:creationId xmlns:p14="http://schemas.microsoft.com/office/powerpoint/2010/main" val="67256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Some Mental Health Facts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20% of youth ages 13 – 18 live with a mental health condition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Suicide is the 3</a:t>
            </a:r>
            <a:r>
              <a:rPr lang="en-US" baseline="30000" dirty="0" smtClean="0">
                <a:latin typeface="Arial" panose="020B0604020202020204" pitchFamily="34" charset="0"/>
                <a:cs typeface="Arial" panose="020B0604020202020204" pitchFamily="34" charset="0"/>
              </a:rPr>
              <a:t>rd</a:t>
            </a:r>
            <a:r>
              <a:rPr lang="en-US" dirty="0" smtClean="0">
                <a:latin typeface="Arial" panose="020B0604020202020204" pitchFamily="34" charset="0"/>
                <a:cs typeface="Arial" panose="020B0604020202020204" pitchFamily="34" charset="0"/>
              </a:rPr>
              <a:t> leading cause of death in youth ages 10 – 24.</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a:t>
            </a:fld>
            <a:endParaRPr lang="en-US"/>
          </a:p>
        </p:txBody>
      </p:sp>
    </p:spTree>
    <p:extLst>
      <p:ext uri="{BB962C8B-B14F-4D97-AF65-F5344CB8AC3E}">
        <p14:creationId xmlns:p14="http://schemas.microsoft.com/office/powerpoint/2010/main" val="738200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Federal Laws</a:t>
            </a:r>
            <a:br>
              <a:rPr lang="en-US" sz="4000" b="1" dirty="0" smtClean="0">
                <a:latin typeface="Arial" panose="020B0604020202020204" pitchFamily="34" charset="0"/>
                <a:cs typeface="Arial" panose="020B0604020202020204" pitchFamily="34" charset="0"/>
              </a:rPr>
            </a:b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Apply to (</a:t>
            </a:r>
            <a:r>
              <a:rPr lang="en-US" b="1" dirty="0" err="1"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Most small group plans</a:t>
            </a:r>
          </a:p>
          <a:p>
            <a:endParaRPr lang="en-US" dirty="0">
              <a:latin typeface="Arial" panose="020B0604020202020204" pitchFamily="34" charset="0"/>
              <a:cs typeface="Arial" panose="020B0604020202020204" pitchFamily="34" charset="0"/>
            </a:endParaRPr>
          </a:p>
          <a:p>
            <a:r>
              <a:rPr lang="en-US" dirty="0" err="1" smtClean="0">
                <a:latin typeface="Arial" panose="020B0604020202020204" pitchFamily="34" charset="0"/>
                <a:cs typeface="Arial" panose="020B0604020202020204" pitchFamily="34" charset="0"/>
              </a:rPr>
              <a:t>Medi</a:t>
            </a:r>
            <a:r>
              <a:rPr lang="en-US" dirty="0" smtClean="0">
                <a:latin typeface="Arial" panose="020B0604020202020204" pitchFamily="34" charset="0"/>
                <a:cs typeface="Arial" panose="020B0604020202020204" pitchFamily="34" charset="0"/>
              </a:rPr>
              <a:t>-Cal Managed Care Plans</a:t>
            </a:r>
          </a:p>
          <a:p>
            <a:endParaRPr lang="en-US" dirty="0">
              <a:latin typeface="Arial" panose="020B0604020202020204" pitchFamily="34" charset="0"/>
              <a:cs typeface="Arial" panose="020B0604020202020204" pitchFamily="34" charset="0"/>
            </a:endParaRPr>
          </a:p>
          <a:p>
            <a:r>
              <a:rPr lang="en-US" dirty="0" err="1" smtClean="0">
                <a:latin typeface="Arial" panose="020B0604020202020204" pitchFamily="34" charset="0"/>
                <a:cs typeface="Arial" panose="020B0604020202020204" pitchFamily="34" charset="0"/>
              </a:rPr>
              <a:t>Medi</a:t>
            </a:r>
            <a:r>
              <a:rPr lang="en-US" dirty="0" smtClean="0">
                <a:latin typeface="Arial" panose="020B0604020202020204" pitchFamily="34" charset="0"/>
                <a:cs typeface="Arial" panose="020B0604020202020204" pitchFamily="34" charset="0"/>
              </a:rPr>
              <a:t>-Cal Benchmark and Benchmark-Equivalent Plans (ACA </a:t>
            </a:r>
            <a:r>
              <a:rPr lang="en-US" dirty="0" err="1" smtClean="0">
                <a:latin typeface="Arial" panose="020B0604020202020204" pitchFamily="34" charset="0"/>
                <a:cs typeface="Arial" panose="020B0604020202020204" pitchFamily="34" charset="0"/>
              </a:rPr>
              <a:t>Medi</a:t>
            </a:r>
            <a:r>
              <a:rPr lang="en-US" dirty="0" smtClean="0">
                <a:latin typeface="Arial" panose="020B0604020202020204" pitchFamily="34" charset="0"/>
                <a:cs typeface="Arial" panose="020B0604020202020204" pitchFamily="34" charset="0"/>
              </a:rPr>
              <a:t>-Cal expansion)</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30</a:t>
            </a:fld>
            <a:endParaRPr lang="en-US"/>
          </a:p>
        </p:txBody>
      </p:sp>
    </p:spTree>
    <p:extLst>
      <p:ext uri="{BB962C8B-B14F-4D97-AF65-F5344CB8AC3E}">
        <p14:creationId xmlns:p14="http://schemas.microsoft.com/office/powerpoint/2010/main" val="1653168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Federal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Do not apply to following plans:</a:t>
            </a:r>
          </a:p>
          <a:p>
            <a:pPr marL="0" indent="0">
              <a:buNone/>
            </a:pPr>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Grandfathered small group plans (plans from before March 23, 2010)</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Medicare Part A and B</a:t>
            </a:r>
          </a:p>
          <a:p>
            <a:endParaRPr lang="en-US" dirty="0">
              <a:latin typeface="Arial" panose="020B0604020202020204" pitchFamily="34" charset="0"/>
              <a:cs typeface="Arial" panose="020B0604020202020204" pitchFamily="34" charset="0"/>
            </a:endParaRPr>
          </a:p>
          <a:p>
            <a:r>
              <a:rPr lang="en-US" dirty="0" err="1" smtClean="0">
                <a:latin typeface="Arial" panose="020B0604020202020204" pitchFamily="34" charset="0"/>
                <a:cs typeface="Arial" panose="020B0604020202020204" pitchFamily="34" charset="0"/>
              </a:rPr>
              <a:t>Medi</a:t>
            </a:r>
            <a:r>
              <a:rPr lang="en-US" dirty="0" smtClean="0">
                <a:latin typeface="Arial" panose="020B0604020202020204" pitchFamily="34" charset="0"/>
                <a:cs typeface="Arial" panose="020B0604020202020204" pitchFamily="34" charset="0"/>
              </a:rPr>
              <a:t>-Cal</a:t>
            </a:r>
          </a:p>
          <a:p>
            <a:pPr marL="0" indent="0">
              <a:buNone/>
            </a:pPr>
            <a:endParaRPr lang="en-US" b="1"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31</a:t>
            </a:fld>
            <a:endParaRPr lang="en-US"/>
          </a:p>
        </p:txBody>
      </p:sp>
    </p:spTree>
    <p:extLst>
      <p:ext uri="{BB962C8B-B14F-4D97-AF65-F5344CB8AC3E}">
        <p14:creationId xmlns:p14="http://schemas.microsoft.com/office/powerpoint/2010/main" val="3996961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Federal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Do not apply (</a:t>
            </a:r>
            <a:r>
              <a:rPr lang="en-US" b="1" dirty="0" err="1"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Veterans’ Administration health plans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Tricare</a:t>
            </a:r>
            <a:endParaRPr lang="en-US" dirty="0">
              <a:latin typeface="Arial" panose="020B0604020202020204" pitchFamily="34" charset="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F22BBB97-621C-43E9-84AA-217BD6141884}" type="slidenum">
              <a:rPr lang="en-US" smtClean="0"/>
              <a:t>32</a:t>
            </a:fld>
            <a:endParaRPr lang="en-US"/>
          </a:p>
        </p:txBody>
      </p:sp>
    </p:spTree>
    <p:extLst>
      <p:ext uri="{BB962C8B-B14F-4D97-AF65-F5344CB8AC3E}">
        <p14:creationId xmlns:p14="http://schemas.microsoft.com/office/powerpoint/2010/main" val="27856064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Federal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Six categories of benefits</a:t>
            </a:r>
          </a:p>
          <a:p>
            <a:r>
              <a:rPr lang="en-US" dirty="0" smtClean="0">
                <a:latin typeface="Arial" panose="020B0604020202020204" pitchFamily="34" charset="0"/>
                <a:cs typeface="Arial" panose="020B0604020202020204" pitchFamily="34" charset="0"/>
              </a:rPr>
              <a:t>Inpatient</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 in-network</a:t>
            </a:r>
          </a:p>
          <a:p>
            <a:r>
              <a:rPr lang="en-US" dirty="0" smtClean="0">
                <a:latin typeface="Arial" panose="020B0604020202020204" pitchFamily="34" charset="0"/>
                <a:cs typeface="Arial" panose="020B0604020202020204" pitchFamily="34" charset="0"/>
              </a:rPr>
              <a:t>Inpatient; out-of-network</a:t>
            </a:r>
          </a:p>
          <a:p>
            <a:r>
              <a:rPr lang="en-US" dirty="0" smtClean="0">
                <a:latin typeface="Arial" panose="020B0604020202020204" pitchFamily="34" charset="0"/>
                <a:cs typeface="Arial" panose="020B0604020202020204" pitchFamily="34" charset="0"/>
              </a:rPr>
              <a:t>Outpatient; in-network</a:t>
            </a:r>
          </a:p>
          <a:p>
            <a:r>
              <a:rPr lang="en-US" dirty="0" smtClean="0">
                <a:latin typeface="Arial" panose="020B0604020202020204" pitchFamily="34" charset="0"/>
                <a:cs typeface="Arial" panose="020B0604020202020204" pitchFamily="34" charset="0"/>
              </a:rPr>
              <a:t>Outpatient; out-of-network</a:t>
            </a:r>
          </a:p>
          <a:p>
            <a:r>
              <a:rPr lang="en-US" dirty="0" smtClean="0">
                <a:latin typeface="Arial" panose="020B0604020202020204" pitchFamily="34" charset="0"/>
                <a:cs typeface="Arial" panose="020B0604020202020204" pitchFamily="34" charset="0"/>
              </a:rPr>
              <a:t>Emergency care</a:t>
            </a:r>
          </a:p>
          <a:p>
            <a:r>
              <a:rPr lang="en-US" dirty="0" smtClean="0">
                <a:latin typeface="Arial" panose="020B0604020202020204" pitchFamily="34" charset="0"/>
                <a:cs typeface="Arial" panose="020B0604020202020204" pitchFamily="34" charset="0"/>
              </a:rPr>
              <a:t>Prescription drugs</a:t>
            </a: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33</a:t>
            </a:fld>
            <a:endParaRPr lang="en-US"/>
          </a:p>
        </p:txBody>
      </p:sp>
    </p:spTree>
    <p:extLst>
      <p:ext uri="{BB962C8B-B14F-4D97-AF65-F5344CB8AC3E}">
        <p14:creationId xmlns:p14="http://schemas.microsoft.com/office/powerpoint/2010/main" val="24114342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Federal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Quantitative treatment limits:</a:t>
            </a:r>
          </a:p>
          <a:p>
            <a:r>
              <a:rPr lang="en-US" dirty="0" smtClean="0">
                <a:latin typeface="Arial" panose="020B0604020202020204" pitchFamily="34" charset="0"/>
                <a:cs typeface="Arial" panose="020B0604020202020204" pitchFamily="34" charset="0"/>
              </a:rPr>
              <a:t>Copays</a:t>
            </a:r>
          </a:p>
          <a:p>
            <a:r>
              <a:rPr lang="en-US" dirty="0" smtClean="0">
                <a:latin typeface="Arial" panose="020B0604020202020204" pitchFamily="34" charset="0"/>
                <a:cs typeface="Arial" panose="020B0604020202020204" pitchFamily="34" charset="0"/>
              </a:rPr>
              <a:t>Deductibles</a:t>
            </a:r>
          </a:p>
          <a:p>
            <a:r>
              <a:rPr lang="en-US" dirty="0" smtClean="0">
                <a:latin typeface="Arial" panose="020B0604020202020204" pitchFamily="34" charset="0"/>
                <a:cs typeface="Arial" panose="020B0604020202020204" pitchFamily="34" charset="0"/>
              </a:rPr>
              <a:t>How often one gets care</a:t>
            </a:r>
          </a:p>
          <a:p>
            <a:r>
              <a:rPr lang="en-US" dirty="0" smtClean="0">
                <a:latin typeface="Arial" panose="020B0604020202020204" pitchFamily="34" charset="0"/>
                <a:cs typeface="Arial" panose="020B0604020202020204" pitchFamily="34" charset="0"/>
              </a:rPr>
              <a:t>Number of visits</a:t>
            </a:r>
          </a:p>
          <a:p>
            <a:r>
              <a:rPr lang="en-US" dirty="0" smtClean="0">
                <a:latin typeface="Arial" panose="020B0604020202020204" pitchFamily="34" charset="0"/>
                <a:cs typeface="Arial" panose="020B0604020202020204" pitchFamily="34" charset="0"/>
              </a:rPr>
              <a:t>Days of treatment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34</a:t>
            </a:fld>
            <a:endParaRPr lang="en-US"/>
          </a:p>
        </p:txBody>
      </p:sp>
    </p:spTree>
    <p:extLst>
      <p:ext uri="{BB962C8B-B14F-4D97-AF65-F5344CB8AC3E}">
        <p14:creationId xmlns:p14="http://schemas.microsoft.com/office/powerpoint/2010/main" val="3897706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Federal Laws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b="1" dirty="0" smtClean="0">
                <a:latin typeface="Arial" panose="020B0604020202020204" pitchFamily="34" charset="0"/>
                <a:cs typeface="Arial" panose="020B0604020202020204" pitchFamily="34" charset="0"/>
              </a:rPr>
              <a:t>Non-quantitative treatment limits:</a:t>
            </a:r>
          </a:p>
          <a:p>
            <a:r>
              <a:rPr lang="en-US" dirty="0" smtClean="0">
                <a:latin typeface="Arial" panose="020B0604020202020204" pitchFamily="34" charset="0"/>
                <a:cs typeface="Arial" panose="020B0604020202020204" pitchFamily="34" charset="0"/>
              </a:rPr>
              <a:t>Formulary design</a:t>
            </a:r>
          </a:p>
          <a:p>
            <a:r>
              <a:rPr lang="en-US" dirty="0" smtClean="0">
                <a:latin typeface="Arial" panose="020B0604020202020204" pitchFamily="34" charset="0"/>
                <a:cs typeface="Arial" panose="020B0604020202020204" pitchFamily="34" charset="0"/>
              </a:rPr>
              <a:t>Utilization review</a:t>
            </a:r>
          </a:p>
          <a:p>
            <a:r>
              <a:rPr lang="en-US" dirty="0" smtClean="0">
                <a:latin typeface="Arial" panose="020B0604020202020204" pitchFamily="34" charset="0"/>
                <a:cs typeface="Arial" panose="020B0604020202020204" pitchFamily="34" charset="0"/>
              </a:rPr>
              <a:t>Step therapy</a:t>
            </a:r>
          </a:p>
          <a:p>
            <a:r>
              <a:rPr lang="en-US" dirty="0" smtClean="0">
                <a:latin typeface="Arial" panose="020B0604020202020204" pitchFamily="34" charset="0"/>
                <a:cs typeface="Arial" panose="020B0604020202020204" pitchFamily="34" charset="0"/>
              </a:rPr>
              <a:t>Geographic proximity</a:t>
            </a:r>
          </a:p>
          <a:p>
            <a:r>
              <a:rPr lang="en-US" dirty="0" smtClean="0">
                <a:latin typeface="Arial" panose="020B0604020202020204" pitchFamily="34" charset="0"/>
                <a:cs typeface="Arial" panose="020B0604020202020204" pitchFamily="34" charset="0"/>
              </a:rPr>
              <a:t>Timely access to care</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35</a:t>
            </a:fld>
            <a:endParaRPr lang="en-US"/>
          </a:p>
        </p:txBody>
      </p:sp>
    </p:spTree>
    <p:extLst>
      <p:ext uri="{BB962C8B-B14F-4D97-AF65-F5344CB8AC3E}">
        <p14:creationId xmlns:p14="http://schemas.microsoft.com/office/powerpoint/2010/main" val="30807137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Appeals Process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Internal review</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External review</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Consumer complaint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36</a:t>
            </a:fld>
            <a:endParaRPr lang="en-US"/>
          </a:p>
        </p:txBody>
      </p:sp>
    </p:spTree>
    <p:extLst>
      <p:ext uri="{BB962C8B-B14F-4D97-AF65-F5344CB8AC3E}">
        <p14:creationId xmlns:p14="http://schemas.microsoft.com/office/powerpoint/2010/main" val="2224955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California Regulatory Agencies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California Department of Managed Health Care (DMHC) regulates health care service plans</a:t>
            </a:r>
          </a:p>
          <a:p>
            <a:pPr marL="0" indent="0" algn="ctr">
              <a:buNone/>
            </a:pPr>
            <a:r>
              <a:rPr lang="en-US" dirty="0" smtClean="0">
                <a:latin typeface="Arial" panose="020B0604020202020204" pitchFamily="34" charset="0"/>
                <a:cs typeface="Arial" panose="020B0604020202020204" pitchFamily="34" charset="0"/>
              </a:rPr>
              <a:t>DMHC Help</a:t>
            </a:r>
          </a:p>
          <a:p>
            <a:pPr marL="0" indent="0" algn="ctr">
              <a:buNone/>
            </a:pPr>
            <a:r>
              <a:rPr lang="en-US" dirty="0" smtClean="0">
                <a:latin typeface="Arial" panose="020B0604020202020204" pitchFamily="34" charset="0"/>
                <a:cs typeface="Arial" panose="020B0604020202020204" pitchFamily="34" charset="0"/>
              </a:rPr>
              <a:t> Center</a:t>
            </a:r>
          </a:p>
          <a:p>
            <a:pPr marL="0" indent="0" algn="ctr">
              <a:buNone/>
            </a:pPr>
            <a:r>
              <a:rPr lang="en-US" dirty="0" smtClean="0">
                <a:latin typeface="Arial" panose="020B0604020202020204" pitchFamily="34" charset="0"/>
                <a:cs typeface="Arial" panose="020B0604020202020204" pitchFamily="34" charset="0"/>
              </a:rPr>
              <a:t>1-888-466-2219</a:t>
            </a:r>
          </a:p>
          <a:p>
            <a:pPr marL="0" indent="0" algn="ctr">
              <a:buNone/>
            </a:pPr>
            <a:r>
              <a:rPr lang="en-US" dirty="0" smtClean="0">
                <a:latin typeface="Arial" panose="020B0604020202020204" pitchFamily="34" charset="0"/>
                <a:cs typeface="Arial" panose="020B0604020202020204" pitchFamily="34" charset="0"/>
                <a:hlinkClick r:id="rId2"/>
              </a:rPr>
              <a:t>www.HealthHelp.ca.gov</a:t>
            </a:r>
            <a:r>
              <a:rPr lang="en-US" dirty="0" smtClean="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37</a:t>
            </a:fld>
            <a:endParaRPr lang="en-US"/>
          </a:p>
        </p:txBody>
      </p:sp>
    </p:spTree>
    <p:extLst>
      <p:ext uri="{BB962C8B-B14F-4D97-AF65-F5344CB8AC3E}">
        <p14:creationId xmlns:p14="http://schemas.microsoft.com/office/powerpoint/2010/main" val="20077354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California Regulatory Agencies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California Department of Insurance (DOI) regulates health insurance plans.</a:t>
            </a: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rPr>
              <a:t>California Department of Insurance</a:t>
            </a:r>
          </a:p>
          <a:p>
            <a:pPr marL="0" indent="0" algn="ctr">
              <a:buNone/>
            </a:pPr>
            <a:r>
              <a:rPr lang="en-US" dirty="0" smtClean="0">
                <a:latin typeface="Arial" panose="020B0604020202020204" pitchFamily="34" charset="0"/>
                <a:cs typeface="Arial" panose="020B0604020202020204" pitchFamily="34" charset="0"/>
              </a:rPr>
              <a:t>1-800-927-4357</a:t>
            </a:r>
          </a:p>
          <a:p>
            <a:pPr marL="0" indent="0" algn="ctr">
              <a:buNone/>
            </a:pPr>
            <a:r>
              <a:rPr lang="en-US" dirty="0" smtClean="0">
                <a:latin typeface="Arial" panose="020B0604020202020204" pitchFamily="34" charset="0"/>
                <a:cs typeface="Arial" panose="020B0604020202020204" pitchFamily="34" charset="0"/>
                <a:hlinkClick r:id="rId2"/>
              </a:rPr>
              <a:t>http://www.insurance.ca.gov/01-consumers/101-help/</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38</a:t>
            </a:fld>
            <a:endParaRPr lang="en-US"/>
          </a:p>
        </p:txBody>
      </p:sp>
    </p:spTree>
    <p:extLst>
      <p:ext uri="{BB962C8B-B14F-4D97-AF65-F5344CB8AC3E}">
        <p14:creationId xmlns:p14="http://schemas.microsoft.com/office/powerpoint/2010/main" val="3380229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Internal Appeals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Insurance plan denies, changes, or delays a service or treatment because</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It is not medically necessary</a:t>
            </a:r>
          </a:p>
          <a:p>
            <a:r>
              <a:rPr lang="en-US" dirty="0" smtClean="0">
                <a:latin typeface="Arial" panose="020B0604020202020204" pitchFamily="34" charset="0"/>
                <a:cs typeface="Arial" panose="020B0604020202020204" pitchFamily="34" charset="0"/>
              </a:rPr>
              <a:t>It is for experimental or investigational treatment</a:t>
            </a:r>
          </a:p>
          <a:p>
            <a:r>
              <a:rPr lang="en-US" dirty="0" smtClean="0">
                <a:latin typeface="Arial" panose="020B0604020202020204" pitchFamily="34" charset="0"/>
                <a:cs typeface="Arial" panose="020B0604020202020204" pitchFamily="34" charset="0"/>
              </a:rPr>
              <a:t>It involves emergency services already received</a:t>
            </a: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39</a:t>
            </a:fld>
            <a:endParaRPr lang="en-US"/>
          </a:p>
        </p:txBody>
      </p:sp>
    </p:spTree>
    <p:extLst>
      <p:ext uri="{BB962C8B-B14F-4D97-AF65-F5344CB8AC3E}">
        <p14:creationId xmlns:p14="http://schemas.microsoft.com/office/powerpoint/2010/main" val="90365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Arial" panose="020B0604020202020204" pitchFamily="34" charset="0"/>
                <a:cs typeface="Arial" panose="020B0604020202020204" pitchFamily="34" charset="0"/>
              </a:rPr>
              <a:t>Student Related Depression-Related Feelings by Grade Level (2011 – 2013)</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7</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Graders – 25.3%</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9</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Graders – 30.7%</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11th Graders – 32.5%</a:t>
            </a:r>
            <a:endParaRPr lang="en-US" dirty="0">
              <a:latin typeface="Arial" panose="020B0604020202020204" pitchFamily="34" charset="0"/>
              <a:cs typeface="Arial" panose="020B0604020202020204" pitchFamily="34" charset="0"/>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F22BBB97-621C-43E9-84AA-217BD6141884}" type="slidenum">
              <a:rPr lang="en-US" smtClean="0"/>
              <a:t>4</a:t>
            </a:fld>
            <a:endParaRPr lang="en-US"/>
          </a:p>
        </p:txBody>
      </p:sp>
    </p:spTree>
    <p:extLst>
      <p:ext uri="{BB962C8B-B14F-4D97-AF65-F5344CB8AC3E}">
        <p14:creationId xmlns:p14="http://schemas.microsoft.com/office/powerpoint/2010/main" val="40167291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Internal Appeals</a:t>
            </a:r>
            <a:endParaRPr lang="en-US" dirty="0"/>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Must be notified sufficiently in advance to allow time for an appeal</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Must be given opportunity to appeal the termination or reduction before it takes effect.</a:t>
            </a:r>
          </a:p>
          <a:p>
            <a:pPr marL="0" indent="0">
              <a:buNone/>
            </a:pPr>
            <a:endParaRPr lang="en-US" dirty="0"/>
          </a:p>
        </p:txBody>
      </p:sp>
      <p:sp>
        <p:nvSpPr>
          <p:cNvPr id="5" name="Slide Number Placeholder 4"/>
          <p:cNvSpPr>
            <a:spLocks noGrp="1"/>
          </p:cNvSpPr>
          <p:nvPr>
            <p:ph type="sldNum" sz="quarter" idx="12"/>
          </p:nvPr>
        </p:nvSpPr>
        <p:spPr/>
        <p:txBody>
          <a:bodyPr/>
          <a:lstStyle/>
          <a:p>
            <a:fld id="{F22BBB97-621C-43E9-84AA-217BD6141884}" type="slidenum">
              <a:rPr lang="en-US" smtClean="0"/>
              <a:t>40</a:t>
            </a:fld>
            <a:endParaRPr lang="en-US"/>
          </a:p>
        </p:txBody>
      </p:sp>
    </p:spTree>
    <p:extLst>
      <p:ext uri="{BB962C8B-B14F-4D97-AF65-F5344CB8AC3E}">
        <p14:creationId xmlns:p14="http://schemas.microsoft.com/office/powerpoint/2010/main" val="3553534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Internal Appeals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Fairly simple process to file with health plan (usually form and instructions are attached to denial notice)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Insurance company reviews the claim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Must be resolved within 30 days</a:t>
            </a:r>
          </a:p>
          <a:p>
            <a:pPr marL="0" indent="0">
              <a:buNone/>
            </a:pPr>
            <a:endParaRPr lang="en-US" dirty="0"/>
          </a:p>
        </p:txBody>
      </p:sp>
      <p:sp>
        <p:nvSpPr>
          <p:cNvPr id="5" name="Slide Number Placeholder 4"/>
          <p:cNvSpPr>
            <a:spLocks noGrp="1"/>
          </p:cNvSpPr>
          <p:nvPr>
            <p:ph type="sldNum" sz="quarter" idx="12"/>
          </p:nvPr>
        </p:nvSpPr>
        <p:spPr/>
        <p:txBody>
          <a:bodyPr/>
          <a:lstStyle/>
          <a:p>
            <a:fld id="{F22BBB97-621C-43E9-84AA-217BD6141884}" type="slidenum">
              <a:rPr lang="en-US" smtClean="0"/>
              <a:t>41</a:t>
            </a:fld>
            <a:endParaRPr lang="en-US"/>
          </a:p>
        </p:txBody>
      </p:sp>
    </p:spTree>
    <p:extLst>
      <p:ext uri="{BB962C8B-B14F-4D97-AF65-F5344CB8AC3E}">
        <p14:creationId xmlns:p14="http://schemas.microsoft.com/office/powerpoint/2010/main" val="26990643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External Review</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Also known as an “Independent Medical Review” (IMR)</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Independent doctor reviews the case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Have 6 months to file an appeal with the DMHC or the DOI</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42</a:t>
            </a:fld>
            <a:endParaRPr lang="en-US"/>
          </a:p>
        </p:txBody>
      </p:sp>
    </p:spTree>
    <p:extLst>
      <p:ext uri="{BB962C8B-B14F-4D97-AF65-F5344CB8AC3E}">
        <p14:creationId xmlns:p14="http://schemas.microsoft.com/office/powerpoint/2010/main" val="9575250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Urgent Health Situations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Waiting jeopardizes life or the ability to regain maximum function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Internal and external review can be requested at the same time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Final decision must be reached within 4 business days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43</a:t>
            </a:fld>
            <a:endParaRPr lang="en-US"/>
          </a:p>
        </p:txBody>
      </p:sp>
    </p:spTree>
    <p:extLst>
      <p:ext uri="{BB962C8B-B14F-4D97-AF65-F5344CB8AC3E}">
        <p14:creationId xmlns:p14="http://schemas.microsoft.com/office/powerpoint/2010/main" val="14876507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Consumer Complaint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General complaint about a health plan, provider, or medical group, including:</a:t>
            </a:r>
          </a:p>
          <a:p>
            <a:r>
              <a:rPr lang="en-US" dirty="0" smtClean="0">
                <a:latin typeface="Arial" panose="020B0604020202020204" pitchFamily="34" charset="0"/>
                <a:cs typeface="Arial" panose="020B0604020202020204" pitchFamily="34" charset="0"/>
              </a:rPr>
              <a:t>Delays in getting an appointment, referral or authorization</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Claims, billing and co-payment issues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Terminations or cancellations of coverage</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44</a:t>
            </a:fld>
            <a:endParaRPr lang="en-US"/>
          </a:p>
        </p:txBody>
      </p:sp>
    </p:spTree>
    <p:extLst>
      <p:ext uri="{BB962C8B-B14F-4D97-AF65-F5344CB8AC3E}">
        <p14:creationId xmlns:p14="http://schemas.microsoft.com/office/powerpoint/2010/main" val="25009015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Consumer Complaint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Access to translation and interpretation services</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Finding and in-network doctor, hospital or specialist</a:t>
            </a:r>
          </a:p>
        </p:txBody>
      </p:sp>
      <p:sp>
        <p:nvSpPr>
          <p:cNvPr id="5" name="Slide Number Placeholder 4"/>
          <p:cNvSpPr>
            <a:spLocks noGrp="1"/>
          </p:cNvSpPr>
          <p:nvPr>
            <p:ph type="sldNum" sz="quarter" idx="12"/>
          </p:nvPr>
        </p:nvSpPr>
        <p:spPr/>
        <p:txBody>
          <a:bodyPr/>
          <a:lstStyle/>
          <a:p>
            <a:fld id="{F22BBB97-621C-43E9-84AA-217BD6141884}" type="slidenum">
              <a:rPr lang="en-US" smtClean="0"/>
              <a:t>45</a:t>
            </a:fld>
            <a:endParaRPr lang="en-US"/>
          </a:p>
        </p:txBody>
      </p:sp>
    </p:spTree>
    <p:extLst>
      <p:ext uri="{BB962C8B-B14F-4D97-AF65-F5344CB8AC3E}">
        <p14:creationId xmlns:p14="http://schemas.microsoft.com/office/powerpoint/2010/main" val="15295463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Consumer Complaint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Complaints </a:t>
            </a:r>
            <a:r>
              <a:rPr lang="en-US" dirty="0">
                <a:latin typeface="Arial" panose="020B0604020202020204" pitchFamily="34" charset="0"/>
                <a:cs typeface="Arial" panose="020B0604020202020204" pitchFamily="34" charset="0"/>
              </a:rPr>
              <a:t>about a doctor or </a:t>
            </a:r>
            <a:r>
              <a:rPr lang="en-US" dirty="0" smtClean="0">
                <a:latin typeface="Arial" panose="020B0604020202020204" pitchFamily="34" charset="0"/>
                <a:cs typeface="Arial" panose="020B0604020202020204" pitchFamily="34" charset="0"/>
              </a:rPr>
              <a:t>plan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Doctor or hospital is no longer with your health plan (Continuity of care)</a:t>
            </a:r>
          </a:p>
          <a:p>
            <a:pPr marL="0" indent="0">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46</a:t>
            </a:fld>
            <a:endParaRPr lang="en-US"/>
          </a:p>
        </p:txBody>
      </p:sp>
    </p:spTree>
    <p:extLst>
      <p:ext uri="{BB962C8B-B14F-4D97-AF65-F5344CB8AC3E}">
        <p14:creationId xmlns:p14="http://schemas.microsoft.com/office/powerpoint/2010/main" val="17619288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Timely Access to Care</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a:latin typeface="Arial" panose="020B0604020202020204" pitchFamily="34" charset="0"/>
                <a:cs typeface="Arial" panose="020B0604020202020204" pitchFamily="34" charset="0"/>
              </a:rPr>
              <a:t>Non-Urgent mental health appointment (non-physician):  10 business days</a:t>
            </a:r>
            <a:endParaRPr lang="en-US" dirty="0"/>
          </a:p>
        </p:txBody>
      </p:sp>
      <p:sp>
        <p:nvSpPr>
          <p:cNvPr id="4" name="Slide Number Placeholder 3"/>
          <p:cNvSpPr>
            <a:spLocks noGrp="1"/>
          </p:cNvSpPr>
          <p:nvPr>
            <p:ph type="sldNum" sz="quarter" idx="12"/>
          </p:nvPr>
        </p:nvSpPr>
        <p:spPr/>
        <p:txBody>
          <a:bodyPr/>
          <a:lstStyle/>
          <a:p>
            <a:fld id="{F22BBB97-621C-43E9-84AA-217BD6141884}" type="slidenum">
              <a:rPr lang="en-US" smtClean="0"/>
              <a:t>47</a:t>
            </a:fld>
            <a:endParaRPr lang="en-US"/>
          </a:p>
        </p:txBody>
      </p:sp>
    </p:spTree>
    <p:extLst>
      <p:ext uri="{BB962C8B-B14F-4D97-AF65-F5344CB8AC3E}">
        <p14:creationId xmlns:p14="http://schemas.microsoft.com/office/powerpoint/2010/main" val="21335071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Tips for Appeals and Complaints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Keep asking and appealing – denials frequently get overturned at every stage of the process</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Keep your appeals factual and brief</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Meet all deadlines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48</a:t>
            </a:fld>
            <a:endParaRPr lang="en-US"/>
          </a:p>
        </p:txBody>
      </p:sp>
    </p:spTree>
    <p:extLst>
      <p:ext uri="{BB962C8B-B14F-4D97-AF65-F5344CB8AC3E}">
        <p14:creationId xmlns:p14="http://schemas.microsoft.com/office/powerpoint/2010/main" val="22609069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Tips for Appeals and Complaints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Keep detailed records</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Ask for help from your health providers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Get reason for denial in writing</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Keep bugging the insurance company</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49</a:t>
            </a:fld>
            <a:endParaRPr lang="en-US"/>
          </a:p>
        </p:txBody>
      </p:sp>
    </p:spTree>
    <p:extLst>
      <p:ext uri="{BB962C8B-B14F-4D97-AF65-F5344CB8AC3E}">
        <p14:creationId xmlns:p14="http://schemas.microsoft.com/office/powerpoint/2010/main" val="1199082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Arial" panose="020B0604020202020204" pitchFamily="34" charset="0"/>
                <a:cs typeface="Arial" panose="020B0604020202020204" pitchFamily="34" charset="0"/>
              </a:rPr>
              <a:t>Co-Occurring Medical-Psychological Conditions </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Children with chronic illness and disability are at </a:t>
            </a:r>
            <a:r>
              <a:rPr lang="en-US" b="1" dirty="0" smtClean="0">
                <a:latin typeface="Arial" panose="020B0604020202020204" pitchFamily="34" charset="0"/>
                <a:cs typeface="Arial" panose="020B0604020202020204" pitchFamily="34" charset="0"/>
              </a:rPr>
              <a:t>3 times greater</a:t>
            </a:r>
            <a:r>
              <a:rPr lang="en-US" dirty="0" smtClean="0">
                <a:latin typeface="Arial" panose="020B0604020202020204" pitchFamily="34" charset="0"/>
                <a:cs typeface="Arial" panose="020B0604020202020204" pitchFamily="34" charset="0"/>
              </a:rPr>
              <a:t> risk for psychiatric  problems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Children with chronic illness and no disability are at </a:t>
            </a:r>
            <a:r>
              <a:rPr lang="en-US" b="1" dirty="0" smtClean="0">
                <a:latin typeface="Arial" panose="020B0604020202020204" pitchFamily="34" charset="0"/>
                <a:cs typeface="Arial" panose="020B0604020202020204" pitchFamily="34" charset="0"/>
              </a:rPr>
              <a:t>2 times greater </a:t>
            </a:r>
            <a:r>
              <a:rPr lang="en-US" dirty="0" smtClean="0">
                <a:latin typeface="Arial" panose="020B0604020202020204" pitchFamily="34" charset="0"/>
                <a:cs typeface="Arial" panose="020B0604020202020204" pitchFamily="34" charset="0"/>
              </a:rPr>
              <a:t>risk for psychiatric problems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5</a:t>
            </a:fld>
            <a:endParaRPr lang="en-US"/>
          </a:p>
        </p:txBody>
      </p:sp>
    </p:spTree>
    <p:extLst>
      <p:ext uri="{BB962C8B-B14F-4D97-AF65-F5344CB8AC3E}">
        <p14:creationId xmlns:p14="http://schemas.microsoft.com/office/powerpoint/2010/main" val="4185820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Lesson Learned</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4400" dirty="0">
                <a:latin typeface="Arial" panose="020B0604020202020204" pitchFamily="34" charset="0"/>
                <a:cs typeface="Arial" panose="020B0604020202020204" pitchFamily="34" charset="0"/>
              </a:rPr>
              <a:t>Don’t Take “No”</a:t>
            </a:r>
          </a:p>
          <a:p>
            <a:pPr marL="0" indent="0" algn="ctr">
              <a:buNone/>
            </a:pPr>
            <a:r>
              <a:rPr lang="en-US" sz="4400" dirty="0">
                <a:latin typeface="Arial" panose="020B0604020202020204" pitchFamily="34" charset="0"/>
                <a:cs typeface="Arial" panose="020B0604020202020204" pitchFamily="34" charset="0"/>
              </a:rPr>
              <a:t>For An Answer</a:t>
            </a:r>
          </a:p>
          <a:p>
            <a:pPr marL="0" indent="0" algn="ctr">
              <a:buNone/>
            </a:pPr>
            <a:endParaRPr lang="en-US" sz="4400" dirty="0"/>
          </a:p>
        </p:txBody>
      </p:sp>
      <p:sp>
        <p:nvSpPr>
          <p:cNvPr id="4" name="Slide Number Placeholder 3"/>
          <p:cNvSpPr>
            <a:spLocks noGrp="1"/>
          </p:cNvSpPr>
          <p:nvPr>
            <p:ph type="sldNum" sz="quarter" idx="12"/>
          </p:nvPr>
        </p:nvSpPr>
        <p:spPr/>
        <p:txBody>
          <a:bodyPr/>
          <a:lstStyle/>
          <a:p>
            <a:fld id="{F22BBB97-621C-43E9-84AA-217BD6141884}" type="slidenum">
              <a:rPr lang="en-US" smtClean="0"/>
              <a:t>50</a:t>
            </a:fld>
            <a:endParaRPr lang="en-US"/>
          </a:p>
        </p:txBody>
      </p:sp>
    </p:spTree>
    <p:extLst>
      <p:ext uri="{BB962C8B-B14F-4D97-AF65-F5344CB8AC3E}">
        <p14:creationId xmlns:p14="http://schemas.microsoft.com/office/powerpoint/2010/main" val="6731276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Nancy Shea</a:t>
            </a:r>
          </a:p>
          <a:p>
            <a:pPr marL="0" indent="0" algn="ctr">
              <a:buNone/>
            </a:pPr>
            <a:r>
              <a:rPr lang="en-US" dirty="0" smtClean="0">
                <a:latin typeface="Arial" panose="020B0604020202020204" pitchFamily="34" charset="0"/>
                <a:cs typeface="Arial" panose="020B0604020202020204" pitchFamily="34" charset="0"/>
              </a:rPr>
              <a:t>Mental Health Advocacy Services Inc.</a:t>
            </a:r>
          </a:p>
          <a:p>
            <a:pPr marL="0" indent="0" algn="ctr">
              <a:buNone/>
            </a:pPr>
            <a:r>
              <a:rPr lang="en-US" dirty="0" smtClean="0">
                <a:latin typeface="Arial" panose="020B0604020202020204" pitchFamily="34" charset="0"/>
                <a:cs typeface="Arial" panose="020B0604020202020204" pitchFamily="34" charset="0"/>
              </a:rPr>
              <a:t>3255 Wilshire Blvd., Suite 902</a:t>
            </a:r>
          </a:p>
          <a:p>
            <a:pPr marL="0" indent="0" algn="ctr">
              <a:buNone/>
            </a:pPr>
            <a:r>
              <a:rPr lang="en-US" dirty="0" smtClean="0">
                <a:latin typeface="Arial" panose="020B0604020202020204" pitchFamily="34" charset="0"/>
                <a:cs typeface="Arial" panose="020B0604020202020204" pitchFamily="34" charset="0"/>
              </a:rPr>
              <a:t>Los Angeles, CA  90010</a:t>
            </a:r>
          </a:p>
          <a:p>
            <a:pPr marL="0" indent="0" algn="ctr">
              <a:buNone/>
            </a:pPr>
            <a:r>
              <a:rPr lang="en-US" dirty="0" smtClean="0">
                <a:latin typeface="Arial" panose="020B0604020202020204" pitchFamily="34" charset="0"/>
                <a:cs typeface="Arial" panose="020B0604020202020204" pitchFamily="34" charset="0"/>
                <a:hlinkClick r:id="rId2"/>
              </a:rPr>
              <a:t>www.mhas-la.org</a:t>
            </a:r>
            <a:r>
              <a:rPr lang="en-US" dirty="0" smtClean="0">
                <a:latin typeface="Arial" panose="020B0604020202020204" pitchFamily="34" charset="0"/>
                <a:cs typeface="Arial" panose="020B0604020202020204" pitchFamily="34" charset="0"/>
              </a:rPr>
              <a:t> </a:t>
            </a:r>
          </a:p>
          <a:p>
            <a:pPr marL="0" indent="0" algn="ctr">
              <a:buNone/>
            </a:pPr>
            <a:r>
              <a:rPr lang="en-US" dirty="0" smtClean="0">
                <a:latin typeface="Arial" panose="020B0604020202020204" pitchFamily="34" charset="0"/>
                <a:cs typeface="Arial" panose="020B0604020202020204" pitchFamily="34" charset="0"/>
                <a:hlinkClick r:id="rId3"/>
              </a:rPr>
              <a:t>nshea@mhas-la.org</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51</a:t>
            </a:fld>
            <a:endParaRPr lang="en-US"/>
          </a:p>
        </p:txBody>
      </p:sp>
    </p:spTree>
    <p:extLst>
      <p:ext uri="{BB962C8B-B14F-4D97-AF65-F5344CB8AC3E}">
        <p14:creationId xmlns:p14="http://schemas.microsoft.com/office/powerpoint/2010/main" val="12006336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Disclaimer</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This area of the law is rapidly developing. These provisions are not intended to include all federal and state laws, regulations, policy directives or other relevant references. Further legal research is required. The intent here is to provide a general overview of these topics.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52</a:t>
            </a:fld>
            <a:endParaRPr lang="en-US"/>
          </a:p>
        </p:txBody>
      </p:sp>
    </p:spTree>
    <p:extLst>
      <p:ext uri="{BB962C8B-B14F-4D97-AF65-F5344CB8AC3E}">
        <p14:creationId xmlns:p14="http://schemas.microsoft.com/office/powerpoint/2010/main" val="501452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Impact</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50% of all lifetime cases of mental illness begin by age 14 and 75% by age 24</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average delay between onset of symptoms and intervention is 8 – 10 years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6</a:t>
            </a:fld>
            <a:endParaRPr lang="en-US"/>
          </a:p>
        </p:txBody>
      </p:sp>
    </p:spTree>
    <p:extLst>
      <p:ext uri="{BB962C8B-B14F-4D97-AF65-F5344CB8AC3E}">
        <p14:creationId xmlns:p14="http://schemas.microsoft.com/office/powerpoint/2010/main" val="25274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Why does this matter?</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Approximately 50% of students age 14 and older with a mental illness drop out of high school.</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70% of youth in state and local juvenile justice systems have a mental illness.</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7</a:t>
            </a:fld>
            <a:endParaRPr lang="en-US"/>
          </a:p>
        </p:txBody>
      </p:sp>
    </p:spTree>
    <p:extLst>
      <p:ext uri="{BB962C8B-B14F-4D97-AF65-F5344CB8AC3E}">
        <p14:creationId xmlns:p14="http://schemas.microsoft.com/office/powerpoint/2010/main" val="2996813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Why focus on mental </a:t>
            </a:r>
            <a:r>
              <a:rPr lang="en-US" sz="3600" b="1" dirty="0">
                <a:latin typeface="Arial" panose="020B0604020202020204" pitchFamily="34" charset="0"/>
                <a:cs typeface="Arial" panose="020B0604020202020204" pitchFamily="34" charset="0"/>
              </a:rPr>
              <a:t>h</a:t>
            </a:r>
            <a:r>
              <a:rPr lang="en-US" sz="3600" b="1" dirty="0" smtClean="0">
                <a:latin typeface="Arial" panose="020B0604020202020204" pitchFamily="34" charset="0"/>
                <a:cs typeface="Arial" panose="020B0604020202020204" pitchFamily="34" charset="0"/>
              </a:rPr>
              <a:t>ealth </a:t>
            </a:r>
            <a:r>
              <a:rPr lang="en-US" sz="3600" b="1" dirty="0">
                <a:latin typeface="Arial" panose="020B0604020202020204" pitchFamily="34" charset="0"/>
                <a:cs typeface="Arial" panose="020B0604020202020204" pitchFamily="34" charset="0"/>
              </a:rPr>
              <a:t>p</a:t>
            </a:r>
            <a:r>
              <a:rPr lang="en-US" sz="3600" b="1" dirty="0" smtClean="0">
                <a:latin typeface="Arial" panose="020B0604020202020204" pitchFamily="34" charset="0"/>
                <a:cs typeface="Arial" panose="020B0604020202020204" pitchFamily="34" charset="0"/>
              </a:rPr>
              <a:t>arity?</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rial" panose="020B0604020202020204" pitchFamily="34" charset="0"/>
                <a:cs typeface="Arial" panose="020B0604020202020204" pitchFamily="34" charset="0"/>
              </a:rPr>
              <a:t>Historically, insurance companies have provided unequal coverage between physical health care and mental health care.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A form of discrimination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F22BBB97-621C-43E9-84AA-217BD6141884}" type="slidenum">
              <a:rPr lang="en-US" smtClean="0"/>
              <a:t>8</a:t>
            </a:fld>
            <a:endParaRPr lang="en-US"/>
          </a:p>
        </p:txBody>
      </p:sp>
    </p:spTree>
    <p:extLst>
      <p:ext uri="{BB962C8B-B14F-4D97-AF65-F5344CB8AC3E}">
        <p14:creationId xmlns:p14="http://schemas.microsoft.com/office/powerpoint/2010/main" val="999056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Arial" panose="020B0604020202020204" pitchFamily="34" charset="0"/>
                <a:cs typeface="Arial" panose="020B0604020202020204" pitchFamily="34" charset="0"/>
              </a:rPr>
              <a:t>What is parity?</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panose="020B0604020202020204" pitchFamily="34" charset="0"/>
                <a:cs typeface="Arial" panose="020B0604020202020204" pitchFamily="34" charset="0"/>
              </a:rPr>
              <a:t>Examples of what parity is not:</a:t>
            </a:r>
          </a:p>
          <a:p>
            <a:pPr marL="0" indent="0">
              <a:buNone/>
            </a:pP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Copays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Inpatient days</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Prior authorization</a:t>
            </a:r>
          </a:p>
        </p:txBody>
      </p:sp>
      <p:sp>
        <p:nvSpPr>
          <p:cNvPr id="5" name="Slide Number Placeholder 4"/>
          <p:cNvSpPr>
            <a:spLocks noGrp="1"/>
          </p:cNvSpPr>
          <p:nvPr>
            <p:ph type="sldNum" sz="quarter" idx="12"/>
          </p:nvPr>
        </p:nvSpPr>
        <p:spPr/>
        <p:txBody>
          <a:bodyPr/>
          <a:lstStyle/>
          <a:p>
            <a:fld id="{F22BBB97-621C-43E9-84AA-217BD6141884}" type="slidenum">
              <a:rPr lang="en-US" smtClean="0"/>
              <a:t>9</a:t>
            </a:fld>
            <a:endParaRPr lang="en-US"/>
          </a:p>
        </p:txBody>
      </p:sp>
    </p:spTree>
    <p:extLst>
      <p:ext uri="{BB962C8B-B14F-4D97-AF65-F5344CB8AC3E}">
        <p14:creationId xmlns:p14="http://schemas.microsoft.com/office/powerpoint/2010/main" val="988838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13804</TotalTime>
  <Words>1483</Words>
  <Application>Microsoft Office PowerPoint</Application>
  <PresentationFormat>On-screen Show (4:3)</PresentationFormat>
  <Paragraphs>360</Paragraphs>
  <Slides>52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Times New Roman</vt:lpstr>
      <vt:lpstr>Office Theme</vt:lpstr>
      <vt:lpstr>Mental Health Parity: Assuring Equal Access to Treatment for Children and Youth in California</vt:lpstr>
      <vt:lpstr>What This Webinar Will Cover</vt:lpstr>
      <vt:lpstr>Some Mental Health Facts</vt:lpstr>
      <vt:lpstr>Student Related Depression-Related Feelings by Grade Level (2011 – 2013)</vt:lpstr>
      <vt:lpstr>Co-Occurring Medical-Psychological Conditions </vt:lpstr>
      <vt:lpstr>Impact</vt:lpstr>
      <vt:lpstr>Why does this matter?</vt:lpstr>
      <vt:lpstr>Why focus on mental health parity?</vt:lpstr>
      <vt:lpstr>What is parity?</vt:lpstr>
      <vt:lpstr>Parity means equivalent, equal, or comparable treatment</vt:lpstr>
      <vt:lpstr> Federal Mental Health Parity Laws</vt:lpstr>
      <vt:lpstr>California Mental Health Parity Law</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CA Mental Health Parity Act</vt:lpstr>
      <vt:lpstr>Federal Laws Affordable Care Act (ACA)</vt:lpstr>
      <vt:lpstr>Federal Laws Affordable Care Act (ACA)</vt:lpstr>
      <vt:lpstr>Federal Laws Mental Health Parity and Addiction Equity Act of 2008 (MHPAEA)</vt:lpstr>
      <vt:lpstr> Federal Laws </vt:lpstr>
      <vt:lpstr>Federal Laws</vt:lpstr>
      <vt:lpstr>Federal Laws</vt:lpstr>
      <vt:lpstr>Federal Laws</vt:lpstr>
      <vt:lpstr>Federal Laws</vt:lpstr>
      <vt:lpstr>Federal Laws</vt:lpstr>
      <vt:lpstr>Appeals Process</vt:lpstr>
      <vt:lpstr>California Regulatory Agencies</vt:lpstr>
      <vt:lpstr>California Regulatory Agencies</vt:lpstr>
      <vt:lpstr>Internal Appeals</vt:lpstr>
      <vt:lpstr>Internal Appeals</vt:lpstr>
      <vt:lpstr>Internal Appeals</vt:lpstr>
      <vt:lpstr>External Review</vt:lpstr>
      <vt:lpstr>Urgent Health Situations</vt:lpstr>
      <vt:lpstr>Consumer Complaint</vt:lpstr>
      <vt:lpstr>Consumer Complaint</vt:lpstr>
      <vt:lpstr>Consumer Complaint</vt:lpstr>
      <vt:lpstr>Timely Access to Care</vt:lpstr>
      <vt:lpstr>Tips for Appeals and Complaints</vt:lpstr>
      <vt:lpstr>Tips for Appeals and Complaints</vt:lpstr>
      <vt:lpstr>Lesson Learned</vt:lpstr>
      <vt:lpstr>PowerPoint Presentation</vt:lpstr>
      <vt:lpstr>Disclaimer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Parity: Assuring Equal Access to Treatment for Children and Youth in California</dc:title>
  <dc:creator>Windows User</dc:creator>
  <cp:lastModifiedBy>Pip Marks</cp:lastModifiedBy>
  <cp:revision>66</cp:revision>
  <cp:lastPrinted>2017-08-13T00:26:43Z</cp:lastPrinted>
  <dcterms:created xsi:type="dcterms:W3CDTF">2017-08-04T01:12:01Z</dcterms:created>
  <dcterms:modified xsi:type="dcterms:W3CDTF">2017-08-16T15:33:20Z</dcterms:modified>
</cp:coreProperties>
</file>