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48CEE-3744-413A-BEAC-1114357ECBA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F6103-4B24-4F0D-8351-BC11CC6DA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2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70588" cy="3357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C126-BD72-4D5E-88D4-50B62DCD8D0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7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AE2-6309-43C8-8FAF-3A69D269AA2F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5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8616-A6F0-4170-A37E-A7A3315D4B65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9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7A90-5E99-4B56-B5B2-4165187682DF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E8DE-3EF8-41AC-9E6E-189043A708F7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5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C8F-E22D-4C44-BB03-D6DC8041F137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4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204E-DEF0-4B7D-A19B-1B29086301F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7FE-14AB-4DF3-AAA6-CAA0313CE0CB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9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A338-44B7-4B6D-B0D1-C3062F528FF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9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B7B1-E23E-4E17-BEB7-AA2563BCAEDE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0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510C-105B-460D-A836-B5AC9F7C43CF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49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0FE-9DAE-4FCE-9145-5B1F8B0EC2B4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A671-A7DB-44F1-9C43-FC323A719FB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30/04/2019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10FA-538D-4B65-9CF6-3FE3E5EE27B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04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©twacci.org 2019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85" y="467498"/>
            <a:ext cx="110758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white"/>
                </a:solidFill>
              </a:rPr>
              <a:t>“The number one victim of Climate Change is water. Either there is too much or too little and at the wrong time”.</a:t>
            </a:r>
          </a:p>
          <a:p>
            <a:r>
              <a:rPr lang="en-GB" dirty="0">
                <a:solidFill>
                  <a:prstClr val="white"/>
                </a:solidFill>
              </a:rPr>
              <a:t>						</a:t>
            </a:r>
            <a:r>
              <a:rPr lang="en-GB" sz="1600" dirty="0">
                <a:solidFill>
                  <a:prstClr val="white"/>
                </a:solidFill>
              </a:rPr>
              <a:t>- Johan </a:t>
            </a:r>
            <a:r>
              <a:rPr lang="en-GB" sz="1600" dirty="0" err="1">
                <a:solidFill>
                  <a:prstClr val="white"/>
                </a:solidFill>
              </a:rPr>
              <a:t>Rockström</a:t>
            </a:r>
            <a:r>
              <a:rPr lang="en-GB" sz="1600" dirty="0">
                <a:solidFill>
                  <a:prstClr val="white"/>
                </a:solidFill>
              </a:rPr>
              <a:t>, “Water Matters”, Nobel Week Dialogue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169" y="2496637"/>
            <a:ext cx="115492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Only 3 percent of the world’s water is fresh, 75 percent of which is stored in glaciers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Contemporary global water demand has been estimated at about 4600 km3 per year and projected to increase by 20%-30% to between 5,500 and 6,000 km3 per year by 2050 . (</a:t>
            </a:r>
            <a:r>
              <a:rPr lang="en-GB" dirty="0" err="1">
                <a:solidFill>
                  <a:prstClr val="white"/>
                </a:solidFill>
              </a:rPr>
              <a:t>Burek</a:t>
            </a:r>
            <a:r>
              <a:rPr lang="en-GB" dirty="0">
                <a:solidFill>
                  <a:prstClr val="white"/>
                </a:solidFill>
              </a:rPr>
              <a:t> et al 2016),  (</a:t>
            </a:r>
            <a:r>
              <a:rPr lang="en-GB" dirty="0" err="1">
                <a:solidFill>
                  <a:prstClr val="white"/>
                </a:solidFill>
              </a:rPr>
              <a:t>Almar</a:t>
            </a:r>
            <a:r>
              <a:rPr lang="en-GB" dirty="0">
                <a:solidFill>
                  <a:prstClr val="white"/>
                </a:solidFill>
              </a:rPr>
              <a:t> Water Solutions)</a:t>
            </a:r>
            <a:endParaRPr lang="en-GB" dirty="0">
              <a:solidFill>
                <a:prstClr val="white"/>
              </a:solidFill>
            </a:endParaRP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With </a:t>
            </a:r>
            <a:r>
              <a:rPr lang="en-GB" dirty="0">
                <a:solidFill>
                  <a:prstClr val="white"/>
                </a:solidFill>
              </a:rPr>
              <a:t>the existing climate change scenario, by 2030, water scarcity in some arid and semi-arid places will displace between 24 million and 700 million people. (UNCCD)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A third of the world’s biggest groundwater systems are already in distress. (Richey et al., 2015)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Only </a:t>
            </a:r>
            <a:r>
              <a:rPr lang="en-GB" dirty="0">
                <a:solidFill>
                  <a:prstClr val="white"/>
                </a:solidFill>
              </a:rPr>
              <a:t>about 15 percent of the world’s crops are irrigated, but this tiny group is responsible for 70 percent of the world’s blue water (freshwater) withdrawals</a:t>
            </a:r>
            <a:r>
              <a:rPr lang="en-GB" dirty="0">
                <a:solidFill>
                  <a:prstClr val="white"/>
                </a:solidFill>
              </a:rPr>
              <a:t>”. </a:t>
            </a:r>
            <a:r>
              <a:rPr lang="en-GB" dirty="0">
                <a:solidFill>
                  <a:prstClr val="white"/>
                </a:solidFill>
              </a:rPr>
              <a:t>(</a:t>
            </a:r>
            <a:r>
              <a:rPr lang="en-GB" dirty="0" err="1">
                <a:solidFill>
                  <a:prstClr val="white"/>
                </a:solidFill>
              </a:rPr>
              <a:t>Waterwise</a:t>
            </a:r>
            <a:r>
              <a:rPr lang="en-GB" dirty="0">
                <a:solidFill>
                  <a:prstClr val="white"/>
                </a:solidFill>
              </a:rPr>
              <a:t> 2007</a:t>
            </a:r>
            <a:r>
              <a:rPr lang="en-GB" dirty="0">
                <a:solidFill>
                  <a:prstClr val="white"/>
                </a:solidFill>
              </a:rPr>
              <a:t>) (FAO)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But global </a:t>
            </a:r>
            <a:r>
              <a:rPr lang="en-GB" dirty="0">
                <a:solidFill>
                  <a:prstClr val="white"/>
                </a:solidFill>
              </a:rPr>
              <a:t>irrigated area has increased more than six fold over the last century, </a:t>
            </a:r>
            <a:r>
              <a:rPr lang="en-GB" dirty="0">
                <a:solidFill>
                  <a:prstClr val="white"/>
                </a:solidFill>
              </a:rPr>
              <a:t>from approximately </a:t>
            </a:r>
            <a:r>
              <a:rPr lang="en-GB" dirty="0">
                <a:solidFill>
                  <a:prstClr val="white"/>
                </a:solidFill>
              </a:rPr>
              <a:t>40 million hectares in 1900 to more than 260 million hectares (</a:t>
            </a:r>
            <a:r>
              <a:rPr lang="en-GB" dirty="0" err="1">
                <a:solidFill>
                  <a:prstClr val="white"/>
                </a:solidFill>
              </a:rPr>
              <a:t>Postel</a:t>
            </a:r>
            <a:r>
              <a:rPr lang="en-GB" dirty="0">
                <a:solidFill>
                  <a:prstClr val="white"/>
                </a:solidFill>
              </a:rPr>
              <a:t>, </a:t>
            </a:r>
            <a:r>
              <a:rPr lang="en-GB" dirty="0">
                <a:solidFill>
                  <a:prstClr val="white"/>
                </a:solidFill>
              </a:rPr>
              <a:t>1999; FAO</a:t>
            </a:r>
            <a:r>
              <a:rPr lang="en-GB" dirty="0">
                <a:solidFill>
                  <a:prstClr val="white"/>
                </a:solidFill>
              </a:rPr>
              <a:t>, 1999) and </a:t>
            </a:r>
            <a:r>
              <a:rPr lang="en-GB" dirty="0">
                <a:solidFill>
                  <a:prstClr val="white"/>
                </a:solidFill>
              </a:rPr>
              <a:t>irrigated </a:t>
            </a:r>
            <a:r>
              <a:rPr lang="en-GB" dirty="0">
                <a:solidFill>
                  <a:prstClr val="white"/>
                </a:solidFill>
              </a:rPr>
              <a:t>areas increase almost 1% per year (Jensen, 1993) </a:t>
            </a:r>
            <a:endParaRPr lang="en-GB" dirty="0">
              <a:solidFill>
                <a:prstClr val="white"/>
              </a:solidFill>
            </a:endParaRP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80</a:t>
            </a:r>
            <a:r>
              <a:rPr lang="en-GB" dirty="0">
                <a:solidFill>
                  <a:prstClr val="white"/>
                </a:solidFill>
              </a:rPr>
              <a:t>% of world’s vineyards are </a:t>
            </a:r>
            <a:r>
              <a:rPr lang="en-GB" dirty="0">
                <a:solidFill>
                  <a:prstClr val="white"/>
                </a:solidFill>
              </a:rPr>
              <a:t>irrigated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66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237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Johnson-Bell</dc:creator>
  <cp:lastModifiedBy>Linda Johnson-Bell</cp:lastModifiedBy>
  <cp:revision>1</cp:revision>
  <dcterms:created xsi:type="dcterms:W3CDTF">2019-04-30T08:25:25Z</dcterms:created>
  <dcterms:modified xsi:type="dcterms:W3CDTF">2019-04-30T08:28:23Z</dcterms:modified>
</cp:coreProperties>
</file>