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6" r:id="rId5"/>
    <p:sldId id="276" r:id="rId6"/>
    <p:sldId id="273" r:id="rId7"/>
    <p:sldId id="279" r:id="rId8"/>
    <p:sldId id="570" r:id="rId9"/>
    <p:sldId id="571" r:id="rId10"/>
    <p:sldId id="572" r:id="rId11"/>
    <p:sldId id="378" r:id="rId12"/>
    <p:sldId id="278" r:id="rId13"/>
    <p:sldId id="538" r:id="rId14"/>
    <p:sldId id="549" r:id="rId15"/>
    <p:sldId id="560" r:id="rId16"/>
    <p:sldId id="557" r:id="rId17"/>
    <p:sldId id="558" r:id="rId18"/>
    <p:sldId id="559" r:id="rId19"/>
    <p:sldId id="568" r:id="rId20"/>
    <p:sldId id="499" r:id="rId21"/>
    <p:sldId id="500" r:id="rId22"/>
    <p:sldId id="475" r:id="rId23"/>
    <p:sldId id="555" r:id="rId24"/>
    <p:sldId id="556" r:id="rId25"/>
    <p:sldId id="563" r:id="rId26"/>
    <p:sldId id="569" r:id="rId27"/>
    <p:sldId id="564" r:id="rId28"/>
    <p:sldId id="562" r:id="rId29"/>
    <p:sldId id="565" r:id="rId30"/>
    <p:sldId id="566" r:id="rId31"/>
    <p:sldId id="567" r:id="rId32"/>
    <p:sldId id="573" r:id="rId33"/>
    <p:sldId id="548" r:id="rId34"/>
  </p:sldIdLst>
  <p:sldSz cx="9144000" cy="6858000" type="screen4x3"/>
  <p:notesSz cx="6950075" cy="9236075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6" autoAdjust="0"/>
    <p:restoredTop sz="94660"/>
  </p:normalViewPr>
  <p:slideViewPr>
    <p:cSldViewPr>
      <p:cViewPr varScale="1">
        <p:scale>
          <a:sx n="68" d="100"/>
          <a:sy n="68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752" cy="46156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44" y="0"/>
            <a:ext cx="3011752" cy="46156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38E71C9-FBC3-4830-9878-EF68014C30C9}" type="datetimeFigureOut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927"/>
            <a:ext cx="3011752" cy="46156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44" y="8772927"/>
            <a:ext cx="3011752" cy="46156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5AE0CEAF-2205-463E-934D-123458F5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5" tIns="46242" rIns="92485" bIns="4624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5" tIns="46242" rIns="92485" bIns="46242" rtlCol="0"/>
          <a:lstStyle>
            <a:lvl1pPr algn="r">
              <a:defRPr sz="1200"/>
            </a:lvl1pPr>
          </a:lstStyle>
          <a:p>
            <a:fld id="{596203C1-616A-4651-A577-7BA09B384D13}" type="datetimeFigureOut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5" tIns="46242" rIns="92485" bIns="4624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7"/>
            <a:ext cx="5560060" cy="4156233"/>
          </a:xfrm>
          <a:prstGeom prst="rect">
            <a:avLst/>
          </a:prstGeom>
        </p:spPr>
        <p:txBody>
          <a:bodyPr vert="horz" lIns="92485" tIns="46242" rIns="92485" bIns="4624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85" tIns="46242" rIns="92485" bIns="4624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85" tIns="46242" rIns="92485" bIns="46242" rtlCol="0" anchor="b"/>
          <a:lstStyle>
            <a:lvl1pPr algn="r">
              <a:defRPr sz="1200"/>
            </a:lvl1pPr>
          </a:lstStyle>
          <a:p>
            <a:fld id="{07B8B279-4079-43B3-8013-D8D81AB870A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ndrewsullivan.theatlantic.com/the_daily_dish/2009/11/chart-of-the-day-ctd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http://andrewsullivan.theatlantic.com/the_daily_dish/2009/11/chart-of-the-day-ctd.html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2">
                  <a:shade val="48000"/>
                  <a:satMod val="150000"/>
                </a:schemeClr>
              </a:gs>
              <a:gs pos="55000">
                <a:schemeClr val="bg2">
                  <a:shade val="20000"/>
                  <a:satMod val="100000"/>
                </a:schemeClr>
              </a:gs>
              <a:gs pos="100000">
                <a:schemeClr val="bg2">
                  <a:shade val="5000"/>
                  <a:satMod val="100000"/>
                </a:schemeClr>
              </a:gs>
            </a:gsLst>
            <a:path path="circle">
              <a:fillToRect l="100000" t="40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5537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FA78-DE0E-433D-8CFA-D9FBF0D95DCD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3AF2-DCC4-4842-96BC-1B9869901C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92624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F9C6-20A9-45D8-B666-D95AD1AA535F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2">
                  <a:shade val="48000"/>
                  <a:satMod val="150000"/>
                </a:schemeClr>
              </a:gs>
              <a:gs pos="55000">
                <a:schemeClr val="bg2">
                  <a:shade val="20000"/>
                  <a:satMod val="100000"/>
                </a:schemeClr>
              </a:gs>
              <a:gs pos="100000">
                <a:schemeClr val="bg2">
                  <a:shade val="5000"/>
                  <a:satMod val="100000"/>
                </a:schemeClr>
              </a:gs>
            </a:gsLst>
            <a:path path="circle">
              <a:fillToRect l="100000" t="35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10416"/>
            <a:ext cx="8183880" cy="420624"/>
          </a:xfrm>
        </p:spPr>
        <p:txBody>
          <a:bodyPr lIns="118872" tIns="0" anchor="t"/>
          <a:lstStyle>
            <a:lvl1pPr marR="36576" algn="l"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B45F-50E8-4AF1-920B-265FC35EA31A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D76A-2E51-4D2B-9AFF-70F7EB3C2C68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90624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639762"/>
          </a:xfrm>
        </p:spPr>
        <p:txBody>
          <a:bodyPr lIns="146304" anchor="ctr"/>
          <a:lstStyle>
            <a:lvl1pPr algn="l">
              <a:buNone/>
              <a:defRPr sz="2400" b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2169" y="579438"/>
            <a:ext cx="3931920" cy="639762"/>
          </a:xfrm>
        </p:spPr>
        <p:txBody>
          <a:bodyPr lIns="137160" anchor="ctr"/>
          <a:lstStyle>
            <a:lvl1pPr algn="l">
              <a:buNone/>
              <a:defRPr sz="2400" b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7224" y="1371600"/>
            <a:ext cx="3931920" cy="35661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371600"/>
            <a:ext cx="3931920" cy="35661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85F57-6490-4460-90DC-FC5EE5C36A66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2161-9FCA-498A-A51E-7B90071250E8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95AF-258B-4502-92DF-E211AA281B41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38847" y="1447800"/>
            <a:ext cx="2971800" cy="4389120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447800"/>
            <a:ext cx="4937760" cy="4389120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  <a:lvl2pPr>
              <a:defRPr sz="2600">
                <a:solidFill>
                  <a:srgbClr val="FFFFFF"/>
                </a:solidFill>
              </a:defRPr>
            </a:lvl2pPr>
            <a:lvl3pPr>
              <a:defRPr sz="24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A21-88D5-4090-AE34-A717F3009131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400800" y="434162"/>
            <a:ext cx="2324605" cy="4341329"/>
          </a:xfrm>
          <a:prstGeom prst="roundRect">
            <a:avLst>
              <a:gd name="adj" fmla="val 2127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54AA-2757-4A51-86CD-6D20456BDD0A}" type="datetime1">
              <a:rPr lang="en-US" smtClean="0"/>
              <a:pPr/>
              <a:t>6/1/2013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89320" cy="4343400"/>
          </a:xfrm>
          <a:prstGeom prst="rect">
            <a:avLst/>
          </a:prstGeom>
          <a:solidFill>
            <a:schemeClr val="bg2">
              <a:shade val="10000"/>
            </a:schemeClr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11357" y="386861"/>
            <a:ext cx="36576" cy="4443984"/>
          </a:xfrm>
          <a:prstGeom prst="rect">
            <a:avLst/>
          </a:prstGeom>
          <a:solidFill>
            <a:srgbClr val="FFFFFF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" algn="l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20045" y="6060478"/>
            <a:ext cx="8503920" cy="457200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>
            <a:outerShdw blurRad="76200" dist="50800" dir="5400000" algn="tl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8500" cap="rnd" cmpd="sng" algn="ctr">
            <a:solidFill>
              <a:srgbClr val="302F2C">
                <a:tint val="100000"/>
                <a:satMod val="120000"/>
                <a:alpha val="37000"/>
              </a:srgb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2">
                  <a:shade val="48000"/>
                  <a:satMod val="150000"/>
                </a:schemeClr>
              </a:gs>
              <a:gs pos="55000">
                <a:schemeClr val="bg2">
                  <a:shade val="20000"/>
                  <a:satMod val="100000"/>
                </a:schemeClr>
              </a:gs>
              <a:gs pos="100000">
                <a:schemeClr val="bg2">
                  <a:shade val="5000"/>
                  <a:satMod val="100000"/>
                </a:schemeClr>
              </a:gs>
            </a:gsLst>
            <a:path path="circle">
              <a:fillToRect l="100000" t="350000" r="100000" b="100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92624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algn="r"/>
            <a:fld id="{1BC102A9-C1B1-4354-89E4-F43472216A4F}" type="datetime1">
              <a:rPr lang="en-US" smtClean="0"/>
              <a:pPr algn="r"/>
              <a:t>6/1/2013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algn="l"/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E7F13AF2-DCC4-4842-96BC-1B9869901C37}" type="slidenum">
              <a:rPr lang="en-US" sz="1000" smtClean="0">
                <a:solidFill>
                  <a:schemeClr val="bg2">
                    <a:shade val="50000"/>
                  </a:schemeClr>
                </a:solidFill>
              </a:rPr>
              <a:pPr/>
              <a:t>‹#›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3600" b="1" kern="1200">
          <a:solidFill>
            <a:schemeClr val="accent1">
              <a:tint val="88000"/>
              <a:satMod val="150000"/>
            </a:schemeClr>
          </a:solidFill>
          <a:effectLst>
            <a:outerShdw blurRad="12700" dist="12700" dir="54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sz="2800" kern="1200">
          <a:solidFill>
            <a:srgbClr val="FFFFFF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sz="2200" kern="1200">
          <a:solidFill>
            <a:srgbClr val="FFFFFF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sz="1900" kern="1200">
          <a:solidFill>
            <a:srgbClr val="FFFFFF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700" kern="1200" baseline="0">
          <a:solidFill>
            <a:srgbClr val="FFFFFF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 kern="1200">
          <a:solidFill>
            <a:srgbClr val="FFFFFF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5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 kern="12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urbside_header.jpg"/>
          <p:cNvPicPr>
            <a:picLocks noChangeAspect="1"/>
          </p:cNvPicPr>
          <p:nvPr/>
        </p:nvPicPr>
        <p:blipFill>
          <a:blip r:embed="rId3" cstate="print"/>
          <a:srcRect l="1772" t="4516" r="2025" b="5161"/>
          <a:stretch>
            <a:fillRect/>
          </a:stretch>
        </p:blipFill>
        <p:spPr>
          <a:xfrm>
            <a:off x="609600" y="3529263"/>
            <a:ext cx="8001000" cy="294773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09600" y="1981200"/>
            <a:ext cx="77724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CNU 21 Closing Plenary</a:t>
            </a:r>
            <a:br>
              <a:rPr lang="en-US" sz="4000" dirty="0" smtClean="0"/>
            </a:br>
            <a:r>
              <a:rPr lang="en-US" sz="4000" dirty="0" smtClean="0"/>
              <a:t>June 1, 2013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98_loa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1295400"/>
            <a:ext cx="2032000" cy="156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epartment-of-Transport-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1295400"/>
            <a:ext cx="1613355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uncle-sam-mone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143000"/>
            <a:ext cx="1371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Candara" pitchFamily="34" charset="0"/>
              </a:rPr>
              <a:t>Investment in the community….</a:t>
            </a:r>
            <a:endParaRPr lang="en-US" sz="2800" dirty="0">
              <a:solidFill>
                <a:schemeClr val="accent1"/>
              </a:solidFill>
              <a:latin typeface="Candara" pitchFamily="34" charset="0"/>
            </a:endParaRPr>
          </a:p>
        </p:txBody>
      </p:sp>
      <p:pic>
        <p:nvPicPr>
          <p:cNvPr id="9" name="Picture 8" descr="hous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14823" y="3733800"/>
            <a:ext cx="1614177" cy="1419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8200" y="305818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Candara" pitchFamily="34" charset="0"/>
              </a:rPr>
              <a:t>…creates new growth…</a:t>
            </a:r>
            <a:endParaRPr lang="en-US" sz="2800" dirty="0">
              <a:solidFill>
                <a:schemeClr val="accent1"/>
              </a:solidFill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3441918"/>
            <a:ext cx="2133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Candara" pitchFamily="34" charset="0"/>
              </a:rPr>
              <a:t>…which increases tax revenue.</a:t>
            </a:r>
            <a:endParaRPr lang="en-US" sz="2800" dirty="0">
              <a:solidFill>
                <a:schemeClr val="accent1"/>
              </a:solidFill>
              <a:latin typeface="Candara" pitchFamily="34" charset="0"/>
            </a:endParaRPr>
          </a:p>
        </p:txBody>
      </p:sp>
      <p:pic>
        <p:nvPicPr>
          <p:cNvPr id="12" name="Picture 11" descr="money clipar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62800" y="3524250"/>
            <a:ext cx="1193292" cy="1657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7800" y="1295400"/>
            <a:ext cx="6629400" cy="37856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ndara" pitchFamily="34" charset="0"/>
              </a:rPr>
              <a:t>Powerful Incentives</a:t>
            </a:r>
          </a:p>
          <a:p>
            <a:pPr>
              <a:buFont typeface="Arial" pitchFamily="34" charset="0"/>
              <a:buChar char="•"/>
            </a:pPr>
            <a:r>
              <a:rPr lang="en-US" sz="3600" b="1" dirty="0" smtClean="0">
                <a:latin typeface="Candara" pitchFamily="34" charset="0"/>
              </a:rPr>
              <a:t> </a:t>
            </a:r>
            <a:r>
              <a:rPr lang="en-US" sz="2800" dirty="0" smtClean="0">
                <a:latin typeface="Candara" pitchFamily="34" charset="0"/>
              </a:rPr>
              <a:t>Initial cost to the public for new growth: </a:t>
            </a:r>
            <a:r>
              <a:rPr lang="en-US" sz="2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ndara" pitchFamily="34" charset="0"/>
              </a:rPr>
              <a:t>minimal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Benefit to the public budget for new growth: </a:t>
            </a:r>
            <a:r>
              <a:rPr lang="en-US" sz="2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ndara" pitchFamily="34" charset="0"/>
              </a:rPr>
              <a:t>substantial</a:t>
            </a:r>
          </a:p>
          <a:p>
            <a:pPr>
              <a:buFont typeface="Arial" pitchFamily="34" charset="0"/>
              <a:buChar char="•"/>
            </a:pPr>
            <a:endParaRPr lang="en-US" sz="2800" b="1" u="sng" dirty="0" smtClean="0">
              <a:solidFill>
                <a:schemeClr val="accent1"/>
              </a:solidFill>
              <a:latin typeface="Candara" pitchFamily="34" charset="0"/>
            </a:endParaRPr>
          </a:p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ndara" pitchFamily="34" charset="0"/>
              </a:rPr>
              <a:t>The catch is that the public agrees to maintain the improvement forever.</a:t>
            </a:r>
            <a:endParaRPr lang="en-US" sz="2800" b="1" dirty="0">
              <a:solidFill>
                <a:schemeClr val="accent1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Road Rehabilitation</a:t>
            </a:r>
            <a:endParaRPr lang="en-US" dirty="0"/>
          </a:p>
        </p:txBody>
      </p:sp>
      <p:pic>
        <p:nvPicPr>
          <p:cNvPr id="4" name="Content Placeholder 3" descr="Afton Hills_properit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631" t="7354" r="22468" b="47157"/>
          <a:stretch>
            <a:fillRect/>
          </a:stretch>
        </p:blipFill>
        <p:spPr>
          <a:xfrm>
            <a:off x="3048000" y="685800"/>
            <a:ext cx="5181600" cy="462642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38200" y="1066800"/>
            <a:ext cx="5486400" cy="2954655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ndara" pitchFamily="34" charset="0"/>
              </a:rPr>
              <a:t>Road Maintenance Project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$354,000 total cost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79 years to recoup public expense from tax base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To break even requires a 46% increase in property tax rates</a:t>
            </a:r>
            <a:endParaRPr lang="en-US" sz="28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Development</a:t>
            </a:r>
            <a:endParaRPr lang="en-US" dirty="0"/>
          </a:p>
        </p:txBody>
      </p:sp>
      <p:pic>
        <p:nvPicPr>
          <p:cNvPr id="4" name="Content Placeholder 3" descr="Afton Hills_properit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638804"/>
            <a:ext cx="6324600" cy="47078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38200" y="1066800"/>
            <a:ext cx="7162800" cy="2523768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ndara" pitchFamily="34" charset="0"/>
              </a:rPr>
              <a:t>Industrial Park Development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$2.1 million inflation-adjusted total cost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$6.6 million in improvements induced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ndara" pitchFamily="34" charset="0"/>
              </a:rPr>
              <a:t> Payback from current conditions happens in 29 years if </a:t>
            </a:r>
            <a:r>
              <a:rPr lang="en-US" sz="2800" u="sng" dirty="0" smtClean="0">
                <a:latin typeface="Candara" pitchFamily="34" charset="0"/>
              </a:rPr>
              <a:t>all</a:t>
            </a:r>
            <a:r>
              <a:rPr lang="en-US" sz="2800" dirty="0" smtClean="0">
                <a:latin typeface="Candara" pitchFamily="34" charset="0"/>
              </a:rPr>
              <a:t> revenue devoted only to debt</a:t>
            </a:r>
            <a:endParaRPr lang="en-US" sz="28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5730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Growth Ponzi Scheme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47106" name="Picture 2" descr="http://www.strongtowns.org/storage/post-images/Cumulative%20Cash%20Flow.jpg?__SQUARESPACE_CACHEVERSION=1308084831371"/>
          <p:cNvPicPr>
            <a:picLocks noChangeAspect="1" noChangeArrowheads="1"/>
          </p:cNvPicPr>
          <p:nvPr/>
        </p:nvPicPr>
        <p:blipFill>
          <a:blip r:embed="rId2" cstate="print"/>
          <a:srcRect l="9000"/>
          <a:stretch>
            <a:fillRect/>
          </a:stretch>
        </p:blipFill>
        <p:spPr bwMode="auto">
          <a:xfrm>
            <a:off x="609600" y="255814"/>
            <a:ext cx="7924800" cy="568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20640"/>
            <a:ext cx="8183880" cy="1051560"/>
          </a:xfrm>
        </p:spPr>
        <p:txBody>
          <a:bodyPr/>
          <a:lstStyle/>
          <a:p>
            <a:r>
              <a:rPr lang="en-US" dirty="0" smtClean="0"/>
              <a:t>Growth Ponzi Scheme</a:t>
            </a:r>
            <a:endParaRPr lang="en-US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 l="6660"/>
          <a:stretch>
            <a:fillRect/>
          </a:stretch>
        </p:blipFill>
        <p:spPr bwMode="auto">
          <a:xfrm>
            <a:off x="228600" y="228600"/>
            <a:ext cx="8652536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654040"/>
            <a:ext cx="8183880" cy="1051560"/>
          </a:xfrm>
        </p:spPr>
        <p:txBody>
          <a:bodyPr/>
          <a:lstStyle/>
          <a:p>
            <a:r>
              <a:rPr lang="en-US" dirty="0" smtClean="0"/>
              <a:t>Growth Ponzi Scheme</a:t>
            </a:r>
            <a:endParaRPr lang="en-US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 l="9091"/>
          <a:stretch>
            <a:fillRect/>
          </a:stretch>
        </p:blipFill>
        <p:spPr bwMode="auto">
          <a:xfrm>
            <a:off x="475381" y="152400"/>
            <a:ext cx="8363819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 descr="http://www.strongtowns.org/storage/post-images/Debt%20Levels.jpg?__SQUARESPACE_CACHEVERSION=13081930902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52" y="533400"/>
            <a:ext cx="8688248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Serious implications for the future</a:t>
            </a:r>
            <a:endParaRPr lang="en-US" dirty="0" smtClean="0"/>
          </a:p>
          <a:p>
            <a:r>
              <a:rPr lang="en-US" dirty="0" smtClean="0"/>
              <a:t>The “Mechanisms of Growth” we have become accustomed to are waning.</a:t>
            </a:r>
          </a:p>
          <a:p>
            <a:r>
              <a:rPr lang="en-US" dirty="0" smtClean="0"/>
              <a:t>Local governments are going to be forced to absorb the local costs of the current development pattern.</a:t>
            </a:r>
          </a:p>
          <a:p>
            <a:r>
              <a:rPr lang="en-US" dirty="0" smtClean="0"/>
              <a:t>This can’t be done in the current pattern of development without </a:t>
            </a:r>
            <a:r>
              <a:rPr lang="en-US" dirty="0" smtClean="0">
                <a:solidFill>
                  <a:schemeClr val="accent1"/>
                </a:solidFill>
              </a:rPr>
              <a:t>large tax increases</a:t>
            </a:r>
            <a:r>
              <a:rPr lang="en-US" dirty="0" smtClean="0"/>
              <a:t> and/or </a:t>
            </a:r>
            <a:r>
              <a:rPr lang="en-US" dirty="0" smtClean="0">
                <a:solidFill>
                  <a:schemeClr val="accent1"/>
                </a:solidFill>
              </a:rPr>
              <a:t>large cuts in services</a:t>
            </a:r>
            <a:r>
              <a:rPr lang="en-US" dirty="0" smtClean="0"/>
              <a:t>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486400" y="3733800"/>
            <a:ext cx="2743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14400" y="4191000"/>
            <a:ext cx="2743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C:\Users\Charles Marohn\Desktop\Maryland Presentation\5347700623_0d8d42d053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86662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h6.googleusercontent.com/-0heE72ZeM7k/TmZapx0dAxI/AAAAAAAAAGM/6ykKz0RD6KA/s800/IMAG06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599" y="762000"/>
            <a:ext cx="8544601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2920" y="76200"/>
            <a:ext cx="8183880" cy="1051560"/>
          </a:xfrm>
        </p:spPr>
        <p:txBody>
          <a:bodyPr/>
          <a:lstStyle/>
          <a:p>
            <a:r>
              <a:rPr lang="en-US" dirty="0" smtClean="0"/>
              <a:t>The Next New Urbanism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10668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1. Relentlessly </a:t>
            </a:r>
            <a:r>
              <a:rPr lang="en-US" b="1" dirty="0" smtClean="0"/>
              <a:t>prove </a:t>
            </a:r>
            <a:r>
              <a:rPr lang="en-US" b="1" dirty="0" smtClean="0"/>
              <a:t>ourselves as the high return public investment.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trongtowns.org/storage/post-images/Brainerd371_1.jpg?__SQUARESPACE_CACHEVERSION=13254753858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57325"/>
            <a:ext cx="8036855" cy="3343275"/>
          </a:xfrm>
          <a:prstGeom prst="rect">
            <a:avLst/>
          </a:prstGeom>
          <a:noFill/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2920" y="4992624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 smtClean="0"/>
              <a:t>High Return Public Investment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0" y="13055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$1,136,500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48869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$803,200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85800"/>
            <a:ext cx="5257800" cy="295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826954"/>
            <a:ext cx="4724400" cy="286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05400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 smtClean="0"/>
              <a:t>High Return Public Investment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44196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Highway Oriented $0.6 million/acre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44196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Traditional Pattern $1.1 million/acre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1"/>
            <a:ext cx="409247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838200"/>
            <a:ext cx="3562418" cy="350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2920" y="76200"/>
            <a:ext cx="8183880" cy="1051560"/>
          </a:xfrm>
        </p:spPr>
        <p:txBody>
          <a:bodyPr/>
          <a:lstStyle/>
          <a:p>
            <a:r>
              <a:rPr lang="en-US" dirty="0" smtClean="0"/>
              <a:t>The Next New Urbanism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10668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1. Relentlessly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prove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ourselves as the high return public investment.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502920" y="2743200"/>
            <a:ext cx="8183880" cy="8382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Champion an incremental approach.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81000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 smtClean="0"/>
              <a:t>Build it and they will come….</a:t>
            </a:r>
            <a:endParaRPr lang="en-US" dirty="0"/>
          </a:p>
        </p:txBody>
      </p:sp>
      <p:pic>
        <p:nvPicPr>
          <p:cNvPr id="1026" name="Picture 2" descr="http://susanmariekim.com/wordpressSandbox/wp-content/uploads/2012/07/field_of_drea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00200"/>
            <a:ext cx="4025659" cy="2667000"/>
          </a:xfrm>
          <a:prstGeom prst="rect">
            <a:avLst/>
          </a:prstGeom>
          <a:noFill/>
        </p:spPr>
      </p:pic>
      <p:pic>
        <p:nvPicPr>
          <p:cNvPr id="1028" name="Picture 4" descr="http://3.bp.blogspot.com/_zLEDkZ2IEmU/S_WH1hLxpnI/AAAAAAAAA88/7jGNet7XEqY/s1600/08082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200400"/>
            <a:ext cx="43688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81000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 smtClean="0"/>
              <a:t>Build it and they will come….</a:t>
            </a:r>
            <a:endParaRPr lang="en-US" dirty="0"/>
          </a:p>
        </p:txBody>
      </p:sp>
      <p:pic>
        <p:nvPicPr>
          <p:cNvPr id="59394" name="Picture 2" descr="A single home sits June 3 in the 200-acre Avon Estates development. The roads and cul-de-sacs were designed to support almost 90 homes in the first of seven planned development phase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52600"/>
            <a:ext cx="6781800" cy="4408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www.strongtowns.org/storage/photos/Front%20Street%201870.jpg?__SQUARESPACE_CACHEVERSION=13266885950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03" y="469555"/>
            <a:ext cx="8994097" cy="5931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http://www.strongtowns.org/storage/photos/Brainerd%201894.jpg?__SQUARESPACE_CACHEVERSION=13266894586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7" y="457200"/>
            <a:ext cx="9068647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70" name="Picture 6" descr="http://www.strongtowns.org/storage/photos/Brainerd%20Laurel%20Street.jpg?__SQUARESPACE_CACHEVERSION=13266913488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457200"/>
            <a:ext cx="90297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publicradio.org/content/2009/12/04/20091204_vacant-land_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9154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2920" y="76200"/>
            <a:ext cx="8183880" cy="1051560"/>
          </a:xfrm>
        </p:spPr>
        <p:txBody>
          <a:bodyPr/>
          <a:lstStyle/>
          <a:p>
            <a:r>
              <a:rPr lang="en-US" dirty="0" smtClean="0"/>
              <a:t>The Next New Urbanism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10668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1. Relentlessly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prove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ourselves as the high return public investment.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502920" y="2743200"/>
            <a:ext cx="8183880" cy="8382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Champion an incremental approach.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02920" y="3733800"/>
            <a:ext cx="8183880" cy="17526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Advocate for an end to top down solutions and instead embrace local problem solving.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990600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</a:rPr>
              <a:t>Innovation that happens from the top-down tends to be orderly but dumb.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3696831"/>
            <a:ext cx="419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</a:rPr>
              <a:t>Innovation that happens from the bottom-up tends to be chaotic but smart.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>
            <a:off x="6248400" y="990600"/>
            <a:ext cx="7620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0800000">
            <a:off x="2133601" y="3810000"/>
            <a:ext cx="7620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le:PyramidAre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8545793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5260861427_6c498e7217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4175"/>
            <a:ext cx="9144000" cy="60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5261048159_f96994f811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4175"/>
            <a:ext cx="9144000" cy="60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5260883213_9c4dda1058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4175"/>
            <a:ext cx="9144000" cy="60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2920" y="76200"/>
            <a:ext cx="8183880" cy="1051560"/>
          </a:xfrm>
        </p:spPr>
        <p:txBody>
          <a:bodyPr/>
          <a:lstStyle/>
          <a:p>
            <a:r>
              <a:rPr lang="en-US" dirty="0" smtClean="0"/>
              <a:t>The Next New Urbanism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" y="1447800"/>
            <a:ext cx="8183880" cy="10668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1. Relentlessly </a:t>
            </a:r>
            <a:r>
              <a:rPr lang="en-US" b="1" dirty="0" smtClean="0">
                <a:solidFill>
                  <a:schemeClr val="bg1"/>
                </a:solidFill>
              </a:rPr>
              <a:t>prove </a:t>
            </a:r>
            <a:r>
              <a:rPr lang="en-US" b="1" dirty="0" smtClean="0">
                <a:solidFill>
                  <a:schemeClr val="bg1"/>
                </a:solidFill>
              </a:rPr>
              <a:t>ourselves as the high return public investment.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502920" y="2743200"/>
            <a:ext cx="8183880" cy="8382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Champion an incremental approach.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02920" y="3657600"/>
            <a:ext cx="8183880" cy="17526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Advocate for an end to top down solutions and instead embrace local problem solving.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77240"/>
            <a:ext cx="8183880" cy="1051560"/>
          </a:xfrm>
        </p:spPr>
        <p:txBody>
          <a:bodyPr/>
          <a:lstStyle/>
          <a:p>
            <a:r>
              <a:rPr lang="en-US" dirty="0" smtClean="0"/>
              <a:t>Now Available…</a:t>
            </a:r>
            <a:endParaRPr lang="en-US" dirty="0"/>
          </a:p>
        </p:txBody>
      </p:sp>
      <p:pic>
        <p:nvPicPr>
          <p:cNvPr id="4" name="Content Placeholder 3" descr="ToBST_front_B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52484" y="685800"/>
            <a:ext cx="3302000" cy="4953000"/>
          </a:xfrm>
        </p:spPr>
      </p:pic>
      <p:pic>
        <p:nvPicPr>
          <p:cNvPr id="6" name="Picture 5" descr="nook_logo_branding.jpg"/>
          <p:cNvPicPr>
            <a:picLocks noChangeAspect="1"/>
          </p:cNvPicPr>
          <p:nvPr/>
        </p:nvPicPr>
        <p:blipFill>
          <a:blip r:embed="rId3" cstate="print"/>
          <a:srcRect l="21989" t="27732" r="14986" b="26247"/>
          <a:stretch>
            <a:fillRect/>
          </a:stretch>
        </p:blipFill>
        <p:spPr>
          <a:xfrm>
            <a:off x="3581400" y="2054225"/>
            <a:ext cx="1143000" cy="492125"/>
          </a:xfrm>
          <a:prstGeom prst="rect">
            <a:avLst/>
          </a:prstGeom>
        </p:spPr>
      </p:pic>
      <p:pic>
        <p:nvPicPr>
          <p:cNvPr id="7" name="Picture 6" descr="kind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00363" y="2819400"/>
            <a:ext cx="1824037" cy="48889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52400" y="3581400"/>
            <a:ext cx="5410200" cy="17526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12700" dist="127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www.StrongTowns.org</a:t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12700" dist="127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12700" dist="127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www.StrongTowns.net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12700" dist="127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fftrai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黑体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宋体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500" cap="flat" cmpd="sng" algn="ctr">
          <a:solidFill>
            <a:schemeClr val="phClr">
              <a:satMod val="150000"/>
            </a:schemeClr>
          </a:solidFill>
          <a:prstDash val="solid"/>
        </a:ln>
        <a:ln w="50800" cap="flat" cmpd="thickThin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70000"/>
                <a:satMod val="155000"/>
              </a:schemeClr>
            </a:gs>
            <a:gs pos="100000">
              <a:schemeClr val="phClr">
                <a:tint val="9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0"/>
                <a:satMod val="350000"/>
              </a:schemeClr>
              <a:schemeClr val="phClr">
                <a:tint val="80000"/>
              </a:schemeClr>
            </a:duotone>
          </a:blip>
          <a:tile tx="0" ty="0" sx="75000" sy="75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0" ma:contentTypeDescription="Create a new document." ma:contentTypeScope="" ma:versionID="b6358c8e9ccf10d22debe3a56dce56ac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AC7D299-2CAB-46D2-9D27-21E1A60B59D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269C854-D12C-44C8-9EA9-E721F561BEB4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3.xml><?xml version="1.0" encoding="utf-8"?>
<ds:datastoreItem xmlns:ds="http://schemas.openxmlformats.org/officeDocument/2006/customXml" ds:itemID="{03C36621-6C65-4A61-A938-FD74A2B05B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378</Words>
  <Application>Microsoft Office PowerPoint</Application>
  <PresentationFormat>On-screen Show (4:3)</PresentationFormat>
  <Paragraphs>54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Stafftrain</vt:lpstr>
      <vt:lpstr> CNU 21 Closing Plenary June 1, 2013</vt:lpstr>
      <vt:lpstr>Slide 2</vt:lpstr>
      <vt:lpstr>Local Road Rehabilitation</vt:lpstr>
      <vt:lpstr>Industrial Development</vt:lpstr>
      <vt:lpstr>Growth Ponzi Scheme</vt:lpstr>
      <vt:lpstr>Growth Ponzi Scheme</vt:lpstr>
      <vt:lpstr>Growth Ponzi Scheme</vt:lpstr>
      <vt:lpstr>Slide 8</vt:lpstr>
      <vt:lpstr>Slide 9</vt:lpstr>
      <vt:lpstr>Slide 10</vt:lpstr>
      <vt:lpstr>Slide 11</vt:lpstr>
      <vt:lpstr>The Next New Urbanism</vt:lpstr>
      <vt:lpstr>High Return Public Investment</vt:lpstr>
      <vt:lpstr>Slide 14</vt:lpstr>
      <vt:lpstr>High Return Public Investment</vt:lpstr>
      <vt:lpstr>The Next New Urbanism</vt:lpstr>
      <vt:lpstr>Build it and they will come….</vt:lpstr>
      <vt:lpstr>Build it and they will come….</vt:lpstr>
      <vt:lpstr>Slide 19</vt:lpstr>
      <vt:lpstr>Slide 20</vt:lpstr>
      <vt:lpstr>Slide 21</vt:lpstr>
      <vt:lpstr>Slide 22</vt:lpstr>
      <vt:lpstr>The Next New Urbanism</vt:lpstr>
      <vt:lpstr>Slide 24</vt:lpstr>
      <vt:lpstr>Slide 25</vt:lpstr>
      <vt:lpstr>Slide 26</vt:lpstr>
      <vt:lpstr>Slide 27</vt:lpstr>
      <vt:lpstr>Slide 28</vt:lpstr>
      <vt:lpstr>The Next New Urbanism</vt:lpstr>
      <vt:lpstr>Now Available…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2010-08-30T19:58:39Z</dcterms:created>
  <dcterms:modified xsi:type="dcterms:W3CDTF">2013-06-01T20:44:03Z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TC101671289990</vt:lpwstr>
  </property>
</Properties>
</file>