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56" r:id="rId5"/>
    <p:sldId id="257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263" y="5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http://www.nasdaq.com/reference/tower2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73" t="1753" r="19629" b="13872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14600"/>
            <a:ext cx="9144000" cy="838200"/>
          </a:xfrm>
          <a:solidFill>
            <a:schemeClr val="bg1">
              <a:alpha val="70000"/>
            </a:schemeClr>
          </a:solidFill>
        </p:spPr>
        <p:txBody>
          <a:bodyPr/>
          <a:lstStyle>
            <a:lvl1pPr algn="l">
              <a:defRPr>
                <a:latin typeface="Garamond" panose="020204040303010108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3419901"/>
            <a:ext cx="9143999" cy="533400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623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42045C-03CB-4AD1-B7FC-77D259CB0BD8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8FDF09-2BD3-4353-A4A7-26E9124E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349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49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228600" y="1066800"/>
            <a:ext cx="8229600" cy="457200"/>
          </a:xfrm>
        </p:spPr>
        <p:txBody>
          <a:bodyPr>
            <a:noAutofit/>
          </a:bodyPr>
          <a:lstStyle>
            <a:lvl1pPr marL="0" indent="0">
              <a:buNone/>
              <a:defRPr sz="27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14300" y="304800"/>
            <a:ext cx="76200" cy="685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14300" y="1143000"/>
            <a:ext cx="76200" cy="4114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 flipH="1" flipV="1">
            <a:off x="114300" y="1531619"/>
            <a:ext cx="8420100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87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4808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42045C-03CB-4AD1-B7FC-77D259CB0BD8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8FDF09-2BD3-4353-A4A7-26E9124E356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jl4288\Desktop\image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875" r="97155">
                        <a14:foregroundMark x1="14661" y1="60000" x2="14661" y2="60000"/>
                        <a14:foregroundMark x1="73304" y1="60000" x2="73304" y2="60000"/>
                        <a14:foregroundMark x1="61050" y1="46364" x2="61050" y2="46364"/>
                        <a14:foregroundMark x1="38074" y1="37273" x2="38074" y2="37273"/>
                        <a14:foregroundMark x1="27571" y1="36364" x2="27571" y2="36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324600"/>
            <a:ext cx="1912938" cy="46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jl4288\Desktop\xwNZXGLYcO4gQLFNGEuaj_YdrkXqgd8vgljlIDXnh9U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59" b="89706" l="19434" r="85352">
                        <a14:foregroundMark x1="28613" y1="23529" x2="28613" y2="23529"/>
                        <a14:foregroundMark x1="32520" y1="24265" x2="32520" y2="24265"/>
                        <a14:foregroundMark x1="36328" y1="26471" x2="36328" y2="26471"/>
                        <a14:foregroundMark x1="42090" y1="22794" x2="42090" y2="22794"/>
                        <a14:foregroundMark x1="45605" y1="22794" x2="45605" y2="22794"/>
                        <a14:foregroundMark x1="48047" y1="21324" x2="48047" y2="21324"/>
                        <a14:foregroundMark x1="52734" y1="23529" x2="52734" y2="23529"/>
                        <a14:foregroundMark x1="58203" y1="22794" x2="58203" y2="22794"/>
                        <a14:foregroundMark x1="60840" y1="22794" x2="60840" y2="22794"/>
                        <a14:foregroundMark x1="62207" y1="21324" x2="62207" y2="21324"/>
                        <a14:foregroundMark x1="68066" y1="22794" x2="68066" y2="22794"/>
                        <a14:foregroundMark x1="20703" y1="67647" x2="20703" y2="67647"/>
                        <a14:foregroundMark x1="24902" y1="66912" x2="24902" y2="66912"/>
                        <a14:foregroundMark x1="26855" y1="66912" x2="26855" y2="66912"/>
                        <a14:foregroundMark x1="33496" y1="67647" x2="33496" y2="67647"/>
                        <a14:foregroundMark x1="36914" y1="69118" x2="36914" y2="69118"/>
                        <a14:foregroundMark x1="43359" y1="66912" x2="43359" y2="66912"/>
                        <a14:foregroundMark x1="48535" y1="66912" x2="48535" y2="66912"/>
                        <a14:foregroundMark x1="54980" y1="66912" x2="54980" y2="66912"/>
                        <a14:foregroundMark x1="60156" y1="66912" x2="60156" y2="66912"/>
                        <a14:foregroundMark x1="66309" y1="66912" x2="66309" y2="66912"/>
                        <a14:foregroundMark x1="70020" y1="66912" x2="70020" y2="66912"/>
                        <a14:foregroundMark x1="72949" y1="66912" x2="72949" y2="66912"/>
                        <a14:foregroundMark x1="78320" y1="65441" x2="78320" y2="65441"/>
                        <a14:foregroundMark x1="81152" y1="69118" x2="81152" y2="69118"/>
                        <a14:backgroundMark x1="22461" y1="26471" x2="22461" y2="26471"/>
                        <a14:backgroundMark x1="32129" y1="30882" x2="32129" y2="30882"/>
                        <a14:backgroundMark x1="52832" y1="33088" x2="52832" y2="330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04" r="13431"/>
          <a:stretch/>
        </p:blipFill>
        <p:spPr bwMode="auto">
          <a:xfrm>
            <a:off x="76200" y="6324600"/>
            <a:ext cx="2514600" cy="492118"/>
          </a:xfrm>
          <a:prstGeom prst="rect">
            <a:avLst/>
          </a:prstGeom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1162073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42045C-03CB-4AD1-B7FC-77D259CB0BD8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8FDF09-2BD3-4353-A4A7-26E9124E356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C:\Users\jl4288\Desktop\image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875" r="97155">
                        <a14:foregroundMark x1="14661" y1="60000" x2="14661" y2="60000"/>
                        <a14:foregroundMark x1="73304" y1="60000" x2="73304" y2="60000"/>
                        <a14:foregroundMark x1="61050" y1="46364" x2="61050" y2="46364"/>
                        <a14:foregroundMark x1="38074" y1="37273" x2="38074" y2="37273"/>
                        <a14:foregroundMark x1="27571" y1="36364" x2="27571" y2="36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324600"/>
            <a:ext cx="1912938" cy="46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jl4288\Desktop\xwNZXGLYcO4gQLFNGEuaj_YdrkXqgd8vgljlIDXnh9U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59" b="89706" l="19434" r="85352">
                        <a14:foregroundMark x1="28613" y1="23529" x2="28613" y2="23529"/>
                        <a14:foregroundMark x1="32520" y1="24265" x2="32520" y2="24265"/>
                        <a14:foregroundMark x1="36328" y1="26471" x2="36328" y2="26471"/>
                        <a14:foregroundMark x1="42090" y1="22794" x2="42090" y2="22794"/>
                        <a14:foregroundMark x1="45605" y1="22794" x2="45605" y2="22794"/>
                        <a14:foregroundMark x1="48047" y1="21324" x2="48047" y2="21324"/>
                        <a14:foregroundMark x1="52734" y1="23529" x2="52734" y2="23529"/>
                        <a14:foregroundMark x1="58203" y1="22794" x2="58203" y2="22794"/>
                        <a14:foregroundMark x1="60840" y1="22794" x2="60840" y2="22794"/>
                        <a14:foregroundMark x1="62207" y1="21324" x2="62207" y2="21324"/>
                        <a14:foregroundMark x1="68066" y1="22794" x2="68066" y2="22794"/>
                        <a14:foregroundMark x1="20703" y1="67647" x2="20703" y2="67647"/>
                        <a14:foregroundMark x1="24902" y1="66912" x2="24902" y2="66912"/>
                        <a14:foregroundMark x1="26855" y1="66912" x2="26855" y2="66912"/>
                        <a14:foregroundMark x1="33496" y1="67647" x2="33496" y2="67647"/>
                        <a14:foregroundMark x1="36914" y1="69118" x2="36914" y2="69118"/>
                        <a14:foregroundMark x1="43359" y1="66912" x2="43359" y2="66912"/>
                        <a14:foregroundMark x1="48535" y1="66912" x2="48535" y2="66912"/>
                        <a14:foregroundMark x1="54980" y1="66912" x2="54980" y2="66912"/>
                        <a14:foregroundMark x1="60156" y1="66912" x2="60156" y2="66912"/>
                        <a14:foregroundMark x1="66309" y1="66912" x2="66309" y2="66912"/>
                        <a14:foregroundMark x1="70020" y1="66912" x2="70020" y2="66912"/>
                        <a14:foregroundMark x1="72949" y1="66912" x2="72949" y2="66912"/>
                        <a14:foregroundMark x1="78320" y1="65441" x2="78320" y2="65441"/>
                        <a14:foregroundMark x1="81152" y1="69118" x2="81152" y2="69118"/>
                        <a14:backgroundMark x1="22461" y1="26471" x2="22461" y2="26471"/>
                        <a14:backgroundMark x1="32129" y1="30882" x2="32129" y2="30882"/>
                        <a14:backgroundMark x1="52832" y1="33088" x2="52832" y2="330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04" r="13431"/>
          <a:stretch/>
        </p:blipFill>
        <p:spPr bwMode="auto">
          <a:xfrm>
            <a:off x="76200" y="6324600"/>
            <a:ext cx="2514600" cy="492118"/>
          </a:xfrm>
          <a:prstGeom prst="rect">
            <a:avLst/>
          </a:prstGeom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3423974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42045C-03CB-4AD1-B7FC-77D259CB0BD8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8FDF09-2BD3-4353-A4A7-26E9124E3560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" descr="C:\Users\jl4288\Desktop\image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875" r="97155">
                        <a14:foregroundMark x1="14661" y1="60000" x2="14661" y2="60000"/>
                        <a14:foregroundMark x1="73304" y1="60000" x2="73304" y2="60000"/>
                        <a14:foregroundMark x1="61050" y1="46364" x2="61050" y2="46364"/>
                        <a14:foregroundMark x1="38074" y1="37273" x2="38074" y2="37273"/>
                        <a14:foregroundMark x1="27571" y1="36364" x2="27571" y2="36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324600"/>
            <a:ext cx="1912938" cy="46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jl4288\Desktop\xwNZXGLYcO4gQLFNGEuaj_YdrkXqgd8vgljlIDXnh9U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59" b="89706" l="19434" r="85352">
                        <a14:foregroundMark x1="28613" y1="23529" x2="28613" y2="23529"/>
                        <a14:foregroundMark x1="32520" y1="24265" x2="32520" y2="24265"/>
                        <a14:foregroundMark x1="36328" y1="26471" x2="36328" y2="26471"/>
                        <a14:foregroundMark x1="42090" y1="22794" x2="42090" y2="22794"/>
                        <a14:foregroundMark x1="45605" y1="22794" x2="45605" y2="22794"/>
                        <a14:foregroundMark x1="48047" y1="21324" x2="48047" y2="21324"/>
                        <a14:foregroundMark x1="52734" y1="23529" x2="52734" y2="23529"/>
                        <a14:foregroundMark x1="58203" y1="22794" x2="58203" y2="22794"/>
                        <a14:foregroundMark x1="60840" y1="22794" x2="60840" y2="22794"/>
                        <a14:foregroundMark x1="62207" y1="21324" x2="62207" y2="21324"/>
                        <a14:foregroundMark x1="68066" y1="22794" x2="68066" y2="22794"/>
                        <a14:foregroundMark x1="20703" y1="67647" x2="20703" y2="67647"/>
                        <a14:foregroundMark x1="24902" y1="66912" x2="24902" y2="66912"/>
                        <a14:foregroundMark x1="26855" y1="66912" x2="26855" y2="66912"/>
                        <a14:foregroundMark x1="33496" y1="67647" x2="33496" y2="67647"/>
                        <a14:foregroundMark x1="36914" y1="69118" x2="36914" y2="69118"/>
                        <a14:foregroundMark x1="43359" y1="66912" x2="43359" y2="66912"/>
                        <a14:foregroundMark x1="48535" y1="66912" x2="48535" y2="66912"/>
                        <a14:foregroundMark x1="54980" y1="66912" x2="54980" y2="66912"/>
                        <a14:foregroundMark x1="60156" y1="66912" x2="60156" y2="66912"/>
                        <a14:foregroundMark x1="66309" y1="66912" x2="66309" y2="66912"/>
                        <a14:foregroundMark x1="70020" y1="66912" x2="70020" y2="66912"/>
                        <a14:foregroundMark x1="72949" y1="66912" x2="72949" y2="66912"/>
                        <a14:foregroundMark x1="78320" y1="65441" x2="78320" y2="65441"/>
                        <a14:foregroundMark x1="81152" y1="69118" x2="81152" y2="69118"/>
                        <a14:backgroundMark x1="22461" y1="26471" x2="22461" y2="26471"/>
                        <a14:backgroundMark x1="32129" y1="30882" x2="32129" y2="30882"/>
                        <a14:backgroundMark x1="52832" y1="33088" x2="52832" y2="330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04" r="13431"/>
          <a:stretch/>
        </p:blipFill>
        <p:spPr bwMode="auto">
          <a:xfrm>
            <a:off x="76200" y="6324600"/>
            <a:ext cx="2514600" cy="492118"/>
          </a:xfrm>
          <a:prstGeom prst="rect">
            <a:avLst/>
          </a:prstGeom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2095481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42045C-03CB-4AD1-B7FC-77D259CB0BD8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8FDF09-2BD3-4353-A4A7-26E9124E3560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2" descr="C:\Users\jl4288\Desktop\image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875" r="97155">
                        <a14:foregroundMark x1="14661" y1="60000" x2="14661" y2="60000"/>
                        <a14:foregroundMark x1="73304" y1="60000" x2="73304" y2="60000"/>
                        <a14:foregroundMark x1="61050" y1="46364" x2="61050" y2="46364"/>
                        <a14:foregroundMark x1="38074" y1="37273" x2="38074" y2="37273"/>
                        <a14:foregroundMark x1="27571" y1="36364" x2="27571" y2="36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324600"/>
            <a:ext cx="1912938" cy="46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jl4288\Desktop\xwNZXGLYcO4gQLFNGEuaj_YdrkXqgd8vgljlIDXnh9U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59" b="89706" l="19434" r="85352">
                        <a14:foregroundMark x1="28613" y1="23529" x2="28613" y2="23529"/>
                        <a14:foregroundMark x1="32520" y1="24265" x2="32520" y2="24265"/>
                        <a14:foregroundMark x1="36328" y1="26471" x2="36328" y2="26471"/>
                        <a14:foregroundMark x1="42090" y1="22794" x2="42090" y2="22794"/>
                        <a14:foregroundMark x1="45605" y1="22794" x2="45605" y2="22794"/>
                        <a14:foregroundMark x1="48047" y1="21324" x2="48047" y2="21324"/>
                        <a14:foregroundMark x1="52734" y1="23529" x2="52734" y2="23529"/>
                        <a14:foregroundMark x1="58203" y1="22794" x2="58203" y2="22794"/>
                        <a14:foregroundMark x1="60840" y1="22794" x2="60840" y2="22794"/>
                        <a14:foregroundMark x1="62207" y1="21324" x2="62207" y2="21324"/>
                        <a14:foregroundMark x1="68066" y1="22794" x2="68066" y2="22794"/>
                        <a14:foregroundMark x1="20703" y1="67647" x2="20703" y2="67647"/>
                        <a14:foregroundMark x1="24902" y1="66912" x2="24902" y2="66912"/>
                        <a14:foregroundMark x1="26855" y1="66912" x2="26855" y2="66912"/>
                        <a14:foregroundMark x1="33496" y1="67647" x2="33496" y2="67647"/>
                        <a14:foregroundMark x1="36914" y1="69118" x2="36914" y2="69118"/>
                        <a14:foregroundMark x1="43359" y1="66912" x2="43359" y2="66912"/>
                        <a14:foregroundMark x1="48535" y1="66912" x2="48535" y2="66912"/>
                        <a14:foregroundMark x1="54980" y1="66912" x2="54980" y2="66912"/>
                        <a14:foregroundMark x1="60156" y1="66912" x2="60156" y2="66912"/>
                        <a14:foregroundMark x1="66309" y1="66912" x2="66309" y2="66912"/>
                        <a14:foregroundMark x1="70020" y1="66912" x2="70020" y2="66912"/>
                        <a14:foregroundMark x1="72949" y1="66912" x2="72949" y2="66912"/>
                        <a14:foregroundMark x1="78320" y1="65441" x2="78320" y2="65441"/>
                        <a14:foregroundMark x1="81152" y1="69118" x2="81152" y2="69118"/>
                        <a14:backgroundMark x1="22461" y1="26471" x2="22461" y2="26471"/>
                        <a14:backgroundMark x1="32129" y1="30882" x2="32129" y2="30882"/>
                        <a14:backgroundMark x1="52832" y1="33088" x2="52832" y2="330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04" r="13431"/>
          <a:stretch/>
        </p:blipFill>
        <p:spPr bwMode="auto">
          <a:xfrm>
            <a:off x="76200" y="6324600"/>
            <a:ext cx="2514600" cy="492118"/>
          </a:xfrm>
          <a:prstGeom prst="rect">
            <a:avLst/>
          </a:prstGeom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4048541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42045C-03CB-4AD1-B7FC-77D259CB0BD8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8FDF09-2BD3-4353-A4A7-26E9124E356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jl4288\Desktop\image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875" r="97155">
                        <a14:foregroundMark x1="14661" y1="60000" x2="14661" y2="60000"/>
                        <a14:foregroundMark x1="73304" y1="60000" x2="73304" y2="60000"/>
                        <a14:foregroundMark x1="61050" y1="46364" x2="61050" y2="46364"/>
                        <a14:foregroundMark x1="38074" y1="37273" x2="38074" y2="37273"/>
                        <a14:foregroundMark x1="27571" y1="36364" x2="27571" y2="36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324600"/>
            <a:ext cx="1912938" cy="46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jl4288\Desktop\xwNZXGLYcO4gQLFNGEuaj_YdrkXqgd8vgljlIDXnh9U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59" b="89706" l="19434" r="85352">
                        <a14:foregroundMark x1="28613" y1="23529" x2="28613" y2="23529"/>
                        <a14:foregroundMark x1="32520" y1="24265" x2="32520" y2="24265"/>
                        <a14:foregroundMark x1="36328" y1="26471" x2="36328" y2="26471"/>
                        <a14:foregroundMark x1="42090" y1="22794" x2="42090" y2="22794"/>
                        <a14:foregroundMark x1="45605" y1="22794" x2="45605" y2="22794"/>
                        <a14:foregroundMark x1="48047" y1="21324" x2="48047" y2="21324"/>
                        <a14:foregroundMark x1="52734" y1="23529" x2="52734" y2="23529"/>
                        <a14:foregroundMark x1="58203" y1="22794" x2="58203" y2="22794"/>
                        <a14:foregroundMark x1="60840" y1="22794" x2="60840" y2="22794"/>
                        <a14:foregroundMark x1="62207" y1="21324" x2="62207" y2="21324"/>
                        <a14:foregroundMark x1="68066" y1="22794" x2="68066" y2="22794"/>
                        <a14:foregroundMark x1="20703" y1="67647" x2="20703" y2="67647"/>
                        <a14:foregroundMark x1="24902" y1="66912" x2="24902" y2="66912"/>
                        <a14:foregroundMark x1="26855" y1="66912" x2="26855" y2="66912"/>
                        <a14:foregroundMark x1="33496" y1="67647" x2="33496" y2="67647"/>
                        <a14:foregroundMark x1="36914" y1="69118" x2="36914" y2="69118"/>
                        <a14:foregroundMark x1="43359" y1="66912" x2="43359" y2="66912"/>
                        <a14:foregroundMark x1="48535" y1="66912" x2="48535" y2="66912"/>
                        <a14:foregroundMark x1="54980" y1="66912" x2="54980" y2="66912"/>
                        <a14:foregroundMark x1="60156" y1="66912" x2="60156" y2="66912"/>
                        <a14:foregroundMark x1="66309" y1="66912" x2="66309" y2="66912"/>
                        <a14:foregroundMark x1="70020" y1="66912" x2="70020" y2="66912"/>
                        <a14:foregroundMark x1="72949" y1="66912" x2="72949" y2="66912"/>
                        <a14:foregroundMark x1="78320" y1="65441" x2="78320" y2="65441"/>
                        <a14:foregroundMark x1="81152" y1="69118" x2="81152" y2="69118"/>
                        <a14:backgroundMark x1="22461" y1="26471" x2="22461" y2="26471"/>
                        <a14:backgroundMark x1="32129" y1="30882" x2="32129" y2="30882"/>
                        <a14:backgroundMark x1="52832" y1="33088" x2="52832" y2="330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04" r="13431"/>
          <a:stretch/>
        </p:blipFill>
        <p:spPr bwMode="auto">
          <a:xfrm>
            <a:off x="76200" y="6324600"/>
            <a:ext cx="2514600" cy="492118"/>
          </a:xfrm>
          <a:prstGeom prst="rect">
            <a:avLst/>
          </a:prstGeom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1511057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42045C-03CB-4AD1-B7FC-77D259CB0BD8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8FDF09-2BD3-4353-A4A7-26E9124E356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jl4288\Desktop\image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875" r="97155">
                        <a14:foregroundMark x1="14661" y1="60000" x2="14661" y2="60000"/>
                        <a14:foregroundMark x1="73304" y1="60000" x2="73304" y2="60000"/>
                        <a14:foregroundMark x1="61050" y1="46364" x2="61050" y2="46364"/>
                        <a14:foregroundMark x1="38074" y1="37273" x2="38074" y2="37273"/>
                        <a14:foregroundMark x1="27571" y1="36364" x2="27571" y2="36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324600"/>
            <a:ext cx="1912938" cy="46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jl4288\Desktop\xwNZXGLYcO4gQLFNGEuaj_YdrkXqgd8vgljlIDXnh9U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59" b="89706" l="19434" r="85352">
                        <a14:foregroundMark x1="28613" y1="23529" x2="28613" y2="23529"/>
                        <a14:foregroundMark x1="32520" y1="24265" x2="32520" y2="24265"/>
                        <a14:foregroundMark x1="36328" y1="26471" x2="36328" y2="26471"/>
                        <a14:foregroundMark x1="42090" y1="22794" x2="42090" y2="22794"/>
                        <a14:foregroundMark x1="45605" y1="22794" x2="45605" y2="22794"/>
                        <a14:foregroundMark x1="48047" y1="21324" x2="48047" y2="21324"/>
                        <a14:foregroundMark x1="52734" y1="23529" x2="52734" y2="23529"/>
                        <a14:foregroundMark x1="58203" y1="22794" x2="58203" y2="22794"/>
                        <a14:foregroundMark x1="60840" y1="22794" x2="60840" y2="22794"/>
                        <a14:foregroundMark x1="62207" y1="21324" x2="62207" y2="21324"/>
                        <a14:foregroundMark x1="68066" y1="22794" x2="68066" y2="22794"/>
                        <a14:foregroundMark x1="20703" y1="67647" x2="20703" y2="67647"/>
                        <a14:foregroundMark x1="24902" y1="66912" x2="24902" y2="66912"/>
                        <a14:foregroundMark x1="26855" y1="66912" x2="26855" y2="66912"/>
                        <a14:foregroundMark x1="33496" y1="67647" x2="33496" y2="67647"/>
                        <a14:foregroundMark x1="36914" y1="69118" x2="36914" y2="69118"/>
                        <a14:foregroundMark x1="43359" y1="66912" x2="43359" y2="66912"/>
                        <a14:foregroundMark x1="48535" y1="66912" x2="48535" y2="66912"/>
                        <a14:foregroundMark x1="54980" y1="66912" x2="54980" y2="66912"/>
                        <a14:foregroundMark x1="60156" y1="66912" x2="60156" y2="66912"/>
                        <a14:foregroundMark x1="66309" y1="66912" x2="66309" y2="66912"/>
                        <a14:foregroundMark x1="70020" y1="66912" x2="70020" y2="66912"/>
                        <a14:foregroundMark x1="72949" y1="66912" x2="72949" y2="66912"/>
                        <a14:foregroundMark x1="78320" y1="65441" x2="78320" y2="65441"/>
                        <a14:foregroundMark x1="81152" y1="69118" x2="81152" y2="69118"/>
                        <a14:backgroundMark x1="22461" y1="26471" x2="22461" y2="26471"/>
                        <a14:backgroundMark x1="32129" y1="30882" x2="32129" y2="30882"/>
                        <a14:backgroundMark x1="52832" y1="33088" x2="52832" y2="330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04" r="13431"/>
          <a:stretch/>
        </p:blipFill>
        <p:spPr bwMode="auto">
          <a:xfrm>
            <a:off x="76200" y="6324600"/>
            <a:ext cx="2514600" cy="492118"/>
          </a:xfrm>
          <a:prstGeom prst="rect">
            <a:avLst/>
          </a:prstGeom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4158450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646237"/>
            <a:ext cx="5181600" cy="422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2" descr="C:\Users\jl4288\Desktop\images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875" r="97155">
                        <a14:foregroundMark x1="14661" y1="60000" x2="14661" y2="60000"/>
                        <a14:foregroundMark x1="73304" y1="60000" x2="73304" y2="60000"/>
                        <a14:foregroundMark x1="61050" y1="46364" x2="61050" y2="46364"/>
                        <a14:foregroundMark x1="38074" y1="37273" x2="38074" y2="37273"/>
                        <a14:foregroundMark x1="27571" y1="36364" x2="27571" y2="36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324600"/>
            <a:ext cx="1912938" cy="46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jl4288\Desktop\xwNZXGLYcO4gQLFNGEuaj_YdrkXqgd8vgljlIDXnh9U.jpg"/>
          <p:cNvPicPr>
            <a:picLocks noChangeAspect="1" noChangeArrowheads="1"/>
          </p:cNvPicPr>
          <p:nvPr userDrawn="1"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559" b="89706" l="19434" r="85352">
                        <a14:foregroundMark x1="28613" y1="23529" x2="28613" y2="23529"/>
                        <a14:foregroundMark x1="32520" y1="24265" x2="32520" y2="24265"/>
                        <a14:foregroundMark x1="36328" y1="26471" x2="36328" y2="26471"/>
                        <a14:foregroundMark x1="42090" y1="22794" x2="42090" y2="22794"/>
                        <a14:foregroundMark x1="45605" y1="22794" x2="45605" y2="22794"/>
                        <a14:foregroundMark x1="48047" y1="21324" x2="48047" y2="21324"/>
                        <a14:foregroundMark x1="52734" y1="23529" x2="52734" y2="23529"/>
                        <a14:foregroundMark x1="58203" y1="22794" x2="58203" y2="22794"/>
                        <a14:foregroundMark x1="60840" y1="22794" x2="60840" y2="22794"/>
                        <a14:foregroundMark x1="62207" y1="21324" x2="62207" y2="21324"/>
                        <a14:foregroundMark x1="68066" y1="22794" x2="68066" y2="22794"/>
                        <a14:foregroundMark x1="20703" y1="67647" x2="20703" y2="67647"/>
                        <a14:foregroundMark x1="24902" y1="66912" x2="24902" y2="66912"/>
                        <a14:foregroundMark x1="26855" y1="66912" x2="26855" y2="66912"/>
                        <a14:foregroundMark x1="33496" y1="67647" x2="33496" y2="67647"/>
                        <a14:foregroundMark x1="36914" y1="69118" x2="36914" y2="69118"/>
                        <a14:foregroundMark x1="43359" y1="66912" x2="43359" y2="66912"/>
                        <a14:foregroundMark x1="48535" y1="66912" x2="48535" y2="66912"/>
                        <a14:foregroundMark x1="54980" y1="66912" x2="54980" y2="66912"/>
                        <a14:foregroundMark x1="60156" y1="66912" x2="60156" y2="66912"/>
                        <a14:foregroundMark x1="66309" y1="66912" x2="66309" y2="66912"/>
                        <a14:foregroundMark x1="70020" y1="66912" x2="70020" y2="66912"/>
                        <a14:foregroundMark x1="72949" y1="66912" x2="72949" y2="66912"/>
                        <a14:foregroundMark x1="78320" y1="65441" x2="78320" y2="65441"/>
                        <a14:foregroundMark x1="81152" y1="69118" x2="81152" y2="69118"/>
                        <a14:backgroundMark x1="22461" y1="26471" x2="22461" y2="26471"/>
                        <a14:backgroundMark x1="32129" y1="30882" x2="32129" y2="30882"/>
                        <a14:backgroundMark x1="52832" y1="33088" x2="52832" y2="330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04" r="13431"/>
          <a:stretch/>
        </p:blipFill>
        <p:spPr bwMode="auto">
          <a:xfrm>
            <a:off x="76200" y="6324600"/>
            <a:ext cx="2514600" cy="492118"/>
          </a:xfrm>
          <a:prstGeom prst="rect">
            <a:avLst/>
          </a:prstGeom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336384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Brainteaser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you apply a certain formula to it:</a:t>
            </a:r>
          </a:p>
          <a:p>
            <a:pPr lvl="1"/>
            <a:r>
              <a:rPr lang="en-US" dirty="0" smtClean="0"/>
              <a:t>13 becomes 10</a:t>
            </a:r>
          </a:p>
          <a:p>
            <a:pPr lvl="1"/>
            <a:r>
              <a:rPr lang="en-US" dirty="0" smtClean="0"/>
              <a:t>33 becomes 30</a:t>
            </a:r>
          </a:p>
          <a:p>
            <a:pPr lvl="1"/>
            <a:r>
              <a:rPr lang="en-US" dirty="0" smtClean="0"/>
              <a:t>72 becomes 55</a:t>
            </a:r>
          </a:p>
          <a:p>
            <a:pPr lvl="1"/>
            <a:r>
              <a:rPr lang="en-US" dirty="0" smtClean="0"/>
              <a:t>What does 4 become?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32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Silver Thursday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46237"/>
            <a:ext cx="5943600" cy="4221163"/>
          </a:xfrm>
        </p:spPr>
        <p:txBody>
          <a:bodyPr/>
          <a:lstStyle/>
          <a:p>
            <a:r>
              <a:rPr lang="en-US" dirty="0" smtClean="0"/>
              <a:t>Hunt brothers start accumulating silver in 1973</a:t>
            </a:r>
          </a:p>
          <a:p>
            <a:r>
              <a:rPr lang="en-US" dirty="0" smtClean="0"/>
              <a:t>Traded front-month futures on margin, had to roll over</a:t>
            </a:r>
          </a:p>
          <a:p>
            <a:r>
              <a:rPr lang="en-US" dirty="0" smtClean="0"/>
              <a:t>By 1979, controlled over 30% of all silver</a:t>
            </a:r>
          </a:p>
          <a:p>
            <a:r>
              <a:rPr lang="en-US" dirty="0" smtClean="0"/>
              <a:t>Went from $6 to over $45 in one year</a:t>
            </a:r>
          </a:p>
          <a:p>
            <a:r>
              <a:rPr lang="en-US" dirty="0" smtClean="0"/>
              <a:t>COMEX and CBOT step in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www.happyhockerpawn.com/Portals/0/Happy_Hocker/Coins/American_Silver_Eagle,_rever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309812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347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Brainteaser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Switch to binary!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45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46237"/>
            <a:ext cx="6019800" cy="4221163"/>
          </a:xfrm>
        </p:spPr>
        <p:txBody>
          <a:bodyPr/>
          <a:lstStyle/>
          <a:p>
            <a:r>
              <a:rPr lang="en-US" dirty="0" smtClean="0"/>
              <a:t>NFPs: +192k, U3: 6.7%</a:t>
            </a:r>
          </a:p>
          <a:p>
            <a:r>
              <a:rPr lang="en-US" dirty="0" smtClean="0"/>
              <a:t>Increasing selloff in global equities, tech/biotech hurting</a:t>
            </a:r>
          </a:p>
          <a:p>
            <a:r>
              <a:rPr lang="en-US" dirty="0" smtClean="0"/>
              <a:t>European PMIs mixed, no move from Super Mario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592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Quantitative Finance Society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Corporate Scandals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09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Ponzi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46237"/>
            <a:ext cx="5791200" cy="4221163"/>
          </a:xfrm>
        </p:spPr>
        <p:txBody>
          <a:bodyPr/>
          <a:lstStyle/>
          <a:p>
            <a:r>
              <a:rPr lang="en-US" dirty="0" smtClean="0"/>
              <a:t>Started at </a:t>
            </a:r>
            <a:r>
              <a:rPr lang="en-US" dirty="0" err="1" smtClean="0"/>
              <a:t>Banco</a:t>
            </a:r>
            <a:r>
              <a:rPr lang="en-US" dirty="0" smtClean="0"/>
              <a:t> </a:t>
            </a:r>
            <a:r>
              <a:rPr lang="en-US" dirty="0" err="1" smtClean="0"/>
              <a:t>Zarossi</a:t>
            </a:r>
            <a:r>
              <a:rPr lang="en-US" dirty="0" smtClean="0"/>
              <a:t> in 1907</a:t>
            </a:r>
          </a:p>
          <a:p>
            <a:r>
              <a:rPr lang="en-US" dirty="0" smtClean="0"/>
              <a:t>Served 3 years for forging a signature on a </a:t>
            </a:r>
            <a:r>
              <a:rPr lang="en-US" dirty="0" err="1" smtClean="0"/>
              <a:t>cheque</a:t>
            </a:r>
            <a:endParaRPr lang="en-US" dirty="0" smtClean="0"/>
          </a:p>
          <a:p>
            <a:r>
              <a:rPr lang="en-US" dirty="0" smtClean="0"/>
              <a:t>Originally used IRCs</a:t>
            </a:r>
          </a:p>
          <a:p>
            <a:r>
              <a:rPr lang="en-US" dirty="0" smtClean="0"/>
              <a:t>Promised 50% in 45 days, 100% in 90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biography.com/imported/images/Biography/Images/Profiles/P/Charles-Ponzi-20650909-1-4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905000"/>
            <a:ext cx="27432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921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46237"/>
            <a:ext cx="5943600" cy="4221163"/>
          </a:xfrm>
        </p:spPr>
        <p:txBody>
          <a:bodyPr/>
          <a:lstStyle/>
          <a:p>
            <a:r>
              <a:rPr lang="en-US" dirty="0" smtClean="0"/>
              <a:t>NG pipeline mergers in 1985</a:t>
            </a:r>
          </a:p>
          <a:p>
            <a:r>
              <a:rPr lang="en-US" dirty="0" smtClean="0"/>
              <a:t>SPVs, Mark-to-market, accelerated revenue, the works…</a:t>
            </a:r>
          </a:p>
          <a:p>
            <a:r>
              <a:rPr lang="en-US" dirty="0" smtClean="0"/>
              <a:t>“Well, thank you very much, we appreciate that…asshole.”</a:t>
            </a:r>
          </a:p>
          <a:p>
            <a:r>
              <a:rPr lang="en-US" dirty="0" smtClean="0"/>
              <a:t>Side note: Arthur Andersen surrenders CPA license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retardriot.com/wp-content/uploads/2011/05/enron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1981200"/>
            <a:ext cx="2803525" cy="279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722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Madoff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NASDAQ market </a:t>
            </a:r>
            <a:r>
              <a:rPr lang="en-US" dirty="0"/>
              <a:t>m</a:t>
            </a:r>
            <a:r>
              <a:rPr lang="en-US" dirty="0" smtClean="0"/>
              <a:t>aker</a:t>
            </a:r>
          </a:p>
          <a:p>
            <a:r>
              <a:rPr lang="en-US" dirty="0" smtClean="0"/>
              <a:t>Convertible </a:t>
            </a:r>
            <a:r>
              <a:rPr lang="en-US" dirty="0" err="1" smtClean="0"/>
              <a:t>arb</a:t>
            </a:r>
            <a:r>
              <a:rPr lang="en-US" dirty="0" smtClean="0"/>
              <a:t>, futures &amp; options</a:t>
            </a:r>
          </a:p>
          <a:p>
            <a:r>
              <a:rPr lang="en-US" dirty="0" smtClean="0"/>
              <a:t>Unusually stable returns</a:t>
            </a:r>
          </a:p>
          <a:p>
            <a:r>
              <a:rPr lang="en-US" dirty="0" smtClean="0"/>
              <a:t>Real business initially, but eventually Ponzi scheme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upload.wikimedia.org/wikipedia/commons/a/a4/BernardMadof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46237"/>
            <a:ext cx="3200400" cy="389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928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Sino-Forest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 700k hectares in forest land</a:t>
            </a:r>
          </a:p>
          <a:p>
            <a:r>
              <a:rPr lang="en-US" dirty="0" smtClean="0"/>
              <a:t>Wood, pulp, timber, etc.</a:t>
            </a:r>
          </a:p>
          <a:p>
            <a:r>
              <a:rPr lang="en-US" dirty="0" smtClean="0"/>
              <a:t>Rise of Muddy Waters</a:t>
            </a:r>
          </a:p>
          <a:p>
            <a:r>
              <a:rPr lang="en-US" dirty="0" smtClean="0"/>
              <a:t>40 subsidiaries in China, 16 in Virgin Islands</a:t>
            </a:r>
          </a:p>
          <a:p>
            <a:r>
              <a:rPr lang="en-US" dirty="0" smtClean="0"/>
              <a:t>Paulson dealt $720mn loss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chinadailymail.files.wordpress.com/2012/05/23-sino-for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919" y="2209800"/>
            <a:ext cx="3467100" cy="260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002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Salad Oil Scandal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Tino</a:t>
            </a:r>
            <a:r>
              <a:rPr lang="en-US" dirty="0" smtClean="0"/>
              <a:t> de Angelis founds the Allied Crude Vegetable Oil Company</a:t>
            </a:r>
          </a:p>
          <a:p>
            <a:r>
              <a:rPr lang="en-US" dirty="0" smtClean="0"/>
              <a:t>Securitized loans with inventory</a:t>
            </a:r>
          </a:p>
          <a:p>
            <a:r>
              <a:rPr lang="en-US" dirty="0" smtClean="0"/>
              <a:t>Vats and vats of oil, but…</a:t>
            </a:r>
          </a:p>
          <a:p>
            <a:r>
              <a:rPr lang="en-US" dirty="0" smtClean="0"/>
              <a:t>…mostly water!</a:t>
            </a:r>
          </a:p>
          <a:p>
            <a:r>
              <a:rPr lang="en-US" dirty="0" smtClean="0"/>
              <a:t>American Express drops 50%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allthingsmundane.files.wordpress.com/2010/03/o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46237"/>
            <a:ext cx="2971800" cy="447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548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262</Words>
  <Application>Microsoft Office PowerPoint</Application>
  <PresentationFormat>On-screen Show (4:3)</PresentationFormat>
  <Paragraphs>47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Garamond</vt:lpstr>
      <vt:lpstr>Office Theme</vt:lpstr>
      <vt:lpstr>Brainteaser</vt:lpstr>
      <vt:lpstr>Brainteaser</vt:lpstr>
      <vt:lpstr>Market Update</vt:lpstr>
      <vt:lpstr>Quantitative Finance Society</vt:lpstr>
      <vt:lpstr>Ponzi</vt:lpstr>
      <vt:lpstr>Enron</vt:lpstr>
      <vt:lpstr>Madoff</vt:lpstr>
      <vt:lpstr>Sino-Forest</vt:lpstr>
      <vt:lpstr>Salad Oil Scandal</vt:lpstr>
      <vt:lpstr>Silver Thursday</vt:lpstr>
    </vt:vector>
  </TitlesOfParts>
  <Company>NYU Stern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Vipul Jaju</cp:lastModifiedBy>
  <cp:revision>15</cp:revision>
  <dcterms:created xsi:type="dcterms:W3CDTF">2013-09-30T15:19:49Z</dcterms:created>
  <dcterms:modified xsi:type="dcterms:W3CDTF">2014-04-07T16:42:57Z</dcterms:modified>
</cp:coreProperties>
</file>