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66"/>
  </p:notesMasterIdLst>
  <p:sldIdLst>
    <p:sldId id="320"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dirty="0" smtClean="0"/>
              <a:t>Elongation</a:t>
            </a:r>
            <a:endParaRPr lang="en-US" dirty="0"/>
          </a:p>
        </c:rich>
      </c:tx>
      <c:layout/>
    </c:title>
    <c:view3D>
      <c:rotX val="0"/>
      <c:rotY val="0"/>
      <c:perspective val="70"/>
    </c:view3D>
    <c:plotArea>
      <c:layout/>
      <c:bar3DChart>
        <c:barDir val="col"/>
        <c:grouping val="clustered"/>
        <c:ser>
          <c:idx val="0"/>
          <c:order val="0"/>
          <c:tx>
            <c:strRef>
              <c:f>Sheet1!$B$1</c:f>
              <c:strCache>
                <c:ptCount val="1"/>
                <c:pt idx="0">
                  <c:v>Static</c:v>
                </c:pt>
              </c:strCache>
            </c:strRef>
          </c:tx>
          <c:cat>
            <c:strRef>
              <c:f>Sheet1!$A$2:$A$5</c:f>
              <c:strCache>
                <c:ptCount val="1"/>
                <c:pt idx="0">
                  <c:v>10% MBS</c:v>
                </c:pt>
              </c:strCache>
            </c:strRef>
          </c:cat>
          <c:val>
            <c:numRef>
              <c:f>Sheet1!$B$2:$B$5</c:f>
              <c:numCache>
                <c:formatCode>General</c:formatCode>
                <c:ptCount val="4"/>
                <c:pt idx="0" formatCode="0%">
                  <c:v>6.0000000000000253E-3</c:v>
                </c:pt>
              </c:numCache>
            </c:numRef>
          </c:val>
        </c:ser>
        <c:ser>
          <c:idx val="1"/>
          <c:order val="1"/>
          <c:tx>
            <c:strRef>
              <c:f>Sheet1!$C$1</c:f>
              <c:strCache>
                <c:ptCount val="1"/>
                <c:pt idx="0">
                  <c:v>Low</c:v>
                </c:pt>
              </c:strCache>
            </c:strRef>
          </c:tx>
          <c:cat>
            <c:strRef>
              <c:f>Sheet1!$A$2:$A$5</c:f>
              <c:strCache>
                <c:ptCount val="1"/>
                <c:pt idx="0">
                  <c:v>10% MBS</c:v>
                </c:pt>
              </c:strCache>
            </c:strRef>
          </c:cat>
          <c:val>
            <c:numRef>
              <c:f>Sheet1!$C$2:$C$5</c:f>
              <c:numCache>
                <c:formatCode>General</c:formatCode>
                <c:ptCount val="4"/>
                <c:pt idx="0" formatCode="0%">
                  <c:v>0.1</c:v>
                </c:pt>
              </c:numCache>
            </c:numRef>
          </c:val>
        </c:ser>
        <c:ser>
          <c:idx val="2"/>
          <c:order val="2"/>
          <c:tx>
            <c:strRef>
              <c:f>Sheet1!$D$1</c:f>
              <c:strCache>
                <c:ptCount val="1"/>
                <c:pt idx="0">
                  <c:v>High</c:v>
                </c:pt>
              </c:strCache>
            </c:strRef>
          </c:tx>
          <c:cat>
            <c:strRef>
              <c:f>Sheet1!$A$2:$A$5</c:f>
              <c:strCache>
                <c:ptCount val="1"/>
                <c:pt idx="0">
                  <c:v>10% MBS</c:v>
                </c:pt>
              </c:strCache>
            </c:strRef>
          </c:cat>
          <c:val>
            <c:numRef>
              <c:f>Sheet1!$D$2:$D$5</c:f>
              <c:numCache>
                <c:formatCode>General</c:formatCode>
                <c:ptCount val="4"/>
                <c:pt idx="0" formatCode="0%">
                  <c:v>0.60000000000000064</c:v>
                </c:pt>
              </c:numCache>
            </c:numRef>
          </c:val>
        </c:ser>
        <c:gapWidth val="75"/>
        <c:shape val="cylinder"/>
        <c:axId val="185017088"/>
        <c:axId val="185018624"/>
        <c:axId val="0"/>
      </c:bar3DChart>
      <c:catAx>
        <c:axId val="185017088"/>
        <c:scaling>
          <c:orientation val="minMax"/>
        </c:scaling>
        <c:axPos val="b"/>
        <c:majorTickMark val="none"/>
        <c:tickLblPos val="nextTo"/>
        <c:crossAx val="185018624"/>
        <c:crosses val="autoZero"/>
        <c:auto val="1"/>
        <c:lblAlgn val="ctr"/>
        <c:lblOffset val="100"/>
      </c:catAx>
      <c:valAx>
        <c:axId val="185018624"/>
        <c:scaling>
          <c:orientation val="minMax"/>
        </c:scaling>
        <c:axPos val="l"/>
        <c:majorGridlines/>
        <c:numFmt formatCode="0%" sourceLinked="1"/>
        <c:majorTickMark val="none"/>
        <c:tickLblPos val="nextTo"/>
        <c:spPr>
          <a:ln w="9525">
            <a:noFill/>
          </a:ln>
        </c:spPr>
        <c:crossAx val="185017088"/>
        <c:crosses val="autoZero"/>
        <c:crossBetween val="between"/>
      </c:valAx>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barChart>
        <c:barDir val="bar"/>
        <c:grouping val="clustered"/>
        <c:ser>
          <c:idx val="0"/>
          <c:order val="0"/>
          <c:tx>
            <c:strRef>
              <c:f>Sheet1!$B$1</c:f>
              <c:strCache>
                <c:ptCount val="1"/>
                <c:pt idx="0">
                  <c:v>Polyolefins</c:v>
                </c:pt>
              </c:strCache>
            </c:strRef>
          </c:tx>
          <c:cat>
            <c:strRef>
              <c:f>Sheet1!$A$2:$A$5</c:f>
              <c:strCache>
                <c:ptCount val="4"/>
                <c:pt idx="0">
                  <c:v>Tensile Strength</c:v>
                </c:pt>
                <c:pt idx="1">
                  <c:v>Abrasion Resistance</c:v>
                </c:pt>
                <c:pt idx="2">
                  <c:v>Melting Point</c:v>
                </c:pt>
                <c:pt idx="3">
                  <c:v>Impact Load Resistance</c:v>
                </c:pt>
              </c:strCache>
            </c:strRef>
          </c:cat>
          <c:val>
            <c:numRef>
              <c:f>Sheet1!$B$2:$B$5</c:f>
              <c:numCache>
                <c:formatCode>General</c:formatCode>
                <c:ptCount val="4"/>
                <c:pt idx="0">
                  <c:v>0.60000000000000064</c:v>
                </c:pt>
                <c:pt idx="1">
                  <c:v>2</c:v>
                </c:pt>
                <c:pt idx="2">
                  <c:v>2</c:v>
                </c:pt>
                <c:pt idx="3">
                  <c:v>0.1</c:v>
                </c:pt>
              </c:numCache>
            </c:numRef>
          </c:val>
        </c:ser>
        <c:ser>
          <c:idx val="1"/>
          <c:order val="1"/>
          <c:tx>
            <c:strRef>
              <c:f>Sheet1!$C$1</c:f>
              <c:strCache>
                <c:ptCount val="1"/>
                <c:pt idx="0">
                  <c:v>HMPE</c:v>
                </c:pt>
              </c:strCache>
            </c:strRef>
          </c:tx>
          <c:cat>
            <c:strRef>
              <c:f>Sheet1!$A$2:$A$5</c:f>
              <c:strCache>
                <c:ptCount val="4"/>
                <c:pt idx="0">
                  <c:v>Tensile Strength</c:v>
                </c:pt>
                <c:pt idx="1">
                  <c:v>Abrasion Resistance</c:v>
                </c:pt>
                <c:pt idx="2">
                  <c:v>Melting Point</c:v>
                </c:pt>
                <c:pt idx="3">
                  <c:v>Impact Load Resistance</c:v>
                </c:pt>
              </c:strCache>
            </c:strRef>
          </c:cat>
          <c:val>
            <c:numRef>
              <c:f>Sheet1!$C$2:$C$5</c:f>
              <c:numCache>
                <c:formatCode>General</c:formatCode>
                <c:ptCount val="4"/>
                <c:pt idx="0">
                  <c:v>3</c:v>
                </c:pt>
                <c:pt idx="1">
                  <c:v>2</c:v>
                </c:pt>
                <c:pt idx="2">
                  <c:v>2</c:v>
                </c:pt>
                <c:pt idx="3">
                  <c:v>0.35000000000000031</c:v>
                </c:pt>
              </c:numCache>
            </c:numRef>
          </c:val>
        </c:ser>
        <c:ser>
          <c:idx val="2"/>
          <c:order val="2"/>
          <c:tx>
            <c:strRef>
              <c:f>Sheet1!$D$1</c:f>
              <c:strCache>
                <c:ptCount val="1"/>
                <c:pt idx="0">
                  <c:v>Aramids</c:v>
                </c:pt>
              </c:strCache>
            </c:strRef>
          </c:tx>
          <c:cat>
            <c:strRef>
              <c:f>Sheet1!$A$2:$A$5</c:f>
              <c:strCache>
                <c:ptCount val="4"/>
                <c:pt idx="0">
                  <c:v>Tensile Strength</c:v>
                </c:pt>
                <c:pt idx="1">
                  <c:v>Abrasion Resistance</c:v>
                </c:pt>
                <c:pt idx="2">
                  <c:v>Melting Point</c:v>
                </c:pt>
                <c:pt idx="3">
                  <c:v>Impact Load Resistance</c:v>
                </c:pt>
              </c:strCache>
            </c:strRef>
          </c:cat>
          <c:val>
            <c:numRef>
              <c:f>Sheet1!$D$2:$D$5</c:f>
              <c:numCache>
                <c:formatCode>General</c:formatCode>
                <c:ptCount val="4"/>
                <c:pt idx="0">
                  <c:v>2.5</c:v>
                </c:pt>
                <c:pt idx="1">
                  <c:v>1</c:v>
                </c:pt>
                <c:pt idx="2">
                  <c:v>3.5</c:v>
                </c:pt>
                <c:pt idx="3">
                  <c:v>0.36000000000000032</c:v>
                </c:pt>
              </c:numCache>
            </c:numRef>
          </c:val>
        </c:ser>
        <c:ser>
          <c:idx val="3"/>
          <c:order val="3"/>
          <c:tx>
            <c:strRef>
              <c:f>Sheet1!$E$1</c:f>
              <c:strCache>
                <c:ptCount val="1"/>
                <c:pt idx="0">
                  <c:v>Polyester</c:v>
                </c:pt>
              </c:strCache>
            </c:strRef>
          </c:tx>
          <c:cat>
            <c:strRef>
              <c:f>Sheet1!$A$2:$A$5</c:f>
              <c:strCache>
                <c:ptCount val="4"/>
                <c:pt idx="0">
                  <c:v>Tensile Strength</c:v>
                </c:pt>
                <c:pt idx="1">
                  <c:v>Abrasion Resistance</c:v>
                </c:pt>
                <c:pt idx="2">
                  <c:v>Melting Point</c:v>
                </c:pt>
                <c:pt idx="3">
                  <c:v>Impact Load Resistance</c:v>
                </c:pt>
              </c:strCache>
            </c:strRef>
          </c:cat>
          <c:val>
            <c:numRef>
              <c:f>Sheet1!$E$2:$E$5</c:f>
              <c:numCache>
                <c:formatCode>General</c:formatCode>
                <c:ptCount val="4"/>
                <c:pt idx="0">
                  <c:v>1</c:v>
                </c:pt>
                <c:pt idx="1">
                  <c:v>4</c:v>
                </c:pt>
                <c:pt idx="2">
                  <c:v>2.75</c:v>
                </c:pt>
                <c:pt idx="3">
                  <c:v>1.5</c:v>
                </c:pt>
              </c:numCache>
            </c:numRef>
          </c:val>
        </c:ser>
        <c:ser>
          <c:idx val="4"/>
          <c:order val="4"/>
          <c:tx>
            <c:strRef>
              <c:f>Sheet1!$F$1</c:f>
              <c:strCache>
                <c:ptCount val="1"/>
                <c:pt idx="0">
                  <c:v>Nylon</c:v>
                </c:pt>
              </c:strCache>
            </c:strRef>
          </c:tx>
          <c:cat>
            <c:strRef>
              <c:f>Sheet1!$A$2:$A$5</c:f>
              <c:strCache>
                <c:ptCount val="4"/>
                <c:pt idx="0">
                  <c:v>Tensile Strength</c:v>
                </c:pt>
                <c:pt idx="1">
                  <c:v>Abrasion Resistance</c:v>
                </c:pt>
                <c:pt idx="2">
                  <c:v>Melting Point</c:v>
                </c:pt>
                <c:pt idx="3">
                  <c:v>Impact Load Resistance</c:v>
                </c:pt>
              </c:strCache>
            </c:strRef>
          </c:cat>
          <c:val>
            <c:numRef>
              <c:f>Sheet1!$F$2:$F$5</c:f>
              <c:numCache>
                <c:formatCode>General</c:formatCode>
                <c:ptCount val="4"/>
                <c:pt idx="0">
                  <c:v>1.5</c:v>
                </c:pt>
                <c:pt idx="1">
                  <c:v>5</c:v>
                </c:pt>
                <c:pt idx="2">
                  <c:v>2.5</c:v>
                </c:pt>
                <c:pt idx="3">
                  <c:v>3</c:v>
                </c:pt>
              </c:numCache>
            </c:numRef>
          </c:val>
        </c:ser>
        <c:axId val="180362624"/>
        <c:axId val="180368512"/>
      </c:barChart>
      <c:catAx>
        <c:axId val="180362624"/>
        <c:scaling>
          <c:orientation val="minMax"/>
        </c:scaling>
        <c:axPos val="l"/>
        <c:tickLblPos val="nextTo"/>
        <c:crossAx val="180368512"/>
        <c:crosses val="autoZero"/>
        <c:auto val="1"/>
        <c:lblAlgn val="ctr"/>
        <c:lblOffset val="100"/>
      </c:catAx>
      <c:valAx>
        <c:axId val="180368512"/>
        <c:scaling>
          <c:orientation val="minMax"/>
        </c:scaling>
        <c:axPos val="b"/>
        <c:majorGridlines/>
        <c:numFmt formatCode="General" sourceLinked="1"/>
        <c:tickLblPos val="nextTo"/>
        <c:crossAx val="180362624"/>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71E09-1397-4C4E-8A20-396680B260A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772E38D-3983-4945-BFAA-DAE57F4A7586}">
      <dgm:prSet phldrT="[Text]"/>
      <dgm:spPr/>
      <dgm:t>
        <a:bodyPr/>
        <a:lstStyle/>
        <a:p>
          <a:r>
            <a:rPr lang="en-US" dirty="0" smtClean="0">
              <a:solidFill>
                <a:schemeClr val="tx1"/>
              </a:solidFill>
            </a:rPr>
            <a:t>Class III</a:t>
          </a:r>
          <a:endParaRPr lang="en-US" dirty="0">
            <a:solidFill>
              <a:schemeClr val="tx1"/>
            </a:solidFill>
          </a:endParaRPr>
        </a:p>
      </dgm:t>
    </dgm:pt>
    <dgm:pt modelId="{A00C3167-ED65-436B-B637-FB585A8BECCB}" type="parTrans" cxnId="{4553583F-40E4-4F98-B6C9-5CEFF17BDD6E}">
      <dgm:prSet/>
      <dgm:spPr/>
      <dgm:t>
        <a:bodyPr/>
        <a:lstStyle/>
        <a:p>
          <a:endParaRPr lang="en-US"/>
        </a:p>
      </dgm:t>
    </dgm:pt>
    <dgm:pt modelId="{E8FBCD27-9EE8-4B72-9724-B52D01A21C63}" type="sibTrans" cxnId="{4553583F-40E4-4F98-B6C9-5CEFF17BDD6E}">
      <dgm:prSet/>
      <dgm:spPr/>
      <dgm:t>
        <a:bodyPr/>
        <a:lstStyle/>
        <a:p>
          <a:endParaRPr lang="en-US"/>
        </a:p>
      </dgm:t>
    </dgm:pt>
    <dgm:pt modelId="{4003E51C-1A7B-488D-B383-B2E4D3F7E666}">
      <dgm:prSet phldrT="[Text]"/>
      <dgm:spPr/>
      <dgm:t>
        <a:bodyPr/>
        <a:lstStyle/>
        <a:p>
          <a:r>
            <a:rPr lang="en-US" dirty="0" smtClean="0">
              <a:solidFill>
                <a:schemeClr val="tx1"/>
              </a:solidFill>
            </a:rPr>
            <a:t>Class III Combination</a:t>
          </a:r>
          <a:endParaRPr lang="en-US" dirty="0">
            <a:solidFill>
              <a:schemeClr val="tx1"/>
            </a:solidFill>
          </a:endParaRPr>
        </a:p>
      </dgm:t>
    </dgm:pt>
    <dgm:pt modelId="{513FC4BA-5350-4B96-8E96-838A2701200D}" type="parTrans" cxnId="{BADB6885-952F-4155-B805-1349C9C58930}">
      <dgm:prSet/>
      <dgm:spPr/>
      <dgm:t>
        <a:bodyPr/>
        <a:lstStyle/>
        <a:p>
          <a:endParaRPr lang="en-US"/>
        </a:p>
      </dgm:t>
    </dgm:pt>
    <dgm:pt modelId="{54492DCF-50AB-4887-8B51-E300AB609AEE}" type="sibTrans" cxnId="{BADB6885-952F-4155-B805-1349C9C58930}">
      <dgm:prSet/>
      <dgm:spPr/>
      <dgm:t>
        <a:bodyPr/>
        <a:lstStyle/>
        <a:p>
          <a:endParaRPr lang="en-US"/>
        </a:p>
      </dgm:t>
    </dgm:pt>
    <dgm:pt modelId="{FDF3EA3B-E6F7-4A5C-AE47-8A980957AA4B}">
      <dgm:prSet phldrT="[Text]"/>
      <dgm:spPr/>
      <dgm:t>
        <a:bodyPr/>
        <a:lstStyle/>
        <a:p>
          <a:r>
            <a:rPr lang="en-US" dirty="0" smtClean="0">
              <a:solidFill>
                <a:schemeClr val="tx1"/>
              </a:solidFill>
            </a:rPr>
            <a:t>Class II</a:t>
          </a:r>
          <a:endParaRPr lang="en-US" dirty="0">
            <a:solidFill>
              <a:schemeClr val="tx1"/>
            </a:solidFill>
          </a:endParaRPr>
        </a:p>
      </dgm:t>
    </dgm:pt>
    <dgm:pt modelId="{71DE2A11-8B5E-447E-8042-0C4509A7D0CA}" type="parTrans" cxnId="{5E4803F7-5C14-4EA7-8E19-66FCC8FE0720}">
      <dgm:prSet/>
      <dgm:spPr/>
      <dgm:t>
        <a:bodyPr/>
        <a:lstStyle/>
        <a:p>
          <a:endParaRPr lang="en-US"/>
        </a:p>
      </dgm:t>
    </dgm:pt>
    <dgm:pt modelId="{F65F41F5-4F3B-40F4-A8F5-2B39DAF33FCA}" type="sibTrans" cxnId="{5E4803F7-5C14-4EA7-8E19-66FCC8FE0720}">
      <dgm:prSet/>
      <dgm:spPr/>
      <dgm:t>
        <a:bodyPr/>
        <a:lstStyle/>
        <a:p>
          <a:endParaRPr lang="en-US"/>
        </a:p>
      </dgm:t>
    </dgm:pt>
    <dgm:pt modelId="{2EF53F24-82DE-4EBE-AECC-8CD5E491D208}" type="pres">
      <dgm:prSet presAssocID="{53871E09-1397-4C4E-8A20-396680B260A9}" presName="linear" presStyleCnt="0">
        <dgm:presLayoutVars>
          <dgm:animLvl val="lvl"/>
          <dgm:resizeHandles val="exact"/>
        </dgm:presLayoutVars>
      </dgm:prSet>
      <dgm:spPr/>
      <dgm:t>
        <a:bodyPr/>
        <a:lstStyle/>
        <a:p>
          <a:endParaRPr lang="en-US"/>
        </a:p>
      </dgm:t>
    </dgm:pt>
    <dgm:pt modelId="{FFC1A94E-B861-46D0-A0B3-1909F9C3780A}" type="pres">
      <dgm:prSet presAssocID="{D772E38D-3983-4945-BFAA-DAE57F4A7586}" presName="parentText" presStyleLbl="node1" presStyleIdx="0" presStyleCnt="3">
        <dgm:presLayoutVars>
          <dgm:chMax val="0"/>
          <dgm:bulletEnabled val="1"/>
        </dgm:presLayoutVars>
      </dgm:prSet>
      <dgm:spPr/>
      <dgm:t>
        <a:bodyPr/>
        <a:lstStyle/>
        <a:p>
          <a:endParaRPr lang="en-US"/>
        </a:p>
      </dgm:t>
    </dgm:pt>
    <dgm:pt modelId="{51AEEB04-7E43-489A-95CB-C3CA3F74B104}" type="pres">
      <dgm:prSet presAssocID="{E8FBCD27-9EE8-4B72-9724-B52D01A21C63}" presName="spacer" presStyleCnt="0"/>
      <dgm:spPr/>
    </dgm:pt>
    <dgm:pt modelId="{3E0D37EE-FD02-44FA-B971-A6930A048F3A}" type="pres">
      <dgm:prSet presAssocID="{4003E51C-1A7B-488D-B383-B2E4D3F7E666}" presName="parentText" presStyleLbl="node1" presStyleIdx="1" presStyleCnt="3">
        <dgm:presLayoutVars>
          <dgm:chMax val="0"/>
          <dgm:bulletEnabled val="1"/>
        </dgm:presLayoutVars>
      </dgm:prSet>
      <dgm:spPr/>
      <dgm:t>
        <a:bodyPr/>
        <a:lstStyle/>
        <a:p>
          <a:endParaRPr lang="en-US"/>
        </a:p>
      </dgm:t>
    </dgm:pt>
    <dgm:pt modelId="{69856039-D64E-4600-BCE6-0761E8E9717B}" type="pres">
      <dgm:prSet presAssocID="{54492DCF-50AB-4887-8B51-E300AB609AEE}" presName="spacer" presStyleCnt="0"/>
      <dgm:spPr/>
    </dgm:pt>
    <dgm:pt modelId="{DB07EC4F-FC23-4430-9D1E-EE1BF30A2F78}" type="pres">
      <dgm:prSet presAssocID="{FDF3EA3B-E6F7-4A5C-AE47-8A980957AA4B}" presName="parentText" presStyleLbl="node1" presStyleIdx="2" presStyleCnt="3">
        <dgm:presLayoutVars>
          <dgm:chMax val="0"/>
          <dgm:bulletEnabled val="1"/>
        </dgm:presLayoutVars>
      </dgm:prSet>
      <dgm:spPr/>
      <dgm:t>
        <a:bodyPr/>
        <a:lstStyle/>
        <a:p>
          <a:endParaRPr lang="en-US"/>
        </a:p>
      </dgm:t>
    </dgm:pt>
  </dgm:ptLst>
  <dgm:cxnLst>
    <dgm:cxn modelId="{F3EEF4FB-4A37-46FB-9404-D4B5CEFB729D}" type="presOf" srcId="{FDF3EA3B-E6F7-4A5C-AE47-8A980957AA4B}" destId="{DB07EC4F-FC23-4430-9D1E-EE1BF30A2F78}" srcOrd="0" destOrd="0" presId="urn:microsoft.com/office/officeart/2005/8/layout/vList2"/>
    <dgm:cxn modelId="{CBA07FF9-8481-4D3D-BAF4-C7277C99F5AC}" type="presOf" srcId="{D772E38D-3983-4945-BFAA-DAE57F4A7586}" destId="{FFC1A94E-B861-46D0-A0B3-1909F9C3780A}" srcOrd="0" destOrd="0" presId="urn:microsoft.com/office/officeart/2005/8/layout/vList2"/>
    <dgm:cxn modelId="{BADB6885-952F-4155-B805-1349C9C58930}" srcId="{53871E09-1397-4C4E-8A20-396680B260A9}" destId="{4003E51C-1A7B-488D-B383-B2E4D3F7E666}" srcOrd="1" destOrd="0" parTransId="{513FC4BA-5350-4B96-8E96-838A2701200D}" sibTransId="{54492DCF-50AB-4887-8B51-E300AB609AEE}"/>
    <dgm:cxn modelId="{713D7794-EE21-4903-AB9A-AB874A2D2AC5}" type="presOf" srcId="{53871E09-1397-4C4E-8A20-396680B260A9}" destId="{2EF53F24-82DE-4EBE-AECC-8CD5E491D208}" srcOrd="0" destOrd="0" presId="urn:microsoft.com/office/officeart/2005/8/layout/vList2"/>
    <dgm:cxn modelId="{5E4803F7-5C14-4EA7-8E19-66FCC8FE0720}" srcId="{53871E09-1397-4C4E-8A20-396680B260A9}" destId="{FDF3EA3B-E6F7-4A5C-AE47-8A980957AA4B}" srcOrd="2" destOrd="0" parTransId="{71DE2A11-8B5E-447E-8042-0C4509A7D0CA}" sibTransId="{F65F41F5-4F3B-40F4-A8F5-2B39DAF33FCA}"/>
    <dgm:cxn modelId="{4553583F-40E4-4F98-B6C9-5CEFF17BDD6E}" srcId="{53871E09-1397-4C4E-8A20-396680B260A9}" destId="{D772E38D-3983-4945-BFAA-DAE57F4A7586}" srcOrd="0" destOrd="0" parTransId="{A00C3167-ED65-436B-B637-FB585A8BECCB}" sibTransId="{E8FBCD27-9EE8-4B72-9724-B52D01A21C63}"/>
    <dgm:cxn modelId="{57313A8C-1AD2-4426-9CF8-F8316BB30E66}" type="presOf" srcId="{4003E51C-1A7B-488D-B383-B2E4D3F7E666}" destId="{3E0D37EE-FD02-44FA-B971-A6930A048F3A}" srcOrd="0" destOrd="0" presId="urn:microsoft.com/office/officeart/2005/8/layout/vList2"/>
    <dgm:cxn modelId="{E943CC98-7368-4498-ABE9-8877187BC500}" type="presParOf" srcId="{2EF53F24-82DE-4EBE-AECC-8CD5E491D208}" destId="{FFC1A94E-B861-46D0-A0B3-1909F9C3780A}" srcOrd="0" destOrd="0" presId="urn:microsoft.com/office/officeart/2005/8/layout/vList2"/>
    <dgm:cxn modelId="{8FA0D751-C556-46A0-8126-1F9951B697B7}" type="presParOf" srcId="{2EF53F24-82DE-4EBE-AECC-8CD5E491D208}" destId="{51AEEB04-7E43-489A-95CB-C3CA3F74B104}" srcOrd="1" destOrd="0" presId="urn:microsoft.com/office/officeart/2005/8/layout/vList2"/>
    <dgm:cxn modelId="{C828A690-5E3A-48BD-8181-1FB2DF1C44EC}" type="presParOf" srcId="{2EF53F24-82DE-4EBE-AECC-8CD5E491D208}" destId="{3E0D37EE-FD02-44FA-B971-A6930A048F3A}" srcOrd="2" destOrd="0" presId="urn:microsoft.com/office/officeart/2005/8/layout/vList2"/>
    <dgm:cxn modelId="{E985A713-F3D5-4920-AE59-96F2E74D6719}" type="presParOf" srcId="{2EF53F24-82DE-4EBE-AECC-8CD5E491D208}" destId="{69856039-D64E-4600-BCE6-0761E8E9717B}" srcOrd="3" destOrd="0" presId="urn:microsoft.com/office/officeart/2005/8/layout/vList2"/>
    <dgm:cxn modelId="{28606D92-DC3A-4F5A-9F7D-BD3A73F71908}" type="presParOf" srcId="{2EF53F24-82DE-4EBE-AECC-8CD5E491D208}" destId="{DB07EC4F-FC23-4430-9D1E-EE1BF30A2F78}" srcOrd="4"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0D491-0B76-4D37-A12F-CDF69146C218}"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8D9DA74F-A2E9-429D-9759-4E67A1068B90}">
      <dgm:prSet phldrT="[Text]"/>
      <dgm:spPr/>
      <dgm:t>
        <a:bodyPr/>
        <a:lstStyle/>
        <a:p>
          <a:r>
            <a:rPr lang="en-US" dirty="0" smtClean="0"/>
            <a:t>Static = Less than 6% stretch at 10% MBS</a:t>
          </a:r>
          <a:endParaRPr lang="en-US" dirty="0"/>
        </a:p>
      </dgm:t>
    </dgm:pt>
    <dgm:pt modelId="{A1D4E03D-9B4C-41DD-891F-96BE3ED1DEF5}" type="parTrans" cxnId="{6711DA72-CD95-4A09-A5CD-4FF5BC5C971C}">
      <dgm:prSet/>
      <dgm:spPr/>
      <dgm:t>
        <a:bodyPr/>
        <a:lstStyle/>
        <a:p>
          <a:endParaRPr lang="en-US"/>
        </a:p>
      </dgm:t>
    </dgm:pt>
    <dgm:pt modelId="{CA7978A8-CA80-442F-9897-EA0E5AB4CE10}" type="sibTrans" cxnId="{6711DA72-CD95-4A09-A5CD-4FF5BC5C971C}">
      <dgm:prSet/>
      <dgm:spPr/>
      <dgm:t>
        <a:bodyPr/>
        <a:lstStyle/>
        <a:p>
          <a:endParaRPr lang="en-US"/>
        </a:p>
      </dgm:t>
    </dgm:pt>
    <dgm:pt modelId="{66963B61-3346-4889-9AD2-15E5A6E9B0AD}">
      <dgm:prSet phldrT="[Text]"/>
      <dgm:spPr/>
      <dgm:t>
        <a:bodyPr/>
        <a:lstStyle/>
        <a:p>
          <a:r>
            <a:rPr lang="en-US" dirty="0" smtClean="0"/>
            <a:t>Low Stretch = 6 – 10% stretch at 10% MBS</a:t>
          </a:r>
          <a:endParaRPr lang="en-US" dirty="0"/>
        </a:p>
      </dgm:t>
    </dgm:pt>
    <dgm:pt modelId="{A0BEBB74-1A46-4ADA-BA15-E1D36BC9BD38}" type="parTrans" cxnId="{38B7841E-E32C-4E5E-92D9-F066CD5A90F8}">
      <dgm:prSet/>
      <dgm:spPr/>
      <dgm:t>
        <a:bodyPr/>
        <a:lstStyle/>
        <a:p>
          <a:endParaRPr lang="en-US"/>
        </a:p>
      </dgm:t>
    </dgm:pt>
    <dgm:pt modelId="{ECAFA772-4CC5-4EBA-8FC5-2C150EE5108C}" type="sibTrans" cxnId="{38B7841E-E32C-4E5E-92D9-F066CD5A90F8}">
      <dgm:prSet/>
      <dgm:spPr/>
      <dgm:t>
        <a:bodyPr/>
        <a:lstStyle/>
        <a:p>
          <a:endParaRPr lang="en-US"/>
        </a:p>
      </dgm:t>
    </dgm:pt>
    <dgm:pt modelId="{C4CC841B-1074-486C-A62A-22F6574627FF}">
      <dgm:prSet phldrT="[Text]"/>
      <dgm:spPr/>
      <dgm:t>
        <a:bodyPr/>
        <a:lstStyle/>
        <a:p>
          <a:r>
            <a:rPr lang="en-US" dirty="0" smtClean="0"/>
            <a:t>High Stretch = Greater than 10%, typically 40 – 60% stretch at 10% MBS</a:t>
          </a:r>
          <a:endParaRPr lang="en-US" dirty="0"/>
        </a:p>
      </dgm:t>
    </dgm:pt>
    <dgm:pt modelId="{A3F2476C-DCAA-4B8F-A858-7AAD7E432D28}" type="parTrans" cxnId="{E99CE47D-701F-42A1-B8A1-482CC6CEC564}">
      <dgm:prSet/>
      <dgm:spPr/>
      <dgm:t>
        <a:bodyPr/>
        <a:lstStyle/>
        <a:p>
          <a:endParaRPr lang="en-US"/>
        </a:p>
      </dgm:t>
    </dgm:pt>
    <dgm:pt modelId="{C5AA4CAB-9317-4A5D-97A2-97493879AF52}" type="sibTrans" cxnId="{E99CE47D-701F-42A1-B8A1-482CC6CEC564}">
      <dgm:prSet/>
      <dgm:spPr/>
      <dgm:t>
        <a:bodyPr/>
        <a:lstStyle/>
        <a:p>
          <a:endParaRPr lang="en-US"/>
        </a:p>
      </dgm:t>
    </dgm:pt>
    <dgm:pt modelId="{D95B8C83-BF3B-4508-B74C-E440F01AD2D5}" type="pres">
      <dgm:prSet presAssocID="{FE50D491-0B76-4D37-A12F-CDF69146C218}" presName="linear" presStyleCnt="0">
        <dgm:presLayoutVars>
          <dgm:animLvl val="lvl"/>
          <dgm:resizeHandles val="exact"/>
        </dgm:presLayoutVars>
      </dgm:prSet>
      <dgm:spPr/>
      <dgm:t>
        <a:bodyPr/>
        <a:lstStyle/>
        <a:p>
          <a:endParaRPr lang="en-US"/>
        </a:p>
      </dgm:t>
    </dgm:pt>
    <dgm:pt modelId="{7169C174-0BD6-4370-9DE8-39167472284A}" type="pres">
      <dgm:prSet presAssocID="{8D9DA74F-A2E9-429D-9759-4E67A1068B90}" presName="parentText" presStyleLbl="node1" presStyleIdx="0" presStyleCnt="3">
        <dgm:presLayoutVars>
          <dgm:chMax val="0"/>
          <dgm:bulletEnabled val="1"/>
        </dgm:presLayoutVars>
      </dgm:prSet>
      <dgm:spPr/>
      <dgm:t>
        <a:bodyPr/>
        <a:lstStyle/>
        <a:p>
          <a:endParaRPr lang="en-US"/>
        </a:p>
      </dgm:t>
    </dgm:pt>
    <dgm:pt modelId="{4A6812AC-FE47-4739-85D9-E264D6AA2062}" type="pres">
      <dgm:prSet presAssocID="{CA7978A8-CA80-442F-9897-EA0E5AB4CE10}" presName="spacer" presStyleCnt="0"/>
      <dgm:spPr/>
    </dgm:pt>
    <dgm:pt modelId="{3E2DE8DC-B946-44DD-8E61-62095B2450B2}" type="pres">
      <dgm:prSet presAssocID="{66963B61-3346-4889-9AD2-15E5A6E9B0AD}" presName="parentText" presStyleLbl="node1" presStyleIdx="1" presStyleCnt="3">
        <dgm:presLayoutVars>
          <dgm:chMax val="0"/>
          <dgm:bulletEnabled val="1"/>
        </dgm:presLayoutVars>
      </dgm:prSet>
      <dgm:spPr/>
      <dgm:t>
        <a:bodyPr/>
        <a:lstStyle/>
        <a:p>
          <a:endParaRPr lang="en-US"/>
        </a:p>
      </dgm:t>
    </dgm:pt>
    <dgm:pt modelId="{1851FA99-43D7-4F82-962C-7BADAD2E3BF7}" type="pres">
      <dgm:prSet presAssocID="{ECAFA772-4CC5-4EBA-8FC5-2C150EE5108C}" presName="spacer" presStyleCnt="0"/>
      <dgm:spPr/>
    </dgm:pt>
    <dgm:pt modelId="{802B91A0-8492-4A57-809D-C52BEBD6EE64}" type="pres">
      <dgm:prSet presAssocID="{C4CC841B-1074-486C-A62A-22F6574627FF}" presName="parentText" presStyleLbl="node1" presStyleIdx="2" presStyleCnt="3">
        <dgm:presLayoutVars>
          <dgm:chMax val="0"/>
          <dgm:bulletEnabled val="1"/>
        </dgm:presLayoutVars>
      </dgm:prSet>
      <dgm:spPr/>
      <dgm:t>
        <a:bodyPr/>
        <a:lstStyle/>
        <a:p>
          <a:endParaRPr lang="en-US"/>
        </a:p>
      </dgm:t>
    </dgm:pt>
  </dgm:ptLst>
  <dgm:cxnLst>
    <dgm:cxn modelId="{2523674F-B527-4487-A633-BB3924AEB8BF}" type="presOf" srcId="{FE50D491-0B76-4D37-A12F-CDF69146C218}" destId="{D95B8C83-BF3B-4508-B74C-E440F01AD2D5}" srcOrd="0" destOrd="0" presId="urn:microsoft.com/office/officeart/2005/8/layout/vList2"/>
    <dgm:cxn modelId="{7E63ED9B-015C-4239-96F1-1A5210D114EE}" type="presOf" srcId="{66963B61-3346-4889-9AD2-15E5A6E9B0AD}" destId="{3E2DE8DC-B946-44DD-8E61-62095B2450B2}" srcOrd="0" destOrd="0" presId="urn:microsoft.com/office/officeart/2005/8/layout/vList2"/>
    <dgm:cxn modelId="{6108C7D9-B559-412D-B41E-44C6D9237C6D}" type="presOf" srcId="{8D9DA74F-A2E9-429D-9759-4E67A1068B90}" destId="{7169C174-0BD6-4370-9DE8-39167472284A}" srcOrd="0" destOrd="0" presId="urn:microsoft.com/office/officeart/2005/8/layout/vList2"/>
    <dgm:cxn modelId="{850124ED-A6F8-43D2-A63F-69DA954FB93A}" type="presOf" srcId="{C4CC841B-1074-486C-A62A-22F6574627FF}" destId="{802B91A0-8492-4A57-809D-C52BEBD6EE64}" srcOrd="0" destOrd="0" presId="urn:microsoft.com/office/officeart/2005/8/layout/vList2"/>
    <dgm:cxn modelId="{E99CE47D-701F-42A1-B8A1-482CC6CEC564}" srcId="{FE50D491-0B76-4D37-A12F-CDF69146C218}" destId="{C4CC841B-1074-486C-A62A-22F6574627FF}" srcOrd="2" destOrd="0" parTransId="{A3F2476C-DCAA-4B8F-A858-7AAD7E432D28}" sibTransId="{C5AA4CAB-9317-4A5D-97A2-97493879AF52}"/>
    <dgm:cxn modelId="{38B7841E-E32C-4E5E-92D9-F066CD5A90F8}" srcId="{FE50D491-0B76-4D37-A12F-CDF69146C218}" destId="{66963B61-3346-4889-9AD2-15E5A6E9B0AD}" srcOrd="1" destOrd="0" parTransId="{A0BEBB74-1A46-4ADA-BA15-E1D36BC9BD38}" sibTransId="{ECAFA772-4CC5-4EBA-8FC5-2C150EE5108C}"/>
    <dgm:cxn modelId="{6711DA72-CD95-4A09-A5CD-4FF5BC5C971C}" srcId="{FE50D491-0B76-4D37-A12F-CDF69146C218}" destId="{8D9DA74F-A2E9-429D-9759-4E67A1068B90}" srcOrd="0" destOrd="0" parTransId="{A1D4E03D-9B4C-41DD-891F-96BE3ED1DEF5}" sibTransId="{CA7978A8-CA80-442F-9897-EA0E5AB4CE10}"/>
    <dgm:cxn modelId="{326CB84E-D493-4F8A-AA9B-9C07D020FA09}" type="presParOf" srcId="{D95B8C83-BF3B-4508-B74C-E440F01AD2D5}" destId="{7169C174-0BD6-4370-9DE8-39167472284A}" srcOrd="0" destOrd="0" presId="urn:microsoft.com/office/officeart/2005/8/layout/vList2"/>
    <dgm:cxn modelId="{7D0031A2-BCE9-4E8A-A7A5-26D27838B15D}" type="presParOf" srcId="{D95B8C83-BF3B-4508-B74C-E440F01AD2D5}" destId="{4A6812AC-FE47-4739-85D9-E264D6AA2062}" srcOrd="1" destOrd="0" presId="urn:microsoft.com/office/officeart/2005/8/layout/vList2"/>
    <dgm:cxn modelId="{BECAAADC-9FEC-4E96-AA28-46CE85E02E1C}" type="presParOf" srcId="{D95B8C83-BF3B-4508-B74C-E440F01AD2D5}" destId="{3E2DE8DC-B946-44DD-8E61-62095B2450B2}" srcOrd="2" destOrd="0" presId="urn:microsoft.com/office/officeart/2005/8/layout/vList2"/>
    <dgm:cxn modelId="{304152EA-48BC-4E25-81EC-31628579900E}" type="presParOf" srcId="{D95B8C83-BF3B-4508-B74C-E440F01AD2D5}" destId="{1851FA99-43D7-4F82-962C-7BADAD2E3BF7}" srcOrd="3" destOrd="0" presId="urn:microsoft.com/office/officeart/2005/8/layout/vList2"/>
    <dgm:cxn modelId="{0B0E5D42-BFC9-4B81-A21B-165A61B38076}" type="presParOf" srcId="{D95B8C83-BF3B-4508-B74C-E440F01AD2D5}" destId="{802B91A0-8492-4A57-809D-C52BEBD6EE64}"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7B769A-91A8-4454-BDF9-887610C08CB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4E86CEAE-2060-47AE-86C3-735CBB08EF4C}">
      <dgm:prSet phldrT="[Text]"/>
      <dgm:spPr/>
      <dgm:t>
        <a:bodyPr/>
        <a:lstStyle/>
        <a:p>
          <a:r>
            <a:rPr lang="en-US" dirty="0" smtClean="0">
              <a:solidFill>
                <a:schemeClr val="tx1"/>
              </a:solidFill>
            </a:rPr>
            <a:t>Spine (major axis)</a:t>
          </a:r>
          <a:endParaRPr lang="en-US" dirty="0">
            <a:solidFill>
              <a:schemeClr val="tx1"/>
            </a:solidFill>
          </a:endParaRPr>
        </a:p>
      </dgm:t>
    </dgm:pt>
    <dgm:pt modelId="{B8EF480F-DFBD-4C40-AA84-68B087B9B40B}" type="parTrans" cxnId="{425A2328-6106-4E61-9F08-9464F95FD9EA}">
      <dgm:prSet/>
      <dgm:spPr/>
      <dgm:t>
        <a:bodyPr/>
        <a:lstStyle/>
        <a:p>
          <a:endParaRPr lang="en-US"/>
        </a:p>
      </dgm:t>
    </dgm:pt>
    <dgm:pt modelId="{DB462C47-C8F7-4167-9A73-AD70CD31F46F}" type="sibTrans" cxnId="{425A2328-6106-4E61-9F08-9464F95FD9EA}">
      <dgm:prSet/>
      <dgm:spPr/>
      <dgm:t>
        <a:bodyPr/>
        <a:lstStyle/>
        <a:p>
          <a:endParaRPr lang="en-US"/>
        </a:p>
      </dgm:t>
    </dgm:pt>
    <dgm:pt modelId="{5365CFF5-1C3B-4821-91A7-3D096EF7F713}">
      <dgm:prSet phldrT="[Text]"/>
      <dgm:spPr/>
      <dgm:t>
        <a:bodyPr/>
        <a:lstStyle/>
        <a:p>
          <a:r>
            <a:rPr lang="en-US" dirty="0" smtClean="0">
              <a:solidFill>
                <a:schemeClr val="tx1"/>
              </a:solidFill>
            </a:rPr>
            <a:t>Latch</a:t>
          </a:r>
          <a:endParaRPr lang="en-US" dirty="0">
            <a:solidFill>
              <a:schemeClr val="tx1"/>
            </a:solidFill>
          </a:endParaRPr>
        </a:p>
      </dgm:t>
    </dgm:pt>
    <dgm:pt modelId="{BDEFF30D-4D3E-47A2-8249-D74E414F1499}" type="parTrans" cxnId="{1F307574-91A1-4588-A9B2-79F4FAA88453}">
      <dgm:prSet/>
      <dgm:spPr/>
      <dgm:t>
        <a:bodyPr/>
        <a:lstStyle/>
        <a:p>
          <a:endParaRPr lang="en-US"/>
        </a:p>
      </dgm:t>
    </dgm:pt>
    <dgm:pt modelId="{9506EE41-2C2C-4AC5-AB0D-84332B862E09}" type="sibTrans" cxnId="{1F307574-91A1-4588-A9B2-79F4FAA88453}">
      <dgm:prSet/>
      <dgm:spPr/>
      <dgm:t>
        <a:bodyPr/>
        <a:lstStyle/>
        <a:p>
          <a:endParaRPr lang="en-US"/>
        </a:p>
      </dgm:t>
    </dgm:pt>
    <dgm:pt modelId="{8839B6F6-99ED-45CE-84E3-642A3B22A263}">
      <dgm:prSet phldrT="[Text]"/>
      <dgm:spPr/>
      <dgm:t>
        <a:bodyPr/>
        <a:lstStyle/>
        <a:p>
          <a:r>
            <a:rPr lang="en-US" dirty="0" smtClean="0">
              <a:solidFill>
                <a:schemeClr val="tx1"/>
              </a:solidFill>
            </a:rPr>
            <a:t>Gate</a:t>
          </a:r>
          <a:endParaRPr lang="en-US" dirty="0">
            <a:solidFill>
              <a:schemeClr val="tx1"/>
            </a:solidFill>
          </a:endParaRPr>
        </a:p>
      </dgm:t>
    </dgm:pt>
    <dgm:pt modelId="{B401C85F-0C98-4946-9375-B321E0769D6E}" type="parTrans" cxnId="{55F71A32-AFDE-43BC-96AF-54BDE59BEFEB}">
      <dgm:prSet/>
      <dgm:spPr/>
      <dgm:t>
        <a:bodyPr/>
        <a:lstStyle/>
        <a:p>
          <a:endParaRPr lang="en-US"/>
        </a:p>
      </dgm:t>
    </dgm:pt>
    <dgm:pt modelId="{BE2AE671-A1E3-4505-98B8-82078A5DAAA4}" type="sibTrans" cxnId="{55F71A32-AFDE-43BC-96AF-54BDE59BEFEB}">
      <dgm:prSet/>
      <dgm:spPr/>
      <dgm:t>
        <a:bodyPr/>
        <a:lstStyle/>
        <a:p>
          <a:endParaRPr lang="en-US"/>
        </a:p>
      </dgm:t>
    </dgm:pt>
    <dgm:pt modelId="{7772A9E1-4A32-47C5-B4A3-AE559079F638}">
      <dgm:prSet phldrT="[Text]"/>
      <dgm:spPr/>
      <dgm:t>
        <a:bodyPr/>
        <a:lstStyle/>
        <a:p>
          <a:r>
            <a:rPr lang="en-US" dirty="0" smtClean="0">
              <a:solidFill>
                <a:schemeClr val="tx1"/>
              </a:solidFill>
            </a:rPr>
            <a:t>Hinge/Pin</a:t>
          </a:r>
          <a:endParaRPr lang="en-US" dirty="0">
            <a:solidFill>
              <a:schemeClr val="tx1"/>
            </a:solidFill>
          </a:endParaRPr>
        </a:p>
      </dgm:t>
    </dgm:pt>
    <dgm:pt modelId="{3180AF43-37DD-474F-A217-B7FF0145C1E4}" type="parTrans" cxnId="{C27004DD-A963-4552-8CD8-B755BA9FB582}">
      <dgm:prSet/>
      <dgm:spPr/>
      <dgm:t>
        <a:bodyPr/>
        <a:lstStyle/>
        <a:p>
          <a:endParaRPr lang="en-US"/>
        </a:p>
      </dgm:t>
    </dgm:pt>
    <dgm:pt modelId="{4AEDE52F-4440-41C1-A31D-98D1F6FC5DA9}" type="sibTrans" cxnId="{C27004DD-A963-4552-8CD8-B755BA9FB582}">
      <dgm:prSet/>
      <dgm:spPr/>
      <dgm:t>
        <a:bodyPr/>
        <a:lstStyle/>
        <a:p>
          <a:endParaRPr lang="en-US"/>
        </a:p>
      </dgm:t>
    </dgm:pt>
    <dgm:pt modelId="{608FF249-0C5B-429A-9F4F-A5CE164728BB}">
      <dgm:prSet phldrT="[Text]"/>
      <dgm:spPr/>
      <dgm:t>
        <a:bodyPr/>
        <a:lstStyle/>
        <a:p>
          <a:r>
            <a:rPr lang="en-US" dirty="0" smtClean="0">
              <a:solidFill>
                <a:schemeClr val="tx1"/>
              </a:solidFill>
            </a:rPr>
            <a:t>Nose (minor axis)</a:t>
          </a:r>
          <a:endParaRPr lang="en-US" dirty="0">
            <a:solidFill>
              <a:schemeClr val="tx1"/>
            </a:solidFill>
          </a:endParaRPr>
        </a:p>
      </dgm:t>
    </dgm:pt>
    <dgm:pt modelId="{41C4C64C-2477-411B-9C4B-26656BFC8BA4}" type="parTrans" cxnId="{5A4CC88B-F74C-4149-A402-447CC377ABA9}">
      <dgm:prSet/>
      <dgm:spPr/>
      <dgm:t>
        <a:bodyPr/>
        <a:lstStyle/>
        <a:p>
          <a:endParaRPr lang="en-US"/>
        </a:p>
      </dgm:t>
    </dgm:pt>
    <dgm:pt modelId="{F215A058-FF13-4033-8B94-649EF18B5CB5}" type="sibTrans" cxnId="{5A4CC88B-F74C-4149-A402-447CC377ABA9}">
      <dgm:prSet/>
      <dgm:spPr/>
      <dgm:t>
        <a:bodyPr/>
        <a:lstStyle/>
        <a:p>
          <a:endParaRPr lang="en-US"/>
        </a:p>
      </dgm:t>
    </dgm:pt>
    <dgm:pt modelId="{0B5F4795-C9D9-49E5-B5AB-59BBD17AF0CE}" type="pres">
      <dgm:prSet presAssocID="{B77B769A-91A8-4454-BDF9-887610C08CBE}" presName="linear" presStyleCnt="0">
        <dgm:presLayoutVars>
          <dgm:animLvl val="lvl"/>
          <dgm:resizeHandles val="exact"/>
        </dgm:presLayoutVars>
      </dgm:prSet>
      <dgm:spPr/>
      <dgm:t>
        <a:bodyPr/>
        <a:lstStyle/>
        <a:p>
          <a:endParaRPr lang="en-US"/>
        </a:p>
      </dgm:t>
    </dgm:pt>
    <dgm:pt modelId="{5C043342-BDDB-4B66-B17D-8EA4042466F8}" type="pres">
      <dgm:prSet presAssocID="{4E86CEAE-2060-47AE-86C3-735CBB08EF4C}" presName="parentText" presStyleLbl="node1" presStyleIdx="0" presStyleCnt="5">
        <dgm:presLayoutVars>
          <dgm:chMax val="0"/>
          <dgm:bulletEnabled val="1"/>
        </dgm:presLayoutVars>
      </dgm:prSet>
      <dgm:spPr/>
      <dgm:t>
        <a:bodyPr/>
        <a:lstStyle/>
        <a:p>
          <a:endParaRPr lang="en-US"/>
        </a:p>
      </dgm:t>
    </dgm:pt>
    <dgm:pt modelId="{30488668-CB24-4068-BE47-585C8663AF44}" type="pres">
      <dgm:prSet presAssocID="{DB462C47-C8F7-4167-9A73-AD70CD31F46F}" presName="spacer" presStyleCnt="0"/>
      <dgm:spPr/>
    </dgm:pt>
    <dgm:pt modelId="{0A88D21C-9D06-4129-BD58-9D363EC1F7D5}" type="pres">
      <dgm:prSet presAssocID="{5365CFF5-1C3B-4821-91A7-3D096EF7F713}" presName="parentText" presStyleLbl="node1" presStyleIdx="1" presStyleCnt="5">
        <dgm:presLayoutVars>
          <dgm:chMax val="0"/>
          <dgm:bulletEnabled val="1"/>
        </dgm:presLayoutVars>
      </dgm:prSet>
      <dgm:spPr/>
      <dgm:t>
        <a:bodyPr/>
        <a:lstStyle/>
        <a:p>
          <a:endParaRPr lang="en-US"/>
        </a:p>
      </dgm:t>
    </dgm:pt>
    <dgm:pt modelId="{A94B8347-A9F5-4F3C-A800-64DC9DAED772}" type="pres">
      <dgm:prSet presAssocID="{9506EE41-2C2C-4AC5-AB0D-84332B862E09}" presName="spacer" presStyleCnt="0"/>
      <dgm:spPr/>
    </dgm:pt>
    <dgm:pt modelId="{A90F97C6-D873-494A-97BD-23226FEADBF7}" type="pres">
      <dgm:prSet presAssocID="{8839B6F6-99ED-45CE-84E3-642A3B22A263}" presName="parentText" presStyleLbl="node1" presStyleIdx="2" presStyleCnt="5">
        <dgm:presLayoutVars>
          <dgm:chMax val="0"/>
          <dgm:bulletEnabled val="1"/>
        </dgm:presLayoutVars>
      </dgm:prSet>
      <dgm:spPr/>
      <dgm:t>
        <a:bodyPr/>
        <a:lstStyle/>
        <a:p>
          <a:endParaRPr lang="en-US"/>
        </a:p>
      </dgm:t>
    </dgm:pt>
    <dgm:pt modelId="{7E120508-D13B-4F48-9810-AE8E43565E02}" type="pres">
      <dgm:prSet presAssocID="{BE2AE671-A1E3-4505-98B8-82078A5DAAA4}" presName="spacer" presStyleCnt="0"/>
      <dgm:spPr/>
    </dgm:pt>
    <dgm:pt modelId="{3D447F6D-9371-45FB-9BF2-A5E224764EEA}" type="pres">
      <dgm:prSet presAssocID="{7772A9E1-4A32-47C5-B4A3-AE559079F638}" presName="parentText" presStyleLbl="node1" presStyleIdx="3" presStyleCnt="5">
        <dgm:presLayoutVars>
          <dgm:chMax val="0"/>
          <dgm:bulletEnabled val="1"/>
        </dgm:presLayoutVars>
      </dgm:prSet>
      <dgm:spPr/>
      <dgm:t>
        <a:bodyPr/>
        <a:lstStyle/>
        <a:p>
          <a:endParaRPr lang="en-US"/>
        </a:p>
      </dgm:t>
    </dgm:pt>
    <dgm:pt modelId="{85DC5DAB-61B2-4E45-A47E-17D583C9F3EC}" type="pres">
      <dgm:prSet presAssocID="{4AEDE52F-4440-41C1-A31D-98D1F6FC5DA9}" presName="spacer" presStyleCnt="0"/>
      <dgm:spPr/>
    </dgm:pt>
    <dgm:pt modelId="{2B1F23A2-816A-40CE-9819-C9ABB5A915A3}" type="pres">
      <dgm:prSet presAssocID="{608FF249-0C5B-429A-9F4F-A5CE164728BB}" presName="parentText" presStyleLbl="node1" presStyleIdx="4" presStyleCnt="5">
        <dgm:presLayoutVars>
          <dgm:chMax val="0"/>
          <dgm:bulletEnabled val="1"/>
        </dgm:presLayoutVars>
      </dgm:prSet>
      <dgm:spPr/>
      <dgm:t>
        <a:bodyPr/>
        <a:lstStyle/>
        <a:p>
          <a:endParaRPr lang="en-US"/>
        </a:p>
      </dgm:t>
    </dgm:pt>
  </dgm:ptLst>
  <dgm:cxnLst>
    <dgm:cxn modelId="{55F71A32-AFDE-43BC-96AF-54BDE59BEFEB}" srcId="{B77B769A-91A8-4454-BDF9-887610C08CBE}" destId="{8839B6F6-99ED-45CE-84E3-642A3B22A263}" srcOrd="2" destOrd="0" parTransId="{B401C85F-0C98-4946-9375-B321E0769D6E}" sibTransId="{BE2AE671-A1E3-4505-98B8-82078A5DAAA4}"/>
    <dgm:cxn modelId="{425A2328-6106-4E61-9F08-9464F95FD9EA}" srcId="{B77B769A-91A8-4454-BDF9-887610C08CBE}" destId="{4E86CEAE-2060-47AE-86C3-735CBB08EF4C}" srcOrd="0" destOrd="0" parTransId="{B8EF480F-DFBD-4C40-AA84-68B087B9B40B}" sibTransId="{DB462C47-C8F7-4167-9A73-AD70CD31F46F}"/>
    <dgm:cxn modelId="{432E3540-B783-431B-8444-ECD60398183E}" type="presOf" srcId="{4E86CEAE-2060-47AE-86C3-735CBB08EF4C}" destId="{5C043342-BDDB-4B66-B17D-8EA4042466F8}" srcOrd="0" destOrd="0" presId="urn:microsoft.com/office/officeart/2005/8/layout/vList2"/>
    <dgm:cxn modelId="{1F307574-91A1-4588-A9B2-79F4FAA88453}" srcId="{B77B769A-91A8-4454-BDF9-887610C08CBE}" destId="{5365CFF5-1C3B-4821-91A7-3D096EF7F713}" srcOrd="1" destOrd="0" parTransId="{BDEFF30D-4D3E-47A2-8249-D74E414F1499}" sibTransId="{9506EE41-2C2C-4AC5-AB0D-84332B862E09}"/>
    <dgm:cxn modelId="{5A4CC88B-F74C-4149-A402-447CC377ABA9}" srcId="{B77B769A-91A8-4454-BDF9-887610C08CBE}" destId="{608FF249-0C5B-429A-9F4F-A5CE164728BB}" srcOrd="4" destOrd="0" parTransId="{41C4C64C-2477-411B-9C4B-26656BFC8BA4}" sibTransId="{F215A058-FF13-4033-8B94-649EF18B5CB5}"/>
    <dgm:cxn modelId="{D91BD6A8-96B6-4341-838D-4866B2C980E1}" type="presOf" srcId="{608FF249-0C5B-429A-9F4F-A5CE164728BB}" destId="{2B1F23A2-816A-40CE-9819-C9ABB5A915A3}" srcOrd="0" destOrd="0" presId="urn:microsoft.com/office/officeart/2005/8/layout/vList2"/>
    <dgm:cxn modelId="{9DAFE868-80C0-4FF3-93DA-18BD39359D93}" type="presOf" srcId="{8839B6F6-99ED-45CE-84E3-642A3B22A263}" destId="{A90F97C6-D873-494A-97BD-23226FEADBF7}" srcOrd="0" destOrd="0" presId="urn:microsoft.com/office/officeart/2005/8/layout/vList2"/>
    <dgm:cxn modelId="{098CF85B-8B5E-4921-9F98-E411750CE2ED}" type="presOf" srcId="{B77B769A-91A8-4454-BDF9-887610C08CBE}" destId="{0B5F4795-C9D9-49E5-B5AB-59BBD17AF0CE}" srcOrd="0" destOrd="0" presId="urn:microsoft.com/office/officeart/2005/8/layout/vList2"/>
    <dgm:cxn modelId="{C27004DD-A963-4552-8CD8-B755BA9FB582}" srcId="{B77B769A-91A8-4454-BDF9-887610C08CBE}" destId="{7772A9E1-4A32-47C5-B4A3-AE559079F638}" srcOrd="3" destOrd="0" parTransId="{3180AF43-37DD-474F-A217-B7FF0145C1E4}" sibTransId="{4AEDE52F-4440-41C1-A31D-98D1F6FC5DA9}"/>
    <dgm:cxn modelId="{7F2FA932-5C18-4A3D-91F6-C2E941C7BC41}" type="presOf" srcId="{5365CFF5-1C3B-4821-91A7-3D096EF7F713}" destId="{0A88D21C-9D06-4129-BD58-9D363EC1F7D5}" srcOrd="0" destOrd="0" presId="urn:microsoft.com/office/officeart/2005/8/layout/vList2"/>
    <dgm:cxn modelId="{8265DCA4-0511-4492-A747-2B2449FF06CF}" type="presOf" srcId="{7772A9E1-4A32-47C5-B4A3-AE559079F638}" destId="{3D447F6D-9371-45FB-9BF2-A5E224764EEA}" srcOrd="0" destOrd="0" presId="urn:microsoft.com/office/officeart/2005/8/layout/vList2"/>
    <dgm:cxn modelId="{1DD4942C-3F18-4246-8D37-9D6D5EC0A3AA}" type="presParOf" srcId="{0B5F4795-C9D9-49E5-B5AB-59BBD17AF0CE}" destId="{5C043342-BDDB-4B66-B17D-8EA4042466F8}" srcOrd="0" destOrd="0" presId="urn:microsoft.com/office/officeart/2005/8/layout/vList2"/>
    <dgm:cxn modelId="{CA26DF98-6188-4B1F-9403-8FB662092E9C}" type="presParOf" srcId="{0B5F4795-C9D9-49E5-B5AB-59BBD17AF0CE}" destId="{30488668-CB24-4068-BE47-585C8663AF44}" srcOrd="1" destOrd="0" presId="urn:microsoft.com/office/officeart/2005/8/layout/vList2"/>
    <dgm:cxn modelId="{937D2512-8D0E-46AC-93F5-EA8ACF41E2FF}" type="presParOf" srcId="{0B5F4795-C9D9-49E5-B5AB-59BBD17AF0CE}" destId="{0A88D21C-9D06-4129-BD58-9D363EC1F7D5}" srcOrd="2" destOrd="0" presId="urn:microsoft.com/office/officeart/2005/8/layout/vList2"/>
    <dgm:cxn modelId="{FDF8230C-394A-4122-8121-6366F908A656}" type="presParOf" srcId="{0B5F4795-C9D9-49E5-B5AB-59BBD17AF0CE}" destId="{A94B8347-A9F5-4F3C-A800-64DC9DAED772}" srcOrd="3" destOrd="0" presId="urn:microsoft.com/office/officeart/2005/8/layout/vList2"/>
    <dgm:cxn modelId="{E85DA41C-6D1B-4681-8B71-CFC5D53ABD3E}" type="presParOf" srcId="{0B5F4795-C9D9-49E5-B5AB-59BBD17AF0CE}" destId="{A90F97C6-D873-494A-97BD-23226FEADBF7}" srcOrd="4" destOrd="0" presId="urn:microsoft.com/office/officeart/2005/8/layout/vList2"/>
    <dgm:cxn modelId="{B38D3183-7E67-4E75-8961-964CF620F2D3}" type="presParOf" srcId="{0B5F4795-C9D9-49E5-B5AB-59BBD17AF0CE}" destId="{7E120508-D13B-4F48-9810-AE8E43565E02}" srcOrd="5" destOrd="0" presId="urn:microsoft.com/office/officeart/2005/8/layout/vList2"/>
    <dgm:cxn modelId="{1119AF5C-A79D-478E-9005-DB5798F7EED3}" type="presParOf" srcId="{0B5F4795-C9D9-49E5-B5AB-59BBD17AF0CE}" destId="{3D447F6D-9371-45FB-9BF2-A5E224764EEA}" srcOrd="6" destOrd="0" presId="urn:microsoft.com/office/officeart/2005/8/layout/vList2"/>
    <dgm:cxn modelId="{7E9EC57E-5368-4796-9040-84AF3DF4CA5D}" type="presParOf" srcId="{0B5F4795-C9D9-49E5-B5AB-59BBD17AF0CE}" destId="{85DC5DAB-61B2-4E45-A47E-17D583C9F3EC}" srcOrd="7" destOrd="0" presId="urn:microsoft.com/office/officeart/2005/8/layout/vList2"/>
    <dgm:cxn modelId="{312643BF-3E51-4896-9DCF-4B9563EE912C}" type="presParOf" srcId="{0B5F4795-C9D9-49E5-B5AB-59BBD17AF0CE}" destId="{2B1F23A2-816A-40CE-9819-C9ABB5A915A3}"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C3D35-E526-466F-B11E-98C2C6FEB31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C5F0E7F-CDE2-4067-A989-F7D8CC2A0C84}">
      <dgm:prSet phldrT="[Text]"/>
      <dgm:spPr/>
      <dgm:t>
        <a:bodyPr/>
        <a:lstStyle/>
        <a:p>
          <a:r>
            <a:rPr lang="en-US" dirty="0" smtClean="0">
              <a:solidFill>
                <a:schemeClr val="tx1"/>
              </a:solidFill>
            </a:rPr>
            <a:t>Rescue Eight</a:t>
          </a:r>
          <a:endParaRPr lang="en-US" dirty="0">
            <a:solidFill>
              <a:schemeClr val="tx1"/>
            </a:solidFill>
          </a:endParaRPr>
        </a:p>
      </dgm:t>
    </dgm:pt>
    <dgm:pt modelId="{D15B79FF-0383-43EC-9535-B783DB32458B}" type="parTrans" cxnId="{FCBA9D51-E657-426F-BDD9-CE809D91D0AE}">
      <dgm:prSet/>
      <dgm:spPr/>
      <dgm:t>
        <a:bodyPr/>
        <a:lstStyle/>
        <a:p>
          <a:endParaRPr lang="en-US"/>
        </a:p>
      </dgm:t>
    </dgm:pt>
    <dgm:pt modelId="{29141F7C-A66A-4743-A02D-A01C0EDC375A}" type="sibTrans" cxnId="{FCBA9D51-E657-426F-BDD9-CE809D91D0AE}">
      <dgm:prSet/>
      <dgm:spPr/>
      <dgm:t>
        <a:bodyPr/>
        <a:lstStyle/>
        <a:p>
          <a:endParaRPr lang="en-US"/>
        </a:p>
      </dgm:t>
    </dgm:pt>
    <dgm:pt modelId="{54FED3B9-A89E-4449-B594-0BC974F4F578}">
      <dgm:prSet phldrT="[Text]"/>
      <dgm:spPr/>
      <dgm:t>
        <a:bodyPr/>
        <a:lstStyle/>
        <a:p>
          <a:r>
            <a:rPr lang="en-US" dirty="0" smtClean="0">
              <a:solidFill>
                <a:schemeClr val="tx1"/>
              </a:solidFill>
            </a:rPr>
            <a:t>Break Bar Rack</a:t>
          </a:r>
          <a:endParaRPr lang="en-US" dirty="0">
            <a:solidFill>
              <a:schemeClr val="tx1"/>
            </a:solidFill>
          </a:endParaRPr>
        </a:p>
      </dgm:t>
    </dgm:pt>
    <dgm:pt modelId="{EF416E45-FB8C-4293-9F85-C47B9A73146D}" type="parTrans" cxnId="{563ED83E-A928-4239-B538-18F75F58AC80}">
      <dgm:prSet/>
      <dgm:spPr/>
      <dgm:t>
        <a:bodyPr/>
        <a:lstStyle/>
        <a:p>
          <a:endParaRPr lang="en-US"/>
        </a:p>
      </dgm:t>
    </dgm:pt>
    <dgm:pt modelId="{925D0C92-5B75-4201-B9E9-9C5B4B47C92A}" type="sibTrans" cxnId="{563ED83E-A928-4239-B538-18F75F58AC80}">
      <dgm:prSet/>
      <dgm:spPr/>
      <dgm:t>
        <a:bodyPr/>
        <a:lstStyle/>
        <a:p>
          <a:endParaRPr lang="en-US"/>
        </a:p>
      </dgm:t>
    </dgm:pt>
    <dgm:pt modelId="{DD62338E-E147-4DB6-9FBA-99A657185326}">
      <dgm:prSet phldrT="[Text]"/>
      <dgm:spPr/>
      <dgm:t>
        <a:bodyPr/>
        <a:lstStyle/>
        <a:p>
          <a:r>
            <a:rPr lang="en-US" dirty="0" smtClean="0"/>
            <a:t>Friction is adjusted by manipulation of the rope and offers limited control</a:t>
          </a:r>
          <a:endParaRPr lang="en-US" dirty="0"/>
        </a:p>
      </dgm:t>
    </dgm:pt>
    <dgm:pt modelId="{0A9291D5-F13D-4F6C-8D77-F40BCC1179B9}" type="parTrans" cxnId="{7F1768A1-B1E7-4EB3-AC0C-EFAE7255E837}">
      <dgm:prSet/>
      <dgm:spPr/>
      <dgm:t>
        <a:bodyPr/>
        <a:lstStyle/>
        <a:p>
          <a:endParaRPr lang="en-US"/>
        </a:p>
      </dgm:t>
    </dgm:pt>
    <dgm:pt modelId="{CF4B1E1E-C33C-4773-8C68-ED99A3FAC893}" type="sibTrans" cxnId="{7F1768A1-B1E7-4EB3-AC0C-EFAE7255E837}">
      <dgm:prSet/>
      <dgm:spPr/>
      <dgm:t>
        <a:bodyPr/>
        <a:lstStyle/>
        <a:p>
          <a:endParaRPr lang="en-US"/>
        </a:p>
      </dgm:t>
    </dgm:pt>
    <dgm:pt modelId="{D57DBBDF-DBE2-40AE-82B9-556BDB7821E2}">
      <dgm:prSet phldrT="[Text]"/>
      <dgm:spPr/>
      <dgm:t>
        <a:bodyPr/>
        <a:lstStyle/>
        <a:p>
          <a:r>
            <a:rPr lang="en-US" dirty="0" smtClean="0"/>
            <a:t>Friction can be multiplied through rigging but must be unloaded to do so</a:t>
          </a:r>
          <a:endParaRPr lang="en-US" dirty="0"/>
        </a:p>
      </dgm:t>
    </dgm:pt>
    <dgm:pt modelId="{2A20DE77-E632-43C7-A6E9-3C05FB843310}" type="parTrans" cxnId="{6FF19565-B8D9-4F38-B2C2-75B3057CA4C5}">
      <dgm:prSet/>
      <dgm:spPr/>
      <dgm:t>
        <a:bodyPr/>
        <a:lstStyle/>
        <a:p>
          <a:endParaRPr lang="en-US"/>
        </a:p>
      </dgm:t>
    </dgm:pt>
    <dgm:pt modelId="{F290BA28-152F-48C4-9215-87D97464490F}" type="sibTrans" cxnId="{6FF19565-B8D9-4F38-B2C2-75B3057CA4C5}">
      <dgm:prSet/>
      <dgm:spPr/>
      <dgm:t>
        <a:bodyPr/>
        <a:lstStyle/>
        <a:p>
          <a:endParaRPr lang="en-US"/>
        </a:p>
      </dgm:t>
    </dgm:pt>
    <dgm:pt modelId="{41A88F9E-03C1-4826-B9CB-4E69B793E09D}">
      <dgm:prSet phldrT="[Text]"/>
      <dgm:spPr/>
      <dgm:t>
        <a:bodyPr/>
        <a:lstStyle/>
        <a:p>
          <a:r>
            <a:rPr lang="en-US" dirty="0" smtClean="0"/>
            <a:t>Friction is adjusted by manipulation of rope and bars and offers superior control</a:t>
          </a:r>
          <a:endParaRPr lang="en-US" dirty="0"/>
        </a:p>
      </dgm:t>
    </dgm:pt>
    <dgm:pt modelId="{E6A85523-5AD3-410B-88D6-82DB4905D848}" type="parTrans" cxnId="{73583B7F-CDDA-498B-B73E-9442E563D335}">
      <dgm:prSet/>
      <dgm:spPr/>
      <dgm:t>
        <a:bodyPr/>
        <a:lstStyle/>
        <a:p>
          <a:endParaRPr lang="en-US"/>
        </a:p>
      </dgm:t>
    </dgm:pt>
    <dgm:pt modelId="{81F8C2CE-6E36-4357-B1C3-61C1B38DA3B4}" type="sibTrans" cxnId="{73583B7F-CDDA-498B-B73E-9442E563D335}">
      <dgm:prSet/>
      <dgm:spPr/>
      <dgm:t>
        <a:bodyPr/>
        <a:lstStyle/>
        <a:p>
          <a:endParaRPr lang="en-US"/>
        </a:p>
      </dgm:t>
    </dgm:pt>
    <dgm:pt modelId="{D8C2C523-6FC4-438D-8E49-233D77A5C351}">
      <dgm:prSet phldrT="[Text]"/>
      <dgm:spPr/>
      <dgm:t>
        <a:bodyPr/>
        <a:lstStyle/>
        <a:p>
          <a:r>
            <a:rPr lang="en-US" dirty="0" smtClean="0"/>
            <a:t>Friction can be multiplied and reduced by integration or removal of bars without unloading</a:t>
          </a:r>
          <a:endParaRPr lang="en-US" dirty="0"/>
        </a:p>
      </dgm:t>
    </dgm:pt>
    <dgm:pt modelId="{E7F00431-D61C-4D19-951D-1184F3162296}" type="parTrans" cxnId="{1D280860-6C5D-415A-ABEE-D487A993A885}">
      <dgm:prSet/>
      <dgm:spPr/>
      <dgm:t>
        <a:bodyPr/>
        <a:lstStyle/>
        <a:p>
          <a:endParaRPr lang="en-US"/>
        </a:p>
      </dgm:t>
    </dgm:pt>
    <dgm:pt modelId="{BC60D0E4-08DA-4699-90EC-13EAF8D117E2}" type="sibTrans" cxnId="{1D280860-6C5D-415A-ABEE-D487A993A885}">
      <dgm:prSet/>
      <dgm:spPr/>
      <dgm:t>
        <a:bodyPr/>
        <a:lstStyle/>
        <a:p>
          <a:endParaRPr lang="en-US"/>
        </a:p>
      </dgm:t>
    </dgm:pt>
    <dgm:pt modelId="{F957E832-0660-496D-91EF-1F0EF43006AD}" type="pres">
      <dgm:prSet presAssocID="{CEFC3D35-E526-466F-B11E-98C2C6FEB316}" presName="Name0" presStyleCnt="0">
        <dgm:presLayoutVars>
          <dgm:dir/>
          <dgm:animLvl val="lvl"/>
          <dgm:resizeHandles val="exact"/>
        </dgm:presLayoutVars>
      </dgm:prSet>
      <dgm:spPr/>
      <dgm:t>
        <a:bodyPr/>
        <a:lstStyle/>
        <a:p>
          <a:endParaRPr lang="en-US"/>
        </a:p>
      </dgm:t>
    </dgm:pt>
    <dgm:pt modelId="{E65F4424-756F-4DBD-AD47-2E86E010CB61}" type="pres">
      <dgm:prSet presAssocID="{1C5F0E7F-CDE2-4067-A989-F7D8CC2A0C84}" presName="composite" presStyleCnt="0"/>
      <dgm:spPr/>
    </dgm:pt>
    <dgm:pt modelId="{1C9016A2-AD2C-4320-B50B-09A2C9BF9584}" type="pres">
      <dgm:prSet presAssocID="{1C5F0E7F-CDE2-4067-A989-F7D8CC2A0C84}" presName="parTx" presStyleLbl="alignNode1" presStyleIdx="0" presStyleCnt="2">
        <dgm:presLayoutVars>
          <dgm:chMax val="0"/>
          <dgm:chPref val="0"/>
          <dgm:bulletEnabled val="1"/>
        </dgm:presLayoutVars>
      </dgm:prSet>
      <dgm:spPr/>
      <dgm:t>
        <a:bodyPr/>
        <a:lstStyle/>
        <a:p>
          <a:endParaRPr lang="en-US"/>
        </a:p>
      </dgm:t>
    </dgm:pt>
    <dgm:pt modelId="{D24FA264-4D11-42C4-8CDD-CD44CD05DC51}" type="pres">
      <dgm:prSet presAssocID="{1C5F0E7F-CDE2-4067-A989-F7D8CC2A0C84}" presName="desTx" presStyleLbl="alignAccFollowNode1" presStyleIdx="0" presStyleCnt="2">
        <dgm:presLayoutVars>
          <dgm:bulletEnabled val="1"/>
        </dgm:presLayoutVars>
      </dgm:prSet>
      <dgm:spPr/>
      <dgm:t>
        <a:bodyPr/>
        <a:lstStyle/>
        <a:p>
          <a:endParaRPr lang="en-US"/>
        </a:p>
      </dgm:t>
    </dgm:pt>
    <dgm:pt modelId="{6D57D6BB-8016-42E6-95AE-357CD4C65349}" type="pres">
      <dgm:prSet presAssocID="{29141F7C-A66A-4743-A02D-A01C0EDC375A}" presName="space" presStyleCnt="0"/>
      <dgm:spPr/>
    </dgm:pt>
    <dgm:pt modelId="{1F13D7E6-C55D-4F4B-A972-6F7E6482B704}" type="pres">
      <dgm:prSet presAssocID="{54FED3B9-A89E-4449-B594-0BC974F4F578}" presName="composite" presStyleCnt="0"/>
      <dgm:spPr/>
    </dgm:pt>
    <dgm:pt modelId="{6EC99226-9511-44D1-8EA9-20342FED7D8C}" type="pres">
      <dgm:prSet presAssocID="{54FED3B9-A89E-4449-B594-0BC974F4F578}" presName="parTx" presStyleLbl="alignNode1" presStyleIdx="1" presStyleCnt="2">
        <dgm:presLayoutVars>
          <dgm:chMax val="0"/>
          <dgm:chPref val="0"/>
          <dgm:bulletEnabled val="1"/>
        </dgm:presLayoutVars>
      </dgm:prSet>
      <dgm:spPr/>
      <dgm:t>
        <a:bodyPr/>
        <a:lstStyle/>
        <a:p>
          <a:endParaRPr lang="en-US"/>
        </a:p>
      </dgm:t>
    </dgm:pt>
    <dgm:pt modelId="{1CD00515-D206-451E-8829-9CA2FCDF4509}" type="pres">
      <dgm:prSet presAssocID="{54FED3B9-A89E-4449-B594-0BC974F4F578}" presName="desTx" presStyleLbl="alignAccFollowNode1" presStyleIdx="1" presStyleCnt="2">
        <dgm:presLayoutVars>
          <dgm:bulletEnabled val="1"/>
        </dgm:presLayoutVars>
      </dgm:prSet>
      <dgm:spPr/>
      <dgm:t>
        <a:bodyPr/>
        <a:lstStyle/>
        <a:p>
          <a:endParaRPr lang="en-US"/>
        </a:p>
      </dgm:t>
    </dgm:pt>
  </dgm:ptLst>
  <dgm:cxnLst>
    <dgm:cxn modelId="{FF47681E-912B-4653-930F-FA8238AF999B}" type="presOf" srcId="{54FED3B9-A89E-4449-B594-0BC974F4F578}" destId="{6EC99226-9511-44D1-8EA9-20342FED7D8C}" srcOrd="0" destOrd="0" presId="urn:microsoft.com/office/officeart/2005/8/layout/hList1"/>
    <dgm:cxn modelId="{76FEC8E7-B0AB-4F68-ACFB-EE3F371960FE}" type="presOf" srcId="{41A88F9E-03C1-4826-B9CB-4E69B793E09D}" destId="{1CD00515-D206-451E-8829-9CA2FCDF4509}" srcOrd="0" destOrd="0" presId="urn:microsoft.com/office/officeart/2005/8/layout/hList1"/>
    <dgm:cxn modelId="{563ED83E-A928-4239-B538-18F75F58AC80}" srcId="{CEFC3D35-E526-466F-B11E-98C2C6FEB316}" destId="{54FED3B9-A89E-4449-B594-0BC974F4F578}" srcOrd="1" destOrd="0" parTransId="{EF416E45-FB8C-4293-9F85-C47B9A73146D}" sibTransId="{925D0C92-5B75-4201-B9E9-9C5B4B47C92A}"/>
    <dgm:cxn modelId="{74FE34B3-CC80-42E0-9EBC-A7684BB96326}" type="presOf" srcId="{D8C2C523-6FC4-438D-8E49-233D77A5C351}" destId="{1CD00515-D206-451E-8829-9CA2FCDF4509}" srcOrd="0" destOrd="1" presId="urn:microsoft.com/office/officeart/2005/8/layout/hList1"/>
    <dgm:cxn modelId="{F0878911-DB1B-40CE-8821-B9518E0B8D04}" type="presOf" srcId="{CEFC3D35-E526-466F-B11E-98C2C6FEB316}" destId="{F957E832-0660-496D-91EF-1F0EF43006AD}" srcOrd="0" destOrd="0" presId="urn:microsoft.com/office/officeart/2005/8/layout/hList1"/>
    <dgm:cxn modelId="{014A8905-E589-4C4C-B6FE-E1E9C943CA34}" type="presOf" srcId="{1C5F0E7F-CDE2-4067-A989-F7D8CC2A0C84}" destId="{1C9016A2-AD2C-4320-B50B-09A2C9BF9584}" srcOrd="0" destOrd="0" presId="urn:microsoft.com/office/officeart/2005/8/layout/hList1"/>
    <dgm:cxn modelId="{B07F59C3-103B-46F0-AE94-992FC679559C}" type="presOf" srcId="{D57DBBDF-DBE2-40AE-82B9-556BDB7821E2}" destId="{D24FA264-4D11-42C4-8CDD-CD44CD05DC51}" srcOrd="0" destOrd="1" presId="urn:microsoft.com/office/officeart/2005/8/layout/hList1"/>
    <dgm:cxn modelId="{6FF19565-B8D9-4F38-B2C2-75B3057CA4C5}" srcId="{1C5F0E7F-CDE2-4067-A989-F7D8CC2A0C84}" destId="{D57DBBDF-DBE2-40AE-82B9-556BDB7821E2}" srcOrd="1" destOrd="0" parTransId="{2A20DE77-E632-43C7-A6E9-3C05FB843310}" sibTransId="{F290BA28-152F-48C4-9215-87D97464490F}"/>
    <dgm:cxn modelId="{FCBA9D51-E657-426F-BDD9-CE809D91D0AE}" srcId="{CEFC3D35-E526-466F-B11E-98C2C6FEB316}" destId="{1C5F0E7F-CDE2-4067-A989-F7D8CC2A0C84}" srcOrd="0" destOrd="0" parTransId="{D15B79FF-0383-43EC-9535-B783DB32458B}" sibTransId="{29141F7C-A66A-4743-A02D-A01C0EDC375A}"/>
    <dgm:cxn modelId="{7F1768A1-B1E7-4EB3-AC0C-EFAE7255E837}" srcId="{1C5F0E7F-CDE2-4067-A989-F7D8CC2A0C84}" destId="{DD62338E-E147-4DB6-9FBA-99A657185326}" srcOrd="0" destOrd="0" parTransId="{0A9291D5-F13D-4F6C-8D77-F40BCC1179B9}" sibTransId="{CF4B1E1E-C33C-4773-8C68-ED99A3FAC893}"/>
    <dgm:cxn modelId="{73583B7F-CDDA-498B-B73E-9442E563D335}" srcId="{54FED3B9-A89E-4449-B594-0BC974F4F578}" destId="{41A88F9E-03C1-4826-B9CB-4E69B793E09D}" srcOrd="0" destOrd="0" parTransId="{E6A85523-5AD3-410B-88D6-82DB4905D848}" sibTransId="{81F8C2CE-6E36-4357-B1C3-61C1B38DA3B4}"/>
    <dgm:cxn modelId="{B1CCF51C-9578-4520-92CA-7553BD700BA6}" type="presOf" srcId="{DD62338E-E147-4DB6-9FBA-99A657185326}" destId="{D24FA264-4D11-42C4-8CDD-CD44CD05DC51}" srcOrd="0" destOrd="0" presId="urn:microsoft.com/office/officeart/2005/8/layout/hList1"/>
    <dgm:cxn modelId="{1D280860-6C5D-415A-ABEE-D487A993A885}" srcId="{54FED3B9-A89E-4449-B594-0BC974F4F578}" destId="{D8C2C523-6FC4-438D-8E49-233D77A5C351}" srcOrd="1" destOrd="0" parTransId="{E7F00431-D61C-4D19-951D-1184F3162296}" sibTransId="{BC60D0E4-08DA-4699-90EC-13EAF8D117E2}"/>
    <dgm:cxn modelId="{DB84CCEC-0A39-4444-A652-C278034148C6}" type="presParOf" srcId="{F957E832-0660-496D-91EF-1F0EF43006AD}" destId="{E65F4424-756F-4DBD-AD47-2E86E010CB61}" srcOrd="0" destOrd="0" presId="urn:microsoft.com/office/officeart/2005/8/layout/hList1"/>
    <dgm:cxn modelId="{8FA8C1A7-D429-402B-A750-F6A1321069ED}" type="presParOf" srcId="{E65F4424-756F-4DBD-AD47-2E86E010CB61}" destId="{1C9016A2-AD2C-4320-B50B-09A2C9BF9584}" srcOrd="0" destOrd="0" presId="urn:microsoft.com/office/officeart/2005/8/layout/hList1"/>
    <dgm:cxn modelId="{C0833EE0-7D78-4392-B368-5EDCBA3ABC42}" type="presParOf" srcId="{E65F4424-756F-4DBD-AD47-2E86E010CB61}" destId="{D24FA264-4D11-42C4-8CDD-CD44CD05DC51}" srcOrd="1" destOrd="0" presId="urn:microsoft.com/office/officeart/2005/8/layout/hList1"/>
    <dgm:cxn modelId="{658D3F96-9673-4DF8-AAEF-DB0438988E26}" type="presParOf" srcId="{F957E832-0660-496D-91EF-1F0EF43006AD}" destId="{6D57D6BB-8016-42E6-95AE-357CD4C65349}" srcOrd="1" destOrd="0" presId="urn:microsoft.com/office/officeart/2005/8/layout/hList1"/>
    <dgm:cxn modelId="{6730C1A2-9EA1-40E9-A251-C1669C8BC1B2}" type="presParOf" srcId="{F957E832-0660-496D-91EF-1F0EF43006AD}" destId="{1F13D7E6-C55D-4F4B-A972-6F7E6482B704}" srcOrd="2" destOrd="0" presId="urn:microsoft.com/office/officeart/2005/8/layout/hList1"/>
    <dgm:cxn modelId="{00ABB812-A668-4D1E-ACB4-5092E91FBE52}" type="presParOf" srcId="{1F13D7E6-C55D-4F4B-A972-6F7E6482B704}" destId="{6EC99226-9511-44D1-8EA9-20342FED7D8C}" srcOrd="0" destOrd="0" presId="urn:microsoft.com/office/officeart/2005/8/layout/hList1"/>
    <dgm:cxn modelId="{E468FB31-EFE5-49AB-8433-7697E8B35A89}" type="presParOf" srcId="{1F13D7E6-C55D-4F4B-A972-6F7E6482B704}" destId="{1CD00515-D206-451E-8829-9CA2FCDF4509}"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B86780-EA55-4A28-AD73-2928CA2CC4B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33696E7C-D6F4-4862-836F-CA959DB76A7C}">
      <dgm:prSet phldrT="[Text]"/>
      <dgm:spPr/>
      <dgm:t>
        <a:bodyPr/>
        <a:lstStyle/>
        <a:p>
          <a:r>
            <a:rPr lang="en-US" dirty="0" smtClean="0">
              <a:solidFill>
                <a:schemeClr val="tx1"/>
              </a:solidFill>
            </a:rPr>
            <a:t>Steel or Aluminum</a:t>
          </a:r>
          <a:endParaRPr lang="en-US" dirty="0">
            <a:solidFill>
              <a:schemeClr val="tx1"/>
            </a:solidFill>
          </a:endParaRPr>
        </a:p>
      </dgm:t>
    </dgm:pt>
    <dgm:pt modelId="{48BA8273-D585-43A7-B722-BF5015F65FFA}" type="parTrans" cxnId="{D06C4198-3737-4D8D-AFD1-975EB411CC03}">
      <dgm:prSet/>
      <dgm:spPr/>
      <dgm:t>
        <a:bodyPr/>
        <a:lstStyle/>
        <a:p>
          <a:endParaRPr lang="en-US"/>
        </a:p>
      </dgm:t>
    </dgm:pt>
    <dgm:pt modelId="{1433D57B-196D-489E-9B28-A3B625986268}" type="sibTrans" cxnId="{D06C4198-3737-4D8D-AFD1-975EB411CC03}">
      <dgm:prSet/>
      <dgm:spPr/>
      <dgm:t>
        <a:bodyPr/>
        <a:lstStyle/>
        <a:p>
          <a:endParaRPr lang="en-US"/>
        </a:p>
      </dgm:t>
    </dgm:pt>
    <dgm:pt modelId="{75E03DE2-3A01-4C0A-814B-9463B1F5AE61}">
      <dgm:prSet phldrT="[Text]"/>
      <dgm:spPr/>
      <dgm:t>
        <a:bodyPr/>
        <a:lstStyle/>
        <a:p>
          <a:r>
            <a:rPr lang="en-US" dirty="0" smtClean="0">
              <a:solidFill>
                <a:schemeClr val="tx1"/>
              </a:solidFill>
            </a:rPr>
            <a:t>Steel: Greater speed less control</a:t>
          </a:r>
          <a:endParaRPr lang="en-US" dirty="0">
            <a:solidFill>
              <a:schemeClr val="tx1"/>
            </a:solidFill>
          </a:endParaRPr>
        </a:p>
      </dgm:t>
    </dgm:pt>
    <dgm:pt modelId="{A9924856-CBC4-4A8C-BB34-DCCA8AD28B39}" type="parTrans" cxnId="{6513F142-1215-44A2-9B75-AA3B1060BFD7}">
      <dgm:prSet/>
      <dgm:spPr/>
      <dgm:t>
        <a:bodyPr/>
        <a:lstStyle/>
        <a:p>
          <a:endParaRPr lang="en-US"/>
        </a:p>
      </dgm:t>
    </dgm:pt>
    <dgm:pt modelId="{40BF5B5C-DA02-440D-A764-922079077E0A}" type="sibTrans" cxnId="{6513F142-1215-44A2-9B75-AA3B1060BFD7}">
      <dgm:prSet/>
      <dgm:spPr/>
      <dgm:t>
        <a:bodyPr/>
        <a:lstStyle/>
        <a:p>
          <a:endParaRPr lang="en-US"/>
        </a:p>
      </dgm:t>
    </dgm:pt>
    <dgm:pt modelId="{66F47392-C4C0-4E27-8278-B24CA82EB079}">
      <dgm:prSet phldrT="[Text]"/>
      <dgm:spPr/>
      <dgm:t>
        <a:bodyPr/>
        <a:lstStyle/>
        <a:p>
          <a:r>
            <a:rPr lang="en-US" dirty="0" smtClean="0">
              <a:solidFill>
                <a:schemeClr val="tx1"/>
              </a:solidFill>
            </a:rPr>
            <a:t>Capabilities</a:t>
          </a:r>
          <a:endParaRPr lang="en-US" dirty="0">
            <a:solidFill>
              <a:schemeClr val="tx1"/>
            </a:solidFill>
          </a:endParaRPr>
        </a:p>
      </dgm:t>
    </dgm:pt>
    <dgm:pt modelId="{93CDB7AE-6122-43F0-854C-34A79C95337B}" type="parTrans" cxnId="{28140404-3261-4782-ABAC-8AE621159256}">
      <dgm:prSet/>
      <dgm:spPr/>
      <dgm:t>
        <a:bodyPr/>
        <a:lstStyle/>
        <a:p>
          <a:endParaRPr lang="en-US"/>
        </a:p>
      </dgm:t>
    </dgm:pt>
    <dgm:pt modelId="{6BB786A3-FCFC-422C-B2A6-DEE45D41B4D8}" type="sibTrans" cxnId="{28140404-3261-4782-ABAC-8AE621159256}">
      <dgm:prSet/>
      <dgm:spPr/>
      <dgm:t>
        <a:bodyPr/>
        <a:lstStyle/>
        <a:p>
          <a:endParaRPr lang="en-US"/>
        </a:p>
      </dgm:t>
    </dgm:pt>
    <dgm:pt modelId="{C7C4DE20-EBDE-4785-8E9B-60C67F394585}">
      <dgm:prSet phldrT="[Text]"/>
      <dgm:spPr/>
      <dgm:t>
        <a:bodyPr/>
        <a:lstStyle/>
        <a:p>
          <a:r>
            <a:rPr lang="en-US" dirty="0" smtClean="0">
              <a:solidFill>
                <a:schemeClr val="tx1"/>
              </a:solidFill>
            </a:rPr>
            <a:t>Can accept two ropes</a:t>
          </a:r>
          <a:endParaRPr lang="en-US" dirty="0">
            <a:solidFill>
              <a:schemeClr val="tx1"/>
            </a:solidFill>
          </a:endParaRPr>
        </a:p>
      </dgm:t>
    </dgm:pt>
    <dgm:pt modelId="{287DF497-7725-4FA8-9BA7-71EA50218649}" type="parTrans" cxnId="{FA75B4B8-3181-47A6-883B-16C3D52035A6}">
      <dgm:prSet/>
      <dgm:spPr/>
      <dgm:t>
        <a:bodyPr/>
        <a:lstStyle/>
        <a:p>
          <a:endParaRPr lang="en-US"/>
        </a:p>
      </dgm:t>
    </dgm:pt>
    <dgm:pt modelId="{2D34B5DC-5F25-4907-9FA0-DFA9C385AD9D}" type="sibTrans" cxnId="{FA75B4B8-3181-47A6-883B-16C3D52035A6}">
      <dgm:prSet/>
      <dgm:spPr/>
      <dgm:t>
        <a:bodyPr/>
        <a:lstStyle/>
        <a:p>
          <a:endParaRPr lang="en-US"/>
        </a:p>
      </dgm:t>
    </dgm:pt>
    <dgm:pt modelId="{F3997537-46A3-4AC5-AD8C-0A99C7194D53}">
      <dgm:prSet phldrT="[Text]"/>
      <dgm:spPr/>
      <dgm:t>
        <a:bodyPr/>
        <a:lstStyle/>
        <a:p>
          <a:r>
            <a:rPr lang="en-US" dirty="0" smtClean="0">
              <a:solidFill>
                <a:schemeClr val="tx1"/>
              </a:solidFill>
            </a:rPr>
            <a:t>Aluminum: Slower with greater control but glazing occurs</a:t>
          </a:r>
          <a:endParaRPr lang="en-US" dirty="0">
            <a:solidFill>
              <a:schemeClr val="tx1"/>
            </a:solidFill>
          </a:endParaRPr>
        </a:p>
      </dgm:t>
    </dgm:pt>
    <dgm:pt modelId="{6D73B146-1BA1-4D42-9772-8BC472E761DA}" type="parTrans" cxnId="{DAD472D0-F262-4F2B-B482-8495D5E61FCE}">
      <dgm:prSet/>
      <dgm:spPr/>
      <dgm:t>
        <a:bodyPr/>
        <a:lstStyle/>
        <a:p>
          <a:endParaRPr lang="en-US"/>
        </a:p>
      </dgm:t>
    </dgm:pt>
    <dgm:pt modelId="{E84D816D-1772-4DE6-A52C-EF6DFE45EA6C}" type="sibTrans" cxnId="{DAD472D0-F262-4F2B-B482-8495D5E61FCE}">
      <dgm:prSet/>
      <dgm:spPr/>
      <dgm:t>
        <a:bodyPr/>
        <a:lstStyle/>
        <a:p>
          <a:endParaRPr lang="en-US"/>
        </a:p>
      </dgm:t>
    </dgm:pt>
    <dgm:pt modelId="{A7540226-1761-4261-A4D1-433567D69D12}">
      <dgm:prSet phldrT="[Text]"/>
      <dgm:spPr/>
      <dgm:t>
        <a:bodyPr/>
        <a:lstStyle/>
        <a:p>
          <a:r>
            <a:rPr lang="en-US" dirty="0" smtClean="0">
              <a:solidFill>
                <a:schemeClr val="tx1"/>
              </a:solidFill>
            </a:rPr>
            <a:t>Twisted Eye, Straight Eye, “U”</a:t>
          </a:r>
          <a:endParaRPr lang="en-US" dirty="0">
            <a:solidFill>
              <a:schemeClr val="tx1"/>
            </a:solidFill>
          </a:endParaRPr>
        </a:p>
      </dgm:t>
    </dgm:pt>
    <dgm:pt modelId="{9EAD76FA-DB50-4BC1-8B76-A819EA35B5EF}" type="parTrans" cxnId="{B7307BD5-16E0-4FCF-9158-6B31B357EC26}">
      <dgm:prSet/>
      <dgm:spPr/>
      <dgm:t>
        <a:bodyPr/>
        <a:lstStyle/>
        <a:p>
          <a:endParaRPr lang="en-US"/>
        </a:p>
      </dgm:t>
    </dgm:pt>
    <dgm:pt modelId="{0F1D76E6-2DFB-4C2A-BBAD-D243EA06C40E}" type="sibTrans" cxnId="{B7307BD5-16E0-4FCF-9158-6B31B357EC26}">
      <dgm:prSet/>
      <dgm:spPr/>
      <dgm:t>
        <a:bodyPr/>
        <a:lstStyle/>
        <a:p>
          <a:endParaRPr lang="en-US"/>
        </a:p>
      </dgm:t>
    </dgm:pt>
    <dgm:pt modelId="{ED98349B-8242-4D34-A75C-BE00C934A2F8}">
      <dgm:prSet phldrT="[Text]"/>
      <dgm:spPr/>
      <dgm:t>
        <a:bodyPr/>
        <a:lstStyle/>
        <a:p>
          <a:r>
            <a:rPr lang="en-US" dirty="0" smtClean="0">
              <a:solidFill>
                <a:schemeClr val="tx1"/>
              </a:solidFill>
            </a:rPr>
            <a:t>Proficiency</a:t>
          </a:r>
          <a:endParaRPr lang="en-US" dirty="0">
            <a:solidFill>
              <a:schemeClr val="tx1"/>
            </a:solidFill>
          </a:endParaRPr>
        </a:p>
      </dgm:t>
    </dgm:pt>
    <dgm:pt modelId="{0364D765-EAA7-4508-BB53-95489BEFAFF5}" type="parTrans" cxnId="{6FE8A629-4E63-4CFC-936B-8E700EECD034}">
      <dgm:prSet/>
      <dgm:spPr/>
      <dgm:t>
        <a:bodyPr/>
        <a:lstStyle/>
        <a:p>
          <a:endParaRPr lang="en-US"/>
        </a:p>
      </dgm:t>
    </dgm:pt>
    <dgm:pt modelId="{35A4598B-290D-4430-9E06-0F7A47A66CD1}" type="sibTrans" cxnId="{6FE8A629-4E63-4CFC-936B-8E700EECD034}">
      <dgm:prSet/>
      <dgm:spPr/>
      <dgm:t>
        <a:bodyPr/>
        <a:lstStyle/>
        <a:p>
          <a:endParaRPr lang="en-US"/>
        </a:p>
      </dgm:t>
    </dgm:pt>
    <dgm:pt modelId="{92546661-CC5C-42D6-9775-C0E6E10C7FC5}">
      <dgm:prSet phldrT="[Text]"/>
      <dgm:spPr/>
      <dgm:t>
        <a:bodyPr/>
        <a:lstStyle/>
        <a:p>
          <a:r>
            <a:rPr lang="en-US" dirty="0" smtClean="0">
              <a:solidFill>
                <a:schemeClr val="tx1"/>
              </a:solidFill>
            </a:rPr>
            <a:t>Require greater degree of training to master</a:t>
          </a:r>
          <a:endParaRPr lang="en-US" dirty="0">
            <a:solidFill>
              <a:schemeClr val="tx1"/>
            </a:solidFill>
          </a:endParaRPr>
        </a:p>
      </dgm:t>
    </dgm:pt>
    <dgm:pt modelId="{1A0883DE-3A78-42BD-886A-97E9C963AF0C}" type="parTrans" cxnId="{D5C97593-716B-4E19-8E97-D9F12CFFCC72}">
      <dgm:prSet/>
      <dgm:spPr/>
      <dgm:t>
        <a:bodyPr/>
        <a:lstStyle/>
        <a:p>
          <a:endParaRPr lang="en-US"/>
        </a:p>
      </dgm:t>
    </dgm:pt>
    <dgm:pt modelId="{CD46FF1C-854F-43C1-9A72-7D379D0E38A3}" type="sibTrans" cxnId="{D5C97593-716B-4E19-8E97-D9F12CFFCC72}">
      <dgm:prSet/>
      <dgm:spPr/>
      <dgm:t>
        <a:bodyPr/>
        <a:lstStyle/>
        <a:p>
          <a:endParaRPr lang="en-US"/>
        </a:p>
      </dgm:t>
    </dgm:pt>
    <dgm:pt modelId="{E792051E-D099-423C-9AF8-BBC9847609B5}" type="pres">
      <dgm:prSet presAssocID="{EAB86780-EA55-4A28-AD73-2928CA2CC4B9}" presName="linear" presStyleCnt="0">
        <dgm:presLayoutVars>
          <dgm:dir/>
          <dgm:animLvl val="lvl"/>
          <dgm:resizeHandles val="exact"/>
        </dgm:presLayoutVars>
      </dgm:prSet>
      <dgm:spPr/>
      <dgm:t>
        <a:bodyPr/>
        <a:lstStyle/>
        <a:p>
          <a:endParaRPr lang="en-US"/>
        </a:p>
      </dgm:t>
    </dgm:pt>
    <dgm:pt modelId="{00A3C9BF-46EC-4B5D-A633-08A5ACF68801}" type="pres">
      <dgm:prSet presAssocID="{33696E7C-D6F4-4862-836F-CA959DB76A7C}" presName="parentLin" presStyleCnt="0"/>
      <dgm:spPr/>
    </dgm:pt>
    <dgm:pt modelId="{4CFE2DA2-55AF-491D-87C8-7D967520BBB8}" type="pres">
      <dgm:prSet presAssocID="{33696E7C-D6F4-4862-836F-CA959DB76A7C}" presName="parentLeftMargin" presStyleLbl="node1" presStyleIdx="0" presStyleCnt="3"/>
      <dgm:spPr/>
      <dgm:t>
        <a:bodyPr/>
        <a:lstStyle/>
        <a:p>
          <a:endParaRPr lang="en-US"/>
        </a:p>
      </dgm:t>
    </dgm:pt>
    <dgm:pt modelId="{5B78CF6E-7BC2-4539-B8D6-BAC55916A751}" type="pres">
      <dgm:prSet presAssocID="{33696E7C-D6F4-4862-836F-CA959DB76A7C}" presName="parentText" presStyleLbl="node1" presStyleIdx="0" presStyleCnt="3">
        <dgm:presLayoutVars>
          <dgm:chMax val="0"/>
          <dgm:bulletEnabled val="1"/>
        </dgm:presLayoutVars>
      </dgm:prSet>
      <dgm:spPr/>
      <dgm:t>
        <a:bodyPr/>
        <a:lstStyle/>
        <a:p>
          <a:endParaRPr lang="en-US"/>
        </a:p>
      </dgm:t>
    </dgm:pt>
    <dgm:pt modelId="{BB4FEBCD-3088-45C6-BFDF-1B6DF0760AEB}" type="pres">
      <dgm:prSet presAssocID="{33696E7C-D6F4-4862-836F-CA959DB76A7C}" presName="negativeSpace" presStyleCnt="0"/>
      <dgm:spPr/>
    </dgm:pt>
    <dgm:pt modelId="{EE933757-F8D7-41AE-88D8-EE4DF3953E62}" type="pres">
      <dgm:prSet presAssocID="{33696E7C-D6F4-4862-836F-CA959DB76A7C}" presName="childText" presStyleLbl="conFgAcc1" presStyleIdx="0" presStyleCnt="3">
        <dgm:presLayoutVars>
          <dgm:bulletEnabled val="1"/>
        </dgm:presLayoutVars>
      </dgm:prSet>
      <dgm:spPr/>
      <dgm:t>
        <a:bodyPr/>
        <a:lstStyle/>
        <a:p>
          <a:endParaRPr lang="en-US"/>
        </a:p>
      </dgm:t>
    </dgm:pt>
    <dgm:pt modelId="{6BEAD9E9-5691-4EF4-AC6D-E66CA1C6C45D}" type="pres">
      <dgm:prSet presAssocID="{1433D57B-196D-489E-9B28-A3B625986268}" presName="spaceBetweenRectangles" presStyleCnt="0"/>
      <dgm:spPr/>
    </dgm:pt>
    <dgm:pt modelId="{6DF7631B-FDBA-4ACA-8A6A-F44B4514331C}" type="pres">
      <dgm:prSet presAssocID="{66F47392-C4C0-4E27-8278-B24CA82EB079}" presName="parentLin" presStyleCnt="0"/>
      <dgm:spPr/>
    </dgm:pt>
    <dgm:pt modelId="{FDFF21C8-3E3E-476D-AC66-DB9D7F9C917B}" type="pres">
      <dgm:prSet presAssocID="{66F47392-C4C0-4E27-8278-B24CA82EB079}" presName="parentLeftMargin" presStyleLbl="node1" presStyleIdx="0" presStyleCnt="3"/>
      <dgm:spPr/>
      <dgm:t>
        <a:bodyPr/>
        <a:lstStyle/>
        <a:p>
          <a:endParaRPr lang="en-US"/>
        </a:p>
      </dgm:t>
    </dgm:pt>
    <dgm:pt modelId="{1FA20977-6638-4C64-9D73-29A1A1D98F5D}" type="pres">
      <dgm:prSet presAssocID="{66F47392-C4C0-4E27-8278-B24CA82EB079}" presName="parentText" presStyleLbl="node1" presStyleIdx="1" presStyleCnt="3">
        <dgm:presLayoutVars>
          <dgm:chMax val="0"/>
          <dgm:bulletEnabled val="1"/>
        </dgm:presLayoutVars>
      </dgm:prSet>
      <dgm:spPr/>
      <dgm:t>
        <a:bodyPr/>
        <a:lstStyle/>
        <a:p>
          <a:endParaRPr lang="en-US"/>
        </a:p>
      </dgm:t>
    </dgm:pt>
    <dgm:pt modelId="{564488C4-620C-417E-9F0C-8A9497B70DB6}" type="pres">
      <dgm:prSet presAssocID="{66F47392-C4C0-4E27-8278-B24CA82EB079}" presName="negativeSpace" presStyleCnt="0"/>
      <dgm:spPr/>
    </dgm:pt>
    <dgm:pt modelId="{648C1E2E-0E85-43BB-876A-3F2C0FAB0B13}" type="pres">
      <dgm:prSet presAssocID="{66F47392-C4C0-4E27-8278-B24CA82EB079}" presName="childText" presStyleLbl="conFgAcc1" presStyleIdx="1" presStyleCnt="3">
        <dgm:presLayoutVars>
          <dgm:bulletEnabled val="1"/>
        </dgm:presLayoutVars>
      </dgm:prSet>
      <dgm:spPr/>
      <dgm:t>
        <a:bodyPr/>
        <a:lstStyle/>
        <a:p>
          <a:endParaRPr lang="en-US"/>
        </a:p>
      </dgm:t>
    </dgm:pt>
    <dgm:pt modelId="{B346F532-6B3F-4AED-B47D-86CF8E594ADB}" type="pres">
      <dgm:prSet presAssocID="{6BB786A3-FCFC-422C-B2A6-DEE45D41B4D8}" presName="spaceBetweenRectangles" presStyleCnt="0"/>
      <dgm:spPr/>
    </dgm:pt>
    <dgm:pt modelId="{DD5DA7B4-39EB-4E86-A06B-5EAB379F7023}" type="pres">
      <dgm:prSet presAssocID="{ED98349B-8242-4D34-A75C-BE00C934A2F8}" presName="parentLin" presStyleCnt="0"/>
      <dgm:spPr/>
    </dgm:pt>
    <dgm:pt modelId="{5C81AA80-A2F6-411E-93D9-E6E6325B3E12}" type="pres">
      <dgm:prSet presAssocID="{ED98349B-8242-4D34-A75C-BE00C934A2F8}" presName="parentLeftMargin" presStyleLbl="node1" presStyleIdx="1" presStyleCnt="3"/>
      <dgm:spPr/>
      <dgm:t>
        <a:bodyPr/>
        <a:lstStyle/>
        <a:p>
          <a:endParaRPr lang="en-US"/>
        </a:p>
      </dgm:t>
    </dgm:pt>
    <dgm:pt modelId="{B8E4E96E-9C5D-44ED-957B-FED5CFF824D8}" type="pres">
      <dgm:prSet presAssocID="{ED98349B-8242-4D34-A75C-BE00C934A2F8}" presName="parentText" presStyleLbl="node1" presStyleIdx="2" presStyleCnt="3">
        <dgm:presLayoutVars>
          <dgm:chMax val="0"/>
          <dgm:bulletEnabled val="1"/>
        </dgm:presLayoutVars>
      </dgm:prSet>
      <dgm:spPr/>
      <dgm:t>
        <a:bodyPr/>
        <a:lstStyle/>
        <a:p>
          <a:endParaRPr lang="en-US"/>
        </a:p>
      </dgm:t>
    </dgm:pt>
    <dgm:pt modelId="{C4475979-EC93-4503-822E-1560DBDE0D82}" type="pres">
      <dgm:prSet presAssocID="{ED98349B-8242-4D34-A75C-BE00C934A2F8}" presName="negativeSpace" presStyleCnt="0"/>
      <dgm:spPr/>
    </dgm:pt>
    <dgm:pt modelId="{61F0F8FB-F7F9-4BAA-9AE2-4020A5182010}" type="pres">
      <dgm:prSet presAssocID="{ED98349B-8242-4D34-A75C-BE00C934A2F8}" presName="childText" presStyleLbl="conFgAcc1" presStyleIdx="2" presStyleCnt="3">
        <dgm:presLayoutVars>
          <dgm:bulletEnabled val="1"/>
        </dgm:presLayoutVars>
      </dgm:prSet>
      <dgm:spPr/>
      <dgm:t>
        <a:bodyPr/>
        <a:lstStyle/>
        <a:p>
          <a:endParaRPr lang="en-US"/>
        </a:p>
      </dgm:t>
    </dgm:pt>
  </dgm:ptLst>
  <dgm:cxnLst>
    <dgm:cxn modelId="{DAD472D0-F262-4F2B-B482-8495D5E61FCE}" srcId="{33696E7C-D6F4-4862-836F-CA959DB76A7C}" destId="{F3997537-46A3-4AC5-AD8C-0A99C7194D53}" srcOrd="1" destOrd="0" parTransId="{6D73B146-1BA1-4D42-9772-8BC472E761DA}" sibTransId="{E84D816D-1772-4DE6-A52C-EF6DFE45EA6C}"/>
    <dgm:cxn modelId="{CFE4ADA3-F9BA-4EF0-9DBF-54CEBB5A521A}" type="presOf" srcId="{33696E7C-D6F4-4862-836F-CA959DB76A7C}" destId="{5B78CF6E-7BC2-4539-B8D6-BAC55916A751}" srcOrd="1" destOrd="0" presId="urn:microsoft.com/office/officeart/2005/8/layout/list1"/>
    <dgm:cxn modelId="{E5BB4DC6-60FA-4461-9A9F-80A9E9115FE8}" type="presOf" srcId="{33696E7C-D6F4-4862-836F-CA959DB76A7C}" destId="{4CFE2DA2-55AF-491D-87C8-7D967520BBB8}" srcOrd="0" destOrd="0" presId="urn:microsoft.com/office/officeart/2005/8/layout/list1"/>
    <dgm:cxn modelId="{6513F142-1215-44A2-9B75-AA3B1060BFD7}" srcId="{33696E7C-D6F4-4862-836F-CA959DB76A7C}" destId="{75E03DE2-3A01-4C0A-814B-9463B1F5AE61}" srcOrd="0" destOrd="0" parTransId="{A9924856-CBC4-4A8C-BB34-DCCA8AD28B39}" sibTransId="{40BF5B5C-DA02-440D-A764-922079077E0A}"/>
    <dgm:cxn modelId="{FECF87AD-76EA-4DA3-8229-2DE598BA24E2}" type="presOf" srcId="{ED98349B-8242-4D34-A75C-BE00C934A2F8}" destId="{B8E4E96E-9C5D-44ED-957B-FED5CFF824D8}" srcOrd="1" destOrd="0" presId="urn:microsoft.com/office/officeart/2005/8/layout/list1"/>
    <dgm:cxn modelId="{D06C4198-3737-4D8D-AFD1-975EB411CC03}" srcId="{EAB86780-EA55-4A28-AD73-2928CA2CC4B9}" destId="{33696E7C-D6F4-4862-836F-CA959DB76A7C}" srcOrd="0" destOrd="0" parTransId="{48BA8273-D585-43A7-B722-BF5015F65FFA}" sibTransId="{1433D57B-196D-489E-9B28-A3B625986268}"/>
    <dgm:cxn modelId="{80052C89-8633-4779-BBBD-C0E3025274DB}" type="presOf" srcId="{F3997537-46A3-4AC5-AD8C-0A99C7194D53}" destId="{EE933757-F8D7-41AE-88D8-EE4DF3953E62}" srcOrd="0" destOrd="1" presId="urn:microsoft.com/office/officeart/2005/8/layout/list1"/>
    <dgm:cxn modelId="{6C9D6CF0-3BDE-4913-9BA9-D2C5AB8A3773}" type="presOf" srcId="{66F47392-C4C0-4E27-8278-B24CA82EB079}" destId="{FDFF21C8-3E3E-476D-AC66-DB9D7F9C917B}" srcOrd="0" destOrd="0" presId="urn:microsoft.com/office/officeart/2005/8/layout/list1"/>
    <dgm:cxn modelId="{FA75B4B8-3181-47A6-883B-16C3D52035A6}" srcId="{66F47392-C4C0-4E27-8278-B24CA82EB079}" destId="{C7C4DE20-EBDE-4785-8E9B-60C67F394585}" srcOrd="0" destOrd="0" parTransId="{287DF497-7725-4FA8-9BA7-71EA50218649}" sibTransId="{2D34B5DC-5F25-4907-9FA0-DFA9C385AD9D}"/>
    <dgm:cxn modelId="{612B58FD-A52D-44C3-A6BE-031C9461B402}" type="presOf" srcId="{ED98349B-8242-4D34-A75C-BE00C934A2F8}" destId="{5C81AA80-A2F6-411E-93D9-E6E6325B3E12}" srcOrd="0" destOrd="0" presId="urn:microsoft.com/office/officeart/2005/8/layout/list1"/>
    <dgm:cxn modelId="{28140404-3261-4782-ABAC-8AE621159256}" srcId="{EAB86780-EA55-4A28-AD73-2928CA2CC4B9}" destId="{66F47392-C4C0-4E27-8278-B24CA82EB079}" srcOrd="1" destOrd="0" parTransId="{93CDB7AE-6122-43F0-854C-34A79C95337B}" sibTransId="{6BB786A3-FCFC-422C-B2A6-DEE45D41B4D8}"/>
    <dgm:cxn modelId="{0046C44F-C5C1-4623-8EA8-03C8B89D585E}" type="presOf" srcId="{EAB86780-EA55-4A28-AD73-2928CA2CC4B9}" destId="{E792051E-D099-423C-9AF8-BBC9847609B5}" srcOrd="0" destOrd="0" presId="urn:microsoft.com/office/officeart/2005/8/layout/list1"/>
    <dgm:cxn modelId="{D5C97593-716B-4E19-8E97-D9F12CFFCC72}" srcId="{ED98349B-8242-4D34-A75C-BE00C934A2F8}" destId="{92546661-CC5C-42D6-9775-C0E6E10C7FC5}" srcOrd="0" destOrd="0" parTransId="{1A0883DE-3A78-42BD-886A-97E9C963AF0C}" sibTransId="{CD46FF1C-854F-43C1-9A72-7D379D0E38A3}"/>
    <dgm:cxn modelId="{F685534D-7DCC-4E99-9F8E-6D8AB71EB5E6}" type="presOf" srcId="{C7C4DE20-EBDE-4785-8E9B-60C67F394585}" destId="{648C1E2E-0E85-43BB-876A-3F2C0FAB0B13}" srcOrd="0" destOrd="0" presId="urn:microsoft.com/office/officeart/2005/8/layout/list1"/>
    <dgm:cxn modelId="{7FE7EBAE-36EA-4E72-8D21-968DB3041820}" type="presOf" srcId="{66F47392-C4C0-4E27-8278-B24CA82EB079}" destId="{1FA20977-6638-4C64-9D73-29A1A1D98F5D}" srcOrd="1" destOrd="0" presId="urn:microsoft.com/office/officeart/2005/8/layout/list1"/>
    <dgm:cxn modelId="{6FE8A629-4E63-4CFC-936B-8E700EECD034}" srcId="{EAB86780-EA55-4A28-AD73-2928CA2CC4B9}" destId="{ED98349B-8242-4D34-A75C-BE00C934A2F8}" srcOrd="2" destOrd="0" parTransId="{0364D765-EAA7-4508-BB53-95489BEFAFF5}" sibTransId="{35A4598B-290D-4430-9E06-0F7A47A66CD1}"/>
    <dgm:cxn modelId="{B8BB0D18-7E7B-46DF-AA5F-0336BA3F65D9}" type="presOf" srcId="{92546661-CC5C-42D6-9775-C0E6E10C7FC5}" destId="{61F0F8FB-F7F9-4BAA-9AE2-4020A5182010}" srcOrd="0" destOrd="0" presId="urn:microsoft.com/office/officeart/2005/8/layout/list1"/>
    <dgm:cxn modelId="{DBECB230-F4E9-43A5-8067-E4B843C65CD1}" type="presOf" srcId="{A7540226-1761-4261-A4D1-433567D69D12}" destId="{648C1E2E-0E85-43BB-876A-3F2C0FAB0B13}" srcOrd="0" destOrd="1" presId="urn:microsoft.com/office/officeart/2005/8/layout/list1"/>
    <dgm:cxn modelId="{B7307BD5-16E0-4FCF-9158-6B31B357EC26}" srcId="{66F47392-C4C0-4E27-8278-B24CA82EB079}" destId="{A7540226-1761-4261-A4D1-433567D69D12}" srcOrd="1" destOrd="0" parTransId="{9EAD76FA-DB50-4BC1-8B76-A819EA35B5EF}" sibTransId="{0F1D76E6-2DFB-4C2A-BBAD-D243EA06C40E}"/>
    <dgm:cxn modelId="{32F0D005-560C-46D7-B83C-219EE83D5A9E}" type="presOf" srcId="{75E03DE2-3A01-4C0A-814B-9463B1F5AE61}" destId="{EE933757-F8D7-41AE-88D8-EE4DF3953E62}" srcOrd="0" destOrd="0" presId="urn:microsoft.com/office/officeart/2005/8/layout/list1"/>
    <dgm:cxn modelId="{F3AA5ED5-C427-47C1-891B-E23CF36432B4}" type="presParOf" srcId="{E792051E-D099-423C-9AF8-BBC9847609B5}" destId="{00A3C9BF-46EC-4B5D-A633-08A5ACF68801}" srcOrd="0" destOrd="0" presId="urn:microsoft.com/office/officeart/2005/8/layout/list1"/>
    <dgm:cxn modelId="{DCA94702-8DE2-459F-A458-10A02260CAAD}" type="presParOf" srcId="{00A3C9BF-46EC-4B5D-A633-08A5ACF68801}" destId="{4CFE2DA2-55AF-491D-87C8-7D967520BBB8}" srcOrd="0" destOrd="0" presId="urn:microsoft.com/office/officeart/2005/8/layout/list1"/>
    <dgm:cxn modelId="{7DE76A23-7589-4954-8EAF-AF33EA1CF123}" type="presParOf" srcId="{00A3C9BF-46EC-4B5D-A633-08A5ACF68801}" destId="{5B78CF6E-7BC2-4539-B8D6-BAC55916A751}" srcOrd="1" destOrd="0" presId="urn:microsoft.com/office/officeart/2005/8/layout/list1"/>
    <dgm:cxn modelId="{CAB8F0E9-1576-4BFD-A2B3-39013084E209}" type="presParOf" srcId="{E792051E-D099-423C-9AF8-BBC9847609B5}" destId="{BB4FEBCD-3088-45C6-BFDF-1B6DF0760AEB}" srcOrd="1" destOrd="0" presId="urn:microsoft.com/office/officeart/2005/8/layout/list1"/>
    <dgm:cxn modelId="{516CA9C0-C3DF-4C22-9F16-4FBE3AD2469C}" type="presParOf" srcId="{E792051E-D099-423C-9AF8-BBC9847609B5}" destId="{EE933757-F8D7-41AE-88D8-EE4DF3953E62}" srcOrd="2" destOrd="0" presId="urn:microsoft.com/office/officeart/2005/8/layout/list1"/>
    <dgm:cxn modelId="{2DCADEC7-85BD-4FE8-8240-EB8D06BED027}" type="presParOf" srcId="{E792051E-D099-423C-9AF8-BBC9847609B5}" destId="{6BEAD9E9-5691-4EF4-AC6D-E66CA1C6C45D}" srcOrd="3" destOrd="0" presId="urn:microsoft.com/office/officeart/2005/8/layout/list1"/>
    <dgm:cxn modelId="{0C0FF364-CF85-4E71-937C-2F06DD115DF7}" type="presParOf" srcId="{E792051E-D099-423C-9AF8-BBC9847609B5}" destId="{6DF7631B-FDBA-4ACA-8A6A-F44B4514331C}" srcOrd="4" destOrd="0" presId="urn:microsoft.com/office/officeart/2005/8/layout/list1"/>
    <dgm:cxn modelId="{89989F63-52B2-4D81-B6C0-E2F0DC75C62D}" type="presParOf" srcId="{6DF7631B-FDBA-4ACA-8A6A-F44B4514331C}" destId="{FDFF21C8-3E3E-476D-AC66-DB9D7F9C917B}" srcOrd="0" destOrd="0" presId="urn:microsoft.com/office/officeart/2005/8/layout/list1"/>
    <dgm:cxn modelId="{692278EC-C8F7-4698-8E06-64F837B0C6E3}" type="presParOf" srcId="{6DF7631B-FDBA-4ACA-8A6A-F44B4514331C}" destId="{1FA20977-6638-4C64-9D73-29A1A1D98F5D}" srcOrd="1" destOrd="0" presId="urn:microsoft.com/office/officeart/2005/8/layout/list1"/>
    <dgm:cxn modelId="{73AFA013-A474-406A-A092-DF11A0F8A381}" type="presParOf" srcId="{E792051E-D099-423C-9AF8-BBC9847609B5}" destId="{564488C4-620C-417E-9F0C-8A9497B70DB6}" srcOrd="5" destOrd="0" presId="urn:microsoft.com/office/officeart/2005/8/layout/list1"/>
    <dgm:cxn modelId="{6BFE04FB-AC68-4CAD-8DCF-28FD185ED6F8}" type="presParOf" srcId="{E792051E-D099-423C-9AF8-BBC9847609B5}" destId="{648C1E2E-0E85-43BB-876A-3F2C0FAB0B13}" srcOrd="6" destOrd="0" presId="urn:microsoft.com/office/officeart/2005/8/layout/list1"/>
    <dgm:cxn modelId="{2346718E-2331-44FD-A5EB-3135B0A71527}" type="presParOf" srcId="{E792051E-D099-423C-9AF8-BBC9847609B5}" destId="{B346F532-6B3F-4AED-B47D-86CF8E594ADB}" srcOrd="7" destOrd="0" presId="urn:microsoft.com/office/officeart/2005/8/layout/list1"/>
    <dgm:cxn modelId="{D03B29A8-166A-4D30-BFAC-0337F73E333C}" type="presParOf" srcId="{E792051E-D099-423C-9AF8-BBC9847609B5}" destId="{DD5DA7B4-39EB-4E86-A06B-5EAB379F7023}" srcOrd="8" destOrd="0" presId="urn:microsoft.com/office/officeart/2005/8/layout/list1"/>
    <dgm:cxn modelId="{C857EC80-DEB1-466D-9EAE-9CDCC821F04A}" type="presParOf" srcId="{DD5DA7B4-39EB-4E86-A06B-5EAB379F7023}" destId="{5C81AA80-A2F6-411E-93D9-E6E6325B3E12}" srcOrd="0" destOrd="0" presId="urn:microsoft.com/office/officeart/2005/8/layout/list1"/>
    <dgm:cxn modelId="{15CF9A28-15DE-4CB5-AEDC-B1784F09F712}" type="presParOf" srcId="{DD5DA7B4-39EB-4E86-A06B-5EAB379F7023}" destId="{B8E4E96E-9C5D-44ED-957B-FED5CFF824D8}" srcOrd="1" destOrd="0" presId="urn:microsoft.com/office/officeart/2005/8/layout/list1"/>
    <dgm:cxn modelId="{01AB3659-0A51-4124-B47D-F7D17C054BBA}" type="presParOf" srcId="{E792051E-D099-423C-9AF8-BBC9847609B5}" destId="{C4475979-EC93-4503-822E-1560DBDE0D82}" srcOrd="9" destOrd="0" presId="urn:microsoft.com/office/officeart/2005/8/layout/list1"/>
    <dgm:cxn modelId="{4DD67161-B73B-4D71-9282-4B31FA124A9A}" type="presParOf" srcId="{E792051E-D099-423C-9AF8-BBC9847609B5}" destId="{61F0F8FB-F7F9-4BAA-9AE2-4020A5182010}"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375688-ADD4-45FC-B895-EF36C47B1BE8}"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D91497CC-D496-432A-88D9-3EC6FEDE5E65}">
      <dgm:prSet phldrT="[Text]"/>
      <dgm:spPr/>
      <dgm:t>
        <a:bodyPr/>
        <a:lstStyle/>
        <a:p>
          <a:r>
            <a:rPr lang="en-US" dirty="0" smtClean="0">
              <a:solidFill>
                <a:schemeClr val="tx1"/>
              </a:solidFill>
            </a:rPr>
            <a:t>Frame</a:t>
          </a:r>
          <a:endParaRPr lang="en-US" dirty="0">
            <a:solidFill>
              <a:schemeClr val="tx1"/>
            </a:solidFill>
          </a:endParaRPr>
        </a:p>
      </dgm:t>
    </dgm:pt>
    <dgm:pt modelId="{BD040BFB-4ED8-4876-B4FA-FED83D1DF07F}" type="parTrans" cxnId="{7A23EC63-8C95-4252-BFAB-0B3AD2B0CE86}">
      <dgm:prSet/>
      <dgm:spPr/>
      <dgm:t>
        <a:bodyPr/>
        <a:lstStyle/>
        <a:p>
          <a:endParaRPr lang="en-US"/>
        </a:p>
      </dgm:t>
    </dgm:pt>
    <dgm:pt modelId="{9269695A-194C-4ADD-BFFB-763878E6FB6A}" type="sibTrans" cxnId="{7A23EC63-8C95-4252-BFAB-0B3AD2B0CE86}">
      <dgm:prSet/>
      <dgm:spPr/>
      <dgm:t>
        <a:bodyPr/>
        <a:lstStyle/>
        <a:p>
          <a:endParaRPr lang="en-US"/>
        </a:p>
      </dgm:t>
    </dgm:pt>
    <dgm:pt modelId="{B6E0C606-A6D5-4E63-9602-538290F74975}">
      <dgm:prSet phldrT="[Text]"/>
      <dgm:spPr/>
      <dgm:t>
        <a:bodyPr/>
        <a:lstStyle/>
        <a:p>
          <a:r>
            <a:rPr lang="en-US" dirty="0" smtClean="0">
              <a:solidFill>
                <a:schemeClr val="tx1"/>
              </a:solidFill>
            </a:rPr>
            <a:t>Bars</a:t>
          </a:r>
          <a:endParaRPr lang="en-US" dirty="0">
            <a:solidFill>
              <a:schemeClr val="tx1"/>
            </a:solidFill>
          </a:endParaRPr>
        </a:p>
      </dgm:t>
    </dgm:pt>
    <dgm:pt modelId="{5D4E1844-027D-46E6-80B9-444075946553}" type="parTrans" cxnId="{E8AB5478-E497-44BB-88C7-004415B5AEDA}">
      <dgm:prSet/>
      <dgm:spPr/>
      <dgm:t>
        <a:bodyPr/>
        <a:lstStyle/>
        <a:p>
          <a:endParaRPr lang="en-US"/>
        </a:p>
      </dgm:t>
    </dgm:pt>
    <dgm:pt modelId="{A87168B2-0CA4-4422-A615-8CFF7176B3A0}" type="sibTrans" cxnId="{E8AB5478-E497-44BB-88C7-004415B5AEDA}">
      <dgm:prSet/>
      <dgm:spPr/>
      <dgm:t>
        <a:bodyPr/>
        <a:lstStyle/>
        <a:p>
          <a:endParaRPr lang="en-US"/>
        </a:p>
      </dgm:t>
    </dgm:pt>
    <dgm:pt modelId="{6B38035D-F63C-4EB4-B1FC-4DD9037ED0FA}">
      <dgm:prSet phldrT="[Text]"/>
      <dgm:spPr/>
      <dgm:t>
        <a:bodyPr/>
        <a:lstStyle/>
        <a:p>
          <a:r>
            <a:rPr lang="en-US" dirty="0" smtClean="0">
              <a:solidFill>
                <a:schemeClr val="tx1"/>
              </a:solidFill>
            </a:rPr>
            <a:t>Nut</a:t>
          </a:r>
          <a:endParaRPr lang="en-US" dirty="0">
            <a:solidFill>
              <a:schemeClr val="tx1"/>
            </a:solidFill>
          </a:endParaRPr>
        </a:p>
      </dgm:t>
    </dgm:pt>
    <dgm:pt modelId="{353DABD3-9052-4D56-A61A-5DEB4AD488D6}" type="parTrans" cxnId="{B7F0C381-16C9-4167-9EDB-6E029CAD1488}">
      <dgm:prSet/>
      <dgm:spPr/>
      <dgm:t>
        <a:bodyPr/>
        <a:lstStyle/>
        <a:p>
          <a:endParaRPr lang="en-US"/>
        </a:p>
      </dgm:t>
    </dgm:pt>
    <dgm:pt modelId="{F206F2C8-F61A-4CF6-A00F-987325766E93}" type="sibTrans" cxnId="{B7F0C381-16C9-4167-9EDB-6E029CAD1488}">
      <dgm:prSet/>
      <dgm:spPr/>
      <dgm:t>
        <a:bodyPr/>
        <a:lstStyle/>
        <a:p>
          <a:endParaRPr lang="en-US"/>
        </a:p>
      </dgm:t>
    </dgm:pt>
    <dgm:pt modelId="{5A6ED563-C488-46E1-BD32-E21243702308}">
      <dgm:prSet phldrT="[Text]"/>
      <dgm:spPr/>
      <dgm:t>
        <a:bodyPr/>
        <a:lstStyle/>
        <a:p>
          <a:r>
            <a:rPr lang="en-US" dirty="0" smtClean="0">
              <a:solidFill>
                <a:schemeClr val="tx1"/>
              </a:solidFill>
            </a:rPr>
            <a:t>Eye</a:t>
          </a:r>
          <a:endParaRPr lang="en-US" dirty="0">
            <a:solidFill>
              <a:schemeClr val="tx1"/>
            </a:solidFill>
          </a:endParaRPr>
        </a:p>
      </dgm:t>
    </dgm:pt>
    <dgm:pt modelId="{10116D78-4763-4AAC-BF99-EA9515DBDF79}" type="parTrans" cxnId="{CBF8C67A-9D6C-40C9-A9E1-5F0BF5FA30CB}">
      <dgm:prSet/>
      <dgm:spPr/>
      <dgm:t>
        <a:bodyPr/>
        <a:lstStyle/>
        <a:p>
          <a:endParaRPr lang="en-US"/>
        </a:p>
      </dgm:t>
    </dgm:pt>
    <dgm:pt modelId="{A50ED4D4-74FB-407A-AD75-2C1F160FCE6A}" type="sibTrans" cxnId="{CBF8C67A-9D6C-40C9-A9E1-5F0BF5FA30CB}">
      <dgm:prSet/>
      <dgm:spPr/>
      <dgm:t>
        <a:bodyPr/>
        <a:lstStyle/>
        <a:p>
          <a:endParaRPr lang="en-US"/>
        </a:p>
      </dgm:t>
    </dgm:pt>
    <dgm:pt modelId="{A8503A74-2026-4436-9FCB-23C908E5C2D3}" type="pres">
      <dgm:prSet presAssocID="{E7375688-ADD4-45FC-B895-EF36C47B1BE8}" presName="linear" presStyleCnt="0">
        <dgm:presLayoutVars>
          <dgm:animLvl val="lvl"/>
          <dgm:resizeHandles val="exact"/>
        </dgm:presLayoutVars>
      </dgm:prSet>
      <dgm:spPr/>
      <dgm:t>
        <a:bodyPr/>
        <a:lstStyle/>
        <a:p>
          <a:endParaRPr lang="en-US"/>
        </a:p>
      </dgm:t>
    </dgm:pt>
    <dgm:pt modelId="{7B09EBB1-1D60-4D0F-839D-FE6CE613F25A}" type="pres">
      <dgm:prSet presAssocID="{D91497CC-D496-432A-88D9-3EC6FEDE5E65}" presName="parentText" presStyleLbl="node1" presStyleIdx="0" presStyleCnt="4">
        <dgm:presLayoutVars>
          <dgm:chMax val="0"/>
          <dgm:bulletEnabled val="1"/>
        </dgm:presLayoutVars>
      </dgm:prSet>
      <dgm:spPr/>
      <dgm:t>
        <a:bodyPr/>
        <a:lstStyle/>
        <a:p>
          <a:endParaRPr lang="en-US"/>
        </a:p>
      </dgm:t>
    </dgm:pt>
    <dgm:pt modelId="{23F7DD14-3C3D-4523-BB8A-275975287F9B}" type="pres">
      <dgm:prSet presAssocID="{9269695A-194C-4ADD-BFFB-763878E6FB6A}" presName="spacer" presStyleCnt="0"/>
      <dgm:spPr/>
    </dgm:pt>
    <dgm:pt modelId="{46F71E8D-8761-448E-8D78-3D524BB2210B}" type="pres">
      <dgm:prSet presAssocID="{B6E0C606-A6D5-4E63-9602-538290F74975}" presName="parentText" presStyleLbl="node1" presStyleIdx="1" presStyleCnt="4">
        <dgm:presLayoutVars>
          <dgm:chMax val="0"/>
          <dgm:bulletEnabled val="1"/>
        </dgm:presLayoutVars>
      </dgm:prSet>
      <dgm:spPr/>
      <dgm:t>
        <a:bodyPr/>
        <a:lstStyle/>
        <a:p>
          <a:endParaRPr lang="en-US"/>
        </a:p>
      </dgm:t>
    </dgm:pt>
    <dgm:pt modelId="{3438E15B-6465-474A-B3C1-FA320C7EB7F1}" type="pres">
      <dgm:prSet presAssocID="{A87168B2-0CA4-4422-A615-8CFF7176B3A0}" presName="spacer" presStyleCnt="0"/>
      <dgm:spPr/>
    </dgm:pt>
    <dgm:pt modelId="{3E958E54-40E6-4378-9C48-0135940E2D11}" type="pres">
      <dgm:prSet presAssocID="{6B38035D-F63C-4EB4-B1FC-4DD9037ED0FA}" presName="parentText" presStyleLbl="node1" presStyleIdx="2" presStyleCnt="4">
        <dgm:presLayoutVars>
          <dgm:chMax val="0"/>
          <dgm:bulletEnabled val="1"/>
        </dgm:presLayoutVars>
      </dgm:prSet>
      <dgm:spPr/>
      <dgm:t>
        <a:bodyPr/>
        <a:lstStyle/>
        <a:p>
          <a:endParaRPr lang="en-US"/>
        </a:p>
      </dgm:t>
    </dgm:pt>
    <dgm:pt modelId="{B3FAEECC-8B6C-4E1D-A610-7FAD6FF78B99}" type="pres">
      <dgm:prSet presAssocID="{F206F2C8-F61A-4CF6-A00F-987325766E93}" presName="spacer" presStyleCnt="0"/>
      <dgm:spPr/>
    </dgm:pt>
    <dgm:pt modelId="{148D92DA-8AF3-4806-9677-EACF14E69F67}" type="pres">
      <dgm:prSet presAssocID="{5A6ED563-C488-46E1-BD32-E21243702308}" presName="parentText" presStyleLbl="node1" presStyleIdx="3" presStyleCnt="4">
        <dgm:presLayoutVars>
          <dgm:chMax val="0"/>
          <dgm:bulletEnabled val="1"/>
        </dgm:presLayoutVars>
      </dgm:prSet>
      <dgm:spPr/>
      <dgm:t>
        <a:bodyPr/>
        <a:lstStyle/>
        <a:p>
          <a:endParaRPr lang="en-US"/>
        </a:p>
      </dgm:t>
    </dgm:pt>
  </dgm:ptLst>
  <dgm:cxnLst>
    <dgm:cxn modelId="{7A23EC63-8C95-4252-BFAB-0B3AD2B0CE86}" srcId="{E7375688-ADD4-45FC-B895-EF36C47B1BE8}" destId="{D91497CC-D496-432A-88D9-3EC6FEDE5E65}" srcOrd="0" destOrd="0" parTransId="{BD040BFB-4ED8-4876-B4FA-FED83D1DF07F}" sibTransId="{9269695A-194C-4ADD-BFFB-763878E6FB6A}"/>
    <dgm:cxn modelId="{938AAC5E-7D15-495C-935D-C90116DFFA7E}" type="presOf" srcId="{5A6ED563-C488-46E1-BD32-E21243702308}" destId="{148D92DA-8AF3-4806-9677-EACF14E69F67}" srcOrd="0" destOrd="0" presId="urn:microsoft.com/office/officeart/2005/8/layout/vList2"/>
    <dgm:cxn modelId="{32E09760-640E-4D46-BA4D-F182BCABEDCA}" type="presOf" srcId="{B6E0C606-A6D5-4E63-9602-538290F74975}" destId="{46F71E8D-8761-448E-8D78-3D524BB2210B}" srcOrd="0" destOrd="0" presId="urn:microsoft.com/office/officeart/2005/8/layout/vList2"/>
    <dgm:cxn modelId="{556418A6-635E-4CB0-B35F-CCC1F48DB9AA}" type="presOf" srcId="{6B38035D-F63C-4EB4-B1FC-4DD9037ED0FA}" destId="{3E958E54-40E6-4378-9C48-0135940E2D11}" srcOrd="0" destOrd="0" presId="urn:microsoft.com/office/officeart/2005/8/layout/vList2"/>
    <dgm:cxn modelId="{E8AB5478-E497-44BB-88C7-004415B5AEDA}" srcId="{E7375688-ADD4-45FC-B895-EF36C47B1BE8}" destId="{B6E0C606-A6D5-4E63-9602-538290F74975}" srcOrd="1" destOrd="0" parTransId="{5D4E1844-027D-46E6-80B9-444075946553}" sibTransId="{A87168B2-0CA4-4422-A615-8CFF7176B3A0}"/>
    <dgm:cxn modelId="{CBF8C67A-9D6C-40C9-A9E1-5F0BF5FA30CB}" srcId="{E7375688-ADD4-45FC-B895-EF36C47B1BE8}" destId="{5A6ED563-C488-46E1-BD32-E21243702308}" srcOrd="3" destOrd="0" parTransId="{10116D78-4763-4AAC-BF99-EA9515DBDF79}" sibTransId="{A50ED4D4-74FB-407A-AD75-2C1F160FCE6A}"/>
    <dgm:cxn modelId="{9CB735CD-F536-4316-B7F8-152224BA540E}" type="presOf" srcId="{E7375688-ADD4-45FC-B895-EF36C47B1BE8}" destId="{A8503A74-2026-4436-9FCB-23C908E5C2D3}" srcOrd="0" destOrd="0" presId="urn:microsoft.com/office/officeart/2005/8/layout/vList2"/>
    <dgm:cxn modelId="{1C71E413-206B-4FF0-B4DE-5FD071304A30}" type="presOf" srcId="{D91497CC-D496-432A-88D9-3EC6FEDE5E65}" destId="{7B09EBB1-1D60-4D0F-839D-FE6CE613F25A}" srcOrd="0" destOrd="0" presId="urn:microsoft.com/office/officeart/2005/8/layout/vList2"/>
    <dgm:cxn modelId="{B7F0C381-16C9-4167-9EDB-6E029CAD1488}" srcId="{E7375688-ADD4-45FC-B895-EF36C47B1BE8}" destId="{6B38035D-F63C-4EB4-B1FC-4DD9037ED0FA}" srcOrd="2" destOrd="0" parTransId="{353DABD3-9052-4D56-A61A-5DEB4AD488D6}" sibTransId="{F206F2C8-F61A-4CF6-A00F-987325766E93}"/>
    <dgm:cxn modelId="{FC294E72-B0AA-433D-88E0-5AB7FBCA1F10}" type="presParOf" srcId="{A8503A74-2026-4436-9FCB-23C908E5C2D3}" destId="{7B09EBB1-1D60-4D0F-839D-FE6CE613F25A}" srcOrd="0" destOrd="0" presId="urn:microsoft.com/office/officeart/2005/8/layout/vList2"/>
    <dgm:cxn modelId="{CC77B205-6EEF-4785-9BAA-73BFCA117CE3}" type="presParOf" srcId="{A8503A74-2026-4436-9FCB-23C908E5C2D3}" destId="{23F7DD14-3C3D-4523-BB8A-275975287F9B}" srcOrd="1" destOrd="0" presId="urn:microsoft.com/office/officeart/2005/8/layout/vList2"/>
    <dgm:cxn modelId="{F07C9D82-460A-4188-98B4-C83FE4065348}" type="presParOf" srcId="{A8503A74-2026-4436-9FCB-23C908E5C2D3}" destId="{46F71E8D-8761-448E-8D78-3D524BB2210B}" srcOrd="2" destOrd="0" presId="urn:microsoft.com/office/officeart/2005/8/layout/vList2"/>
    <dgm:cxn modelId="{F777EBD9-326B-44D7-A39A-5426DDA8C94A}" type="presParOf" srcId="{A8503A74-2026-4436-9FCB-23C908E5C2D3}" destId="{3438E15B-6465-474A-B3C1-FA320C7EB7F1}" srcOrd="3" destOrd="0" presId="urn:microsoft.com/office/officeart/2005/8/layout/vList2"/>
    <dgm:cxn modelId="{02750D43-F459-4416-934D-C2334B2A6A5E}" type="presParOf" srcId="{A8503A74-2026-4436-9FCB-23C908E5C2D3}" destId="{3E958E54-40E6-4378-9C48-0135940E2D11}" srcOrd="4" destOrd="0" presId="urn:microsoft.com/office/officeart/2005/8/layout/vList2"/>
    <dgm:cxn modelId="{7FC4B3E8-A397-44DF-AEC3-0C5360574A6C}" type="presParOf" srcId="{A8503A74-2026-4436-9FCB-23C908E5C2D3}" destId="{B3FAEECC-8B6C-4E1D-A610-7FAD6FF78B99}" srcOrd="5" destOrd="0" presId="urn:microsoft.com/office/officeart/2005/8/layout/vList2"/>
    <dgm:cxn modelId="{73C3CD78-233E-46CD-8099-EA315DD2B773}" type="presParOf" srcId="{A8503A74-2026-4436-9FCB-23C908E5C2D3}" destId="{148D92DA-8AF3-4806-9677-EACF14E69F67}" srcOrd="6"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7C787-CA77-4CCC-B567-B124BCF99DE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4A3E6C94-A4D5-49E8-B319-54119287A2EA}">
      <dgm:prSet phldrT="[Text]"/>
      <dgm:spPr/>
      <dgm:t>
        <a:bodyPr/>
        <a:lstStyle/>
        <a:p>
          <a:r>
            <a:rPr lang="en-US" dirty="0" smtClean="0">
              <a:solidFill>
                <a:schemeClr val="tx1"/>
              </a:solidFill>
            </a:rPr>
            <a:t>Side Plates</a:t>
          </a:r>
          <a:endParaRPr lang="en-US" dirty="0">
            <a:solidFill>
              <a:schemeClr val="tx1"/>
            </a:solidFill>
          </a:endParaRPr>
        </a:p>
      </dgm:t>
    </dgm:pt>
    <dgm:pt modelId="{09A0F76A-253D-4D47-9A57-E6C3451D6C8F}" type="parTrans" cxnId="{8C899215-AD43-491F-9A80-09C7ED6B495A}">
      <dgm:prSet/>
      <dgm:spPr/>
      <dgm:t>
        <a:bodyPr/>
        <a:lstStyle/>
        <a:p>
          <a:endParaRPr lang="en-US"/>
        </a:p>
      </dgm:t>
    </dgm:pt>
    <dgm:pt modelId="{4AF2518F-7F24-49FA-9B6A-450FF32DD142}" type="sibTrans" cxnId="{8C899215-AD43-491F-9A80-09C7ED6B495A}">
      <dgm:prSet/>
      <dgm:spPr/>
      <dgm:t>
        <a:bodyPr/>
        <a:lstStyle/>
        <a:p>
          <a:endParaRPr lang="en-US"/>
        </a:p>
      </dgm:t>
    </dgm:pt>
    <dgm:pt modelId="{DBF8531B-694F-4C31-BD57-F8181A50DCD9}">
      <dgm:prSet phldrT="[Text]"/>
      <dgm:spPr/>
      <dgm:t>
        <a:bodyPr/>
        <a:lstStyle/>
        <a:p>
          <a:r>
            <a:rPr lang="en-US" dirty="0" smtClean="0">
              <a:solidFill>
                <a:schemeClr val="tx1"/>
              </a:solidFill>
            </a:rPr>
            <a:t>Axle and Nut</a:t>
          </a:r>
          <a:endParaRPr lang="en-US" dirty="0">
            <a:solidFill>
              <a:schemeClr val="tx1"/>
            </a:solidFill>
          </a:endParaRPr>
        </a:p>
      </dgm:t>
    </dgm:pt>
    <dgm:pt modelId="{D11B6E57-2726-42C5-9659-5664B2426580}" type="parTrans" cxnId="{6670FCC3-F764-42DC-9462-7A6A19F7152B}">
      <dgm:prSet/>
      <dgm:spPr/>
      <dgm:t>
        <a:bodyPr/>
        <a:lstStyle/>
        <a:p>
          <a:endParaRPr lang="en-US"/>
        </a:p>
      </dgm:t>
    </dgm:pt>
    <dgm:pt modelId="{D1634069-7BF5-4275-95BC-697EC4E47245}" type="sibTrans" cxnId="{6670FCC3-F764-42DC-9462-7A6A19F7152B}">
      <dgm:prSet/>
      <dgm:spPr/>
      <dgm:t>
        <a:bodyPr/>
        <a:lstStyle/>
        <a:p>
          <a:endParaRPr lang="en-US"/>
        </a:p>
      </dgm:t>
    </dgm:pt>
    <dgm:pt modelId="{1740A532-F0A1-41A5-87B8-4A973E8F094E}">
      <dgm:prSet phldrT="[Text]"/>
      <dgm:spPr/>
      <dgm:t>
        <a:bodyPr/>
        <a:lstStyle/>
        <a:p>
          <a:r>
            <a:rPr lang="en-US" dirty="0" smtClean="0">
              <a:solidFill>
                <a:schemeClr val="tx1"/>
              </a:solidFill>
            </a:rPr>
            <a:t>Sheave</a:t>
          </a:r>
          <a:endParaRPr lang="en-US" dirty="0">
            <a:solidFill>
              <a:schemeClr val="tx1"/>
            </a:solidFill>
          </a:endParaRPr>
        </a:p>
      </dgm:t>
    </dgm:pt>
    <dgm:pt modelId="{80676DA8-EAAC-426D-9A8A-19FB7E9513CA}" type="parTrans" cxnId="{C0BDF054-0513-4DD2-A47C-A2D51F1EBD82}">
      <dgm:prSet/>
      <dgm:spPr/>
      <dgm:t>
        <a:bodyPr/>
        <a:lstStyle/>
        <a:p>
          <a:endParaRPr lang="en-US"/>
        </a:p>
      </dgm:t>
    </dgm:pt>
    <dgm:pt modelId="{8D95987B-72CE-4C0B-ABC8-65E044756E3A}" type="sibTrans" cxnId="{C0BDF054-0513-4DD2-A47C-A2D51F1EBD82}">
      <dgm:prSet/>
      <dgm:spPr/>
      <dgm:t>
        <a:bodyPr/>
        <a:lstStyle/>
        <a:p>
          <a:endParaRPr lang="en-US"/>
        </a:p>
      </dgm:t>
    </dgm:pt>
    <dgm:pt modelId="{7636CC48-87F5-4543-8B75-C110EBBF8A96}">
      <dgm:prSet phldrT="[Text]"/>
      <dgm:spPr/>
      <dgm:t>
        <a:bodyPr/>
        <a:lstStyle/>
        <a:p>
          <a:r>
            <a:rPr lang="en-US" dirty="0" smtClean="0">
              <a:solidFill>
                <a:schemeClr val="tx1"/>
              </a:solidFill>
            </a:rPr>
            <a:t>Bearing</a:t>
          </a:r>
          <a:endParaRPr lang="en-US" dirty="0">
            <a:solidFill>
              <a:schemeClr val="tx1"/>
            </a:solidFill>
          </a:endParaRPr>
        </a:p>
      </dgm:t>
    </dgm:pt>
    <dgm:pt modelId="{7C67EB2D-2BDF-483E-B90D-B3BB5003B8CF}" type="parTrans" cxnId="{8A7230CC-68D7-420D-99E7-0E28C0F423BA}">
      <dgm:prSet/>
      <dgm:spPr/>
      <dgm:t>
        <a:bodyPr/>
        <a:lstStyle/>
        <a:p>
          <a:endParaRPr lang="en-US"/>
        </a:p>
      </dgm:t>
    </dgm:pt>
    <dgm:pt modelId="{2EC694FA-B96B-47B9-9681-D2603F8ADD31}" type="sibTrans" cxnId="{8A7230CC-68D7-420D-99E7-0E28C0F423BA}">
      <dgm:prSet/>
      <dgm:spPr/>
      <dgm:t>
        <a:bodyPr/>
        <a:lstStyle/>
        <a:p>
          <a:endParaRPr lang="en-US"/>
        </a:p>
      </dgm:t>
    </dgm:pt>
    <dgm:pt modelId="{FED57DEE-C78E-4821-A3EC-1E0B53488AEC}" type="pres">
      <dgm:prSet presAssocID="{55E7C787-CA77-4CCC-B567-B124BCF99DE7}" presName="linear" presStyleCnt="0">
        <dgm:presLayoutVars>
          <dgm:animLvl val="lvl"/>
          <dgm:resizeHandles val="exact"/>
        </dgm:presLayoutVars>
      </dgm:prSet>
      <dgm:spPr/>
      <dgm:t>
        <a:bodyPr/>
        <a:lstStyle/>
        <a:p>
          <a:endParaRPr lang="en-US"/>
        </a:p>
      </dgm:t>
    </dgm:pt>
    <dgm:pt modelId="{85F2F74E-DAFA-472E-964A-78FEA3E1B3CF}" type="pres">
      <dgm:prSet presAssocID="{4A3E6C94-A4D5-49E8-B319-54119287A2EA}" presName="parentText" presStyleLbl="node1" presStyleIdx="0" presStyleCnt="4">
        <dgm:presLayoutVars>
          <dgm:chMax val="0"/>
          <dgm:bulletEnabled val="1"/>
        </dgm:presLayoutVars>
      </dgm:prSet>
      <dgm:spPr/>
      <dgm:t>
        <a:bodyPr/>
        <a:lstStyle/>
        <a:p>
          <a:endParaRPr lang="en-US"/>
        </a:p>
      </dgm:t>
    </dgm:pt>
    <dgm:pt modelId="{DFF5BB9E-C5F4-479C-8FB8-F6F68F2409AF}" type="pres">
      <dgm:prSet presAssocID="{4AF2518F-7F24-49FA-9B6A-450FF32DD142}" presName="spacer" presStyleCnt="0"/>
      <dgm:spPr/>
    </dgm:pt>
    <dgm:pt modelId="{88D8B4E7-9AFC-41FC-958A-1CEAA0A2707E}" type="pres">
      <dgm:prSet presAssocID="{DBF8531B-694F-4C31-BD57-F8181A50DCD9}" presName="parentText" presStyleLbl="node1" presStyleIdx="1" presStyleCnt="4">
        <dgm:presLayoutVars>
          <dgm:chMax val="0"/>
          <dgm:bulletEnabled val="1"/>
        </dgm:presLayoutVars>
      </dgm:prSet>
      <dgm:spPr/>
      <dgm:t>
        <a:bodyPr/>
        <a:lstStyle/>
        <a:p>
          <a:endParaRPr lang="en-US"/>
        </a:p>
      </dgm:t>
    </dgm:pt>
    <dgm:pt modelId="{6FF5ED05-719C-462B-8EF8-A6CE46B0C700}" type="pres">
      <dgm:prSet presAssocID="{D1634069-7BF5-4275-95BC-697EC4E47245}" presName="spacer" presStyleCnt="0"/>
      <dgm:spPr/>
    </dgm:pt>
    <dgm:pt modelId="{28B6D770-8EB2-4885-8337-18F28FD223CE}" type="pres">
      <dgm:prSet presAssocID="{1740A532-F0A1-41A5-87B8-4A973E8F094E}" presName="parentText" presStyleLbl="node1" presStyleIdx="2" presStyleCnt="4">
        <dgm:presLayoutVars>
          <dgm:chMax val="0"/>
          <dgm:bulletEnabled val="1"/>
        </dgm:presLayoutVars>
      </dgm:prSet>
      <dgm:spPr/>
      <dgm:t>
        <a:bodyPr/>
        <a:lstStyle/>
        <a:p>
          <a:endParaRPr lang="en-US"/>
        </a:p>
      </dgm:t>
    </dgm:pt>
    <dgm:pt modelId="{F97F9613-4CD8-4A3D-9779-B5F848780AF9}" type="pres">
      <dgm:prSet presAssocID="{8D95987B-72CE-4C0B-ABC8-65E044756E3A}" presName="spacer" presStyleCnt="0"/>
      <dgm:spPr/>
    </dgm:pt>
    <dgm:pt modelId="{AD5D02DC-7E2F-4AB8-9D86-05FF3876FE78}" type="pres">
      <dgm:prSet presAssocID="{7636CC48-87F5-4543-8B75-C110EBBF8A96}" presName="parentText" presStyleLbl="node1" presStyleIdx="3" presStyleCnt="4">
        <dgm:presLayoutVars>
          <dgm:chMax val="0"/>
          <dgm:bulletEnabled val="1"/>
        </dgm:presLayoutVars>
      </dgm:prSet>
      <dgm:spPr/>
      <dgm:t>
        <a:bodyPr/>
        <a:lstStyle/>
        <a:p>
          <a:endParaRPr lang="en-US"/>
        </a:p>
      </dgm:t>
    </dgm:pt>
  </dgm:ptLst>
  <dgm:cxnLst>
    <dgm:cxn modelId="{84F0D941-7568-46AA-83B3-72E1D800EF94}" type="presOf" srcId="{55E7C787-CA77-4CCC-B567-B124BCF99DE7}" destId="{FED57DEE-C78E-4821-A3EC-1E0B53488AEC}" srcOrd="0" destOrd="0" presId="urn:microsoft.com/office/officeart/2005/8/layout/vList2"/>
    <dgm:cxn modelId="{85CC5F9C-B936-433A-895A-07ED8A7870CF}" type="presOf" srcId="{DBF8531B-694F-4C31-BD57-F8181A50DCD9}" destId="{88D8B4E7-9AFC-41FC-958A-1CEAA0A2707E}" srcOrd="0" destOrd="0" presId="urn:microsoft.com/office/officeart/2005/8/layout/vList2"/>
    <dgm:cxn modelId="{C0BDF054-0513-4DD2-A47C-A2D51F1EBD82}" srcId="{55E7C787-CA77-4CCC-B567-B124BCF99DE7}" destId="{1740A532-F0A1-41A5-87B8-4A973E8F094E}" srcOrd="2" destOrd="0" parTransId="{80676DA8-EAAC-426D-9A8A-19FB7E9513CA}" sibTransId="{8D95987B-72CE-4C0B-ABC8-65E044756E3A}"/>
    <dgm:cxn modelId="{F030E10D-6200-46CB-9E10-2B6100656050}" type="presOf" srcId="{7636CC48-87F5-4543-8B75-C110EBBF8A96}" destId="{AD5D02DC-7E2F-4AB8-9D86-05FF3876FE78}" srcOrd="0" destOrd="0" presId="urn:microsoft.com/office/officeart/2005/8/layout/vList2"/>
    <dgm:cxn modelId="{3B1EF74E-8662-4379-AA8C-6021FD47117C}" type="presOf" srcId="{1740A532-F0A1-41A5-87B8-4A973E8F094E}" destId="{28B6D770-8EB2-4885-8337-18F28FD223CE}" srcOrd="0" destOrd="0" presId="urn:microsoft.com/office/officeart/2005/8/layout/vList2"/>
    <dgm:cxn modelId="{8A7230CC-68D7-420D-99E7-0E28C0F423BA}" srcId="{55E7C787-CA77-4CCC-B567-B124BCF99DE7}" destId="{7636CC48-87F5-4543-8B75-C110EBBF8A96}" srcOrd="3" destOrd="0" parTransId="{7C67EB2D-2BDF-483E-B90D-B3BB5003B8CF}" sibTransId="{2EC694FA-B96B-47B9-9681-D2603F8ADD31}"/>
    <dgm:cxn modelId="{DFA79EBA-D331-481E-AE8D-3505628990E9}" type="presOf" srcId="{4A3E6C94-A4D5-49E8-B319-54119287A2EA}" destId="{85F2F74E-DAFA-472E-964A-78FEA3E1B3CF}" srcOrd="0" destOrd="0" presId="urn:microsoft.com/office/officeart/2005/8/layout/vList2"/>
    <dgm:cxn modelId="{6670FCC3-F764-42DC-9462-7A6A19F7152B}" srcId="{55E7C787-CA77-4CCC-B567-B124BCF99DE7}" destId="{DBF8531B-694F-4C31-BD57-F8181A50DCD9}" srcOrd="1" destOrd="0" parTransId="{D11B6E57-2726-42C5-9659-5664B2426580}" sibTransId="{D1634069-7BF5-4275-95BC-697EC4E47245}"/>
    <dgm:cxn modelId="{8C899215-AD43-491F-9A80-09C7ED6B495A}" srcId="{55E7C787-CA77-4CCC-B567-B124BCF99DE7}" destId="{4A3E6C94-A4D5-49E8-B319-54119287A2EA}" srcOrd="0" destOrd="0" parTransId="{09A0F76A-253D-4D47-9A57-E6C3451D6C8F}" sibTransId="{4AF2518F-7F24-49FA-9B6A-450FF32DD142}"/>
    <dgm:cxn modelId="{5562DA30-7EA1-4201-B742-58B2166B09C8}" type="presParOf" srcId="{FED57DEE-C78E-4821-A3EC-1E0B53488AEC}" destId="{85F2F74E-DAFA-472E-964A-78FEA3E1B3CF}" srcOrd="0" destOrd="0" presId="urn:microsoft.com/office/officeart/2005/8/layout/vList2"/>
    <dgm:cxn modelId="{D86F5DBE-612F-47FF-9B7E-D71E15DB0C34}" type="presParOf" srcId="{FED57DEE-C78E-4821-A3EC-1E0B53488AEC}" destId="{DFF5BB9E-C5F4-479C-8FB8-F6F68F2409AF}" srcOrd="1" destOrd="0" presId="urn:microsoft.com/office/officeart/2005/8/layout/vList2"/>
    <dgm:cxn modelId="{2658736C-EF10-4B38-9EF9-7FF58E5B0477}" type="presParOf" srcId="{FED57DEE-C78E-4821-A3EC-1E0B53488AEC}" destId="{88D8B4E7-9AFC-41FC-958A-1CEAA0A2707E}" srcOrd="2" destOrd="0" presId="urn:microsoft.com/office/officeart/2005/8/layout/vList2"/>
    <dgm:cxn modelId="{51ED60FB-CEBA-45E7-ACA9-21BD1B2804BC}" type="presParOf" srcId="{FED57DEE-C78E-4821-A3EC-1E0B53488AEC}" destId="{6FF5ED05-719C-462B-8EF8-A6CE46B0C700}" srcOrd="3" destOrd="0" presId="urn:microsoft.com/office/officeart/2005/8/layout/vList2"/>
    <dgm:cxn modelId="{311A4588-DE25-46EC-A292-F14FFD2C2438}" type="presParOf" srcId="{FED57DEE-C78E-4821-A3EC-1E0B53488AEC}" destId="{28B6D770-8EB2-4885-8337-18F28FD223CE}" srcOrd="4" destOrd="0" presId="urn:microsoft.com/office/officeart/2005/8/layout/vList2"/>
    <dgm:cxn modelId="{0B7F8D26-3D02-4A33-B117-559F4EB97C76}" type="presParOf" srcId="{FED57DEE-C78E-4821-A3EC-1E0B53488AEC}" destId="{F97F9613-4CD8-4A3D-9779-B5F848780AF9}" srcOrd="5" destOrd="0" presId="urn:microsoft.com/office/officeart/2005/8/layout/vList2"/>
    <dgm:cxn modelId="{175B1464-D64F-4A75-A1E0-18846FDAB232}" type="presParOf" srcId="{FED57DEE-C78E-4821-A3EC-1E0B53488AEC}" destId="{AD5D02DC-7E2F-4AB8-9D86-05FF3876FE78}"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245447-D323-4522-B033-C8302C8F69C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FAAE078-C54E-4F42-B484-74C8F399AD56}">
      <dgm:prSet phldrT="[Text]"/>
      <dgm:spPr/>
      <dgm:t>
        <a:bodyPr/>
        <a:lstStyle/>
        <a:p>
          <a:pPr algn="ctr"/>
          <a:r>
            <a:rPr lang="en-US" dirty="0" smtClean="0">
              <a:solidFill>
                <a:schemeClr val="tx1"/>
              </a:solidFill>
            </a:rPr>
            <a:t>Bronze Bushing</a:t>
          </a:r>
          <a:endParaRPr lang="en-US" dirty="0">
            <a:solidFill>
              <a:schemeClr val="tx1"/>
            </a:solidFill>
          </a:endParaRPr>
        </a:p>
      </dgm:t>
    </dgm:pt>
    <dgm:pt modelId="{C651D089-BD5C-467D-81BD-5AE01A259490}" type="parTrans" cxnId="{CD59B8A4-92C5-4F71-8D14-C21A900F93D5}">
      <dgm:prSet/>
      <dgm:spPr/>
      <dgm:t>
        <a:bodyPr/>
        <a:lstStyle/>
        <a:p>
          <a:pPr algn="ctr"/>
          <a:endParaRPr lang="en-US"/>
        </a:p>
      </dgm:t>
    </dgm:pt>
    <dgm:pt modelId="{433EE1D5-A411-4A6E-B290-9C993E278608}" type="sibTrans" cxnId="{CD59B8A4-92C5-4F71-8D14-C21A900F93D5}">
      <dgm:prSet/>
      <dgm:spPr/>
      <dgm:t>
        <a:bodyPr/>
        <a:lstStyle/>
        <a:p>
          <a:pPr algn="ctr"/>
          <a:endParaRPr lang="en-US"/>
        </a:p>
      </dgm:t>
    </dgm:pt>
    <dgm:pt modelId="{F4EC9D0F-1A1A-41C2-8B0E-998BDEAEE3D1}" type="pres">
      <dgm:prSet presAssocID="{6A245447-D323-4522-B033-C8302C8F69C4}" presName="linear" presStyleCnt="0">
        <dgm:presLayoutVars>
          <dgm:animLvl val="lvl"/>
          <dgm:resizeHandles val="exact"/>
        </dgm:presLayoutVars>
      </dgm:prSet>
      <dgm:spPr/>
      <dgm:t>
        <a:bodyPr/>
        <a:lstStyle/>
        <a:p>
          <a:endParaRPr lang="en-US"/>
        </a:p>
      </dgm:t>
    </dgm:pt>
    <dgm:pt modelId="{7385D8F1-8509-48F0-81BC-EE8EB3169ABD}" type="pres">
      <dgm:prSet presAssocID="{5FAAE078-C54E-4F42-B484-74C8F399AD56}" presName="parentText" presStyleLbl="node1" presStyleIdx="0" presStyleCnt="1">
        <dgm:presLayoutVars>
          <dgm:chMax val="0"/>
          <dgm:bulletEnabled val="1"/>
        </dgm:presLayoutVars>
      </dgm:prSet>
      <dgm:spPr/>
      <dgm:t>
        <a:bodyPr/>
        <a:lstStyle/>
        <a:p>
          <a:endParaRPr lang="en-US"/>
        </a:p>
      </dgm:t>
    </dgm:pt>
  </dgm:ptLst>
  <dgm:cxnLst>
    <dgm:cxn modelId="{7927E760-8431-4C9B-8299-7B3673367591}" type="presOf" srcId="{6A245447-D323-4522-B033-C8302C8F69C4}" destId="{F4EC9D0F-1A1A-41C2-8B0E-998BDEAEE3D1}" srcOrd="0" destOrd="0" presId="urn:microsoft.com/office/officeart/2005/8/layout/vList2"/>
    <dgm:cxn modelId="{CD59B8A4-92C5-4F71-8D14-C21A900F93D5}" srcId="{6A245447-D323-4522-B033-C8302C8F69C4}" destId="{5FAAE078-C54E-4F42-B484-74C8F399AD56}" srcOrd="0" destOrd="0" parTransId="{C651D089-BD5C-467D-81BD-5AE01A259490}" sibTransId="{433EE1D5-A411-4A6E-B290-9C993E278608}"/>
    <dgm:cxn modelId="{AF63F5CE-00DC-442E-8B55-A2AB3E64E7D9}" type="presOf" srcId="{5FAAE078-C54E-4F42-B484-74C8F399AD56}" destId="{7385D8F1-8509-48F0-81BC-EE8EB3169ABD}" srcOrd="0" destOrd="0" presId="urn:microsoft.com/office/officeart/2005/8/layout/vList2"/>
    <dgm:cxn modelId="{74FA80C5-ADCB-4A39-9647-1D30A5CE8B43}" type="presParOf" srcId="{F4EC9D0F-1A1A-41C2-8B0E-998BDEAEE3D1}" destId="{7385D8F1-8509-48F0-81BC-EE8EB3169AB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245447-D323-4522-B033-C8302C8F69C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FAAE078-C54E-4F42-B484-74C8F399AD56}">
      <dgm:prSet phldrT="[Text]"/>
      <dgm:spPr/>
      <dgm:t>
        <a:bodyPr/>
        <a:lstStyle/>
        <a:p>
          <a:pPr algn="ctr"/>
          <a:r>
            <a:rPr lang="en-US" dirty="0" smtClean="0">
              <a:solidFill>
                <a:schemeClr val="tx1"/>
              </a:solidFill>
            </a:rPr>
            <a:t>Ball Bearing</a:t>
          </a:r>
          <a:endParaRPr lang="en-US" dirty="0">
            <a:solidFill>
              <a:schemeClr val="tx1"/>
            </a:solidFill>
          </a:endParaRPr>
        </a:p>
      </dgm:t>
    </dgm:pt>
    <dgm:pt modelId="{C651D089-BD5C-467D-81BD-5AE01A259490}" type="parTrans" cxnId="{CD59B8A4-92C5-4F71-8D14-C21A900F93D5}">
      <dgm:prSet/>
      <dgm:spPr/>
      <dgm:t>
        <a:bodyPr/>
        <a:lstStyle/>
        <a:p>
          <a:pPr algn="ctr"/>
          <a:endParaRPr lang="en-US"/>
        </a:p>
      </dgm:t>
    </dgm:pt>
    <dgm:pt modelId="{433EE1D5-A411-4A6E-B290-9C993E278608}" type="sibTrans" cxnId="{CD59B8A4-92C5-4F71-8D14-C21A900F93D5}">
      <dgm:prSet/>
      <dgm:spPr/>
      <dgm:t>
        <a:bodyPr/>
        <a:lstStyle/>
        <a:p>
          <a:pPr algn="ctr"/>
          <a:endParaRPr lang="en-US"/>
        </a:p>
      </dgm:t>
    </dgm:pt>
    <dgm:pt modelId="{F4EC9D0F-1A1A-41C2-8B0E-998BDEAEE3D1}" type="pres">
      <dgm:prSet presAssocID="{6A245447-D323-4522-B033-C8302C8F69C4}" presName="linear" presStyleCnt="0">
        <dgm:presLayoutVars>
          <dgm:animLvl val="lvl"/>
          <dgm:resizeHandles val="exact"/>
        </dgm:presLayoutVars>
      </dgm:prSet>
      <dgm:spPr/>
      <dgm:t>
        <a:bodyPr/>
        <a:lstStyle/>
        <a:p>
          <a:endParaRPr lang="en-US"/>
        </a:p>
      </dgm:t>
    </dgm:pt>
    <dgm:pt modelId="{7385D8F1-8509-48F0-81BC-EE8EB3169ABD}" type="pres">
      <dgm:prSet presAssocID="{5FAAE078-C54E-4F42-B484-74C8F399AD56}" presName="parentText" presStyleLbl="node1" presStyleIdx="0" presStyleCnt="1">
        <dgm:presLayoutVars>
          <dgm:chMax val="0"/>
          <dgm:bulletEnabled val="1"/>
        </dgm:presLayoutVars>
      </dgm:prSet>
      <dgm:spPr/>
      <dgm:t>
        <a:bodyPr/>
        <a:lstStyle/>
        <a:p>
          <a:endParaRPr lang="en-US"/>
        </a:p>
      </dgm:t>
    </dgm:pt>
  </dgm:ptLst>
  <dgm:cxnLst>
    <dgm:cxn modelId="{7C1699BA-07B2-4D65-A6C1-5227C0ED6AF1}" type="presOf" srcId="{6A245447-D323-4522-B033-C8302C8F69C4}" destId="{F4EC9D0F-1A1A-41C2-8B0E-998BDEAEE3D1}" srcOrd="0" destOrd="0" presId="urn:microsoft.com/office/officeart/2005/8/layout/vList2"/>
    <dgm:cxn modelId="{CD59B8A4-92C5-4F71-8D14-C21A900F93D5}" srcId="{6A245447-D323-4522-B033-C8302C8F69C4}" destId="{5FAAE078-C54E-4F42-B484-74C8F399AD56}" srcOrd="0" destOrd="0" parTransId="{C651D089-BD5C-467D-81BD-5AE01A259490}" sibTransId="{433EE1D5-A411-4A6E-B290-9C993E278608}"/>
    <dgm:cxn modelId="{7D81579C-6003-49B1-AE61-F3CD989F1832}" type="presOf" srcId="{5FAAE078-C54E-4F42-B484-74C8F399AD56}" destId="{7385D8F1-8509-48F0-81BC-EE8EB3169ABD}" srcOrd="0" destOrd="0" presId="urn:microsoft.com/office/officeart/2005/8/layout/vList2"/>
    <dgm:cxn modelId="{C0B3CA56-6554-4E00-8B95-AE82C5D28932}" type="presParOf" srcId="{F4EC9D0F-1A1A-41C2-8B0E-998BDEAEE3D1}" destId="{7385D8F1-8509-48F0-81BC-EE8EB3169ABD}"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C1A94E-B861-46D0-A0B3-1909F9C3780A}">
      <dsp:nvSpPr>
        <dsp:cNvPr id="0" name=""/>
        <dsp:cNvSpPr/>
      </dsp:nvSpPr>
      <dsp:spPr>
        <a:xfrm>
          <a:off x="0" y="14057"/>
          <a:ext cx="2651759" cy="834228"/>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Class III</a:t>
          </a:r>
          <a:endParaRPr lang="en-US" sz="2100" kern="1200" dirty="0">
            <a:solidFill>
              <a:schemeClr val="tx1"/>
            </a:solidFill>
          </a:endParaRPr>
        </a:p>
      </dsp:txBody>
      <dsp:txXfrm>
        <a:off x="0" y="14057"/>
        <a:ext cx="2651759" cy="834228"/>
      </dsp:txXfrm>
    </dsp:sp>
    <dsp:sp modelId="{3E0D37EE-FD02-44FA-B971-A6930A048F3A}">
      <dsp:nvSpPr>
        <dsp:cNvPr id="0" name=""/>
        <dsp:cNvSpPr/>
      </dsp:nvSpPr>
      <dsp:spPr>
        <a:xfrm>
          <a:off x="0" y="908765"/>
          <a:ext cx="2651759" cy="834228"/>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Class III Combination</a:t>
          </a:r>
          <a:endParaRPr lang="en-US" sz="2100" kern="1200" dirty="0">
            <a:solidFill>
              <a:schemeClr val="tx1"/>
            </a:solidFill>
          </a:endParaRPr>
        </a:p>
      </dsp:txBody>
      <dsp:txXfrm>
        <a:off x="0" y="908765"/>
        <a:ext cx="2651759" cy="834228"/>
      </dsp:txXfrm>
    </dsp:sp>
    <dsp:sp modelId="{DB07EC4F-FC23-4430-9D1E-EE1BF30A2F78}">
      <dsp:nvSpPr>
        <dsp:cNvPr id="0" name=""/>
        <dsp:cNvSpPr/>
      </dsp:nvSpPr>
      <dsp:spPr>
        <a:xfrm>
          <a:off x="0" y="1803474"/>
          <a:ext cx="2651759" cy="834228"/>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Class II</a:t>
          </a:r>
          <a:endParaRPr lang="en-US" sz="2100" kern="1200" dirty="0">
            <a:solidFill>
              <a:schemeClr val="tx1"/>
            </a:solidFill>
          </a:endParaRPr>
        </a:p>
      </dsp:txBody>
      <dsp:txXfrm>
        <a:off x="0" y="1803474"/>
        <a:ext cx="2651759" cy="8342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9C174-0BD6-4370-9DE8-39167472284A}">
      <dsp:nvSpPr>
        <dsp:cNvPr id="0" name=""/>
        <dsp:cNvSpPr/>
      </dsp:nvSpPr>
      <dsp:spPr>
        <a:xfrm>
          <a:off x="0" y="537674"/>
          <a:ext cx="2743200" cy="155003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Static = Less than 6% stretch at 10% MBS</a:t>
          </a:r>
          <a:endParaRPr lang="en-US" sz="2200" kern="1200" dirty="0"/>
        </a:p>
      </dsp:txBody>
      <dsp:txXfrm>
        <a:off x="0" y="537674"/>
        <a:ext cx="2743200" cy="1550030"/>
      </dsp:txXfrm>
    </dsp:sp>
    <dsp:sp modelId="{3E2DE8DC-B946-44DD-8E61-62095B2450B2}">
      <dsp:nvSpPr>
        <dsp:cNvPr id="0" name=""/>
        <dsp:cNvSpPr/>
      </dsp:nvSpPr>
      <dsp:spPr>
        <a:xfrm>
          <a:off x="0" y="2151064"/>
          <a:ext cx="2743200" cy="155003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Low Stretch = 6 – 10% stretch at 10% MBS</a:t>
          </a:r>
          <a:endParaRPr lang="en-US" sz="2200" kern="1200" dirty="0"/>
        </a:p>
      </dsp:txBody>
      <dsp:txXfrm>
        <a:off x="0" y="2151064"/>
        <a:ext cx="2743200" cy="1550030"/>
      </dsp:txXfrm>
    </dsp:sp>
    <dsp:sp modelId="{802B91A0-8492-4A57-809D-C52BEBD6EE64}">
      <dsp:nvSpPr>
        <dsp:cNvPr id="0" name=""/>
        <dsp:cNvSpPr/>
      </dsp:nvSpPr>
      <dsp:spPr>
        <a:xfrm>
          <a:off x="0" y="3764455"/>
          <a:ext cx="2743200" cy="1550030"/>
        </a:xfrm>
        <a:prstGeom prst="roundRect">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High Stretch = Greater than 10%, typically 40 – 60% stretch at 10% MBS</a:t>
          </a:r>
          <a:endParaRPr lang="en-US" sz="2200" kern="1200" dirty="0"/>
        </a:p>
      </dsp:txBody>
      <dsp:txXfrm>
        <a:off x="0" y="3764455"/>
        <a:ext cx="2743200" cy="15500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043342-BDDB-4B66-B17D-8EA4042466F8}">
      <dsp:nvSpPr>
        <dsp:cNvPr id="0" name=""/>
        <dsp:cNvSpPr/>
      </dsp:nvSpPr>
      <dsp:spPr>
        <a:xfrm>
          <a:off x="0" y="257492"/>
          <a:ext cx="3048000" cy="647594"/>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Spine (major axis)</a:t>
          </a:r>
          <a:endParaRPr lang="en-US" sz="2700" kern="1200" dirty="0">
            <a:solidFill>
              <a:schemeClr val="tx1"/>
            </a:solidFill>
          </a:endParaRPr>
        </a:p>
      </dsp:txBody>
      <dsp:txXfrm>
        <a:off x="0" y="257492"/>
        <a:ext cx="3048000" cy="647594"/>
      </dsp:txXfrm>
    </dsp:sp>
    <dsp:sp modelId="{0A88D21C-9D06-4129-BD58-9D363EC1F7D5}">
      <dsp:nvSpPr>
        <dsp:cNvPr id="0" name=""/>
        <dsp:cNvSpPr/>
      </dsp:nvSpPr>
      <dsp:spPr>
        <a:xfrm>
          <a:off x="0" y="982847"/>
          <a:ext cx="3048000" cy="647594"/>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Latch</a:t>
          </a:r>
          <a:endParaRPr lang="en-US" sz="2700" kern="1200" dirty="0">
            <a:solidFill>
              <a:schemeClr val="tx1"/>
            </a:solidFill>
          </a:endParaRPr>
        </a:p>
      </dsp:txBody>
      <dsp:txXfrm>
        <a:off x="0" y="982847"/>
        <a:ext cx="3048000" cy="647594"/>
      </dsp:txXfrm>
    </dsp:sp>
    <dsp:sp modelId="{A90F97C6-D873-494A-97BD-23226FEADBF7}">
      <dsp:nvSpPr>
        <dsp:cNvPr id="0" name=""/>
        <dsp:cNvSpPr/>
      </dsp:nvSpPr>
      <dsp:spPr>
        <a:xfrm>
          <a:off x="0" y="1708202"/>
          <a:ext cx="3048000" cy="647594"/>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Gate</a:t>
          </a:r>
          <a:endParaRPr lang="en-US" sz="2700" kern="1200" dirty="0">
            <a:solidFill>
              <a:schemeClr val="tx1"/>
            </a:solidFill>
          </a:endParaRPr>
        </a:p>
      </dsp:txBody>
      <dsp:txXfrm>
        <a:off x="0" y="1708202"/>
        <a:ext cx="3048000" cy="647594"/>
      </dsp:txXfrm>
    </dsp:sp>
    <dsp:sp modelId="{3D447F6D-9371-45FB-9BF2-A5E224764EEA}">
      <dsp:nvSpPr>
        <dsp:cNvPr id="0" name=""/>
        <dsp:cNvSpPr/>
      </dsp:nvSpPr>
      <dsp:spPr>
        <a:xfrm>
          <a:off x="0" y="2433558"/>
          <a:ext cx="3048000" cy="647594"/>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Hinge/Pin</a:t>
          </a:r>
          <a:endParaRPr lang="en-US" sz="2700" kern="1200" dirty="0">
            <a:solidFill>
              <a:schemeClr val="tx1"/>
            </a:solidFill>
          </a:endParaRPr>
        </a:p>
      </dsp:txBody>
      <dsp:txXfrm>
        <a:off x="0" y="2433558"/>
        <a:ext cx="3048000" cy="647594"/>
      </dsp:txXfrm>
    </dsp:sp>
    <dsp:sp modelId="{2B1F23A2-816A-40CE-9819-C9ABB5A915A3}">
      <dsp:nvSpPr>
        <dsp:cNvPr id="0" name=""/>
        <dsp:cNvSpPr/>
      </dsp:nvSpPr>
      <dsp:spPr>
        <a:xfrm>
          <a:off x="0" y="3158913"/>
          <a:ext cx="3048000" cy="647594"/>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Nose (minor axis)</a:t>
          </a:r>
          <a:endParaRPr lang="en-US" sz="2700" kern="1200" dirty="0">
            <a:solidFill>
              <a:schemeClr val="tx1"/>
            </a:solidFill>
          </a:endParaRPr>
        </a:p>
      </dsp:txBody>
      <dsp:txXfrm>
        <a:off x="0" y="3158913"/>
        <a:ext cx="3048000" cy="6475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9016A2-AD2C-4320-B50B-09A2C9BF9584}">
      <dsp:nvSpPr>
        <dsp:cNvPr id="0" name=""/>
        <dsp:cNvSpPr/>
      </dsp:nvSpPr>
      <dsp:spPr>
        <a:xfrm>
          <a:off x="40" y="50624"/>
          <a:ext cx="3881177" cy="547200"/>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Rescue Eight</a:t>
          </a:r>
          <a:endParaRPr lang="en-US" sz="1900" kern="1200" dirty="0">
            <a:solidFill>
              <a:schemeClr val="tx1"/>
            </a:solidFill>
          </a:endParaRPr>
        </a:p>
      </dsp:txBody>
      <dsp:txXfrm>
        <a:off x="40" y="50624"/>
        <a:ext cx="3881177" cy="547200"/>
      </dsp:txXfrm>
    </dsp:sp>
    <dsp:sp modelId="{D24FA264-4D11-42C4-8CDD-CD44CD05DC51}">
      <dsp:nvSpPr>
        <dsp:cNvPr id="0" name=""/>
        <dsp:cNvSpPr/>
      </dsp:nvSpPr>
      <dsp:spPr>
        <a:xfrm>
          <a:off x="40" y="597824"/>
          <a:ext cx="3881177" cy="217095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Friction is adjusted by manipulation of the rope and offers limited control</a:t>
          </a:r>
          <a:endParaRPr lang="en-US" sz="1900" kern="1200" dirty="0"/>
        </a:p>
        <a:p>
          <a:pPr marL="171450" lvl="1" indent="-171450" algn="l" defTabSz="844550">
            <a:lnSpc>
              <a:spcPct val="90000"/>
            </a:lnSpc>
            <a:spcBef>
              <a:spcPct val="0"/>
            </a:spcBef>
            <a:spcAft>
              <a:spcPct val="15000"/>
            </a:spcAft>
            <a:buChar char="••"/>
          </a:pPr>
          <a:r>
            <a:rPr lang="en-US" sz="1900" kern="1200" dirty="0" smtClean="0"/>
            <a:t>Friction can be multiplied through rigging but must be unloaded to do so</a:t>
          </a:r>
          <a:endParaRPr lang="en-US" sz="1900" kern="1200" dirty="0"/>
        </a:p>
      </dsp:txBody>
      <dsp:txXfrm>
        <a:off x="40" y="597824"/>
        <a:ext cx="3881177" cy="2170951"/>
      </dsp:txXfrm>
    </dsp:sp>
    <dsp:sp modelId="{6EC99226-9511-44D1-8EA9-20342FED7D8C}">
      <dsp:nvSpPr>
        <dsp:cNvPr id="0" name=""/>
        <dsp:cNvSpPr/>
      </dsp:nvSpPr>
      <dsp:spPr>
        <a:xfrm>
          <a:off x="4424582" y="50624"/>
          <a:ext cx="3881177" cy="547200"/>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Break Bar Rack</a:t>
          </a:r>
          <a:endParaRPr lang="en-US" sz="1900" kern="1200" dirty="0">
            <a:solidFill>
              <a:schemeClr val="tx1"/>
            </a:solidFill>
          </a:endParaRPr>
        </a:p>
      </dsp:txBody>
      <dsp:txXfrm>
        <a:off x="4424582" y="50624"/>
        <a:ext cx="3881177" cy="547200"/>
      </dsp:txXfrm>
    </dsp:sp>
    <dsp:sp modelId="{1CD00515-D206-451E-8829-9CA2FCDF4509}">
      <dsp:nvSpPr>
        <dsp:cNvPr id="0" name=""/>
        <dsp:cNvSpPr/>
      </dsp:nvSpPr>
      <dsp:spPr>
        <a:xfrm>
          <a:off x="4424582" y="597824"/>
          <a:ext cx="3881177" cy="217095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Friction is adjusted by manipulation of rope and bars and offers superior control</a:t>
          </a:r>
          <a:endParaRPr lang="en-US" sz="1900" kern="1200" dirty="0"/>
        </a:p>
        <a:p>
          <a:pPr marL="171450" lvl="1" indent="-171450" algn="l" defTabSz="844550">
            <a:lnSpc>
              <a:spcPct val="90000"/>
            </a:lnSpc>
            <a:spcBef>
              <a:spcPct val="0"/>
            </a:spcBef>
            <a:spcAft>
              <a:spcPct val="15000"/>
            </a:spcAft>
            <a:buChar char="••"/>
          </a:pPr>
          <a:r>
            <a:rPr lang="en-US" sz="1900" kern="1200" dirty="0" smtClean="0"/>
            <a:t>Friction can be multiplied and reduced by integration or removal of bars without unloading</a:t>
          </a:r>
          <a:endParaRPr lang="en-US" sz="1900" kern="1200" dirty="0"/>
        </a:p>
      </dsp:txBody>
      <dsp:txXfrm>
        <a:off x="4424582" y="597824"/>
        <a:ext cx="3881177" cy="217095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933757-F8D7-41AE-88D8-EE4DF3953E62}">
      <dsp:nvSpPr>
        <dsp:cNvPr id="0" name=""/>
        <dsp:cNvSpPr/>
      </dsp:nvSpPr>
      <dsp:spPr>
        <a:xfrm>
          <a:off x="0" y="278509"/>
          <a:ext cx="358140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7956" tIns="374904" rIns="27795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Steel: Greater speed less control</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Aluminum: Slower with greater control but glazing occurs</a:t>
          </a:r>
          <a:endParaRPr lang="en-US" sz="1800" kern="1200" dirty="0">
            <a:solidFill>
              <a:schemeClr val="tx1"/>
            </a:solidFill>
          </a:endParaRPr>
        </a:p>
      </dsp:txBody>
      <dsp:txXfrm>
        <a:off x="0" y="278509"/>
        <a:ext cx="3581400" cy="1814400"/>
      </dsp:txXfrm>
    </dsp:sp>
    <dsp:sp modelId="{5B78CF6E-7BC2-4539-B8D6-BAC55916A751}">
      <dsp:nvSpPr>
        <dsp:cNvPr id="0" name=""/>
        <dsp:cNvSpPr/>
      </dsp:nvSpPr>
      <dsp:spPr>
        <a:xfrm>
          <a:off x="179070" y="12829"/>
          <a:ext cx="2506980" cy="53136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758" tIns="0" rIns="94758"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Steel or Aluminum</a:t>
          </a:r>
          <a:endParaRPr lang="en-US" sz="1800" kern="1200" dirty="0">
            <a:solidFill>
              <a:schemeClr val="tx1"/>
            </a:solidFill>
          </a:endParaRPr>
        </a:p>
      </dsp:txBody>
      <dsp:txXfrm>
        <a:off x="179070" y="12829"/>
        <a:ext cx="2506980" cy="531360"/>
      </dsp:txXfrm>
    </dsp:sp>
    <dsp:sp modelId="{648C1E2E-0E85-43BB-876A-3F2C0FAB0B13}">
      <dsp:nvSpPr>
        <dsp:cNvPr id="0" name=""/>
        <dsp:cNvSpPr/>
      </dsp:nvSpPr>
      <dsp:spPr>
        <a:xfrm>
          <a:off x="0" y="2455789"/>
          <a:ext cx="3581400" cy="1304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7956" tIns="374904" rIns="27795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Can accept two ropes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Twisted Eye, Straight Eye, “U”</a:t>
          </a:r>
          <a:endParaRPr lang="en-US" sz="1800" kern="1200" dirty="0">
            <a:solidFill>
              <a:schemeClr val="tx1"/>
            </a:solidFill>
          </a:endParaRPr>
        </a:p>
      </dsp:txBody>
      <dsp:txXfrm>
        <a:off x="0" y="2455789"/>
        <a:ext cx="3581400" cy="1304100"/>
      </dsp:txXfrm>
    </dsp:sp>
    <dsp:sp modelId="{1FA20977-6638-4C64-9D73-29A1A1D98F5D}">
      <dsp:nvSpPr>
        <dsp:cNvPr id="0" name=""/>
        <dsp:cNvSpPr/>
      </dsp:nvSpPr>
      <dsp:spPr>
        <a:xfrm>
          <a:off x="179070" y="2190109"/>
          <a:ext cx="2506980" cy="53136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758" tIns="0" rIns="94758"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Capabilities</a:t>
          </a:r>
          <a:endParaRPr lang="en-US" sz="1800" kern="1200" dirty="0">
            <a:solidFill>
              <a:schemeClr val="tx1"/>
            </a:solidFill>
          </a:endParaRPr>
        </a:p>
      </dsp:txBody>
      <dsp:txXfrm>
        <a:off x="179070" y="2190109"/>
        <a:ext cx="2506980" cy="531360"/>
      </dsp:txXfrm>
    </dsp:sp>
    <dsp:sp modelId="{61F0F8FB-F7F9-4BAA-9AE2-4020A5182010}">
      <dsp:nvSpPr>
        <dsp:cNvPr id="0" name=""/>
        <dsp:cNvSpPr/>
      </dsp:nvSpPr>
      <dsp:spPr>
        <a:xfrm>
          <a:off x="0" y="4122769"/>
          <a:ext cx="3581400" cy="1020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7956" tIns="374904" rIns="27795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Require greater degree of training to master</a:t>
          </a:r>
          <a:endParaRPr lang="en-US" sz="1800" kern="1200" dirty="0">
            <a:solidFill>
              <a:schemeClr val="tx1"/>
            </a:solidFill>
          </a:endParaRPr>
        </a:p>
      </dsp:txBody>
      <dsp:txXfrm>
        <a:off x="0" y="4122769"/>
        <a:ext cx="3581400" cy="1020600"/>
      </dsp:txXfrm>
    </dsp:sp>
    <dsp:sp modelId="{B8E4E96E-9C5D-44ED-957B-FED5CFF824D8}">
      <dsp:nvSpPr>
        <dsp:cNvPr id="0" name=""/>
        <dsp:cNvSpPr/>
      </dsp:nvSpPr>
      <dsp:spPr>
        <a:xfrm>
          <a:off x="179070" y="3857089"/>
          <a:ext cx="2506980" cy="53136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758" tIns="0" rIns="94758"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Proficiency</a:t>
          </a:r>
          <a:endParaRPr lang="en-US" sz="1800" kern="1200" dirty="0">
            <a:solidFill>
              <a:schemeClr val="tx1"/>
            </a:solidFill>
          </a:endParaRPr>
        </a:p>
      </dsp:txBody>
      <dsp:txXfrm>
        <a:off x="179070" y="3857089"/>
        <a:ext cx="2506980" cy="531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9EBB1-1D60-4D0F-839D-FE6CE613F25A}">
      <dsp:nvSpPr>
        <dsp:cNvPr id="0" name=""/>
        <dsp:cNvSpPr/>
      </dsp:nvSpPr>
      <dsp:spPr>
        <a:xfrm>
          <a:off x="0" y="12059"/>
          <a:ext cx="1981199"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Frame</a:t>
          </a:r>
          <a:endParaRPr lang="en-US" sz="2600" kern="1200" dirty="0">
            <a:solidFill>
              <a:schemeClr val="tx1"/>
            </a:solidFill>
          </a:endParaRPr>
        </a:p>
      </dsp:txBody>
      <dsp:txXfrm>
        <a:off x="0" y="12059"/>
        <a:ext cx="1981199" cy="623610"/>
      </dsp:txXfrm>
    </dsp:sp>
    <dsp:sp modelId="{46F71E8D-8761-448E-8D78-3D524BB2210B}">
      <dsp:nvSpPr>
        <dsp:cNvPr id="0" name=""/>
        <dsp:cNvSpPr/>
      </dsp:nvSpPr>
      <dsp:spPr>
        <a:xfrm>
          <a:off x="0" y="710550"/>
          <a:ext cx="1981199"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Bars</a:t>
          </a:r>
          <a:endParaRPr lang="en-US" sz="2600" kern="1200" dirty="0">
            <a:solidFill>
              <a:schemeClr val="tx1"/>
            </a:solidFill>
          </a:endParaRPr>
        </a:p>
      </dsp:txBody>
      <dsp:txXfrm>
        <a:off x="0" y="710550"/>
        <a:ext cx="1981199" cy="623610"/>
      </dsp:txXfrm>
    </dsp:sp>
    <dsp:sp modelId="{3E958E54-40E6-4378-9C48-0135940E2D11}">
      <dsp:nvSpPr>
        <dsp:cNvPr id="0" name=""/>
        <dsp:cNvSpPr/>
      </dsp:nvSpPr>
      <dsp:spPr>
        <a:xfrm>
          <a:off x="0" y="1409040"/>
          <a:ext cx="1981199"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Nut</a:t>
          </a:r>
          <a:endParaRPr lang="en-US" sz="2600" kern="1200" dirty="0">
            <a:solidFill>
              <a:schemeClr val="tx1"/>
            </a:solidFill>
          </a:endParaRPr>
        </a:p>
      </dsp:txBody>
      <dsp:txXfrm>
        <a:off x="0" y="1409040"/>
        <a:ext cx="1981199" cy="623610"/>
      </dsp:txXfrm>
    </dsp:sp>
    <dsp:sp modelId="{148D92DA-8AF3-4806-9677-EACF14E69F67}">
      <dsp:nvSpPr>
        <dsp:cNvPr id="0" name=""/>
        <dsp:cNvSpPr/>
      </dsp:nvSpPr>
      <dsp:spPr>
        <a:xfrm>
          <a:off x="0" y="2107530"/>
          <a:ext cx="1981199"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Eye</a:t>
          </a:r>
          <a:endParaRPr lang="en-US" sz="2600" kern="1200" dirty="0">
            <a:solidFill>
              <a:schemeClr val="tx1"/>
            </a:solidFill>
          </a:endParaRPr>
        </a:p>
      </dsp:txBody>
      <dsp:txXfrm>
        <a:off x="0" y="2107530"/>
        <a:ext cx="1981199" cy="6236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2F74E-DAFA-472E-964A-78FEA3E1B3CF}">
      <dsp:nvSpPr>
        <dsp:cNvPr id="0" name=""/>
        <dsp:cNvSpPr/>
      </dsp:nvSpPr>
      <dsp:spPr>
        <a:xfrm>
          <a:off x="0" y="25200"/>
          <a:ext cx="2194560" cy="575639"/>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Side Plates</a:t>
          </a:r>
          <a:endParaRPr lang="en-US" sz="2400" kern="1200" dirty="0">
            <a:solidFill>
              <a:schemeClr val="tx1"/>
            </a:solidFill>
          </a:endParaRPr>
        </a:p>
      </dsp:txBody>
      <dsp:txXfrm>
        <a:off x="0" y="25200"/>
        <a:ext cx="2194560" cy="575639"/>
      </dsp:txXfrm>
    </dsp:sp>
    <dsp:sp modelId="{88D8B4E7-9AFC-41FC-958A-1CEAA0A2707E}">
      <dsp:nvSpPr>
        <dsp:cNvPr id="0" name=""/>
        <dsp:cNvSpPr/>
      </dsp:nvSpPr>
      <dsp:spPr>
        <a:xfrm>
          <a:off x="0" y="669960"/>
          <a:ext cx="2194560" cy="575639"/>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Axle and Nut</a:t>
          </a:r>
          <a:endParaRPr lang="en-US" sz="2400" kern="1200" dirty="0">
            <a:solidFill>
              <a:schemeClr val="tx1"/>
            </a:solidFill>
          </a:endParaRPr>
        </a:p>
      </dsp:txBody>
      <dsp:txXfrm>
        <a:off x="0" y="669960"/>
        <a:ext cx="2194560" cy="575639"/>
      </dsp:txXfrm>
    </dsp:sp>
    <dsp:sp modelId="{28B6D770-8EB2-4885-8337-18F28FD223CE}">
      <dsp:nvSpPr>
        <dsp:cNvPr id="0" name=""/>
        <dsp:cNvSpPr/>
      </dsp:nvSpPr>
      <dsp:spPr>
        <a:xfrm>
          <a:off x="0" y="1314720"/>
          <a:ext cx="2194560" cy="575639"/>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Sheave</a:t>
          </a:r>
          <a:endParaRPr lang="en-US" sz="2400" kern="1200" dirty="0">
            <a:solidFill>
              <a:schemeClr val="tx1"/>
            </a:solidFill>
          </a:endParaRPr>
        </a:p>
      </dsp:txBody>
      <dsp:txXfrm>
        <a:off x="0" y="1314720"/>
        <a:ext cx="2194560" cy="575639"/>
      </dsp:txXfrm>
    </dsp:sp>
    <dsp:sp modelId="{AD5D02DC-7E2F-4AB8-9D86-05FF3876FE78}">
      <dsp:nvSpPr>
        <dsp:cNvPr id="0" name=""/>
        <dsp:cNvSpPr/>
      </dsp:nvSpPr>
      <dsp:spPr>
        <a:xfrm>
          <a:off x="0" y="1959479"/>
          <a:ext cx="2194560" cy="575639"/>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Bearing</a:t>
          </a:r>
          <a:endParaRPr lang="en-US" sz="2400" kern="1200" dirty="0">
            <a:solidFill>
              <a:schemeClr val="tx1"/>
            </a:solidFill>
          </a:endParaRPr>
        </a:p>
      </dsp:txBody>
      <dsp:txXfrm>
        <a:off x="0" y="1959479"/>
        <a:ext cx="2194560" cy="57563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5D8F1-8509-48F0-81BC-EE8EB3169ABD}">
      <dsp:nvSpPr>
        <dsp:cNvPr id="0" name=""/>
        <dsp:cNvSpPr/>
      </dsp:nvSpPr>
      <dsp:spPr>
        <a:xfrm>
          <a:off x="0" y="8234"/>
          <a:ext cx="2560320"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Bronze Bushing</a:t>
          </a:r>
          <a:endParaRPr lang="en-US" sz="2600" kern="1200" dirty="0">
            <a:solidFill>
              <a:schemeClr val="tx1"/>
            </a:solidFill>
          </a:endParaRPr>
        </a:p>
      </dsp:txBody>
      <dsp:txXfrm>
        <a:off x="0" y="8234"/>
        <a:ext cx="2560320" cy="62361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5D8F1-8509-48F0-81BC-EE8EB3169ABD}">
      <dsp:nvSpPr>
        <dsp:cNvPr id="0" name=""/>
        <dsp:cNvSpPr/>
      </dsp:nvSpPr>
      <dsp:spPr>
        <a:xfrm>
          <a:off x="0" y="8234"/>
          <a:ext cx="2560320" cy="62361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Ball Bearing</a:t>
          </a:r>
          <a:endParaRPr lang="en-US" sz="2600" kern="1200" dirty="0">
            <a:solidFill>
              <a:schemeClr val="tx1"/>
            </a:solidFill>
          </a:endParaRPr>
        </a:p>
      </dsp:txBody>
      <dsp:txXfrm>
        <a:off x="0" y="8234"/>
        <a:ext cx="2560320" cy="6236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92596-3CF0-45E0-9F17-E48112D4769D}" type="datetimeFigureOut">
              <a:rPr lang="en-US" smtClean="0"/>
              <a:pPr/>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3BF28-45A4-41F2-B9FB-606D19BB0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PPE expected for evolutions during the course</a:t>
            </a:r>
          </a:p>
          <a:p>
            <a:pPr>
              <a:buFont typeface="Arial" pitchFamily="34" charset="0"/>
              <a:buChar char="•"/>
            </a:pPr>
            <a:r>
              <a:rPr lang="en-US" dirty="0" smtClean="0"/>
              <a:t>Cutting tools should not</a:t>
            </a:r>
            <a:r>
              <a:rPr lang="en-US" baseline="0" dirty="0" smtClean="0"/>
              <a:t> be utilized at any time during the course by a student unless done so under the direct supervision of the instructor.</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EDD19-996B-4BC5-97CD-E5FF2CC3DFB4}" type="slidenum">
              <a:rPr lang="en-US">
                <a:solidFill>
                  <a:prstClr val="black"/>
                </a:solidFill>
              </a:rPr>
              <a:pPr/>
              <a:t>13</a:t>
            </a:fld>
            <a:endParaRPr lang="en-US">
              <a:solidFill>
                <a:prstClr val="black"/>
              </a:solidFill>
            </a:endParaRPr>
          </a:p>
        </p:txBody>
      </p:sp>
      <p:sp>
        <p:nvSpPr>
          <p:cNvPr id="128002" name="Rectangle 2"/>
          <p:cNvSpPr>
            <a:spLocks noGrp="1" noRot="1" noChangeAspec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p:txBody>
          <a:bodyPr/>
          <a:lstStyle/>
          <a:p>
            <a:pPr marL="228600" indent="-228600">
              <a:buFont typeface="Arial" pitchFamily="34" charset="0"/>
              <a:buChar char="•"/>
            </a:pPr>
            <a:r>
              <a:rPr lang="en-US" dirty="0" smtClean="0"/>
              <a:t>Natural fibers are only</a:t>
            </a:r>
            <a:r>
              <a:rPr lang="en-US" baseline="0" dirty="0" smtClean="0"/>
              <a:t> as long as the elements they come from and must be spliced together creating weak points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four rating categories:</a:t>
            </a:r>
          </a:p>
          <a:p>
            <a:pPr lvl="1">
              <a:buFont typeface="Arial" pitchFamily="34" charset="0"/>
              <a:buChar char="•"/>
            </a:pPr>
            <a:r>
              <a:rPr lang="en-US" dirty="0" smtClean="0"/>
              <a:t>Impact loads</a:t>
            </a:r>
          </a:p>
          <a:p>
            <a:pPr lvl="1">
              <a:buFont typeface="Arial" pitchFamily="34" charset="0"/>
              <a:buChar char="•"/>
            </a:pPr>
            <a:r>
              <a:rPr lang="en-US" dirty="0" smtClean="0"/>
              <a:t>Melting point</a:t>
            </a:r>
          </a:p>
          <a:p>
            <a:pPr lvl="1">
              <a:buFont typeface="Arial" pitchFamily="34" charset="0"/>
              <a:buChar char="•"/>
            </a:pPr>
            <a:r>
              <a:rPr lang="en-US" dirty="0" smtClean="0"/>
              <a:t>Abrasion</a:t>
            </a:r>
          </a:p>
          <a:p>
            <a:pPr lvl="1">
              <a:buFont typeface="Arial" pitchFamily="34" charset="0"/>
              <a:buChar char="•"/>
            </a:pPr>
            <a:r>
              <a:rPr lang="en-US" dirty="0" smtClean="0"/>
              <a:t>TS</a:t>
            </a:r>
          </a:p>
          <a:p>
            <a:pPr lvl="0">
              <a:buFont typeface="Arial" pitchFamily="34" charset="0"/>
              <a:buChar char="•"/>
            </a:pPr>
            <a:r>
              <a:rPr lang="en-US" dirty="0" smtClean="0"/>
              <a:t>Discuss the performance of the different fibers and explain why Nylon is the predominant fiber in life safety rope</a:t>
            </a:r>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Nylon 6: </a:t>
            </a:r>
            <a:r>
              <a:rPr lang="en-US" baseline="0" dirty="0" err="1" smtClean="0"/>
              <a:t>Perlon</a:t>
            </a:r>
            <a:endParaRPr lang="en-US" baseline="0" dirty="0" smtClean="0"/>
          </a:p>
          <a:p>
            <a:pPr lvl="1">
              <a:buFont typeface="Arial" pitchFamily="34" charset="0"/>
              <a:buChar char="•"/>
            </a:pPr>
            <a:r>
              <a:rPr lang="en-US" baseline="0" dirty="0" smtClean="0"/>
              <a:t>Greater elongation properties thus greater shock loading qualities</a:t>
            </a:r>
          </a:p>
          <a:p>
            <a:pPr lvl="1">
              <a:buFont typeface="Arial" pitchFamily="34" charset="0"/>
              <a:buChar char="•"/>
            </a:pPr>
            <a:r>
              <a:rPr lang="en-US" baseline="0" dirty="0" smtClean="0"/>
              <a:t>Climbing Rope</a:t>
            </a:r>
          </a:p>
          <a:p>
            <a:pPr lvl="0">
              <a:buFont typeface="Arial" pitchFamily="34" charset="0"/>
              <a:buChar char="•"/>
            </a:pPr>
            <a:r>
              <a:rPr lang="en-US" baseline="0" dirty="0" smtClean="0"/>
              <a:t>Nylon 6.6</a:t>
            </a:r>
          </a:p>
          <a:p>
            <a:pPr lvl="1">
              <a:buFont typeface="Arial" pitchFamily="34" charset="0"/>
              <a:buChar char="•"/>
            </a:pPr>
            <a:r>
              <a:rPr lang="en-US" baseline="0" dirty="0" smtClean="0"/>
              <a:t>Higher melting point, Higher breaking point, Better resistance to wear</a:t>
            </a:r>
          </a:p>
          <a:p>
            <a:pPr lvl="1">
              <a:buFont typeface="Arial" pitchFamily="34" charset="0"/>
              <a:buChar char="•"/>
            </a:pPr>
            <a:r>
              <a:rPr lang="en-US" baseline="0" dirty="0" smtClean="0"/>
              <a:t>Rescue Rope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Ex: Hybrids or blends result in Nylon retaining strength when combined with Polyester if wet.</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Utility</a:t>
            </a:r>
            <a:r>
              <a:rPr lang="en-US" baseline="0" dirty="0" smtClean="0"/>
              <a:t> based design</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Utility based design</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Block Creel construction is a requirement of NFPA 1983 for rescue</a:t>
            </a:r>
            <a:r>
              <a:rPr lang="en-US" baseline="0" dirty="0" smtClean="0"/>
              <a:t> rope</a:t>
            </a:r>
          </a:p>
          <a:p>
            <a:pPr lvl="1">
              <a:buFont typeface="Arial" pitchFamily="34" charset="0"/>
              <a:buChar char="•"/>
            </a:pPr>
            <a:r>
              <a:rPr lang="en-US" baseline="0" dirty="0" smtClean="0"/>
              <a:t>Rope constructed without knots or splices in:</a:t>
            </a:r>
          </a:p>
          <a:p>
            <a:pPr lvl="2">
              <a:buFont typeface="Arial" pitchFamily="34" charset="0"/>
              <a:buChar char="•"/>
            </a:pPr>
            <a:r>
              <a:rPr lang="en-US" baseline="0" dirty="0" smtClean="0"/>
              <a:t>Yarns</a:t>
            </a:r>
          </a:p>
          <a:p>
            <a:pPr lvl="2">
              <a:buFont typeface="Arial" pitchFamily="34" charset="0"/>
              <a:buChar char="•"/>
            </a:pPr>
            <a:r>
              <a:rPr lang="en-US" baseline="0" dirty="0" smtClean="0"/>
              <a:t>Ply yarns</a:t>
            </a:r>
          </a:p>
          <a:p>
            <a:pPr lvl="2">
              <a:buFont typeface="Arial" pitchFamily="34" charset="0"/>
              <a:buChar char="•"/>
            </a:pPr>
            <a:r>
              <a:rPr lang="en-US" baseline="0" dirty="0" smtClean="0"/>
              <a:t>Strands</a:t>
            </a:r>
          </a:p>
          <a:p>
            <a:pPr lvl="2">
              <a:buFont typeface="Arial" pitchFamily="34" charset="0"/>
              <a:buChar char="•"/>
            </a:pPr>
            <a:r>
              <a:rPr lang="en-US" baseline="0" dirty="0" smtClean="0"/>
              <a:t>Braids</a:t>
            </a:r>
          </a:p>
          <a:p>
            <a:pPr lvl="2">
              <a:buFont typeface="Arial" pitchFamily="34" charset="0"/>
              <a:buChar char="•"/>
            </a:pPr>
            <a:r>
              <a:rPr lang="en-US" baseline="0" dirty="0" smtClean="0"/>
              <a:t>rope</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Lighting should have variable settings that are easy to access for different environments and applications</a:t>
            </a:r>
          </a:p>
          <a:p>
            <a:pPr>
              <a:buFont typeface="Arial" pitchFamily="34" charset="0"/>
              <a:buChar char="•"/>
            </a:pPr>
            <a:r>
              <a:rPr lang="en-US" dirty="0" smtClean="0"/>
              <a:t>Some helmets</a:t>
            </a:r>
            <a:r>
              <a:rPr lang="en-US" baseline="0" dirty="0" smtClean="0"/>
              <a:t> have integrated lighting</a:t>
            </a:r>
            <a:endParaRPr lang="en-US" dirty="0" smtClean="0"/>
          </a:p>
          <a:p>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pPr>
              <a:buFont typeface="Arial" pitchFamily="34" charset="0"/>
              <a:buChar char="•"/>
            </a:pPr>
            <a:r>
              <a:rPr lang="en-US" dirty="0" smtClean="0"/>
              <a:t>Typically more colorful and more intricate tracer design than rescue</a:t>
            </a:r>
            <a:r>
              <a:rPr lang="en-US" baseline="0" dirty="0" smtClean="0"/>
              <a:t> rope</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Color and patterns can be utilized to denote:</a:t>
            </a:r>
          </a:p>
          <a:p>
            <a:pPr lvl="1">
              <a:buFont typeface="Arial" pitchFamily="34" charset="0"/>
              <a:buChar char="•"/>
            </a:pPr>
            <a:r>
              <a:rPr lang="en-US" dirty="0" smtClean="0"/>
              <a:t>Application</a:t>
            </a:r>
            <a:r>
              <a:rPr lang="en-US" baseline="0" dirty="0" smtClean="0"/>
              <a:t> (belay, main, etc.)</a:t>
            </a:r>
          </a:p>
          <a:p>
            <a:pPr lvl="1">
              <a:buFont typeface="Arial" pitchFamily="34" charset="0"/>
              <a:buChar char="•"/>
            </a:pPr>
            <a:r>
              <a:rPr lang="en-US" baseline="0" dirty="0" smtClean="0"/>
              <a:t>Length</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Climber’s cord is more supple</a:t>
            </a:r>
            <a:r>
              <a:rPr lang="en-US" baseline="0" dirty="0" smtClean="0"/>
              <a:t> and grips better when applied as a </a:t>
            </a:r>
            <a:r>
              <a:rPr lang="en-US" baseline="0" dirty="0" err="1" smtClean="0"/>
              <a:t>Prusik</a:t>
            </a:r>
            <a:endParaRPr lang="en-US" baseline="0" dirty="0" smtClean="0"/>
          </a:p>
          <a:p>
            <a:pPr>
              <a:buFont typeface="Arial" pitchFamily="34" charset="0"/>
              <a:buChar char="•"/>
            </a:pPr>
            <a:r>
              <a:rPr lang="en-US" baseline="0" dirty="0" smtClean="0"/>
              <a:t>Rescue cord is static </a:t>
            </a:r>
            <a:r>
              <a:rPr lang="en-US" baseline="0" dirty="0" err="1" smtClean="0"/>
              <a:t>kernmantle</a:t>
            </a:r>
            <a:r>
              <a:rPr lang="en-US" baseline="0" dirty="0" smtClean="0"/>
              <a:t>, </a:t>
            </a:r>
            <a:r>
              <a:rPr lang="en-US" baseline="0" dirty="0" err="1" smtClean="0"/>
              <a:t>Prusik</a:t>
            </a:r>
            <a:endParaRPr lang="en-US" baseline="0" dirty="0" smtClean="0"/>
          </a:p>
          <a:p>
            <a:pPr>
              <a:buFont typeface="Arial" pitchFamily="34" charset="0"/>
              <a:buChar char="•"/>
            </a:pPr>
            <a:r>
              <a:rPr lang="en-US" baseline="0" dirty="0" smtClean="0"/>
              <a:t>Load Release Hitches have better break strengths and performance under impact loads at 10 mm. than at 9mm but most rope manufacturer’s market 9mm as LRH.</a:t>
            </a:r>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Flat webbing is similar to seat belt material</a:t>
            </a:r>
          </a:p>
          <a:p>
            <a:pPr>
              <a:buFont typeface="Arial" pitchFamily="34" charset="0"/>
              <a:buChar char="•"/>
            </a:pPr>
            <a:r>
              <a:rPr lang="en-US" dirty="0" smtClean="0"/>
              <a:t>Tubular webbing will form a tube when rolled by fingers</a:t>
            </a:r>
          </a:p>
          <a:p>
            <a:pPr>
              <a:buFont typeface="Arial" pitchFamily="34" charset="0"/>
              <a:buChar char="•"/>
            </a:pPr>
            <a:r>
              <a:rPr lang="en-US" dirty="0" smtClean="0"/>
              <a:t>Water</a:t>
            </a:r>
            <a:r>
              <a:rPr lang="en-US" baseline="0" dirty="0" smtClean="0"/>
              <a:t> knot is typical knot for webbing</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1” tubular webbing has a lower design load and is very uncomfortable for personnel</a:t>
            </a:r>
            <a:r>
              <a:rPr lang="en-US" baseline="0" dirty="0" smtClean="0"/>
              <a:t> due to the thin diameter.</a:t>
            </a:r>
          </a:p>
          <a:p>
            <a:pPr>
              <a:buFont typeface="Arial" pitchFamily="34" charset="0"/>
              <a:buChar char="•"/>
            </a:pPr>
            <a:r>
              <a:rPr lang="en-US" baseline="0" dirty="0" smtClean="0"/>
              <a:t>2” webbing is stronger and more comfortable</a:t>
            </a:r>
          </a:p>
          <a:p>
            <a:pPr>
              <a:buFont typeface="Arial" pitchFamily="34" charset="0"/>
              <a:buChar char="•"/>
            </a:pPr>
            <a:r>
              <a:rPr lang="en-US" baseline="0" dirty="0" smtClean="0"/>
              <a:t>If webbing is utilized as life safety attachment points (anchors) it should used in pairs for strength requirements as well as susceptibility to catastrophic failure from abrasion or cutting.</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F074E-1DA0-49DE-9301-BA4EB5C55D73}" type="slidenum">
              <a:rPr lang="en-US">
                <a:solidFill>
                  <a:prstClr val="black"/>
                </a:solidFill>
              </a:rPr>
              <a:pPr/>
              <a:t>30</a:t>
            </a:fld>
            <a:endParaRPr lang="en-US">
              <a:solidFill>
                <a:prstClr val="black"/>
              </a:solidFill>
            </a:endParaRPr>
          </a:p>
        </p:txBody>
      </p:sp>
      <p:sp>
        <p:nvSpPr>
          <p:cNvPr id="162818" name="Rectangle 2"/>
          <p:cNvSpPr>
            <a:spLocks noGrp="1" noRot="1" noChangeAspect="1" noChangeArrowheads="1" noTextEdit="1"/>
          </p:cNvSpPr>
          <p:nvPr>
            <p:ph type="sldImg"/>
          </p:nvPr>
        </p:nvSpPr>
        <p:spPr>
          <a:xfrm>
            <a:off x="1143000" y="685800"/>
            <a:ext cx="4572000" cy="3429000"/>
          </a:xfrm>
          <a:ln/>
        </p:spPr>
      </p:sp>
      <p:sp>
        <p:nvSpPr>
          <p:cNvPr id="162819" name="Rectangle 3"/>
          <p:cNvSpPr>
            <a:spLocks noGrp="1" noChangeArrowheads="1"/>
          </p:cNvSpPr>
          <p:nvPr>
            <p:ph type="body" idx="1"/>
          </p:nvPr>
        </p:nvSpPr>
        <p:spPr/>
        <p:txBody>
          <a:bodyPr/>
          <a:lstStyle/>
          <a:p>
            <a:pPr>
              <a:buFont typeface="Arial" pitchFamily="34" charset="0"/>
              <a:buChar char="•"/>
            </a:pPr>
            <a:r>
              <a:rPr lang="en-US" sz="1000" dirty="0" smtClean="0"/>
              <a:t>Every time rope is used it should be inspected and documented</a:t>
            </a:r>
          </a:p>
          <a:p>
            <a:pPr>
              <a:buFont typeface="Arial" pitchFamily="34" charset="0"/>
              <a:buChar char="•"/>
            </a:pPr>
            <a:r>
              <a:rPr lang="en-US" sz="1000" dirty="0" smtClean="0"/>
              <a:t>If regular training or usage of rope does not occur,</a:t>
            </a:r>
            <a:r>
              <a:rPr lang="en-US" sz="1000" baseline="0" dirty="0" smtClean="0"/>
              <a:t> an inspection regimen should be developed per manufacturer’s guidelines</a:t>
            </a:r>
          </a:p>
          <a:p>
            <a:pPr>
              <a:buFont typeface="Arial" pitchFamily="34" charset="0"/>
              <a:buChar char="•"/>
            </a:pPr>
            <a:r>
              <a:rPr lang="en-US" sz="1000" baseline="0" dirty="0" smtClean="0"/>
              <a:t>Discuss legal ramifications of not maintaining sound rope documentation</a:t>
            </a:r>
            <a:endParaRPr lang="en-US" sz="1000" dirty="0"/>
          </a:p>
          <a:p>
            <a:endParaRPr lang="en-US" sz="1000" dirty="0"/>
          </a:p>
          <a:p>
            <a:endParaRPr lang="en-US" sz="1000" dirty="0"/>
          </a:p>
          <a:p>
            <a:endParaRPr lang="en-US" sz="1000" dirty="0"/>
          </a:p>
          <a:p>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5FDF6-8DBB-4E41-B550-D82F94DB9992}" type="slidenum">
              <a:rPr lang="en-US">
                <a:solidFill>
                  <a:prstClr val="black"/>
                </a:solidFill>
              </a:rPr>
              <a:pPr/>
              <a:t>32</a:t>
            </a:fld>
            <a:endParaRPr lang="en-US">
              <a:solidFill>
                <a:prstClr val="black"/>
              </a:solidFill>
            </a:endParaRPr>
          </a:p>
        </p:txBody>
      </p:sp>
      <p:sp>
        <p:nvSpPr>
          <p:cNvPr id="160770" name="Rectangle 2"/>
          <p:cNvSpPr>
            <a:spLocks noGrp="1" noRot="1" noChangeAspect="1" noChangeArrowheads="1" noTextEdit="1"/>
          </p:cNvSpPr>
          <p:nvPr>
            <p:ph type="sldImg"/>
          </p:nvPr>
        </p:nvSpPr>
        <p:spPr>
          <a:xfrm>
            <a:off x="1143000" y="685800"/>
            <a:ext cx="4572000" cy="3429000"/>
          </a:xfrm>
          <a:ln/>
        </p:spPr>
      </p:sp>
      <p:sp>
        <p:nvSpPr>
          <p:cNvPr id="160771" name="Rectangle 3"/>
          <p:cNvSpPr>
            <a:spLocks noGrp="1" noChangeArrowheads="1"/>
          </p:cNvSpPr>
          <p:nvPr>
            <p:ph type="body" idx="1"/>
          </p:nvPr>
        </p:nvSpPr>
        <p:spPr/>
        <p:txBody>
          <a:bodyPr/>
          <a:lstStyle/>
          <a:p>
            <a:pPr>
              <a:lnSpc>
                <a:spcPct val="90000"/>
              </a:lnSpc>
              <a:buFont typeface="Arial" pitchFamily="34" charset="0"/>
              <a:buChar char="•"/>
            </a:pPr>
            <a:r>
              <a:rPr lang="en-US" dirty="0"/>
              <a:t> </a:t>
            </a:r>
            <a:r>
              <a:rPr lang="en-US" b="0" dirty="0"/>
              <a:t>Harmful </a:t>
            </a:r>
            <a:r>
              <a:rPr lang="en-US" sz="1100" b="0" dirty="0"/>
              <a:t>Substances</a:t>
            </a:r>
            <a:r>
              <a:rPr lang="en-US" b="0" dirty="0"/>
              <a:t>: </a:t>
            </a:r>
            <a:endParaRPr lang="en-US" b="0" dirty="0" smtClean="0"/>
          </a:p>
          <a:p>
            <a:pPr lvl="1">
              <a:lnSpc>
                <a:spcPct val="90000"/>
              </a:lnSpc>
              <a:buFont typeface="Arial" pitchFamily="34" charset="0"/>
              <a:buChar char="•"/>
            </a:pPr>
            <a:r>
              <a:rPr lang="en-US" dirty="0" smtClean="0"/>
              <a:t>Acids </a:t>
            </a:r>
            <a:r>
              <a:rPr lang="en-US" dirty="0"/>
              <a:t>– nylon;  Bleaches – nylon; Alkalis – polyester;</a:t>
            </a:r>
          </a:p>
          <a:p>
            <a:pPr>
              <a:lnSpc>
                <a:spcPct val="90000"/>
              </a:lnSpc>
              <a:buFont typeface="Arial" pitchFamily="34" charset="0"/>
              <a:buChar char="•"/>
            </a:pPr>
            <a:r>
              <a:rPr lang="en-US" dirty="0"/>
              <a:t> </a:t>
            </a:r>
            <a:r>
              <a:rPr lang="en-US" dirty="0" smtClean="0"/>
              <a:t> </a:t>
            </a:r>
            <a:r>
              <a:rPr lang="en-US" b="1" dirty="0"/>
              <a:t>Heat Fusion: </a:t>
            </a:r>
            <a:endParaRPr lang="en-US" b="1" dirty="0" smtClean="0"/>
          </a:p>
          <a:p>
            <a:pPr lvl="1">
              <a:lnSpc>
                <a:spcPct val="90000"/>
              </a:lnSpc>
              <a:buFont typeface="Arial" pitchFamily="34" charset="0"/>
              <a:buChar char="•"/>
            </a:pPr>
            <a:r>
              <a:rPr lang="en-US" dirty="0" smtClean="0"/>
              <a:t>2 </a:t>
            </a:r>
            <a:r>
              <a:rPr lang="en-US" dirty="0"/>
              <a:t>synthetic materials rubbing together, causing heat of </a:t>
            </a:r>
            <a:r>
              <a:rPr lang="en-US" dirty="0" smtClean="0"/>
              <a:t>friction.  </a:t>
            </a:r>
          </a:p>
          <a:p>
            <a:pPr lvl="1">
              <a:lnSpc>
                <a:spcPct val="90000"/>
              </a:lnSpc>
              <a:buFont typeface="Arial" pitchFamily="34" charset="0"/>
              <a:buChar char="•"/>
            </a:pPr>
            <a:r>
              <a:rPr lang="en-US" dirty="0" smtClean="0"/>
              <a:t>Moving </a:t>
            </a:r>
            <a:r>
              <a:rPr lang="en-US" dirty="0"/>
              <a:t>rope against stationary </a:t>
            </a:r>
            <a:r>
              <a:rPr lang="en-US" dirty="0" smtClean="0"/>
              <a:t>rope   </a:t>
            </a:r>
            <a:endParaRPr lang="en-US" dirty="0"/>
          </a:p>
          <a:p>
            <a:pPr lvl="1">
              <a:lnSpc>
                <a:spcPct val="90000"/>
              </a:lnSpc>
              <a:buFont typeface="Arial" pitchFamily="34" charset="0"/>
              <a:buChar char="•"/>
            </a:pPr>
            <a:r>
              <a:rPr lang="en-US" dirty="0"/>
              <a:t> </a:t>
            </a:r>
            <a:r>
              <a:rPr lang="en-US" dirty="0" smtClean="0"/>
              <a:t>Rope </a:t>
            </a:r>
            <a:r>
              <a:rPr lang="en-US" dirty="0"/>
              <a:t>running across harness components</a:t>
            </a:r>
          </a:p>
          <a:p>
            <a:pPr lvl="1">
              <a:lnSpc>
                <a:spcPct val="90000"/>
              </a:lnSpc>
              <a:buFont typeface="Arial" pitchFamily="34" charset="0"/>
              <a:buChar char="•"/>
            </a:pPr>
            <a:r>
              <a:rPr lang="en-US" dirty="0" smtClean="0"/>
              <a:t>Rope </a:t>
            </a:r>
            <a:r>
              <a:rPr lang="en-US" dirty="0"/>
              <a:t>running across anchor material</a:t>
            </a:r>
          </a:p>
          <a:p>
            <a:pPr>
              <a:lnSpc>
                <a:spcPct val="90000"/>
              </a:lnSpc>
              <a:buFont typeface="Arial" pitchFamily="34" charset="0"/>
              <a:buChar char="•"/>
            </a:pPr>
            <a:r>
              <a:rPr lang="en-US" b="1" dirty="0"/>
              <a:t>Preventing heat fusion</a:t>
            </a:r>
          </a:p>
          <a:p>
            <a:pPr lvl="1">
              <a:lnSpc>
                <a:spcPct val="90000"/>
              </a:lnSpc>
              <a:buFont typeface="Arial" pitchFamily="34" charset="0"/>
              <a:buChar char="•"/>
            </a:pPr>
            <a:r>
              <a:rPr lang="en-US" dirty="0" smtClean="0"/>
              <a:t>Redirect</a:t>
            </a:r>
            <a:endParaRPr lang="en-US" dirty="0"/>
          </a:p>
          <a:p>
            <a:pPr lvl="1">
              <a:lnSpc>
                <a:spcPct val="90000"/>
              </a:lnSpc>
              <a:buFont typeface="Arial" pitchFamily="34" charset="0"/>
              <a:buChar char="•"/>
            </a:pPr>
            <a:r>
              <a:rPr lang="en-US" dirty="0" smtClean="0"/>
              <a:t>Rig </a:t>
            </a:r>
            <a:r>
              <a:rPr lang="en-US" dirty="0"/>
              <a:t>to avoid contact with specific materials</a:t>
            </a:r>
          </a:p>
          <a:p>
            <a:pPr>
              <a:lnSpc>
                <a:spcPct val="90000"/>
              </a:lnSpc>
              <a:buFont typeface="Arial" pitchFamily="34" charset="0"/>
              <a:buChar char="•"/>
            </a:pPr>
            <a:r>
              <a:rPr lang="en-US" dirty="0"/>
              <a:t> </a:t>
            </a:r>
            <a:r>
              <a:rPr lang="en-US" b="1" dirty="0"/>
              <a:t>4:1 </a:t>
            </a:r>
            <a:r>
              <a:rPr lang="en-US" b="1" dirty="0" smtClean="0"/>
              <a:t>rule / 2:1 rule</a:t>
            </a:r>
          </a:p>
          <a:p>
            <a:pPr lvl="1">
              <a:lnSpc>
                <a:spcPct val="90000"/>
              </a:lnSpc>
              <a:buFont typeface="Arial" pitchFamily="34" charset="0"/>
              <a:buChar char="•"/>
            </a:pPr>
            <a:r>
              <a:rPr lang="en-US" b="0" dirty="0" smtClean="0"/>
              <a:t>Rope does not significantly lose strength until it has a bend less than 4 X its diameter (this rule applies to natural fiber rope more than synthetic which realistically uses a margin of 2:1).  The 4:1 rule also applies to safety</a:t>
            </a:r>
            <a:r>
              <a:rPr lang="en-US" b="0" baseline="0" dirty="0" smtClean="0"/>
              <a:t> and efficiency margin for pulleys.  The diameter of a pulley should be at least 4 X the diameter of the rope to insure safety and efficiency.</a:t>
            </a:r>
            <a:endParaRPr lang="en-US" b="0" dirty="0" smtClean="0"/>
          </a:p>
          <a:p>
            <a:pPr lvl="1">
              <a:lnSpc>
                <a:spcPct val="90000"/>
              </a:lnSpc>
              <a:buFont typeface="Arial" pitchFamily="34" charset="0"/>
              <a:buChar char="•"/>
            </a:pPr>
            <a:endParaRPr lang="en-US" b="1" dirty="0"/>
          </a:p>
          <a:p>
            <a:pPr>
              <a:lnSpc>
                <a:spcPct val="90000"/>
              </a:lnSpc>
              <a:buFont typeface="Arial" pitchFamily="34" charset="0"/>
              <a:buChar char="•"/>
            </a:pPr>
            <a:r>
              <a:rPr lang="en-US" b="1" dirty="0"/>
              <a:t>Techniques to avoid abrasion</a:t>
            </a:r>
          </a:p>
          <a:p>
            <a:pPr>
              <a:lnSpc>
                <a:spcPct val="90000"/>
              </a:lnSpc>
            </a:pPr>
            <a:r>
              <a:rPr lang="en-US" dirty="0"/>
              <a:t>  Mechanical edge protection</a:t>
            </a:r>
          </a:p>
          <a:p>
            <a:pPr>
              <a:lnSpc>
                <a:spcPct val="90000"/>
              </a:lnSpc>
            </a:pPr>
            <a:r>
              <a:rPr lang="en-US" dirty="0"/>
              <a:t>  Improvised rope pads</a:t>
            </a:r>
          </a:p>
          <a:p>
            <a:pPr>
              <a:lnSpc>
                <a:spcPct val="90000"/>
              </a:lnSpc>
            </a:pPr>
            <a:r>
              <a:rPr lang="en-US" dirty="0"/>
              <a:t>  Commercial rope pads                       </a:t>
            </a:r>
            <a:endParaRPr lang="en-US" b="1" dirty="0"/>
          </a:p>
          <a:p>
            <a:pPr>
              <a:lnSpc>
                <a:spcPct val="90000"/>
              </a:lnSpc>
            </a:pPr>
            <a:endParaRPr lang="en-US" b="1" dirty="0"/>
          </a:p>
          <a:p>
            <a:pPr>
              <a:lnSpc>
                <a:spcPct val="90000"/>
              </a:lnSpc>
            </a:pPr>
            <a:r>
              <a:rPr lang="en-US" dirty="0"/>
              <a:t> </a:t>
            </a:r>
          </a:p>
          <a:p>
            <a:pPr>
              <a:lnSpc>
                <a:spcPct val="90000"/>
              </a:lnSpc>
            </a:pPr>
            <a:r>
              <a:rPr lang="en-US" dirty="0"/>
              <a:t> </a:t>
            </a:r>
          </a:p>
          <a:p>
            <a:pPr>
              <a:lnSpc>
                <a:spcPct val="90000"/>
              </a:lnSpc>
            </a:pPr>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Rope travelling through the palm and fingers can create a great deal of friction,</a:t>
            </a:r>
            <a:r>
              <a:rPr lang="en-US" baseline="0" dirty="0" smtClean="0"/>
              <a:t> especially on long descents, and require greater protection in those areas than a standard glove</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Lack of Uniformity</a:t>
            </a:r>
          </a:p>
          <a:p>
            <a:pPr lvl="1">
              <a:buFont typeface="Arial" pitchFamily="34" charset="0"/>
              <a:buChar char="•"/>
            </a:pPr>
            <a:r>
              <a:rPr lang="en-US" dirty="0" smtClean="0"/>
              <a:t>Deformities</a:t>
            </a:r>
          </a:p>
          <a:p>
            <a:pPr lvl="1">
              <a:buFont typeface="Arial" pitchFamily="34" charset="0"/>
              <a:buChar char="•"/>
            </a:pPr>
            <a:r>
              <a:rPr lang="en-US" dirty="0" smtClean="0"/>
              <a:t>Abrasion</a:t>
            </a:r>
          </a:p>
          <a:p>
            <a:pPr lvl="1">
              <a:buFont typeface="Arial" pitchFamily="34" charset="0"/>
              <a:buChar char="•"/>
            </a:pPr>
            <a:r>
              <a:rPr lang="en-US" dirty="0" smtClean="0"/>
              <a:t>Sheath wear</a:t>
            </a:r>
          </a:p>
          <a:p>
            <a:pPr lvl="1">
              <a:buFont typeface="Arial" pitchFamily="34" charset="0"/>
              <a:buChar char="•"/>
            </a:pPr>
            <a:r>
              <a:rPr lang="en-US" dirty="0" smtClean="0"/>
              <a:t>Excessive picking</a:t>
            </a:r>
          </a:p>
          <a:p>
            <a:pPr lvl="1">
              <a:buFont typeface="Arial" pitchFamily="34" charset="0"/>
              <a:buChar char="•"/>
            </a:pPr>
            <a:r>
              <a:rPr lang="en-US" dirty="0" smtClean="0"/>
              <a:t>Discoloration or evidence of substance exposure</a:t>
            </a:r>
          </a:p>
          <a:p>
            <a:pPr lvl="1">
              <a:buFont typeface="Arial" pitchFamily="34" charset="0"/>
              <a:buChar char="•"/>
            </a:pPr>
            <a:r>
              <a:rPr lang="en-US" dirty="0" smtClean="0"/>
              <a:t>Cuts, tears</a:t>
            </a:r>
          </a:p>
          <a:p>
            <a:pPr lvl="0">
              <a:buFont typeface="Arial" pitchFamily="34" charset="0"/>
              <a:buChar char="•"/>
            </a:pPr>
            <a:r>
              <a:rPr lang="en-US" dirty="0" smtClean="0"/>
              <a:t>Repair</a:t>
            </a:r>
          </a:p>
          <a:p>
            <a:pPr lvl="1">
              <a:buFont typeface="Arial" pitchFamily="34" charset="0"/>
              <a:buChar char="•"/>
            </a:pPr>
            <a:r>
              <a:rPr lang="en-US" dirty="0" smtClean="0"/>
              <a:t>If</a:t>
            </a:r>
            <a:r>
              <a:rPr lang="en-US" baseline="0" dirty="0" smtClean="0"/>
              <a:t> only a section of rope is damaged it can be cut out and the remainder of the rope stay in use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Describe commercial rope washers</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use of the bottom</a:t>
            </a:r>
            <a:r>
              <a:rPr lang="en-US" baseline="0" dirty="0" smtClean="0"/>
              <a:t> grommet to capture the rope with knots above and below</a:t>
            </a:r>
          </a:p>
          <a:p>
            <a:pPr lvl="1">
              <a:buFont typeface="Arial" pitchFamily="34" charset="0"/>
              <a:buChar char="•"/>
            </a:pPr>
            <a:r>
              <a:rPr lang="en-US" baseline="0" dirty="0" smtClean="0"/>
              <a:t>Advantages: creates fixed object on end of rope helps prevent accidental loss of the line</a:t>
            </a:r>
          </a:p>
          <a:p>
            <a:pPr lvl="1">
              <a:buFont typeface="Arial" pitchFamily="34" charset="0"/>
              <a:buChar char="•"/>
            </a:pPr>
            <a:r>
              <a:rPr lang="en-US" baseline="0" dirty="0" smtClean="0"/>
              <a:t>Disadvantages: slows down deployment process if utilizing both ends of the rope with midpoint kills</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importance of anchoring edge</a:t>
            </a:r>
            <a:r>
              <a:rPr lang="en-US" baseline="0" dirty="0" smtClean="0"/>
              <a:t> protection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various environments and impact</a:t>
            </a:r>
            <a:r>
              <a:rPr lang="en-US" baseline="0" dirty="0" smtClean="0"/>
              <a:t> they have on edge protection (ex: natural terrain may require tarps to cover large areas of exposed rock)</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9A623-107A-4B9D-A6EE-A48153738F2D}" type="slidenum">
              <a:rPr lang="en-US">
                <a:solidFill>
                  <a:prstClr val="black"/>
                </a:solidFill>
              </a:rPr>
              <a:pPr/>
              <a:t>39</a:t>
            </a:fld>
            <a:endParaRPr lang="en-US">
              <a:solidFill>
                <a:prstClr val="black"/>
              </a:solidFill>
            </a:endParaRPr>
          </a:p>
        </p:txBody>
      </p:sp>
      <p:sp>
        <p:nvSpPr>
          <p:cNvPr id="172034" name="Rectangle 2"/>
          <p:cNvSpPr>
            <a:spLocks noGrp="1" noRot="1" noChangeAspect="1" noChangeArrowheads="1" noTextEdit="1"/>
          </p:cNvSpPr>
          <p:nvPr>
            <p:ph type="sldImg"/>
          </p:nvPr>
        </p:nvSpPr>
        <p:spPr>
          <a:xfrm>
            <a:off x="1143000" y="685800"/>
            <a:ext cx="4572000" cy="3429000"/>
          </a:xfrm>
          <a:ln/>
        </p:spPr>
      </p:sp>
      <p:sp>
        <p:nvSpPr>
          <p:cNvPr id="172035" name="Rectangle 3"/>
          <p:cNvSpPr>
            <a:spLocks noGrp="1" noChangeArrowheads="1"/>
          </p:cNvSpPr>
          <p:nvPr>
            <p:ph type="body" idx="1"/>
          </p:nvPr>
        </p:nvSpPr>
        <p:spPr/>
        <p:txBody>
          <a:bodyPr/>
          <a:lstStyle/>
          <a:p>
            <a:pPr marL="228600" indent="-228600">
              <a:buFont typeface="Arial" pitchFamily="34" charset="0"/>
              <a:buChar char="•"/>
            </a:pPr>
            <a:r>
              <a:rPr lang="en-US" b="0" dirty="0"/>
              <a:t>Latch</a:t>
            </a:r>
            <a:r>
              <a:rPr lang="en-US" dirty="0"/>
              <a:t> – Depends on manufacture – 3 Basic styles:</a:t>
            </a:r>
          </a:p>
          <a:p>
            <a:pPr marL="685800" lvl="1" indent="-228600">
              <a:buFont typeface="Arial" pitchFamily="34" charset="0"/>
              <a:buChar char="•"/>
            </a:pPr>
            <a:r>
              <a:rPr lang="en-US" dirty="0"/>
              <a:t> Claw – Claw slips into slot on nose</a:t>
            </a:r>
          </a:p>
          <a:p>
            <a:pPr marL="685800" lvl="1" indent="-228600">
              <a:buFont typeface="Arial" pitchFamily="34" charset="0"/>
              <a:buChar char="•"/>
            </a:pPr>
            <a:r>
              <a:rPr lang="en-US" dirty="0"/>
              <a:t> Key lock – Key hole shaped slot.  Does not snag soft material</a:t>
            </a:r>
          </a:p>
          <a:p>
            <a:pPr marL="685800" lvl="1" indent="-228600">
              <a:buFont typeface="Arial" pitchFamily="34" charset="0"/>
              <a:buChar char="•"/>
            </a:pPr>
            <a:r>
              <a:rPr lang="en-US" dirty="0"/>
              <a:t> Pin - Pin gets trapped in slot, adds to overall strength</a:t>
            </a:r>
          </a:p>
          <a:p>
            <a:pPr marL="228600" lvl="0" indent="-228600">
              <a:buFont typeface="Arial" pitchFamily="34" charset="0"/>
              <a:buChar char="•"/>
            </a:pPr>
            <a:r>
              <a:rPr lang="en-US" b="0" dirty="0" smtClean="0"/>
              <a:t>Gate - 3 Basic Styles</a:t>
            </a:r>
          </a:p>
          <a:p>
            <a:pPr marL="685800" lvl="1" indent="-228600">
              <a:buFont typeface="Arial" pitchFamily="34" charset="0"/>
              <a:buChar char="•"/>
            </a:pPr>
            <a:r>
              <a:rPr lang="en-US" dirty="0" smtClean="0"/>
              <a:t>Non locking.</a:t>
            </a:r>
          </a:p>
          <a:p>
            <a:pPr marL="1143000" lvl="2" indent="-228600"/>
            <a:r>
              <a:rPr lang="en-US" dirty="0" smtClean="0"/>
              <a:t>1</a:t>
            </a:r>
            <a:r>
              <a:rPr lang="en-US" dirty="0"/>
              <a:t>.  1st </a:t>
            </a:r>
            <a:r>
              <a:rPr lang="en-US" dirty="0" err="1"/>
              <a:t>Carabiners</a:t>
            </a:r>
            <a:r>
              <a:rPr lang="en-US" dirty="0"/>
              <a:t> designed for rock climbing.</a:t>
            </a:r>
          </a:p>
          <a:p>
            <a:pPr marL="1143000" lvl="2" indent="-228600"/>
            <a:r>
              <a:rPr lang="en-US" dirty="0"/>
              <a:t>2.  Easily opened for accidental release of components.</a:t>
            </a:r>
          </a:p>
          <a:p>
            <a:pPr marL="1143000" lvl="2" indent="-228600">
              <a:buAutoNum type="arabicPeriod" startAt="3"/>
            </a:pPr>
            <a:r>
              <a:rPr lang="en-US" dirty="0" smtClean="0"/>
              <a:t>“</a:t>
            </a:r>
            <a:r>
              <a:rPr lang="en-US" dirty="0"/>
              <a:t>Reversed and Opposed</a:t>
            </a:r>
            <a:r>
              <a:rPr lang="en-US" dirty="0" smtClean="0"/>
              <a:t>”</a:t>
            </a:r>
          </a:p>
          <a:p>
            <a:pPr marL="685800" lvl="1" indent="-228600">
              <a:buFont typeface="Arial" pitchFamily="34" charset="0"/>
              <a:buChar char="•"/>
            </a:pPr>
            <a:r>
              <a:rPr lang="en-US" dirty="0" smtClean="0"/>
              <a:t>Locking</a:t>
            </a:r>
          </a:p>
          <a:p>
            <a:pPr marL="1143000" lvl="2" indent="-228600">
              <a:buFont typeface="Arial" pitchFamily="34" charset="0"/>
              <a:buChar char="•"/>
            </a:pPr>
            <a:r>
              <a:rPr lang="en-US" dirty="0" smtClean="0"/>
              <a:t>Collar</a:t>
            </a:r>
            <a:r>
              <a:rPr lang="en-US" baseline="0" dirty="0" smtClean="0"/>
              <a:t> that manually threads to lock</a:t>
            </a:r>
          </a:p>
          <a:p>
            <a:pPr marL="685800" lvl="1" indent="-228600">
              <a:buFont typeface="Arial" pitchFamily="34" charset="0"/>
              <a:buChar char="•"/>
            </a:pPr>
            <a:r>
              <a:rPr lang="en-US" baseline="0" dirty="0" smtClean="0"/>
              <a:t>Auto Locking</a:t>
            </a:r>
          </a:p>
          <a:p>
            <a:pPr marL="1143000" lvl="2" indent="-228600">
              <a:buFont typeface="Arial" pitchFamily="34" charset="0"/>
              <a:buChar char="•"/>
            </a:pPr>
            <a:r>
              <a:rPr lang="en-US" baseline="0" dirty="0" smtClean="0"/>
              <a:t>¼ turn collars or detent pins that when manipulated lock and unlock</a:t>
            </a:r>
            <a:r>
              <a:rPr lang="en-US" dirty="0" smtClean="0"/>
              <a:t>	</a:t>
            </a:r>
          </a:p>
          <a:p>
            <a:pPr marL="685800" lvl="1" indent="-228600">
              <a:buAutoNum type="arabicPeriod" startAt="3"/>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AD3F3-6281-48E0-A774-6E1342A02922}" type="slidenum">
              <a:rPr lang="en-US">
                <a:solidFill>
                  <a:prstClr val="black"/>
                </a:solidFill>
              </a:rPr>
              <a:pPr/>
              <a:t>43</a:t>
            </a:fld>
            <a:endParaRPr lang="en-US">
              <a:solidFill>
                <a:prstClr val="black"/>
              </a:solidFill>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p:txBody>
          <a:bodyPr/>
          <a:lstStyle/>
          <a:p>
            <a:r>
              <a:rPr lang="en-US" b="1" dirty="0">
                <a:cs typeface="Times New Roman" pitchFamily="18" charset="0"/>
              </a:rPr>
              <a:t>CE and UIAA</a:t>
            </a:r>
          </a:p>
          <a:p>
            <a:r>
              <a:rPr lang="en-US" dirty="0">
                <a:cs typeface="Times New Roman" pitchFamily="18" charset="0"/>
              </a:rPr>
              <a:t>  1. CE – European committee for standardization.</a:t>
            </a:r>
          </a:p>
          <a:p>
            <a:r>
              <a:rPr lang="en-US" dirty="0">
                <a:cs typeface="Times New Roman" pitchFamily="18" charset="0"/>
              </a:rPr>
              <a:t>  2. UIAA – Union of International Alpine Association.</a:t>
            </a:r>
          </a:p>
          <a:p>
            <a:r>
              <a:rPr lang="en-US" dirty="0">
                <a:cs typeface="Times New Roman" pitchFamily="18" charset="0"/>
              </a:rPr>
              <a:t>  3. Stamped with major axis, minor axis and gate opening strength shown in </a:t>
            </a:r>
            <a:r>
              <a:rPr lang="en-US" dirty="0" err="1">
                <a:cs typeface="Times New Roman" pitchFamily="18" charset="0"/>
              </a:rPr>
              <a:t>kilonewton’s</a:t>
            </a:r>
            <a:r>
              <a:rPr lang="en-US" dirty="0">
                <a:cs typeface="Times New Roman" pitchFamily="18" charset="0"/>
              </a:rPr>
              <a:t> (</a:t>
            </a:r>
            <a:r>
              <a:rPr lang="en-US" dirty="0" err="1">
                <a:cs typeface="Times New Roman" pitchFamily="18" charset="0"/>
              </a:rPr>
              <a:t>kN</a:t>
            </a:r>
            <a:r>
              <a:rPr lang="en-US" dirty="0">
                <a:cs typeface="Times New Roman" pitchFamily="18" charset="0"/>
              </a:rPr>
              <a:t>) </a:t>
            </a:r>
            <a:endParaRPr lang="en-US" dirty="0" smtClean="0">
              <a:cs typeface="Times New Roman" pitchFamily="18" charset="0"/>
            </a:endParaRPr>
          </a:p>
          <a:p>
            <a:r>
              <a:rPr lang="en-US" dirty="0" smtClean="0">
                <a:cs typeface="Times New Roman" pitchFamily="18" charset="0"/>
              </a:rPr>
              <a:t>                                            </a:t>
            </a:r>
            <a:r>
              <a:rPr lang="en-US" b="1" dirty="0">
                <a:cs typeface="Times New Roman" pitchFamily="18" charset="0"/>
              </a:rPr>
              <a:t>NFPA</a:t>
            </a:r>
          </a:p>
          <a:p>
            <a:r>
              <a:rPr lang="en-US" dirty="0">
                <a:cs typeface="Times New Roman" pitchFamily="18" charset="0"/>
              </a:rPr>
              <a:t>1. </a:t>
            </a:r>
            <a:r>
              <a:rPr lang="en-US" dirty="0" err="1">
                <a:cs typeface="Times New Roman" pitchFamily="18" charset="0"/>
              </a:rPr>
              <a:t>Carabiners</a:t>
            </a:r>
            <a:r>
              <a:rPr lang="en-US" dirty="0">
                <a:cs typeface="Times New Roman" pitchFamily="18" charset="0"/>
              </a:rPr>
              <a:t> meeting NFPA 1983.  01 ed. Standard on life safety rope and auxiliary equipment marked with the following:  </a:t>
            </a:r>
          </a:p>
          <a:p>
            <a:r>
              <a:rPr lang="en-US" dirty="0">
                <a:cs typeface="Times New Roman" pitchFamily="18" charset="0"/>
              </a:rPr>
              <a:t>   a.  Meets NFPA 1983 – 01 ed.</a:t>
            </a:r>
          </a:p>
          <a:p>
            <a:r>
              <a:rPr lang="en-US" dirty="0">
                <a:cs typeface="Times New Roman" pitchFamily="18" charset="0"/>
              </a:rPr>
              <a:t>   b.  Logo at manufacturer.</a:t>
            </a:r>
          </a:p>
          <a:p>
            <a:r>
              <a:rPr lang="en-US" dirty="0">
                <a:cs typeface="Times New Roman" pitchFamily="18" charset="0"/>
              </a:rPr>
              <a:t>   c.  Label of 3</a:t>
            </a:r>
            <a:r>
              <a:rPr lang="en-US" baseline="30000" dirty="0">
                <a:cs typeface="Times New Roman" pitchFamily="18" charset="0"/>
              </a:rPr>
              <a:t>rd</a:t>
            </a:r>
            <a:r>
              <a:rPr lang="en-US" dirty="0">
                <a:cs typeface="Times New Roman" pitchFamily="18" charset="0"/>
              </a:rPr>
              <a:t> party that certified product.</a:t>
            </a:r>
          </a:p>
          <a:p>
            <a:r>
              <a:rPr lang="en-US" dirty="0">
                <a:cs typeface="Times New Roman" pitchFamily="18" charset="0"/>
              </a:rPr>
              <a:t>   d.  “P” or “L” for personal or light use, “G” for general use.</a:t>
            </a:r>
          </a:p>
          <a:p>
            <a:r>
              <a:rPr lang="en-US" dirty="0">
                <a:cs typeface="Times New Roman" pitchFamily="18" charset="0"/>
              </a:rPr>
              <a:t>   e. Major axis breaking strength with gate closed </a:t>
            </a:r>
          </a:p>
          <a:p>
            <a:r>
              <a:rPr lang="en-US" dirty="0">
                <a:cs typeface="Times New Roman" pitchFamily="18" charset="0"/>
              </a:rPr>
              <a:t>ASTM F32 Search and Rescue Committee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First listings</a:t>
            </a:r>
            <a:r>
              <a:rPr lang="en-US" baseline="0" dirty="0" smtClean="0"/>
              <a:t> are the testing requirement loads for </a:t>
            </a:r>
            <a:r>
              <a:rPr lang="en-US" baseline="0" dirty="0" err="1" smtClean="0"/>
              <a:t>carabiners</a:t>
            </a:r>
            <a:r>
              <a:rPr lang="en-US" baseline="0" dirty="0" smtClean="0"/>
              <a:t> and screw links</a:t>
            </a:r>
          </a:p>
          <a:p>
            <a:pPr>
              <a:buFont typeface="Arial" pitchFamily="34" charset="0"/>
              <a:buChar char="•"/>
            </a:pPr>
            <a:r>
              <a:rPr lang="en-US" baseline="0" dirty="0" smtClean="0"/>
              <a:t>Design load listings apply to all hardware</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labeling elements of the two examples and what they are designed for</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Discuss the importance of integrated turnout</a:t>
            </a:r>
            <a:r>
              <a:rPr lang="en-US" baseline="0" dirty="0" smtClean="0"/>
              <a:t> gear escape harnesses not being utilized as rescue harnesses due to their design load and application.</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Rescue 8</a:t>
            </a:r>
          </a:p>
          <a:p>
            <a:pPr lvl="1">
              <a:buFont typeface="Arial" pitchFamily="34" charset="0"/>
              <a:buChar char="•"/>
            </a:pPr>
            <a:r>
              <a:rPr lang="en-US" dirty="0" smtClean="0"/>
              <a:t>Discuss the single loop and double loop for friction option </a:t>
            </a:r>
          </a:p>
          <a:p>
            <a:pPr lvl="1">
              <a:buFont typeface="Arial" pitchFamily="34" charset="0"/>
              <a:buChar char="•"/>
            </a:pPr>
            <a:r>
              <a:rPr lang="en-US" dirty="0" smtClean="0"/>
              <a:t>Discuss inability to change rigging once loaded</a:t>
            </a:r>
          </a:p>
          <a:p>
            <a:pPr lvl="1">
              <a:buFont typeface="Arial" pitchFamily="34" charset="0"/>
              <a:buChar char="•"/>
            </a:pPr>
            <a:r>
              <a:rPr lang="en-US" dirty="0" smtClean="0"/>
              <a:t>Rescue 8 twists rope</a:t>
            </a:r>
          </a:p>
          <a:p>
            <a:pPr lvl="1">
              <a:buFont typeface="Arial" pitchFamily="34" charset="0"/>
              <a:buChar char="•"/>
            </a:pPr>
            <a:r>
              <a:rPr lang="en-US" dirty="0" smtClean="0"/>
              <a:t>Inexpensive and quick to rig (good option for a rapid rappel to perform victim assessment)</a:t>
            </a:r>
          </a:p>
          <a:p>
            <a:pPr lvl="0">
              <a:buFont typeface="Arial" pitchFamily="34" charset="0"/>
              <a:buChar char="•"/>
            </a:pPr>
            <a:r>
              <a:rPr lang="en-US" dirty="0" smtClean="0"/>
              <a:t>BBR</a:t>
            </a:r>
          </a:p>
          <a:p>
            <a:pPr lvl="1">
              <a:buFont typeface="Arial" pitchFamily="34" charset="0"/>
              <a:buChar char="•"/>
            </a:pPr>
            <a:r>
              <a:rPr lang="en-US" dirty="0" smtClean="0"/>
              <a:t>Discuss</a:t>
            </a:r>
            <a:r>
              <a:rPr lang="en-US" baseline="0" dirty="0" smtClean="0"/>
              <a:t> physics behind the rigging and how to adjust it even while loaded</a:t>
            </a:r>
          </a:p>
          <a:p>
            <a:pPr lvl="1">
              <a:buFont typeface="Arial" pitchFamily="34" charset="0"/>
              <a:buChar char="•"/>
            </a:pPr>
            <a:r>
              <a:rPr lang="en-US" baseline="0" dirty="0" smtClean="0"/>
              <a:t>Does not twist rope</a:t>
            </a:r>
          </a:p>
          <a:p>
            <a:pPr lvl="1">
              <a:buFont typeface="Arial" pitchFamily="34" charset="0"/>
              <a:buChar char="•"/>
            </a:pPr>
            <a:r>
              <a:rPr lang="en-US" baseline="0" dirty="0" smtClean="0"/>
              <a:t>Expensive and slower to rig (recommended DCD for rescue applications</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Primary</a:t>
            </a:r>
            <a:r>
              <a:rPr lang="en-US" baseline="0" dirty="0" smtClean="0"/>
              <a:t> DCD for rescue work – can be utilized to rappel with as well as system lowering</a:t>
            </a:r>
          </a:p>
          <a:p>
            <a:pPr>
              <a:buFont typeface="Arial" pitchFamily="34" charset="0"/>
              <a:buChar char="•"/>
            </a:pPr>
            <a:r>
              <a:rPr lang="en-US" baseline="0" dirty="0" smtClean="0"/>
              <a:t>Steel generates less friction and lasts longer but is a faster rack and requires a higher degree of mastery</a:t>
            </a:r>
          </a:p>
          <a:p>
            <a:pPr>
              <a:buFont typeface="Arial" pitchFamily="34" charset="0"/>
              <a:buChar char="•"/>
            </a:pPr>
            <a:r>
              <a:rPr lang="en-US" baseline="0" dirty="0" smtClean="0"/>
              <a:t>Aluminum generates greater friction and glazes the rope with aluminum residue and generates more heat.  Aluminum racks are slower and easier to control.</a:t>
            </a:r>
          </a:p>
          <a:p>
            <a:pPr>
              <a:buFont typeface="Arial" pitchFamily="34" charset="0"/>
              <a:buChar char="•"/>
            </a:pPr>
            <a:r>
              <a:rPr lang="en-US" baseline="0" dirty="0" smtClean="0"/>
              <a:t>Both are available in NFPA compliant variations</a:t>
            </a:r>
          </a:p>
          <a:p>
            <a:pPr>
              <a:buFont typeface="Arial" pitchFamily="34" charset="0"/>
              <a:buChar char="•"/>
            </a:pPr>
            <a:r>
              <a:rPr lang="en-US" baseline="0" dirty="0" smtClean="0"/>
              <a:t>Two ropes can be passed through the rack (ex. Lowering a stokes basket with ropes rigged to each end for greater control and safety)</a:t>
            </a:r>
          </a:p>
          <a:p>
            <a:pPr>
              <a:buFont typeface="Arial" pitchFamily="34" charset="0"/>
              <a:buChar char="•"/>
            </a:pPr>
            <a:r>
              <a:rPr lang="en-US" baseline="0" dirty="0" smtClean="0"/>
              <a:t>Rack orientation determines type of rack to be used.  The rack should always be oriented with the nut down.</a:t>
            </a:r>
          </a:p>
          <a:p>
            <a:pPr lvl="1">
              <a:buFont typeface="Arial" pitchFamily="34" charset="0"/>
              <a:buChar char="•"/>
            </a:pPr>
            <a:r>
              <a:rPr lang="en-US" baseline="0" dirty="0" smtClean="0"/>
              <a:t>Twisted eye: waist attachment where metal rigging point is sewn in horizontally.</a:t>
            </a:r>
          </a:p>
          <a:p>
            <a:pPr lvl="1">
              <a:buFont typeface="Arial" pitchFamily="34" charset="0"/>
              <a:buChar char="•"/>
            </a:pPr>
            <a:r>
              <a:rPr lang="en-US" baseline="0" dirty="0" smtClean="0"/>
              <a:t>Straight eye: chest attachment where vertical webbing loops are rigged together with a horizontal tri link</a:t>
            </a:r>
          </a:p>
          <a:p>
            <a:pPr lvl="1">
              <a:buFont typeface="Arial" pitchFamily="34" charset="0"/>
              <a:buChar char="•"/>
            </a:pPr>
            <a:r>
              <a:rPr lang="en-US" baseline="0" dirty="0" smtClean="0"/>
              <a:t>“U” has no rigging eye and the frame forms a “U” with a nut on each end – limited application</a:t>
            </a:r>
          </a:p>
          <a:p>
            <a:pPr lvl="0">
              <a:buFont typeface="Arial" pitchFamily="34" charset="0"/>
              <a:buChar char="•"/>
            </a:pPr>
            <a:r>
              <a:rPr lang="en-US" baseline="0" dirty="0" smtClean="0"/>
              <a:t>Proficiency</a:t>
            </a:r>
          </a:p>
          <a:p>
            <a:pPr lvl="1">
              <a:buFont typeface="Arial" pitchFamily="34" charset="0"/>
              <a:buChar char="•"/>
            </a:pPr>
            <a:r>
              <a:rPr lang="en-US" baseline="0" dirty="0" smtClean="0"/>
              <a:t>As rescuers, we must trust the engineering of the BBR and allow it to perform.  It takes repetition to develop a tactile understanding of the necessary force and manipulation required to allow the rope to travel at our discretion.</a:t>
            </a:r>
          </a:p>
          <a:p>
            <a:pPr lvl="0">
              <a:buFont typeface="Arial" pitchFamily="34" charset="0"/>
              <a:buChar char="•"/>
            </a:pPr>
            <a:r>
              <a:rPr lang="en-US" baseline="0" dirty="0" smtClean="0"/>
              <a:t>BBR anatomy – point out the elements of the BBR with special attention to the hyper bar as an option.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Items (few examples)</a:t>
            </a:r>
          </a:p>
          <a:p>
            <a:pPr lvl="1">
              <a:buFont typeface="Arial" pitchFamily="34" charset="0"/>
              <a:buChar char="•"/>
            </a:pPr>
            <a:r>
              <a:rPr lang="en-US" dirty="0" err="1" smtClean="0"/>
              <a:t>Petzl</a:t>
            </a:r>
            <a:r>
              <a:rPr lang="en-US" baseline="0" dirty="0" smtClean="0"/>
              <a:t> ID</a:t>
            </a:r>
          </a:p>
          <a:p>
            <a:pPr lvl="1">
              <a:buFont typeface="Arial" pitchFamily="34" charset="0"/>
              <a:buChar char="•"/>
            </a:pPr>
            <a:r>
              <a:rPr lang="en-US" baseline="0" dirty="0" smtClean="0"/>
              <a:t>CMC MPD</a:t>
            </a:r>
          </a:p>
          <a:p>
            <a:pPr lvl="1">
              <a:buFont typeface="Arial" pitchFamily="34" charset="0"/>
              <a:buChar char="•"/>
            </a:pPr>
            <a:r>
              <a:rPr lang="en-US" baseline="0" dirty="0" smtClean="0"/>
              <a:t>CMC CSR</a:t>
            </a:r>
          </a:p>
          <a:p>
            <a:pPr lvl="0">
              <a:buFont typeface="Arial" pitchFamily="34" charset="0"/>
              <a:buChar char="•"/>
            </a:pPr>
            <a:r>
              <a:rPr lang="en-US" baseline="0" dirty="0" smtClean="0"/>
              <a:t>Generally easier to use and “fireman proof” but are significantly more expensive</a:t>
            </a:r>
          </a:p>
          <a:p>
            <a:pPr lvl="0">
              <a:buFont typeface="Arial" pitchFamily="34" charset="0"/>
              <a:buChar char="•"/>
            </a:pPr>
            <a:r>
              <a:rPr lang="en-US" baseline="0" dirty="0" smtClean="0"/>
              <a:t>Some Can perform the role of hauling hubs as well as DCD’s.</a:t>
            </a:r>
          </a:p>
          <a:p>
            <a:pPr lvl="0">
              <a:buFont typeface="Arial" pitchFamily="34" charset="0"/>
              <a:buChar char="•"/>
            </a:pPr>
            <a:r>
              <a:rPr lang="en-US" baseline="0" dirty="0" smtClean="0"/>
              <a:t>Some devices use a toothed cam which can cause severe damage or failure to rope subjected to impact loads – may also cause “picking” of the sheath.</a:t>
            </a:r>
          </a:p>
          <a:p>
            <a:pPr lvl="0">
              <a:buFont typeface="Arial" pitchFamily="34" charset="0"/>
              <a:buChar char="•"/>
            </a:pPr>
            <a:r>
              <a:rPr lang="en-US" baseline="0" dirty="0" smtClean="0"/>
              <a:t>Escape DCD’s will not meet NFPA standards for rescue applications and should only be used for designed purpose.</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Discuss the importance of using the right rack for the job</a:t>
            </a:r>
            <a:r>
              <a:rPr lang="en-US" baseline="0" dirty="0" smtClean="0"/>
              <a:t> – “G” rated BBR should always be utilized with a design load of 600 lbs and highly recommended for all rescue applications because of the potential for a two person load.  If the two person load is equal to a one person load (design load of 300 lbs), a light use device could be used but erring on the side of over engineering is recommended when load values are unknown.</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23A50-2C87-4CF7-A638-2D5A084C4050}" type="slidenum">
              <a:rPr lang="en-US">
                <a:solidFill>
                  <a:prstClr val="black"/>
                </a:solidFill>
              </a:rPr>
              <a:pPr/>
              <a:t>55</a:t>
            </a:fld>
            <a:endParaRPr lang="en-US">
              <a:solidFill>
                <a:prstClr val="black"/>
              </a:solidFill>
            </a:endParaRPr>
          </a:p>
        </p:txBody>
      </p:sp>
      <p:sp>
        <p:nvSpPr>
          <p:cNvPr id="297986" name="Rectangle 2"/>
          <p:cNvSpPr>
            <a:spLocks noGrp="1" noRot="1" noChangeAspect="1" noChangeArrowheads="1" noTextEdit="1"/>
          </p:cNvSpPr>
          <p:nvPr>
            <p:ph type="sldImg"/>
          </p:nvPr>
        </p:nvSpPr>
        <p:spPr>
          <a:xfrm>
            <a:off x="1143000" y="685800"/>
            <a:ext cx="4572000" cy="3429000"/>
          </a:xfrm>
          <a:ln/>
        </p:spPr>
      </p:sp>
      <p:sp>
        <p:nvSpPr>
          <p:cNvPr id="297987" name="Rectangle 3"/>
          <p:cNvSpPr>
            <a:spLocks noGrp="1" noChangeArrowheads="1"/>
          </p:cNvSpPr>
          <p:nvPr>
            <p:ph type="body" idx="1"/>
          </p:nvPr>
        </p:nvSpPr>
        <p:spPr/>
        <p:txBody>
          <a:bodyPr/>
          <a:lstStyle/>
          <a:p>
            <a:pPr>
              <a:buFont typeface="Arial" pitchFamily="34" charset="0"/>
              <a:buChar char="•"/>
            </a:pPr>
            <a:r>
              <a:rPr lang="en-US" sz="1400" dirty="0">
                <a:cs typeface="Times New Roman" pitchFamily="18" charset="0"/>
              </a:rPr>
              <a:t>Devices that grip the rope when </a:t>
            </a:r>
            <a:r>
              <a:rPr lang="en-US" sz="1400" dirty="0" smtClean="0">
                <a:cs typeface="Times New Roman" pitchFamily="18" charset="0"/>
              </a:rPr>
              <a:t>needed</a:t>
            </a:r>
          </a:p>
          <a:p>
            <a:pPr lvl="1">
              <a:buFont typeface="Arial" pitchFamily="34" charset="0"/>
              <a:buChar char="•"/>
            </a:pPr>
            <a:r>
              <a:rPr lang="en-US" sz="1400" dirty="0" smtClean="0">
                <a:cs typeface="Times New Roman" pitchFamily="18" charset="0"/>
              </a:rPr>
              <a:t>Self rescue</a:t>
            </a:r>
          </a:p>
          <a:p>
            <a:pPr lvl="1">
              <a:buFont typeface="Arial" pitchFamily="34" charset="0"/>
              <a:buChar char="•"/>
            </a:pPr>
            <a:r>
              <a:rPr lang="en-US" sz="1400" dirty="0" smtClean="0">
                <a:cs typeface="Times New Roman" pitchFamily="18" charset="0"/>
              </a:rPr>
              <a:t>Ascending / climbing</a:t>
            </a:r>
            <a:endParaRPr lang="en-US" sz="1400" dirty="0">
              <a:cs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4203-8629-4D54-89B9-55ADDE8F6E74}" type="slidenum">
              <a:rPr lang="en-US">
                <a:solidFill>
                  <a:prstClr val="black"/>
                </a:solidFill>
              </a:rPr>
              <a:pPr/>
              <a:t>56</a:t>
            </a:fld>
            <a:endParaRPr lang="en-US">
              <a:solidFill>
                <a:prstClr val="black"/>
              </a:solidFill>
            </a:endParaRPr>
          </a:p>
        </p:txBody>
      </p:sp>
      <p:sp>
        <p:nvSpPr>
          <p:cNvPr id="300034" name="Rectangle 2"/>
          <p:cNvSpPr>
            <a:spLocks noGrp="1" noRot="1" noChangeAspect="1" noChangeArrowheads="1" noTextEdit="1"/>
          </p:cNvSpPr>
          <p:nvPr>
            <p:ph type="sldImg"/>
          </p:nvPr>
        </p:nvSpPr>
        <p:spPr>
          <a:xfrm>
            <a:off x="1143000" y="685800"/>
            <a:ext cx="4572000" cy="3429000"/>
          </a:xfrm>
          <a:ln/>
        </p:spPr>
      </p:sp>
      <p:sp>
        <p:nvSpPr>
          <p:cNvPr id="300035" name="Rectangle 3"/>
          <p:cNvSpPr>
            <a:spLocks noGrp="1" noChangeArrowheads="1"/>
          </p:cNvSpPr>
          <p:nvPr>
            <p:ph type="body" idx="1"/>
          </p:nvPr>
        </p:nvSpPr>
        <p:spPr/>
        <p:txBody>
          <a:bodyPr/>
          <a:lstStyle/>
          <a:p>
            <a:pPr lvl="1">
              <a:buFont typeface="Arial" pitchFamily="34" charset="0"/>
              <a:buChar char="•"/>
            </a:pPr>
            <a:r>
              <a:rPr lang="en-US" dirty="0">
                <a:cs typeface="Times New Roman" pitchFamily="18" charset="0"/>
              </a:rPr>
              <a:t>Gibbs® – Many modals and </a:t>
            </a:r>
            <a:r>
              <a:rPr lang="en-US" dirty="0" smtClean="0">
                <a:cs typeface="Times New Roman" pitchFamily="18" charset="0"/>
              </a:rPr>
              <a:t>sizes</a:t>
            </a:r>
          </a:p>
          <a:p>
            <a:pPr lvl="1">
              <a:buFont typeface="Arial" pitchFamily="34" charset="0"/>
              <a:buChar char="•"/>
            </a:pPr>
            <a:r>
              <a:rPr lang="en-US" dirty="0" smtClean="0">
                <a:cs typeface="Times New Roman" pitchFamily="18" charset="0"/>
              </a:rPr>
              <a:t> </a:t>
            </a:r>
            <a:r>
              <a:rPr lang="en-US" dirty="0" err="1">
                <a:cs typeface="Times New Roman" pitchFamily="18" charset="0"/>
              </a:rPr>
              <a:t>Rescusender</a:t>
            </a:r>
            <a:r>
              <a:rPr lang="en-US" dirty="0">
                <a:cs typeface="Times New Roman" pitchFamily="18" charset="0"/>
              </a:rPr>
              <a:t>® – less damaging to rope under stress of hauling </a:t>
            </a:r>
            <a:r>
              <a:rPr lang="en-US" dirty="0" smtClean="0">
                <a:cs typeface="Times New Roman" pitchFamily="18" charset="0"/>
              </a:rPr>
              <a:t>systems</a:t>
            </a:r>
          </a:p>
          <a:p>
            <a:pPr lvl="1">
              <a:buFont typeface="Arial" pitchFamily="34" charset="0"/>
              <a:buChar char="•"/>
            </a:pPr>
            <a:r>
              <a:rPr lang="en-US" dirty="0" smtClean="0">
                <a:cs typeface="Times New Roman" pitchFamily="18" charset="0"/>
              </a:rPr>
              <a:t>Can be used in hauling</a:t>
            </a:r>
            <a:r>
              <a:rPr lang="en-US" baseline="0" dirty="0" smtClean="0">
                <a:cs typeface="Times New Roman" pitchFamily="18" charset="0"/>
              </a:rPr>
              <a:t> systems but do not perform as well under overloading or impact loads as </a:t>
            </a:r>
            <a:r>
              <a:rPr lang="en-US" baseline="0" dirty="0" err="1" smtClean="0">
                <a:cs typeface="Times New Roman" pitchFamily="18" charset="0"/>
              </a:rPr>
              <a:t>Prusiks</a:t>
            </a:r>
            <a:r>
              <a:rPr lang="en-US" baseline="0" dirty="0" smtClean="0">
                <a:cs typeface="Times New Roman" pitchFamily="18" charset="0"/>
              </a:rPr>
              <a:t> which provide “forgiveness” factor through the application of better energy absorption and slippage which provides visual and audible indicators.</a:t>
            </a:r>
            <a:endParaRPr lang="en-US" dirty="0">
              <a:cs typeface="Times New Roman" pitchFamily="18" charset="0"/>
            </a:endParaRP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NFPA requirements</a:t>
            </a:r>
            <a:r>
              <a:rPr lang="en-US" baseline="0" dirty="0" smtClean="0"/>
              <a:t> indicate minimum break strength</a:t>
            </a:r>
          </a:p>
          <a:p>
            <a:pPr>
              <a:buFont typeface="Arial" pitchFamily="34" charset="0"/>
              <a:buChar char="•"/>
            </a:pPr>
            <a:r>
              <a:rPr lang="en-US" baseline="0" dirty="0" smtClean="0"/>
              <a:t>Application carries wide differential in strength</a:t>
            </a:r>
          </a:p>
          <a:p>
            <a:pPr lvl="1">
              <a:buFont typeface="Arial" pitchFamily="34" charset="0"/>
              <a:buChar char="•"/>
            </a:pPr>
            <a:r>
              <a:rPr lang="en-US" baseline="0" dirty="0" smtClean="0"/>
              <a:t>Basket – strongest</a:t>
            </a:r>
          </a:p>
          <a:p>
            <a:pPr lvl="1">
              <a:buFont typeface="Arial" pitchFamily="34" charset="0"/>
              <a:buChar char="•"/>
            </a:pPr>
            <a:r>
              <a:rPr lang="en-US" baseline="0" dirty="0" smtClean="0"/>
              <a:t>Choker – ½ strength</a:t>
            </a:r>
          </a:p>
          <a:p>
            <a:pPr lvl="1">
              <a:buFont typeface="Arial" pitchFamily="34" charset="0"/>
              <a:buNone/>
            </a:pPr>
            <a:endParaRPr lang="en-US" baseline="0"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OSHA does not recommend Class II harnesses for rescue applications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Not essential but provide multiple attachment points to facilitate accurate rigging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Pulleys can be replaced with </a:t>
            </a:r>
            <a:r>
              <a:rPr lang="en-US" dirty="0" err="1" smtClean="0"/>
              <a:t>carabiners</a:t>
            </a:r>
            <a:r>
              <a:rPr lang="en-US" dirty="0" smtClean="0"/>
              <a:t> as an example but the friction generated would negate the advantages gained </a:t>
            </a:r>
          </a:p>
          <a:p>
            <a:pPr>
              <a:buFont typeface="Arial" pitchFamily="34" charset="0"/>
              <a:buChar char="•"/>
            </a:pPr>
            <a:r>
              <a:rPr lang="en-US" dirty="0" err="1" smtClean="0"/>
              <a:t>Directionals</a:t>
            </a:r>
            <a:r>
              <a:rPr lang="en-US" baseline="0" dirty="0" smtClean="0"/>
              <a:t> allow:</a:t>
            </a:r>
          </a:p>
          <a:p>
            <a:pPr lvl="1">
              <a:buFont typeface="Arial" pitchFamily="34" charset="0"/>
              <a:buChar char="•"/>
            </a:pPr>
            <a:r>
              <a:rPr lang="en-US" baseline="0" dirty="0" smtClean="0"/>
              <a:t>Hauling lanes to be created and oriented how desired</a:t>
            </a:r>
          </a:p>
          <a:p>
            <a:pPr lvl="1">
              <a:buFont typeface="Arial" pitchFamily="34" charset="0"/>
              <a:buChar char="•"/>
            </a:pPr>
            <a:r>
              <a:rPr lang="en-US" baseline="0" dirty="0" smtClean="0"/>
              <a:t>Maximum spacing to be created vertically for victim retrieval at an edge</a:t>
            </a:r>
          </a:p>
          <a:p>
            <a:pPr lvl="1">
              <a:buFont typeface="Arial" pitchFamily="34" charset="0"/>
              <a:buChar char="•"/>
            </a:pPr>
            <a:r>
              <a:rPr lang="en-US" baseline="0" dirty="0" smtClean="0"/>
              <a:t>Relocate the path of rope when it would be in contact with an abrading entity</a:t>
            </a:r>
          </a:p>
          <a:p>
            <a:pPr lvl="0">
              <a:buFont typeface="Arial" pitchFamily="34" charset="0"/>
              <a:buChar char="•"/>
            </a:pPr>
            <a:r>
              <a:rPr lang="en-US" baseline="0" dirty="0" smtClean="0"/>
              <a:t>MA hauling systems maximize rescue efficiency</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Pulley anatomy</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EC6B4-F4B5-42B0-B021-DD0621EB66FD}" type="slidenum">
              <a:rPr lang="en-US">
                <a:solidFill>
                  <a:prstClr val="black"/>
                </a:solidFill>
              </a:rPr>
              <a:pPr/>
              <a:t>62</a:t>
            </a:fld>
            <a:endParaRPr 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pPr>
              <a:buFont typeface="Arial" pitchFamily="34" charset="0"/>
              <a:buChar char="•"/>
            </a:pPr>
            <a:r>
              <a:rPr lang="en-US" dirty="0" smtClean="0"/>
              <a:t>Description</a:t>
            </a:r>
            <a:r>
              <a:rPr lang="en-US" baseline="0" dirty="0" smtClean="0"/>
              <a:t> of single and double pulleys</a:t>
            </a:r>
          </a:p>
          <a:p>
            <a:pPr>
              <a:buFont typeface="Arial" pitchFamily="34" charset="0"/>
              <a:buChar char="•"/>
            </a:pPr>
            <a:r>
              <a:rPr lang="en-US" baseline="0" dirty="0" smtClean="0"/>
              <a:t>Description and purpose of PMP</a:t>
            </a:r>
          </a:p>
          <a:p>
            <a:pPr>
              <a:buFont typeface="Arial" pitchFamily="34" charset="0"/>
              <a:buChar char="•"/>
            </a:pPr>
            <a:r>
              <a:rPr lang="en-US" baseline="0" dirty="0" smtClean="0"/>
              <a:t>Advancements</a:t>
            </a:r>
          </a:p>
          <a:p>
            <a:pPr lvl="1">
              <a:buFont typeface="Arial" pitchFamily="34" charset="0"/>
              <a:buChar char="•"/>
            </a:pPr>
            <a:r>
              <a:rPr lang="en-US" baseline="0" dirty="0" smtClean="0"/>
              <a:t>Use of alloys and high efficiency design have led to very light weight small pulleys with General Use ratings </a:t>
            </a:r>
            <a:r>
              <a:rPr lang="en-US" dirty="0" smtClean="0"/>
              <a:t> </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Integrated Swivel</a:t>
            </a:r>
          </a:p>
          <a:p>
            <a:pPr lvl="1">
              <a:buFont typeface="Arial" pitchFamily="34" charset="0"/>
              <a:buChar char="•"/>
            </a:pPr>
            <a:r>
              <a:rPr lang="en-US" dirty="0" smtClean="0"/>
              <a:t>Rights itself</a:t>
            </a:r>
          </a:p>
          <a:p>
            <a:pPr lvl="1">
              <a:buFont typeface="Arial" pitchFamily="34" charset="0"/>
              <a:buChar char="•"/>
            </a:pPr>
            <a:r>
              <a:rPr lang="en-US" dirty="0" smtClean="0"/>
              <a:t>Possesses side locking side plates so that rope can be rigged and</a:t>
            </a:r>
            <a:r>
              <a:rPr lang="en-US" baseline="0" dirty="0" smtClean="0"/>
              <a:t> unrigged without removal from </a:t>
            </a:r>
            <a:r>
              <a:rPr lang="en-US" baseline="0" dirty="0" err="1" smtClean="0"/>
              <a:t>carabiner</a:t>
            </a:r>
            <a:r>
              <a:rPr lang="en-US" baseline="0" dirty="0" smtClean="0"/>
              <a:t> or dependent load</a:t>
            </a:r>
          </a:p>
          <a:p>
            <a:pPr lvl="0">
              <a:buFont typeface="Arial" pitchFamily="34" charset="0"/>
              <a:buChar char="•"/>
            </a:pPr>
            <a:r>
              <a:rPr lang="en-US" baseline="0" dirty="0" smtClean="0"/>
              <a:t>High Line Carriage</a:t>
            </a:r>
          </a:p>
          <a:p>
            <a:pPr lvl="1">
              <a:buFont typeface="Arial" pitchFamily="34" charset="0"/>
              <a:buChar char="•"/>
            </a:pPr>
            <a:r>
              <a:rPr lang="en-US" baseline="0" dirty="0" smtClean="0"/>
              <a:t>Multiple attachment points for highline rigging</a:t>
            </a:r>
          </a:p>
          <a:p>
            <a:pPr lvl="1">
              <a:buFont typeface="Arial" pitchFamily="34" charset="0"/>
              <a:buChar char="•"/>
            </a:pPr>
            <a:r>
              <a:rPr lang="en-US" baseline="0" dirty="0" smtClean="0"/>
              <a:t>Also serves as knot passing pulley</a:t>
            </a:r>
          </a:p>
          <a:p>
            <a:pPr lvl="0">
              <a:buFont typeface="Arial" pitchFamily="34" charset="0"/>
              <a:buChar char="•"/>
            </a:pPr>
            <a:r>
              <a:rPr lang="en-US" baseline="0" dirty="0" smtClean="0"/>
              <a:t>MPD – </a:t>
            </a:r>
            <a:r>
              <a:rPr lang="en-US" baseline="0" dirty="0" err="1" smtClean="0"/>
              <a:t>Mulyi</a:t>
            </a:r>
            <a:r>
              <a:rPr lang="en-US" baseline="0" dirty="0" smtClean="0"/>
              <a:t> Purpose Device</a:t>
            </a:r>
          </a:p>
          <a:p>
            <a:pPr lvl="1">
              <a:buFont typeface="Arial" pitchFamily="34" charset="0"/>
              <a:buChar char="•"/>
            </a:pPr>
            <a:r>
              <a:rPr lang="en-US" baseline="0" dirty="0" smtClean="0"/>
              <a:t>Self contained lower and haul system with self minding cam</a:t>
            </a:r>
          </a:p>
          <a:p>
            <a:pPr lvl="0">
              <a:buFont typeface="Arial" pitchFamily="34" charset="0"/>
              <a:buChar char="•"/>
            </a:pPr>
            <a:r>
              <a:rPr lang="en-US" baseline="0" dirty="0" smtClean="0"/>
              <a:t>CSR – Confined Space Rescue system</a:t>
            </a:r>
          </a:p>
          <a:p>
            <a:pPr lvl="1">
              <a:buFont typeface="Arial" pitchFamily="34" charset="0"/>
              <a:buChar char="•"/>
            </a:pPr>
            <a:r>
              <a:rPr lang="en-US" baseline="0" dirty="0" smtClean="0"/>
              <a:t>Self minding cam  </a:t>
            </a: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738D3-4CD6-4F51-BA2D-9DC58488E922}" type="slidenum">
              <a:rPr lang="en-US">
                <a:solidFill>
                  <a:prstClr val="black"/>
                </a:solidFill>
              </a:rPr>
              <a:pPr/>
              <a:t>11</a:t>
            </a:fld>
            <a:endParaRPr lang="en-US">
              <a:solidFill>
                <a:prstClr val="black"/>
              </a:solidFill>
            </a:endParaRPr>
          </a:p>
        </p:txBody>
      </p:sp>
      <p:sp>
        <p:nvSpPr>
          <p:cNvPr id="123906" name="Rectangle 1026"/>
          <p:cNvSpPr>
            <a:spLocks noGrp="1" noRot="1" noChangeAspect="1" noChangeArrowheads="1" noTextEdit="1"/>
          </p:cNvSpPr>
          <p:nvPr>
            <p:ph type="sldImg"/>
          </p:nvPr>
        </p:nvSpPr>
        <p:spPr>
          <a:xfrm>
            <a:off x="1143000" y="685800"/>
            <a:ext cx="4572000" cy="3429000"/>
          </a:xfrm>
          <a:ln/>
        </p:spPr>
      </p:sp>
      <p:sp>
        <p:nvSpPr>
          <p:cNvPr id="123907" name="Rectangle 1027"/>
          <p:cNvSpPr>
            <a:spLocks noGrp="1" noChangeArrowheads="1"/>
          </p:cNvSpPr>
          <p:nvPr>
            <p:ph type="body" idx="1"/>
          </p:nvPr>
        </p:nvSpPr>
        <p:spPr/>
        <p:txBody>
          <a:bodyPr/>
          <a:lstStyle/>
          <a:p>
            <a:endParaRPr lang="en-US"/>
          </a:p>
          <a:p>
            <a:endParaRPr lang="en-US"/>
          </a:p>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NFPA requires test materials to be evaluated for elongation at 300lbf, 600lbf, and 1000lbf.</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044088A-7918-4C6A-A0FB-96472889B32F}"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15" tIns="0" rIns="45715"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C9AB365A-F4BE-40C4-9011-23AB02248EF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63" indent="0" algn="ctr">
              <a:buNone/>
            </a:lvl2pPr>
            <a:lvl3pPr marL="914327" indent="0" algn="ctr">
              <a:buNone/>
            </a:lvl3pPr>
            <a:lvl4pPr marL="1371490" indent="0" algn="ctr">
              <a:buNone/>
            </a:lvl4pPr>
            <a:lvl5pPr marL="1828653" indent="0" algn="ctr">
              <a:buNone/>
            </a:lvl5pPr>
            <a:lvl6pPr marL="2285817" indent="0" algn="ctr">
              <a:buNone/>
            </a:lvl6pPr>
            <a:lvl7pPr marL="2742980" indent="0" algn="ctr">
              <a:buNone/>
            </a:lvl7pPr>
            <a:lvl8pPr marL="3200146" indent="0" algn="ctr">
              <a:buNone/>
            </a:lvl8pPr>
            <a:lvl9pPr marL="3657309" indent="0" algn="ctr">
              <a:buNone/>
            </a:lvl9pPr>
          </a:lstStyle>
          <a:p>
            <a:r>
              <a:rPr kumimoji="0" lang="en-US" smtClean="0"/>
              <a:t>Click to edit Master subtitle style</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3312E24-A2F7-4467-92AB-5E3F0636AA0E}"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C519C723-A24A-46C4-8B79-ABF10FF21C4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9"/>
            <a:ext cx="2133600" cy="457200"/>
          </a:xfrm>
        </p:spPr>
        <p:txBody>
          <a:bodyPr/>
          <a:lstStyle>
            <a:lvl1pPr>
              <a:defRPr/>
            </a:lvl1p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3639"/>
            <a:ext cx="2133600" cy="457200"/>
          </a:xfrm>
        </p:spPr>
        <p:txBody>
          <a:bodyPr/>
          <a:lstStyle>
            <a:lvl1pPr>
              <a:defRPr/>
            </a:lvl1pPr>
          </a:lstStyle>
          <a:p>
            <a:fld id="{773285D6-AD47-48A1-B845-C1194B557584}" type="slidenum">
              <a:rPr lang="en-US">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9"/>
            <a:ext cx="2133600" cy="457200"/>
          </a:xfrm>
        </p:spPr>
        <p:txBody>
          <a:bodyPr/>
          <a:lstStyle>
            <a:lvl1pPr>
              <a:defRPr/>
            </a:lvl1p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3639"/>
            <a:ext cx="2133600" cy="457200"/>
          </a:xfrm>
        </p:spPr>
        <p:txBody>
          <a:bodyPr/>
          <a:lstStyle>
            <a:lvl1pPr>
              <a:defRPr/>
            </a:lvl1pPr>
          </a:lstStyle>
          <a:p>
            <a:fld id="{DAE5FC31-6094-46A1-AE4B-18BBDDAFFCD3}" type="slidenum">
              <a:rPr lang="en-US">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5"/>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9"/>
            <a:ext cx="2133600" cy="457200"/>
          </a:xfrm>
        </p:spPr>
        <p:txBody>
          <a:bodyPr/>
          <a:lstStyle>
            <a:lvl1pPr>
              <a:defRPr/>
            </a:lvl1pPr>
          </a:lstStyle>
          <a:p>
            <a:r>
              <a:rPr lang="en-US" smtClean="0">
                <a:solidFill>
                  <a:prstClr val="white">
                    <a:shade val="50000"/>
                  </a:prstClr>
                </a:solidFill>
              </a:rPr>
              <a:t>3/13/2015</a:t>
            </a:r>
            <a:endParaRPr lang="en-US">
              <a:solidFill>
                <a:prstClr val="white">
                  <a:shade val="50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solidFill>
                  <a:prstClr val="white">
                    <a:shade val="50000"/>
                  </a:prstClr>
                </a:solidFill>
              </a:rPr>
              <a:t>Rope Rescue Level I</a:t>
            </a:r>
            <a:endParaRPr lang="en-US">
              <a:solidFill>
                <a:prstClr val="white">
                  <a:shade val="50000"/>
                </a:prstClr>
              </a:solidFill>
            </a:endParaRPr>
          </a:p>
        </p:txBody>
      </p:sp>
      <p:sp>
        <p:nvSpPr>
          <p:cNvPr id="8" name="Slide Number Placeholder 7"/>
          <p:cNvSpPr>
            <a:spLocks noGrp="1"/>
          </p:cNvSpPr>
          <p:nvPr>
            <p:ph type="sldNum" sz="quarter" idx="12"/>
          </p:nvPr>
        </p:nvSpPr>
        <p:spPr>
          <a:xfrm>
            <a:off x="6553200" y="6243639"/>
            <a:ext cx="2133600" cy="457200"/>
          </a:xfrm>
        </p:spPr>
        <p:txBody>
          <a:bodyPr/>
          <a:lstStyle>
            <a:lvl1pPr>
              <a:defRPr/>
            </a:lvl1pPr>
          </a:lstStyle>
          <a:p>
            <a:fld id="{AE7B071B-2E7D-4FF2-96BE-51423E839B61}" type="slidenum">
              <a:rPr lang="en-US">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27" name="Slide Number Placeholder 26"/>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9" name="Slide Number Placeholder 8"/>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A105B51C-353A-42C3-8A54-50D85A41CB45}"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5" name="Slide Number Placeholder 4"/>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4" name="Slide Number Placeholder 3"/>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00000">
                    <a:shade val="90000"/>
                  </a:srgbClr>
                </a:solidFill>
              </a:rPr>
              <a:t>3/13/2015</a:t>
            </a:r>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00000">
                    <a:shade val="90000"/>
                  </a:srgbClr>
                </a:solidFill>
              </a:rPr>
              <a:t>Rope Rescue Level I</a:t>
            </a:r>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r>
              <a:rPr lang="en-US" altLang="en-US" smtClean="0">
                <a:solidFill>
                  <a:srgbClr val="000000">
                    <a:shade val="90000"/>
                  </a:srgbClr>
                </a:solidFill>
              </a:rPr>
              <a:t>3/13/2015</a:t>
            </a:r>
            <a:endParaRPr lang="en-US" altLang="en-US">
              <a:solidFill>
                <a:srgbClr val="000000">
                  <a:shade val="90000"/>
                </a:srgbClr>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3409B3EC-8966-48F1-B709-60A7D4510F90}" type="slidenum">
              <a:rPr lang="en-US" altLang="en-US">
                <a:solidFill>
                  <a:srgbClr val="000000">
                    <a:shade val="90000"/>
                  </a:srgbClr>
                </a:solidFill>
              </a:rPr>
              <a:pPr/>
              <a:t>‹#›</a:t>
            </a:fld>
            <a:endParaRPr lang="en-US" altLang="en-US">
              <a:solidFill>
                <a:srgbClr val="000000">
                  <a:shade val="90000"/>
                </a:srgbClr>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r>
              <a:rPr lang="en-US" altLang="en-US" smtClean="0">
                <a:solidFill>
                  <a:srgbClr val="000000">
                    <a:shade val="90000"/>
                  </a:srgbClr>
                </a:solidFill>
              </a:rPr>
              <a:t>Rope Rescue Level I</a:t>
            </a:r>
            <a:endParaRPr lang="en-US" altLang="en-US">
              <a:solidFill>
                <a:srgbClr val="000000">
                  <a:shade val="90000"/>
                </a:srgbClr>
              </a:solidFill>
            </a:endParaRPr>
          </a:p>
        </p:txBody>
      </p:sp>
    </p:spTree>
    <p:extLst>
      <p:ext uri="{BB962C8B-B14F-4D97-AF65-F5344CB8AC3E}">
        <p14:creationId xmlns:p14="http://schemas.microsoft.com/office/powerpoint/2010/main" xmlns="" val="1681405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r>
              <a:rPr lang="en-US" altLang="en-US" smtClean="0">
                <a:solidFill>
                  <a:srgbClr val="000000">
                    <a:shade val="90000"/>
                  </a:srgbClr>
                </a:solidFill>
              </a:rPr>
              <a:t>3/13/2015</a:t>
            </a:r>
            <a:endParaRPr lang="en-US" altLang="en-US">
              <a:solidFill>
                <a:srgbClr val="000000">
                  <a:shade val="90000"/>
                </a:srgb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D3290AD6-E904-478A-BF03-EF240C738118}" type="slidenum">
              <a:rPr lang="en-US" altLang="en-US">
                <a:solidFill>
                  <a:srgbClr val="000000">
                    <a:shade val="90000"/>
                  </a:srgbClr>
                </a:solidFill>
              </a:rPr>
              <a:pPr/>
              <a:t>‹#›</a:t>
            </a:fld>
            <a:endParaRPr lang="en-US" altLang="en-US">
              <a:solidFill>
                <a:srgbClr val="000000">
                  <a:shade val="90000"/>
                </a:srgb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r>
              <a:rPr lang="en-US" altLang="en-US" smtClean="0">
                <a:solidFill>
                  <a:srgbClr val="000000">
                    <a:shade val="90000"/>
                  </a:srgbClr>
                </a:solidFill>
              </a:rPr>
              <a:t>Rope Rescue Level I</a:t>
            </a:r>
            <a:endParaRPr lang="en-US" altLang="en-US">
              <a:solidFill>
                <a:srgbClr val="000000">
                  <a:shade val="90000"/>
                </a:srgbClr>
              </a:solidFill>
            </a:endParaRPr>
          </a:p>
        </p:txBody>
      </p:sp>
    </p:spTree>
    <p:extLst>
      <p:ext uri="{BB962C8B-B14F-4D97-AF65-F5344CB8AC3E}">
        <p14:creationId xmlns:p14="http://schemas.microsoft.com/office/powerpoint/2010/main" xmlns="" val="1707076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9"/>
            <a:ext cx="2133600" cy="457200"/>
          </a:xfrm>
        </p:spPr>
        <p:txBody>
          <a:bodyPr/>
          <a:lstStyle>
            <a:lvl1pPr>
              <a:defRPr/>
            </a:lvl1p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3639"/>
            <a:ext cx="2133600" cy="457200"/>
          </a:xfrm>
        </p:spPr>
        <p:txBody>
          <a:bodyPr/>
          <a:lstStyle>
            <a:lvl1pPr>
              <a:defRPr/>
            </a:lvl1pPr>
          </a:lstStyle>
          <a:p>
            <a:fld id="{DAE5FC31-6094-46A1-AE4B-18BBDDAFFCD3}" type="slidenum">
              <a:rPr lang="en-US">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9"/>
            <a:ext cx="2133600" cy="457200"/>
          </a:xfrm>
        </p:spPr>
        <p:txBody>
          <a:bodyPr/>
          <a:lstStyle>
            <a:lvl1pPr>
              <a:defRPr/>
            </a:lvl1p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3639"/>
            <a:ext cx="2133600" cy="457200"/>
          </a:xfrm>
        </p:spPr>
        <p:txBody>
          <a:bodyPr/>
          <a:lstStyle>
            <a:lvl1pPr>
              <a:defRPr/>
            </a:lvl1pPr>
          </a:lstStyle>
          <a:p>
            <a:fld id="{773285D6-AD47-48A1-B845-C1194B557584}" type="slidenum">
              <a:rPr lang="en-US">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9"/>
            <a:ext cx="7086600" cy="1509711"/>
          </a:xfrm>
        </p:spPr>
        <p:txBody>
          <a:bodyPr anchor="t"/>
          <a:lstStyle>
            <a:lvl1pPr marL="73147" indent="0" algn="l">
              <a:buNone/>
              <a:defRPr sz="1900">
                <a:solidFill>
                  <a:schemeClr val="tx1"/>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4"/>
          </a:xfrm>
        </p:spPr>
        <p:txBody>
          <a:bodyPr/>
          <a:lstStyle/>
          <a:p>
            <a:fld id="{56B6921D-E825-48C8-810D-68E46F3FD772}" type="slidenum">
              <a:rPr lang="en-US" smtClean="0">
                <a:solidFill>
                  <a:prstClr val="white">
                    <a:shade val="50000"/>
                  </a:prstClr>
                </a:solidFill>
              </a:rPr>
              <a:pPr/>
              <a:t>‹#›</a:t>
            </a:fld>
            <a:endParaRPr lang="en-US">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2"/>
          </a:xfrm>
        </p:spPr>
        <p:txBody>
          <a:bodyPr/>
          <a:lstStyle>
            <a:lvl1pPr>
              <a:defRPr sz="2700"/>
            </a:lvl1pPr>
            <a:lvl2pPr>
              <a:defRPr sz="2400"/>
            </a:lvl2pPr>
            <a:lvl3pPr>
              <a:defRPr sz="1900"/>
            </a:lvl3pPr>
            <a:lvl4pPr>
              <a:defRPr sz="1900"/>
            </a:lvl4pPr>
            <a:lvl5pPr>
              <a:defRPr sz="1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2"/>
          </a:xfrm>
        </p:spPr>
        <p:txBody>
          <a:bodyPr/>
          <a:lstStyle>
            <a:lvl1pPr>
              <a:defRPr sz="2700"/>
            </a:lvl1pPr>
            <a:lvl2pPr>
              <a:defRPr sz="2400"/>
            </a:lvl2pPr>
            <a:lvl3pPr>
              <a:defRPr sz="1900"/>
            </a:lvl3pPr>
            <a:lvl4pPr>
              <a:defRPr sz="1900"/>
            </a:lvl4pPr>
            <a:lvl5pPr>
              <a:defRPr sz="1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0A6D9080-7F83-491B-BC1F-38F9C0848BC1}"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2"/>
            <a:ext cx="4040188" cy="750888"/>
          </a:xfrm>
        </p:spPr>
        <p:txBody>
          <a:bodyPr anchor="ctr"/>
          <a:lstStyle>
            <a:lvl1pPr marL="0" indent="0">
              <a:buNone/>
              <a:defRPr sz="2400" b="0" cap="all" baseline="0">
                <a:solidFill>
                  <a:schemeClr val="tx1"/>
                </a:solidFill>
              </a:defRPr>
            </a:lvl1pPr>
            <a:lvl2pPr>
              <a:buNone/>
              <a:defRPr sz="1900" b="1"/>
            </a:lvl2pPr>
            <a:lvl3pPr>
              <a:buNone/>
              <a:defRPr sz="19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8"/>
          </a:xfrm>
        </p:spPr>
        <p:txBody>
          <a:bodyPr anchor="ctr"/>
          <a:lstStyle>
            <a:lvl1pPr marL="0" indent="0">
              <a:buNone/>
              <a:defRPr sz="2400" b="0" cap="all" baseline="0">
                <a:solidFill>
                  <a:schemeClr val="tx1"/>
                </a:solidFill>
              </a:defRPr>
            </a:lvl1pPr>
            <a:lvl2pPr>
              <a:buNone/>
              <a:defRPr sz="1900" b="1"/>
            </a:lvl2pPr>
            <a:lvl3pPr>
              <a:buNone/>
              <a:defRPr sz="19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0"/>
            <a:ext cx="4040188" cy="3763962"/>
          </a:xfrm>
        </p:spPr>
        <p:txBody>
          <a:bodyPr/>
          <a:lstStyle>
            <a:lvl1pPr>
              <a:defRPr sz="2400"/>
            </a:lvl1pPr>
            <a:lvl2pPr>
              <a:defRPr sz="1900"/>
            </a:lvl2pPr>
            <a:lvl3pPr>
              <a:defRPr sz="19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2"/>
          </a:xfrm>
        </p:spPr>
        <p:txBody>
          <a:bodyPr/>
          <a:lstStyle>
            <a:lvl1pPr>
              <a:defRPr sz="2400"/>
            </a:lvl1pPr>
            <a:lvl2pPr>
              <a:defRPr sz="1900"/>
            </a:lvl2pPr>
            <a:lvl3pPr>
              <a:defRPr sz="19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E8E861E-A528-4D8A-9A84-E87CC9B17BB6}"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A7AA8EF-C259-4689-8088-077FB93828F4}"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166F8F78-03A1-4158-A63A-CB0BA537D246}"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0"/>
            <a:ext cx="3008313" cy="4602162"/>
          </a:xfrm>
        </p:spPr>
        <p:txBody>
          <a:bodyPr/>
          <a:lstStyle>
            <a:lvl1pPr marL="0" indent="0">
              <a:buNone/>
              <a:defRPr sz="1300"/>
            </a:lvl1pPr>
            <a:lvl2pPr>
              <a:buNone/>
              <a:defRPr sz="1100"/>
            </a:lvl2pPr>
            <a:lvl3pPr>
              <a:buNone/>
              <a:defRPr sz="1100"/>
            </a:lvl3pPr>
            <a:lvl4pPr>
              <a:buNone/>
              <a:defRPr sz="800"/>
            </a:lvl4pPr>
            <a:lvl5pPr>
              <a:buNone/>
              <a:defRPr sz="8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0" cy="5853114"/>
          </a:xfrm>
        </p:spPr>
        <p:txBody>
          <a:bodyPr/>
          <a:lstStyle>
            <a:lvl1pPr>
              <a:defRPr sz="2700"/>
            </a:lvl1pPr>
            <a:lvl2pPr>
              <a:defRPr sz="2400"/>
            </a:lvl2pPr>
            <a:lvl3pPr>
              <a:defRPr sz="2200"/>
            </a:lvl3pPr>
            <a:lvl4pPr>
              <a:defRPr sz="1900"/>
            </a:lvl4pPr>
            <a:lvl5pPr>
              <a:defRPr sz="1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B9FE7F8-2C38-4696-918E-9858CA086348}"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5" rIns="45715" bIns="0" anchor="b">
            <a:sp3d prstMaterial="softEdge"/>
          </a:bodyPr>
          <a:lstStyle>
            <a:lvl1pPr algn="ctr">
              <a:buNone/>
              <a:defRPr sz="19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4"/>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15" tIns="45715" rIns="45715" anchor="t"/>
          <a:lstStyle>
            <a:lvl1pPr marL="0" indent="0" algn="ctr">
              <a:buNone/>
              <a:defRPr sz="1300"/>
            </a:lvl1pPr>
            <a:lvl2pPr>
              <a:defRPr sz="1100"/>
            </a:lvl2pPr>
            <a:lvl3pPr>
              <a:defRPr sz="1100"/>
            </a:lvl3pPr>
            <a:lvl4pPr>
              <a:defRPr sz="800"/>
            </a:lvl4pPr>
            <a:lvl5pPr>
              <a:defRPr sz="8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shade val="50000"/>
                  </a:prstClr>
                </a:solidFill>
              </a:rPr>
              <a:t>3/13/2015</a:t>
            </a: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Rope Rescue Level I</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E9E94F2-3B67-43FA-B048-4A3EEA79F897}"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33" tIns="45715" rIns="91433" bIns="45715"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lIns="91433" tIns="45715" rIns="91433" bIns="4571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4"/>
          </a:xfrm>
          <a:prstGeom prst="rect">
            <a:avLst/>
          </a:prstGeom>
        </p:spPr>
        <p:txBody>
          <a:bodyPr vert="horz" lIns="91433" tIns="45715" rIns="91433" bIns="45715" anchor="b"/>
          <a:lstStyle>
            <a:lvl1pPr algn="l" eaLnBrk="1" latinLnBrk="0" hangingPunct="1">
              <a:defRPr kumimoji="0" sz="1100">
                <a:solidFill>
                  <a:schemeClr val="tx1">
                    <a:shade val="50000"/>
                  </a:schemeClr>
                </a:solidFill>
              </a:defRPr>
            </a:lvl1pPr>
          </a:lstStyle>
          <a:p>
            <a:pPr fontAlgn="base">
              <a:spcBef>
                <a:spcPct val="0"/>
              </a:spcBef>
              <a:spcAft>
                <a:spcPct val="0"/>
              </a:spcAft>
            </a:pPr>
            <a:r>
              <a:rPr lang="en-US" smtClean="0">
                <a:solidFill>
                  <a:prstClr val="white">
                    <a:shade val="50000"/>
                  </a:prstClr>
                </a:solidFill>
                <a:latin typeface="Arial" charset="0"/>
              </a:rPr>
              <a:t>3/13/2015</a:t>
            </a:r>
            <a:endParaRPr lang="en-US">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6"/>
            <a:ext cx="2895600" cy="365124"/>
          </a:xfrm>
          <a:prstGeom prst="rect">
            <a:avLst/>
          </a:prstGeom>
        </p:spPr>
        <p:txBody>
          <a:bodyPr vert="horz" lIns="91433" tIns="45715" rIns="91433" bIns="45715" anchor="b"/>
          <a:lstStyle>
            <a:lvl1pPr algn="ctr" eaLnBrk="1" latinLnBrk="0" hangingPunct="1">
              <a:defRPr kumimoji="0" sz="1100">
                <a:solidFill>
                  <a:schemeClr val="tx1">
                    <a:shade val="50000"/>
                  </a:schemeClr>
                </a:solidFill>
              </a:defRPr>
            </a:lvl1pPr>
          </a:lstStyle>
          <a:p>
            <a:pPr fontAlgn="base">
              <a:spcBef>
                <a:spcPct val="0"/>
              </a:spcBef>
              <a:spcAft>
                <a:spcPct val="0"/>
              </a:spcAft>
            </a:pPr>
            <a:r>
              <a:rPr lang="en-US" smtClean="0">
                <a:solidFill>
                  <a:prstClr val="white">
                    <a:shade val="50000"/>
                  </a:prstClr>
                </a:solidFill>
                <a:latin typeface="Arial" charset="0"/>
              </a:rPr>
              <a:t>Rope Rescue Level I</a:t>
            </a: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6"/>
            <a:ext cx="762000" cy="365124"/>
          </a:xfrm>
          <a:prstGeom prst="rect">
            <a:avLst/>
          </a:prstGeom>
        </p:spPr>
        <p:txBody>
          <a:bodyPr vert="horz" lIns="0" tIns="45715" rIns="0" bIns="45715" anchor="b"/>
          <a:lstStyle>
            <a:lvl1pPr algn="r" eaLnBrk="1" latinLnBrk="0" hangingPunct="1">
              <a:defRPr kumimoji="0" sz="1100">
                <a:solidFill>
                  <a:schemeClr val="tx1">
                    <a:shade val="50000"/>
                  </a:schemeClr>
                </a:solidFill>
              </a:defRPr>
            </a:lvl1pPr>
          </a:lstStyle>
          <a:p>
            <a:pPr fontAlgn="base">
              <a:spcBef>
                <a:spcPct val="0"/>
              </a:spcBef>
              <a:spcAft>
                <a:spcPct val="0"/>
              </a:spcAft>
            </a:pPr>
            <a:fld id="{7D21923E-9CF5-45B7-ADC0-C85BC691D1F4}" type="slidenum">
              <a:rPr lang="en-US" smtClean="0">
                <a:solidFill>
                  <a:prstClr val="white">
                    <a:shade val="50000"/>
                  </a:prstClr>
                </a:solidFill>
                <a:latin typeface="Arial" charset="0"/>
              </a:rPr>
              <a:pPr fontAlgn="base">
                <a:spcBef>
                  <a:spcPct val="0"/>
                </a:spcBef>
                <a:spcAft>
                  <a:spcPct val="0"/>
                </a:spcAft>
              </a:pPr>
              <a:t>‹#›</a:t>
            </a:fld>
            <a:endParaRPr lang="en-US">
              <a:solidFill>
                <a:prstClr val="white">
                  <a:shade val="50000"/>
                </a:prstClr>
              </a:solidFill>
              <a:latin typeface="Arial" charset="0"/>
            </a:endParaRPr>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blinds dir="vert"/>
  </p:transition>
  <p:timing>
    <p:tnLst>
      <p:par>
        <p:cTn id="1" dur="indefinite" restart="never" nodeType="tmRoot"/>
      </p:par>
    </p:tnLst>
  </p:timing>
  <p:hf sldNum="0" hdr="0" ftr="0" dt="0"/>
  <p:txStyles>
    <p:titleStyle>
      <a:lvl1pPr algn="ctr" rtl="0" eaLnBrk="1" latinLnBrk="0" hangingPunct="1">
        <a:spcBef>
          <a:spcPct val="0"/>
        </a:spcBef>
        <a:buNone/>
        <a:defRPr kumimoji="0" sz="40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597" indent="-411448" algn="l" rtl="0" eaLnBrk="1" latinLnBrk="0" hangingPunct="1">
        <a:spcBef>
          <a:spcPct val="20000"/>
        </a:spcBef>
        <a:buClr>
          <a:schemeClr val="tx1">
            <a:shade val="95000"/>
          </a:schemeClr>
        </a:buClr>
        <a:buSzPct val="65000"/>
        <a:buFont typeface="Wingdings 2"/>
        <a:buChar char=""/>
        <a:defRPr kumimoji="0" sz="2700" kern="1200">
          <a:solidFill>
            <a:schemeClr val="tx1"/>
          </a:solidFill>
          <a:latin typeface="+mn-lt"/>
          <a:ea typeface="+mn-ea"/>
          <a:cs typeface="+mn-cs"/>
        </a:defRPr>
      </a:lvl1pPr>
      <a:lvl2pPr marL="868611" indent="-283443"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65" indent="-228582"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04" indent="-182866" algn="l" rtl="0" eaLnBrk="1" latinLnBrk="0" hangingPunct="1">
        <a:spcBef>
          <a:spcPct val="20000"/>
        </a:spcBef>
        <a:buClr>
          <a:schemeClr val="tx1"/>
        </a:buClr>
        <a:buSzPct val="100000"/>
        <a:buFont typeface="Wingdings 3"/>
        <a:buChar char=""/>
        <a:defRPr kumimoji="0" sz="1900" kern="1200">
          <a:solidFill>
            <a:schemeClr val="tx1"/>
          </a:solidFill>
          <a:latin typeface="+mn-lt"/>
          <a:ea typeface="+mn-ea"/>
          <a:cs typeface="+mn-cs"/>
        </a:defRPr>
      </a:lvl4pPr>
      <a:lvl5pPr marL="1545213" indent="-182866" algn="l" rtl="0" eaLnBrk="1" latinLnBrk="0" hangingPunct="1">
        <a:spcBef>
          <a:spcPct val="20000"/>
        </a:spcBef>
        <a:buClr>
          <a:schemeClr val="tx1"/>
        </a:buClr>
        <a:buFont typeface="Wingdings 2"/>
        <a:buChar char=""/>
        <a:defRPr kumimoji="0" sz="1900" kern="1200">
          <a:solidFill>
            <a:schemeClr val="tx1"/>
          </a:solidFill>
          <a:latin typeface="+mn-lt"/>
          <a:ea typeface="+mn-ea"/>
          <a:cs typeface="+mn-cs"/>
        </a:defRPr>
      </a:lvl5pPr>
      <a:lvl6pPr marL="1764652" indent="-182866" algn="l" rtl="0" eaLnBrk="1" latinLnBrk="0" hangingPunct="1">
        <a:spcBef>
          <a:spcPct val="20000"/>
        </a:spcBef>
        <a:buClr>
          <a:schemeClr val="tx1"/>
        </a:buClr>
        <a:buFont typeface="Wingdings 3"/>
        <a:buChar char=""/>
        <a:defRPr kumimoji="0" sz="1900" kern="1200">
          <a:solidFill>
            <a:schemeClr val="tx1"/>
          </a:solidFill>
          <a:latin typeface="+mn-lt"/>
          <a:ea typeface="+mn-ea"/>
          <a:cs typeface="+mn-cs"/>
        </a:defRPr>
      </a:lvl6pPr>
      <a:lvl7pPr marL="1965804" indent="-182866"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54" indent="-182866" algn="l" rtl="0" eaLnBrk="1" latinLnBrk="0" hangingPunct="1">
        <a:spcBef>
          <a:spcPct val="20000"/>
        </a:spcBef>
        <a:buClr>
          <a:schemeClr val="tx1"/>
        </a:buClr>
        <a:buFont typeface="Wingdings 2"/>
        <a:buChar char=""/>
        <a:defRPr kumimoji="0" sz="1300" kern="1200">
          <a:solidFill>
            <a:schemeClr val="tx1"/>
          </a:solidFill>
          <a:latin typeface="+mn-lt"/>
          <a:ea typeface="+mn-ea"/>
          <a:cs typeface="+mn-cs"/>
        </a:defRPr>
      </a:lvl8pPr>
      <a:lvl9pPr marL="2368107" indent="-182866" algn="l" rtl="0" eaLnBrk="1" latinLnBrk="0" hangingPunct="1">
        <a:spcBef>
          <a:spcPct val="20000"/>
        </a:spcBef>
        <a:buClr>
          <a:schemeClr val="tx1"/>
        </a:buClr>
        <a:buFont typeface="Wingdings 2"/>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3" algn="l" rtl="0" eaLnBrk="1" latinLnBrk="0" hangingPunct="1">
        <a:defRPr kumimoji="0" kern="1200">
          <a:solidFill>
            <a:schemeClr val="tx1"/>
          </a:solidFill>
          <a:latin typeface="+mn-lt"/>
          <a:ea typeface="+mn-ea"/>
          <a:cs typeface="+mn-cs"/>
        </a:defRPr>
      </a:lvl2pPr>
      <a:lvl3pPr marL="914327" algn="l" rtl="0" eaLnBrk="1" latinLnBrk="0" hangingPunct="1">
        <a:defRPr kumimoji="0" kern="1200">
          <a:solidFill>
            <a:schemeClr val="tx1"/>
          </a:solidFill>
          <a:latin typeface="+mn-lt"/>
          <a:ea typeface="+mn-ea"/>
          <a:cs typeface="+mn-cs"/>
        </a:defRPr>
      </a:lvl3pPr>
      <a:lvl4pPr marL="1371490" algn="l" rtl="0" eaLnBrk="1" latinLnBrk="0" hangingPunct="1">
        <a:defRPr kumimoji="0" kern="1200">
          <a:solidFill>
            <a:schemeClr val="tx1"/>
          </a:solidFill>
          <a:latin typeface="+mn-lt"/>
          <a:ea typeface="+mn-ea"/>
          <a:cs typeface="+mn-cs"/>
        </a:defRPr>
      </a:lvl4pPr>
      <a:lvl5pPr marL="1828653" algn="l" rtl="0" eaLnBrk="1" latinLnBrk="0" hangingPunct="1">
        <a:defRPr kumimoji="0" kern="1200">
          <a:solidFill>
            <a:schemeClr val="tx1"/>
          </a:solidFill>
          <a:latin typeface="+mn-lt"/>
          <a:ea typeface="+mn-ea"/>
          <a:cs typeface="+mn-cs"/>
        </a:defRPr>
      </a:lvl5pPr>
      <a:lvl6pPr marL="2285817" algn="l" rtl="0" eaLnBrk="1" latinLnBrk="0" hangingPunct="1">
        <a:defRPr kumimoji="0" kern="1200">
          <a:solidFill>
            <a:schemeClr val="tx1"/>
          </a:solidFill>
          <a:latin typeface="+mn-lt"/>
          <a:ea typeface="+mn-ea"/>
          <a:cs typeface="+mn-cs"/>
        </a:defRPr>
      </a:lvl6pPr>
      <a:lvl7pPr marL="2742980" algn="l" rtl="0" eaLnBrk="1" latinLnBrk="0" hangingPunct="1">
        <a:defRPr kumimoji="0" kern="1200">
          <a:solidFill>
            <a:schemeClr val="tx1"/>
          </a:solidFill>
          <a:latin typeface="+mn-lt"/>
          <a:ea typeface="+mn-ea"/>
          <a:cs typeface="+mn-cs"/>
        </a:defRPr>
      </a:lvl7pPr>
      <a:lvl8pPr marL="3200146" algn="l" rtl="0" eaLnBrk="1" latinLnBrk="0" hangingPunct="1">
        <a:defRPr kumimoji="0" kern="1200">
          <a:solidFill>
            <a:schemeClr val="tx1"/>
          </a:solidFill>
          <a:latin typeface="+mn-lt"/>
          <a:ea typeface="+mn-ea"/>
          <a:cs typeface="+mn-cs"/>
        </a:defRPr>
      </a:lvl8pPr>
      <a:lvl9pPr marL="365730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00000">
                    <a:shade val="90000"/>
                  </a:srgbClr>
                </a:solidFill>
              </a:rPr>
              <a:t>3/13/2015</a:t>
            </a:r>
            <a:endParaRPr lang="en-US">
              <a:solidFill>
                <a:srgbClr val="00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00000">
                    <a:shade val="90000"/>
                  </a:srgbClr>
                </a:solidFill>
              </a:rPr>
              <a:t>Rope Rescue Level I</a:t>
            </a:r>
            <a:endParaRPr lang="en-US">
              <a:solidFill>
                <a:srgbClr val="00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2ADAA4-1FAE-49C5-B950-D4D3640C5CCE}" type="slidenum">
              <a:rPr lang="en-US" smtClean="0">
                <a:solidFill>
                  <a:srgbClr val="000000">
                    <a:shade val="90000"/>
                  </a:srgbClr>
                </a:solidFill>
              </a:rPr>
              <a:pPr/>
              <a:t>‹#›</a:t>
            </a:fld>
            <a:endParaRPr lang="en-US">
              <a:solidFill>
                <a:srgbClr val="00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4.png"/><Relationship Id="rId3" Type="http://schemas.openxmlformats.org/officeDocument/2006/relationships/image" Target="../media/image13.jpe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15.jpeg"/><Relationship Id="rId10" Type="http://schemas.microsoft.com/office/2007/relationships/diagramDrawing" Target="../diagrams/drawing1.xml"/><Relationship Id="rId4" Type="http://schemas.openxmlformats.org/officeDocument/2006/relationships/image" Target="../media/image14.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4.png"/><Relationship Id="rId4" Type="http://schemas.openxmlformats.org/officeDocument/2006/relationships/image" Target="../media/image19.jpe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28.xml"/><Relationship Id="rId6" Type="http://schemas.openxmlformats.org/officeDocument/2006/relationships/diagramQuickStyle" Target="../diagrams/quickStyle3.xml"/><Relationship Id="rId11" Type="http://schemas.openxmlformats.org/officeDocument/2006/relationships/image" Target="../media/image4.png"/><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jpeg"/><Relationship Id="rId7" Type="http://schemas.openxmlformats.org/officeDocument/2006/relationships/diagramQuickStyle" Target="../diagrams/quickStyle4.xml"/><Relationship Id="rId12"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Layout" Target="../diagrams/layout4.xml"/><Relationship Id="rId11" Type="http://schemas.openxmlformats.org/officeDocument/2006/relationships/image" Target="../media/image6.png"/><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30.jpeg"/><Relationship Id="rId9" Type="http://schemas.microsoft.com/office/2007/relationships/diagramDrawing" Target="../diagrams/drawing4.xml"/></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30.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44.xml"/><Relationship Id="rId16"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image" Target="../media/image6.png"/><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jpeg"/><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33.jpe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9.jpeg"/><Relationship Id="rId7" Type="http://schemas.openxmlformats.org/officeDocument/2006/relationships/diagramColors" Target="../diagrams/colors7.xml"/><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diagramQuickStyle" Target="../diagrams/quickStyle7.xml"/><Relationship Id="rId11" Type="http://schemas.openxmlformats.org/officeDocument/2006/relationships/image" Target="../media/image4.png"/><Relationship Id="rId5" Type="http://schemas.openxmlformats.org/officeDocument/2006/relationships/diagramLayout" Target="../diagrams/layout7.xml"/><Relationship Id="rId10" Type="http://schemas.openxmlformats.org/officeDocument/2006/relationships/image" Target="../media/image6.png"/><Relationship Id="rId4" Type="http://schemas.openxmlformats.org/officeDocument/2006/relationships/diagramData" Target="../diagrams/data7.xml"/><Relationship Id="rId9"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4.pn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jpeg"/><Relationship Id="rId7"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42.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14876"/>
          <a:stretch>
            <a:fillRect/>
          </a:stretch>
        </p:blipFill>
        <p:spPr bwMode="auto">
          <a:xfrm>
            <a:off x="0" y="1005840"/>
            <a:ext cx="9181783" cy="5837788"/>
          </a:xfrm>
          <a:prstGeom prst="rect">
            <a:avLst/>
          </a:prstGeom>
          <a:noFill/>
          <a:ln w="9525">
            <a:noFill/>
            <a:miter lim="800000"/>
            <a:headEnd/>
            <a:tailEnd/>
          </a:ln>
          <a:effectLst/>
        </p:spPr>
      </p:pic>
      <p:sp>
        <p:nvSpPr>
          <p:cNvPr id="2" name="Title 1"/>
          <p:cNvSpPr>
            <a:spLocks noGrp="1"/>
          </p:cNvSpPr>
          <p:nvPr>
            <p:ph type="title"/>
          </p:nvPr>
        </p:nvSpPr>
        <p:spPr>
          <a:xfrm>
            <a:off x="0" y="3429000"/>
            <a:ext cx="5105400" cy="838200"/>
          </a:xfrm>
          <a:gradFill flip="none" rotWithShape="1">
            <a:gsLst>
              <a:gs pos="28000">
                <a:srgbClr val="97D434"/>
              </a:gs>
              <a:gs pos="8000">
                <a:srgbClr val="6A9D1F"/>
              </a:gs>
              <a:gs pos="73000">
                <a:srgbClr val="C5EC90"/>
              </a:gs>
              <a:gs pos="53000">
                <a:srgbClr val="B6E874"/>
              </a:gs>
            </a:gsLst>
            <a:lin ang="0" scaled="1"/>
            <a:tileRect/>
          </a:gradFill>
          <a:ln>
            <a:solidFill>
              <a:schemeClr val="tx1"/>
            </a:solidFill>
          </a:ln>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dirty="0" smtClean="0">
                <a:solidFill>
                  <a:sysClr val="windowText" lastClr="000000"/>
                </a:solidFill>
              </a:rPr>
              <a:t>     </a:t>
            </a:r>
            <a:r>
              <a:rPr lang="en-US" sz="3200" dirty="0" smtClean="0">
                <a:solidFill>
                  <a:sysClr val="windowText" lastClr="000000"/>
                </a:solidFill>
              </a:rPr>
              <a:t>Mod </a:t>
            </a:r>
            <a:r>
              <a:rPr lang="en-US" sz="3200" dirty="0" smtClean="0">
                <a:solidFill>
                  <a:sysClr val="windowText" lastClr="000000"/>
                </a:solidFill>
              </a:rPr>
              <a:t>4:  Equipment</a:t>
            </a:r>
            <a:endParaRPr lang="en-US" sz="3200" dirty="0">
              <a:solidFill>
                <a:sysClr val="windowText" lastClr="000000"/>
              </a:solidFill>
            </a:endParaRPr>
          </a:p>
        </p:txBody>
      </p:sp>
      <p:pic>
        <p:nvPicPr>
          <p:cNvPr id="5" name="Picture 4" descr="H:\BROCHURE LOGOS\RM Logo Horiz BLK TXT.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375" y="3418115"/>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0" y="0"/>
            <a:ext cx="9144000" cy="23622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H:\BROCHURE LOGOS\RM Logo Horiz BLK TXT.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00200" y="0"/>
            <a:ext cx="6441828" cy="1828800"/>
          </a:xfrm>
          <a:prstGeom prst="rect">
            <a:avLst/>
          </a:prstGeom>
          <a:noFill/>
          <a:ln>
            <a:noFill/>
          </a:ln>
        </p:spPr>
      </p:pic>
      <p:sp>
        <p:nvSpPr>
          <p:cNvPr id="13" name="Title 1"/>
          <p:cNvSpPr txBox="1">
            <a:spLocks/>
          </p:cNvSpPr>
          <p:nvPr/>
        </p:nvSpPr>
        <p:spPr>
          <a:xfrm>
            <a:off x="0" y="1600200"/>
            <a:ext cx="9144000" cy="780288"/>
          </a:xfrm>
          <a:prstGeom prst="rect">
            <a:avLst/>
          </a:prstGeom>
          <a:solidFill>
            <a:schemeClr val="tx1">
              <a:lumMod val="95000"/>
            </a:schemeClr>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horz" lIns="91433" tIns="45715" rIns="91433" bIns="45715" anchor="ctr">
            <a:normAutofit/>
            <a:scene3d>
              <a:camera prst="orthographicFront"/>
              <a:lightRig rig="soft" dir="t">
                <a:rot lat="0" lon="0" rev="16800000"/>
              </a:lightRig>
            </a:scene3d>
            <a:sp3d prstMaterial="softEdge">
              <a:bevelT w="38100" h="38100"/>
            </a:sp3d>
          </a:bodyPr>
          <a:lstStyle/>
          <a:p>
            <a:pPr algn="ctr">
              <a:spcBef>
                <a:spcPct val="0"/>
              </a:spcBef>
              <a:defRPr/>
            </a:pPr>
            <a:r>
              <a:rPr lang="en-US" sz="4000" b="1" dirty="0" smtClean="0">
                <a:ln w="6350">
                  <a:noFill/>
                </a:ln>
                <a:solidFill>
                  <a:sysClr val="windowText" lastClr="000000"/>
                </a:solidFill>
                <a:effectLst>
                  <a:outerShdw blurRad="114300" dist="101600" dir="2700000" algn="tl" rotWithShape="0">
                    <a:srgbClr val="000000">
                      <a:alpha val="40000"/>
                    </a:srgbClr>
                  </a:outerShdw>
                </a:effectLst>
              </a:rPr>
              <a:t>     Rope Rescue Level I</a:t>
            </a:r>
            <a:endParaRPr lang="en-US" sz="4000" b="1" dirty="0">
              <a:ln w="6350">
                <a:noFill/>
              </a:ln>
              <a:solidFill>
                <a:sysClr val="windowText" lastClr="000000"/>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xmlns="" val="2254602209"/>
      </p:ext>
    </p:extLst>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666" name="Picture 2"/>
          <p:cNvPicPr>
            <a:picLocks noGrp="1" noChangeAspect="1" noChangeArrowheads="1"/>
          </p:cNvPicPr>
          <p:nvPr>
            <p:ph idx="1"/>
          </p:nvPr>
        </p:nvPicPr>
        <p:blipFill>
          <a:blip r:embed="rId3" cstate="print"/>
          <a:srcRect/>
          <a:stretch>
            <a:fillRect/>
          </a:stretch>
        </p:blipFill>
        <p:spPr bwMode="auto">
          <a:xfrm>
            <a:off x="457200" y="1463040"/>
            <a:ext cx="2991555" cy="4846320"/>
          </a:xfrm>
          <a:prstGeom prst="rect">
            <a:avLst/>
          </a:prstGeom>
          <a:noFill/>
          <a:ln w="9525">
            <a:noFill/>
            <a:miter lim="800000"/>
            <a:headEnd/>
            <a:tailEnd/>
          </a:ln>
          <a:effectLst/>
        </p:spPr>
      </p:pic>
      <p:pic>
        <p:nvPicPr>
          <p:cNvPr id="881667" name="Picture 3"/>
          <p:cNvPicPr>
            <a:picLocks noChangeAspect="1" noChangeArrowheads="1"/>
          </p:cNvPicPr>
          <p:nvPr/>
        </p:nvPicPr>
        <p:blipFill>
          <a:blip r:embed="rId4" cstate="print"/>
          <a:srcRect/>
          <a:stretch>
            <a:fillRect/>
          </a:stretch>
        </p:blipFill>
        <p:spPr bwMode="auto">
          <a:xfrm>
            <a:off x="3291840" y="1463042"/>
            <a:ext cx="2857500" cy="4867275"/>
          </a:xfrm>
          <a:prstGeom prst="rect">
            <a:avLst/>
          </a:prstGeom>
          <a:noFill/>
          <a:ln w="9525">
            <a:noFill/>
            <a:miter lim="800000"/>
            <a:headEnd/>
            <a:tailEnd/>
          </a:ln>
          <a:effectLst/>
        </p:spPr>
      </p:pic>
      <p:pic>
        <p:nvPicPr>
          <p:cNvPr id="881668" name="Picture 4"/>
          <p:cNvPicPr>
            <a:picLocks noChangeAspect="1" noChangeArrowheads="1"/>
          </p:cNvPicPr>
          <p:nvPr/>
        </p:nvPicPr>
        <p:blipFill>
          <a:blip r:embed="rId5" cstate="print"/>
          <a:srcRect/>
          <a:stretch>
            <a:fillRect/>
          </a:stretch>
        </p:blipFill>
        <p:spPr bwMode="auto">
          <a:xfrm>
            <a:off x="6126481" y="4023360"/>
            <a:ext cx="2475813" cy="2286000"/>
          </a:xfrm>
          <a:prstGeom prst="rect">
            <a:avLst/>
          </a:prstGeom>
          <a:noFill/>
          <a:ln w="9525">
            <a:noFill/>
            <a:miter lim="800000"/>
            <a:headEnd/>
            <a:tailEnd/>
          </a:ln>
          <a:effectLst/>
        </p:spPr>
      </p:pic>
      <p:graphicFrame>
        <p:nvGraphicFramePr>
          <p:cNvPr id="8" name="Diagram 7"/>
          <p:cNvGraphicFramePr/>
          <p:nvPr/>
        </p:nvGraphicFramePr>
        <p:xfrm>
          <a:off x="6172200" y="1066800"/>
          <a:ext cx="2651760" cy="26517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8" descr="Brochure Logo_Blade GREEN.png"/>
          <p:cNvPicPr>
            <a:picLocks noChangeAspect="1"/>
          </p:cNvPicPr>
          <p:nvPr/>
        </p:nvPicPr>
        <p:blipFill>
          <a:blip r:embed="rId11" cstate="print"/>
          <a:stretch>
            <a:fillRect/>
          </a:stretch>
        </p:blipFill>
        <p:spPr>
          <a:xfrm>
            <a:off x="0" y="0"/>
            <a:ext cx="916235" cy="914400"/>
          </a:xfrm>
          <a:prstGeom prst="rect">
            <a:avLst/>
          </a:prstGeom>
        </p:spPr>
      </p:pic>
      <p:pic>
        <p:nvPicPr>
          <p:cNvPr id="1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H:\BROCHURE LOGOS\RM Logo Horiz BLK TXT.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smtClean="0"/>
              <a:t>Rope</a:t>
            </a:r>
            <a:endParaRPr lang="en-US" dirty="0"/>
          </a:p>
        </p:txBody>
      </p:sp>
      <p:sp>
        <p:nvSpPr>
          <p:cNvPr id="122883" name="Rectangle 3"/>
          <p:cNvSpPr>
            <a:spLocks noGrp="1" noChangeArrowheads="1"/>
          </p:cNvSpPr>
          <p:nvPr>
            <p:ph idx="1"/>
          </p:nvPr>
        </p:nvSpPr>
        <p:spPr/>
        <p:txBody>
          <a:bodyPr/>
          <a:lstStyle/>
          <a:p>
            <a:r>
              <a:rPr lang="en-US" dirty="0"/>
              <a:t>Classification Of Rope Stretch Per CI </a:t>
            </a:r>
            <a:r>
              <a:rPr lang="en-US" dirty="0" smtClean="0"/>
              <a:t>1801-91</a:t>
            </a:r>
          </a:p>
          <a:p>
            <a:pPr lvl="1"/>
            <a:r>
              <a:rPr lang="en-US" dirty="0" smtClean="0"/>
              <a:t>Three classifications for rope</a:t>
            </a:r>
          </a:p>
          <a:p>
            <a:pPr lvl="2"/>
            <a:r>
              <a:rPr lang="en-US" dirty="0" smtClean="0"/>
              <a:t>Static</a:t>
            </a:r>
          </a:p>
          <a:p>
            <a:pPr lvl="2"/>
            <a:r>
              <a:rPr lang="en-US" dirty="0" smtClean="0"/>
              <a:t>Low Stretch</a:t>
            </a:r>
          </a:p>
          <a:p>
            <a:pPr lvl="2"/>
            <a:r>
              <a:rPr lang="en-US" dirty="0" smtClean="0"/>
              <a:t>High Stretch or Dynamic</a:t>
            </a:r>
          </a:p>
          <a:p>
            <a:pPr lvl="1"/>
            <a:r>
              <a:rPr lang="en-US" dirty="0" smtClean="0"/>
              <a:t>Each classification is based upon the relationship between elongation and MBS.</a:t>
            </a:r>
          </a:p>
          <a:p>
            <a:pPr lvl="1"/>
            <a:r>
              <a:rPr lang="en-US" dirty="0" smtClean="0"/>
              <a:t>The following chart depicts acceptable elongation ratios within each classification when a load equal to 10% of the MBS is applied</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Rope Stretch Classification</a:t>
            </a:r>
            <a:endParaRPr lang="en-US" dirty="0"/>
          </a:p>
        </p:txBody>
      </p:sp>
      <p:graphicFrame>
        <p:nvGraphicFramePr>
          <p:cNvPr id="5" name="Chart 4"/>
          <p:cNvGraphicFramePr/>
          <p:nvPr/>
        </p:nvGraphicFramePr>
        <p:xfrm>
          <a:off x="2667000" y="1524000"/>
          <a:ext cx="6477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idx="1"/>
          </p:nvPr>
        </p:nvGraphicFramePr>
        <p:xfrm>
          <a:off x="0" y="1005840"/>
          <a:ext cx="2743200" cy="585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Brochure Logo_Blade GREEN.png"/>
          <p:cNvPicPr>
            <a:picLocks noChangeAspect="1"/>
          </p:cNvPicPr>
          <p:nvPr/>
        </p:nvPicPr>
        <p:blipFill>
          <a:blip r:embed="rId9"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smtClean="0"/>
              <a:t>Rope Design</a:t>
            </a:r>
            <a:endParaRPr lang="en-US" dirty="0"/>
          </a:p>
        </p:txBody>
      </p:sp>
      <p:sp>
        <p:nvSpPr>
          <p:cNvPr id="126979" name="Rectangle 3"/>
          <p:cNvSpPr>
            <a:spLocks noGrp="1" noChangeArrowheads="1"/>
          </p:cNvSpPr>
          <p:nvPr>
            <p:ph idx="1"/>
          </p:nvPr>
        </p:nvSpPr>
        <p:spPr/>
        <p:txBody>
          <a:bodyPr>
            <a:normAutofit fontScale="92500" lnSpcReduction="10000"/>
          </a:bodyPr>
          <a:lstStyle/>
          <a:p>
            <a:pPr marL="609550" indent="-609550">
              <a:buNone/>
            </a:pPr>
            <a:r>
              <a:rPr lang="en-US" dirty="0"/>
              <a:t>Fibers Used To Make Rope</a:t>
            </a:r>
          </a:p>
          <a:p>
            <a:pPr marL="609550" indent="-609550"/>
            <a:r>
              <a:rPr lang="en-US" dirty="0" smtClean="0"/>
              <a:t>Natural Fibers</a:t>
            </a:r>
            <a:endParaRPr lang="en-US" i="1" dirty="0"/>
          </a:p>
          <a:p>
            <a:pPr marL="990521" lvl="1" indent="-533358"/>
            <a:r>
              <a:rPr lang="en-US" dirty="0"/>
              <a:t>Sisal, Hemp And Manila </a:t>
            </a:r>
          </a:p>
          <a:p>
            <a:pPr marL="609550" indent="-609550"/>
            <a:r>
              <a:rPr lang="en-US" dirty="0" smtClean="0"/>
              <a:t>Qualities</a:t>
            </a:r>
          </a:p>
          <a:p>
            <a:pPr marL="929565" lvl="1" indent="-609550"/>
            <a:r>
              <a:rPr lang="en-US" dirty="0" smtClean="0"/>
              <a:t> Condemned for rescue use per NFPA 1983</a:t>
            </a:r>
          </a:p>
          <a:p>
            <a:pPr marL="929565" lvl="1" indent="-609550"/>
            <a:r>
              <a:rPr lang="en-US" dirty="0" smtClean="0"/>
              <a:t>Low resistance to abrasion</a:t>
            </a:r>
          </a:p>
          <a:p>
            <a:pPr marL="929565" lvl="1" indent="-609550"/>
            <a:r>
              <a:rPr lang="en-US" dirty="0" smtClean="0"/>
              <a:t>Limited ability to absorb shock loading</a:t>
            </a:r>
          </a:p>
          <a:p>
            <a:pPr marL="929565" lvl="1" indent="-609550"/>
            <a:r>
              <a:rPr lang="en-US" dirty="0" smtClean="0"/>
              <a:t>Strength degradation </a:t>
            </a:r>
          </a:p>
          <a:p>
            <a:pPr marL="929565" lvl="1" indent="-609550"/>
            <a:r>
              <a:rPr lang="en-US" dirty="0" smtClean="0"/>
              <a:t>Decay</a:t>
            </a:r>
          </a:p>
          <a:p>
            <a:pPr marL="929565" lvl="1" indent="-609550"/>
            <a:r>
              <a:rPr lang="en-US" dirty="0" smtClean="0"/>
              <a:t>Low breaking strength</a:t>
            </a:r>
          </a:p>
          <a:p>
            <a:pPr marL="929565" lvl="1" indent="-609550"/>
            <a:r>
              <a:rPr lang="en-US" dirty="0" smtClean="0"/>
              <a:t>No continuous fibers</a:t>
            </a:r>
          </a:p>
          <a:p>
            <a:pPr marL="929565" lvl="1" indent="-609550"/>
            <a:endParaRPr lang="en-US" sz="1900"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 Design</a:t>
            </a:r>
            <a:endParaRPr lang="en-US" dirty="0"/>
          </a:p>
        </p:txBody>
      </p:sp>
      <p:sp>
        <p:nvSpPr>
          <p:cNvPr id="3" name="Content Placeholder 2"/>
          <p:cNvSpPr>
            <a:spLocks noGrp="1"/>
          </p:cNvSpPr>
          <p:nvPr>
            <p:ph idx="1"/>
          </p:nvPr>
        </p:nvSpPr>
        <p:spPr/>
        <p:txBody>
          <a:bodyPr>
            <a:normAutofit fontScale="85000" lnSpcReduction="20000"/>
          </a:bodyPr>
          <a:lstStyle/>
          <a:p>
            <a:pPr marL="609550" indent="-609550">
              <a:buNone/>
            </a:pPr>
            <a:r>
              <a:rPr lang="en-US" dirty="0" smtClean="0"/>
              <a:t>Fibers Used to Make Rope</a:t>
            </a:r>
          </a:p>
          <a:p>
            <a:pPr marL="609550" indent="-609550"/>
            <a:r>
              <a:rPr lang="en-US" dirty="0" smtClean="0"/>
              <a:t>Synthetic Fibers</a:t>
            </a:r>
          </a:p>
          <a:p>
            <a:pPr marL="990521" lvl="1" indent="-533358"/>
            <a:r>
              <a:rPr lang="en-US" dirty="0" smtClean="0"/>
              <a:t>Polyolefin (polypropylene or polyethylene)</a:t>
            </a:r>
          </a:p>
          <a:p>
            <a:pPr marL="990521" lvl="1" indent="-533358"/>
            <a:r>
              <a:rPr lang="en-US" dirty="0" smtClean="0"/>
              <a:t>Polyester (Dacron)</a:t>
            </a:r>
          </a:p>
          <a:p>
            <a:pPr marL="990521" lvl="1" indent="-533358"/>
            <a:r>
              <a:rPr lang="en-US" dirty="0" smtClean="0"/>
              <a:t>HMPE ( extended chain high modulus polyethylene) </a:t>
            </a:r>
          </a:p>
          <a:p>
            <a:pPr marL="990521" lvl="1" indent="-533358"/>
            <a:r>
              <a:rPr lang="en-US" dirty="0" err="1" smtClean="0"/>
              <a:t>Aramid</a:t>
            </a:r>
            <a:r>
              <a:rPr lang="en-US" dirty="0" smtClean="0"/>
              <a:t> Fibers </a:t>
            </a:r>
          </a:p>
          <a:p>
            <a:pPr marL="990521" lvl="1" indent="-533358"/>
            <a:r>
              <a:rPr lang="en-US" dirty="0" smtClean="0"/>
              <a:t>Nylon</a:t>
            </a:r>
          </a:p>
          <a:p>
            <a:pPr marL="670507" indent="-533358"/>
            <a:r>
              <a:rPr lang="en-US" dirty="0" smtClean="0"/>
              <a:t>Qualities </a:t>
            </a:r>
          </a:p>
          <a:p>
            <a:pPr marL="990521" lvl="1" indent="-533358"/>
            <a:r>
              <a:rPr lang="en-US" dirty="0" smtClean="0"/>
              <a:t>Do not decay</a:t>
            </a:r>
          </a:p>
          <a:p>
            <a:pPr marL="990521" lvl="1" indent="-533358"/>
            <a:r>
              <a:rPr lang="en-US" dirty="0" smtClean="0"/>
              <a:t>Do not age as quickly as natural fibers</a:t>
            </a:r>
          </a:p>
          <a:p>
            <a:pPr marL="990521" lvl="1" indent="-533358"/>
            <a:r>
              <a:rPr lang="en-US" dirty="0" smtClean="0"/>
              <a:t>Produce more advanced configurations and fiber designs than natural fibers</a:t>
            </a:r>
          </a:p>
          <a:p>
            <a:pPr marL="990521" lvl="1" indent="-533358"/>
            <a:r>
              <a:rPr lang="en-US" dirty="0" smtClean="0"/>
              <a:t>Virgin fibers that can be produced as continuous elements</a:t>
            </a:r>
          </a:p>
          <a:p>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Fiber Performance Analysis</a:t>
            </a:r>
            <a:endParaRPr lang="en-US" dirty="0"/>
          </a:p>
        </p:txBody>
      </p:sp>
      <p:graphicFrame>
        <p:nvGraphicFramePr>
          <p:cNvPr id="5" name="Content Placeholder 4"/>
          <p:cNvGraphicFramePr>
            <a:graphicFrameLocks noGrp="1"/>
          </p:cNvGraphicFramePr>
          <p:nvPr>
            <p:ph idx="1"/>
          </p:nvPr>
        </p:nvGraphicFramePr>
        <p:xfrm>
          <a:off x="457200" y="1600200"/>
          <a:ext cx="8229600" cy="470852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 Design </a:t>
            </a:r>
            <a:endParaRPr lang="en-US" dirty="0"/>
          </a:p>
        </p:txBody>
      </p:sp>
      <p:sp>
        <p:nvSpPr>
          <p:cNvPr id="3" name="Content Placeholder 2"/>
          <p:cNvSpPr>
            <a:spLocks noGrp="1"/>
          </p:cNvSpPr>
          <p:nvPr>
            <p:ph idx="1"/>
          </p:nvPr>
        </p:nvSpPr>
        <p:spPr/>
        <p:txBody>
          <a:bodyPr>
            <a:normAutofit/>
          </a:bodyPr>
          <a:lstStyle/>
          <a:p>
            <a:r>
              <a:rPr lang="en-US" dirty="0" smtClean="0"/>
              <a:t>Special Properties</a:t>
            </a:r>
          </a:p>
          <a:p>
            <a:pPr lvl="1"/>
            <a:r>
              <a:rPr lang="en-US" b="1" u="sng" dirty="0" err="1" smtClean="0"/>
              <a:t>Polyolefins</a:t>
            </a:r>
            <a:r>
              <a:rPr lang="en-US" dirty="0" smtClean="0"/>
              <a:t> (Polypropylene) does not absorb water and floats.</a:t>
            </a:r>
          </a:p>
          <a:p>
            <a:pPr lvl="2"/>
            <a:r>
              <a:rPr lang="en-US" dirty="0" smtClean="0"/>
              <a:t>Primary application: Water Rescue</a:t>
            </a:r>
          </a:p>
          <a:p>
            <a:pPr lvl="1"/>
            <a:r>
              <a:rPr lang="en-US" b="1" u="sng" dirty="0" smtClean="0"/>
              <a:t>HMPE</a:t>
            </a:r>
            <a:r>
              <a:rPr lang="en-US" dirty="0" smtClean="0"/>
              <a:t> (Spectra) is extremely slippery and does not hold knots well or resist impact loads</a:t>
            </a:r>
          </a:p>
          <a:p>
            <a:pPr lvl="2"/>
            <a:r>
              <a:rPr lang="en-US" dirty="0" smtClean="0"/>
              <a:t>Primary application: Climber’s slings and runners</a:t>
            </a:r>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 Design </a:t>
            </a:r>
            <a:endParaRPr lang="en-US" dirty="0"/>
          </a:p>
        </p:txBody>
      </p:sp>
      <p:sp>
        <p:nvSpPr>
          <p:cNvPr id="3" name="Content Placeholder 2"/>
          <p:cNvSpPr>
            <a:spLocks noGrp="1"/>
          </p:cNvSpPr>
          <p:nvPr>
            <p:ph idx="1"/>
          </p:nvPr>
        </p:nvSpPr>
        <p:spPr/>
        <p:txBody>
          <a:bodyPr>
            <a:normAutofit lnSpcReduction="10000"/>
          </a:bodyPr>
          <a:lstStyle/>
          <a:p>
            <a:r>
              <a:rPr lang="en-US" dirty="0" smtClean="0"/>
              <a:t>Special Properties</a:t>
            </a:r>
          </a:p>
          <a:p>
            <a:pPr lvl="1"/>
            <a:r>
              <a:rPr lang="en-US" b="1" u="sng" dirty="0" err="1" smtClean="0"/>
              <a:t>Aramids</a:t>
            </a:r>
            <a:r>
              <a:rPr lang="en-US" dirty="0" smtClean="0"/>
              <a:t> (Kevlar) is highly susceptible to abrasion and damages easily with sharp bends.  Very high heat resistance</a:t>
            </a:r>
          </a:p>
          <a:p>
            <a:pPr lvl="2"/>
            <a:r>
              <a:rPr lang="en-US" dirty="0" smtClean="0"/>
              <a:t>Primary application:  Search lines</a:t>
            </a:r>
          </a:p>
          <a:p>
            <a:pPr lvl="1"/>
            <a:r>
              <a:rPr lang="en-US" b="1" u="sng" dirty="0" smtClean="0"/>
              <a:t>Polyester</a:t>
            </a:r>
            <a:r>
              <a:rPr lang="en-US" dirty="0" smtClean="0"/>
              <a:t> (Dacron) maintains strength when wet but is not as resistant to impact loads as Nylon.</a:t>
            </a:r>
          </a:p>
          <a:p>
            <a:pPr lvl="2"/>
            <a:r>
              <a:rPr lang="en-US" dirty="0" smtClean="0"/>
              <a:t>Primary application:  Life Safety (Rescue)</a:t>
            </a:r>
          </a:p>
          <a:p>
            <a:pPr lvl="1"/>
            <a:r>
              <a:rPr lang="en-US" b="1" u="sng" dirty="0" smtClean="0"/>
              <a:t>Nylon</a:t>
            </a:r>
            <a:r>
              <a:rPr lang="en-US" dirty="0" smtClean="0"/>
              <a:t> (Type 6 and Type 6.6 (</a:t>
            </a:r>
            <a:r>
              <a:rPr lang="en-US" dirty="0" err="1" smtClean="0"/>
              <a:t>Perlon</a:t>
            </a:r>
            <a:r>
              <a:rPr lang="en-US" dirty="0" smtClean="0"/>
              <a:t>)) may lose 10 – 15% of its strength when wet.</a:t>
            </a:r>
          </a:p>
          <a:p>
            <a:pPr lvl="2"/>
            <a:r>
              <a:rPr lang="en-US" dirty="0" smtClean="0"/>
              <a:t>Primary application:  Life Safety (Climbing and Rescue)</a:t>
            </a:r>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 Design</a:t>
            </a:r>
            <a:endParaRPr lang="en-US" dirty="0"/>
          </a:p>
        </p:txBody>
      </p:sp>
      <p:sp>
        <p:nvSpPr>
          <p:cNvPr id="3" name="Content Placeholder 2"/>
          <p:cNvSpPr>
            <a:spLocks noGrp="1"/>
          </p:cNvSpPr>
          <p:nvPr>
            <p:ph idx="1"/>
          </p:nvPr>
        </p:nvSpPr>
        <p:spPr/>
        <p:txBody>
          <a:bodyPr/>
          <a:lstStyle/>
          <a:p>
            <a:r>
              <a:rPr lang="en-US" dirty="0" smtClean="0"/>
              <a:t>Blends</a:t>
            </a:r>
          </a:p>
          <a:p>
            <a:pPr lvl="1"/>
            <a:r>
              <a:rPr lang="en-US" dirty="0" smtClean="0"/>
              <a:t>Fibers can be combined to achieve optimal rope performance</a:t>
            </a:r>
          </a:p>
          <a:p>
            <a:pPr lvl="1"/>
            <a:r>
              <a:rPr lang="en-US" dirty="0" smtClean="0"/>
              <a:t>Predominant blends for life safety will involve nylon and polyester</a:t>
            </a:r>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Rope </a:t>
            </a:r>
            <a:r>
              <a:rPr lang="en-US" dirty="0" smtClean="0"/>
              <a:t>Design </a:t>
            </a:r>
            <a:endParaRPr lang="en-US" dirty="0"/>
          </a:p>
        </p:txBody>
      </p:sp>
      <p:sp>
        <p:nvSpPr>
          <p:cNvPr id="135171" name="Rectangle 3"/>
          <p:cNvSpPr>
            <a:spLocks noGrp="1" noChangeArrowheads="1"/>
          </p:cNvSpPr>
          <p:nvPr>
            <p:ph sz="half" idx="1"/>
          </p:nvPr>
        </p:nvSpPr>
        <p:spPr/>
        <p:txBody>
          <a:bodyPr>
            <a:normAutofit lnSpcReduction="10000"/>
          </a:bodyPr>
          <a:lstStyle/>
          <a:p>
            <a:pPr>
              <a:buFont typeface="Wingdings" pitchFamily="2" charset="2"/>
              <a:buNone/>
            </a:pPr>
            <a:r>
              <a:rPr lang="en-US" b="1"/>
              <a:t>Laid Construction (twisted or hawser laid)</a:t>
            </a:r>
          </a:p>
          <a:p>
            <a:pPr lvl="1"/>
            <a:r>
              <a:rPr lang="en-US"/>
              <a:t>Oldest, most familiar design</a:t>
            </a:r>
          </a:p>
          <a:p>
            <a:pPr lvl="1"/>
            <a:r>
              <a:rPr lang="en-US"/>
              <a:t>Twisting of fibers into yarns, yarns twisted into strands, strands twisted into rope</a:t>
            </a:r>
          </a:p>
          <a:p>
            <a:pPr lvl="1"/>
            <a:r>
              <a:rPr lang="en-US"/>
              <a:t>Tends to untwist when loaded</a:t>
            </a:r>
          </a:p>
          <a:p>
            <a:pPr lvl="1"/>
            <a:r>
              <a:rPr lang="en-US"/>
              <a:t>Susceptible to abrasion</a:t>
            </a:r>
            <a:endParaRPr lang="en-US" b="1"/>
          </a:p>
        </p:txBody>
      </p:sp>
      <p:sp>
        <p:nvSpPr>
          <p:cNvPr id="135174" name="Rectangle 6"/>
          <p:cNvSpPr>
            <a:spLocks noGrp="1" noChangeArrowheads="1"/>
          </p:cNvSpPr>
          <p:nvPr>
            <p:ph sz="half" idx="2"/>
          </p:nvPr>
        </p:nvSpPr>
        <p:spPr/>
        <p:txBody>
          <a:bodyPr>
            <a:normAutofit lnSpcReduction="10000"/>
          </a:bodyPr>
          <a:lstStyle/>
          <a:p>
            <a:pPr>
              <a:buFont typeface="Wingdings" pitchFamily="2" charset="2"/>
              <a:buNone/>
            </a:pPr>
            <a:r>
              <a:rPr lang="en-US" b="1"/>
              <a:t>Plaited Construction</a:t>
            </a:r>
            <a:r>
              <a:rPr lang="en-US"/>
              <a:t> </a:t>
            </a:r>
          </a:p>
          <a:p>
            <a:pPr lvl="1"/>
            <a:r>
              <a:rPr lang="en-US"/>
              <a:t>Bundles of fibers plaited together</a:t>
            </a:r>
          </a:p>
          <a:p>
            <a:pPr lvl="1"/>
            <a:r>
              <a:rPr lang="en-US"/>
              <a:t>Prone to abrasion and “picking”</a:t>
            </a:r>
          </a:p>
          <a:p>
            <a:pPr lvl="1"/>
            <a:r>
              <a:rPr lang="en-US"/>
              <a:t>Tend to be soft and pliable</a:t>
            </a:r>
          </a:p>
          <a:p>
            <a:endParaRPr lang="en-US"/>
          </a:p>
        </p:txBody>
      </p:sp>
      <p:pic>
        <p:nvPicPr>
          <p:cNvPr id="7" name="Picture 6"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066800"/>
            <a:ext cx="8229600" cy="1143000"/>
          </a:xfrm>
        </p:spPr>
        <p:txBody>
          <a:bodyPr>
            <a:normAutofit fontScale="90000"/>
          </a:bodyPr>
          <a:lstStyle/>
          <a:p>
            <a:r>
              <a:rPr lang="en-US" dirty="0"/>
              <a:t>PERSONAL EQUIPMENT AND PROTECTION</a:t>
            </a:r>
          </a:p>
        </p:txBody>
      </p:sp>
      <p:sp>
        <p:nvSpPr>
          <p:cNvPr id="100358" name="Rectangle 6"/>
          <p:cNvSpPr>
            <a:spLocks noGrp="1" noChangeArrowheads="1"/>
          </p:cNvSpPr>
          <p:nvPr>
            <p:ph idx="1"/>
          </p:nvPr>
        </p:nvSpPr>
        <p:spPr>
          <a:xfrm>
            <a:off x="457200" y="2362200"/>
            <a:ext cx="8229600" cy="3962400"/>
          </a:xfrm>
        </p:spPr>
        <p:txBody>
          <a:bodyPr/>
          <a:lstStyle/>
          <a:p>
            <a:r>
              <a:rPr lang="en-US" dirty="0" smtClean="0"/>
              <a:t>Headgear – NFPA,UIAA, CE</a:t>
            </a:r>
            <a:endParaRPr lang="en-US" dirty="0"/>
          </a:p>
          <a:p>
            <a:r>
              <a:rPr lang="en-US" dirty="0"/>
              <a:t>Footwear</a:t>
            </a:r>
          </a:p>
          <a:p>
            <a:r>
              <a:rPr lang="en-US" dirty="0"/>
              <a:t>Gloves</a:t>
            </a:r>
          </a:p>
          <a:p>
            <a:r>
              <a:rPr lang="en-US" dirty="0" smtClean="0"/>
              <a:t>Harnesses - NFPA</a:t>
            </a:r>
            <a:endParaRPr lang="en-US" dirty="0"/>
          </a:p>
          <a:p>
            <a:r>
              <a:rPr lang="en-US" dirty="0" smtClean="0"/>
              <a:t>Headlamp - Intrinsically Safe (consideration)</a:t>
            </a:r>
            <a:endParaRPr lang="en-US" dirty="0"/>
          </a:p>
          <a:p>
            <a:r>
              <a:rPr lang="en-US" dirty="0"/>
              <a:t>Cutting </a:t>
            </a:r>
            <a:r>
              <a:rPr lang="en-US" dirty="0" smtClean="0"/>
              <a:t>Tool*</a:t>
            </a:r>
          </a:p>
          <a:p>
            <a:r>
              <a:rPr lang="en-US" dirty="0" smtClean="0"/>
              <a:t>Safety Glasses</a:t>
            </a:r>
            <a:endParaRPr lang="en-US" dirty="0"/>
          </a:p>
          <a:p>
            <a:pPr lvl="1"/>
            <a:endParaRPr lang="en-US" dirty="0"/>
          </a:p>
          <a:p>
            <a:pPr lvl="1">
              <a:buFontTx/>
              <a:buNone/>
            </a:pPr>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a:t>Rope </a:t>
            </a:r>
            <a:r>
              <a:rPr lang="en-US" dirty="0" smtClean="0"/>
              <a:t>Design </a:t>
            </a:r>
            <a:endParaRPr lang="en-US" dirty="0"/>
          </a:p>
        </p:txBody>
      </p:sp>
      <p:sp>
        <p:nvSpPr>
          <p:cNvPr id="139267" name="Rectangle 3"/>
          <p:cNvSpPr>
            <a:spLocks noGrp="1" noChangeArrowheads="1"/>
          </p:cNvSpPr>
          <p:nvPr>
            <p:ph idx="1"/>
          </p:nvPr>
        </p:nvSpPr>
        <p:spPr/>
        <p:txBody>
          <a:bodyPr/>
          <a:lstStyle/>
          <a:p>
            <a:pPr>
              <a:buFont typeface="Wingdings" pitchFamily="2" charset="2"/>
              <a:buNone/>
            </a:pPr>
            <a:r>
              <a:rPr lang="en-US"/>
              <a:t> </a:t>
            </a:r>
            <a:r>
              <a:rPr lang="en-US" b="1"/>
              <a:t>Braided Construction</a:t>
            </a:r>
          </a:p>
          <a:p>
            <a:r>
              <a:rPr lang="en-US"/>
              <a:t> </a:t>
            </a:r>
            <a:r>
              <a:rPr lang="en-US" i="1"/>
              <a:t>Solid Braid</a:t>
            </a:r>
            <a:r>
              <a:rPr lang="en-US"/>
              <a:t>.</a:t>
            </a:r>
          </a:p>
          <a:p>
            <a:pPr lvl="1"/>
            <a:r>
              <a:rPr lang="en-US"/>
              <a:t>Single weave of three or more fibers</a:t>
            </a:r>
          </a:p>
          <a:p>
            <a:pPr lvl="1"/>
            <a:r>
              <a:rPr lang="en-US"/>
              <a:t>Load supporting fibers vulnerable to destruction</a:t>
            </a:r>
          </a:p>
          <a:p>
            <a:r>
              <a:rPr lang="en-US"/>
              <a:t> </a:t>
            </a:r>
            <a:r>
              <a:rPr lang="en-US" i="1"/>
              <a:t>Hollow Braid</a:t>
            </a:r>
          </a:p>
          <a:p>
            <a:pPr lvl="1"/>
            <a:r>
              <a:rPr lang="en-US"/>
              <a:t>Not used for life safety</a:t>
            </a:r>
          </a:p>
          <a:p>
            <a:pPr lvl="1"/>
            <a:r>
              <a:rPr lang="en-US"/>
              <a:t>Sometimes has a filler yarn inside</a:t>
            </a:r>
          </a:p>
          <a:p>
            <a:pPr lvl="1"/>
            <a:r>
              <a:rPr lang="en-US"/>
              <a:t>Essentially a very thick sheath </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t>Rope </a:t>
            </a:r>
            <a:r>
              <a:rPr lang="en-US" dirty="0" smtClean="0"/>
              <a:t>Design </a:t>
            </a:r>
            <a:endParaRPr lang="en-US" dirty="0"/>
          </a:p>
        </p:txBody>
      </p:sp>
      <p:sp>
        <p:nvSpPr>
          <p:cNvPr id="140291" name="Rectangle 3"/>
          <p:cNvSpPr>
            <a:spLocks noGrp="1" noChangeArrowheads="1"/>
          </p:cNvSpPr>
          <p:nvPr>
            <p:ph idx="1"/>
          </p:nvPr>
        </p:nvSpPr>
        <p:spPr/>
        <p:txBody>
          <a:bodyPr/>
          <a:lstStyle/>
          <a:p>
            <a:r>
              <a:rPr lang="en-US"/>
              <a:t> </a:t>
            </a:r>
            <a:r>
              <a:rPr lang="en-US" i="1"/>
              <a:t>Double Braid</a:t>
            </a:r>
          </a:p>
          <a:p>
            <a:pPr lvl="1"/>
            <a:r>
              <a:rPr lang="en-US"/>
              <a:t>A solid braid (core) covered by a hollow braid (sheath)</a:t>
            </a:r>
          </a:p>
          <a:p>
            <a:pPr lvl="1"/>
            <a:r>
              <a:rPr lang="en-US"/>
              <a:t>50% strength in core and sheath</a:t>
            </a:r>
          </a:p>
          <a:p>
            <a:pPr lvl="1"/>
            <a:r>
              <a:rPr lang="en-US"/>
              <a:t>Outer sheath slips on core easily</a:t>
            </a:r>
          </a:p>
          <a:p>
            <a:pPr lvl="1"/>
            <a:r>
              <a:rPr lang="en-US"/>
              <a:t>Easily contaminated</a:t>
            </a:r>
          </a:p>
          <a:p>
            <a:pPr lvl="1"/>
            <a:r>
              <a:rPr lang="en-US"/>
              <a:t>Susceptible to “picking” and abrasion</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a:t>Rope </a:t>
            </a:r>
            <a:r>
              <a:rPr lang="en-US" dirty="0" smtClean="0"/>
              <a:t>Design</a:t>
            </a:r>
            <a:endParaRPr lang="en-US" dirty="0"/>
          </a:p>
        </p:txBody>
      </p:sp>
      <p:sp>
        <p:nvSpPr>
          <p:cNvPr id="141315" name="Rectangle 3"/>
          <p:cNvSpPr>
            <a:spLocks noGrp="1" noChangeArrowheads="1"/>
          </p:cNvSpPr>
          <p:nvPr>
            <p:ph idx="1"/>
          </p:nvPr>
        </p:nvSpPr>
        <p:spPr/>
        <p:txBody>
          <a:bodyPr/>
          <a:lstStyle/>
          <a:p>
            <a:r>
              <a:rPr lang="en-US" dirty="0" err="1"/>
              <a:t>Kernmantle</a:t>
            </a:r>
            <a:r>
              <a:rPr lang="en-US" dirty="0"/>
              <a:t> Construction</a:t>
            </a:r>
          </a:p>
          <a:p>
            <a:pPr lvl="1"/>
            <a:r>
              <a:rPr lang="en-US" dirty="0"/>
              <a:t>Compound German word – kern = core; mantle = sheath</a:t>
            </a:r>
          </a:p>
          <a:p>
            <a:pPr lvl="1"/>
            <a:r>
              <a:rPr lang="en-US" dirty="0"/>
              <a:t>Core fibers covered by woven sheath.</a:t>
            </a:r>
          </a:p>
          <a:p>
            <a:pPr lvl="2"/>
            <a:r>
              <a:rPr lang="en-US" dirty="0"/>
              <a:t>a. Core = 85% to 95% of rope strength</a:t>
            </a:r>
          </a:p>
          <a:p>
            <a:pPr lvl="2"/>
            <a:r>
              <a:rPr lang="en-US" dirty="0"/>
              <a:t>b. Sheath = 5% to 15 % of rope strength</a:t>
            </a:r>
          </a:p>
          <a:p>
            <a:pPr lvl="1"/>
            <a:r>
              <a:rPr lang="en-US" dirty="0"/>
              <a:t>Does not spin or twist when loaded</a:t>
            </a:r>
          </a:p>
          <a:p>
            <a:pPr lvl="1"/>
            <a:r>
              <a:rPr lang="en-US" dirty="0"/>
              <a:t>Sheath protects load carrying </a:t>
            </a:r>
            <a:r>
              <a:rPr lang="en-US" dirty="0" smtClean="0"/>
              <a:t>fibers</a:t>
            </a:r>
          </a:p>
          <a:p>
            <a:pPr lvl="1"/>
            <a:r>
              <a:rPr lang="en-US" dirty="0" smtClean="0"/>
              <a:t>Block Creel construction</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smtClean="0"/>
              <a:t>Rope Design</a:t>
            </a:r>
            <a:endParaRPr lang="en-US" dirty="0"/>
          </a:p>
        </p:txBody>
      </p:sp>
      <p:sp>
        <p:nvSpPr>
          <p:cNvPr id="142339" name="Rectangle 3"/>
          <p:cNvSpPr>
            <a:spLocks noGrp="1" noChangeArrowheads="1"/>
          </p:cNvSpPr>
          <p:nvPr>
            <p:ph idx="1"/>
          </p:nvPr>
        </p:nvSpPr>
        <p:spPr/>
        <p:txBody>
          <a:bodyPr/>
          <a:lstStyle/>
          <a:p>
            <a:pPr marL="609550" indent="-609550">
              <a:lnSpc>
                <a:spcPct val="90000"/>
              </a:lnSpc>
            </a:pPr>
            <a:r>
              <a:rPr lang="en-US" dirty="0" smtClean="0"/>
              <a:t>Two type of </a:t>
            </a:r>
            <a:r>
              <a:rPr lang="en-US" dirty="0" err="1" smtClean="0"/>
              <a:t>Kernmantle</a:t>
            </a:r>
            <a:r>
              <a:rPr lang="en-US" dirty="0" smtClean="0"/>
              <a:t> </a:t>
            </a:r>
            <a:endParaRPr lang="en-US" dirty="0"/>
          </a:p>
          <a:p>
            <a:pPr marL="990521" lvl="1" indent="-533358">
              <a:lnSpc>
                <a:spcPct val="90000"/>
              </a:lnSpc>
            </a:pPr>
            <a:r>
              <a:rPr lang="en-US" dirty="0" smtClean="0"/>
              <a:t>Dynamic (High Stretch)</a:t>
            </a:r>
          </a:p>
          <a:p>
            <a:pPr marL="1255675" lvl="2" indent="-533358">
              <a:lnSpc>
                <a:spcPct val="90000"/>
              </a:lnSpc>
            </a:pPr>
            <a:r>
              <a:rPr lang="en-US" dirty="0" smtClean="0"/>
              <a:t>This rope is designed with a twisted core that mechanically acts as a spring when under a load</a:t>
            </a:r>
          </a:p>
          <a:p>
            <a:pPr marL="1255675" lvl="2" indent="-533358">
              <a:lnSpc>
                <a:spcPct val="90000"/>
              </a:lnSpc>
            </a:pPr>
            <a:r>
              <a:rPr lang="en-US" dirty="0" smtClean="0"/>
              <a:t>May stretch as much as 60% before failing</a:t>
            </a:r>
          </a:p>
          <a:p>
            <a:pPr marL="1255675" lvl="2" indent="-533358">
              <a:lnSpc>
                <a:spcPct val="90000"/>
              </a:lnSpc>
            </a:pPr>
            <a:r>
              <a:rPr lang="en-US" dirty="0" smtClean="0"/>
              <a:t>Relatively thin sheath </a:t>
            </a:r>
          </a:p>
          <a:p>
            <a:pPr marL="1255675" lvl="2" indent="-533358">
              <a:lnSpc>
                <a:spcPct val="90000"/>
              </a:lnSpc>
            </a:pPr>
            <a:r>
              <a:rPr lang="en-US" dirty="0" smtClean="0"/>
              <a:t>Easy to handle and manipulate</a:t>
            </a:r>
          </a:p>
          <a:p>
            <a:pPr marL="1255675" lvl="2" indent="-533358">
              <a:lnSpc>
                <a:spcPct val="90000"/>
              </a:lnSpc>
            </a:pPr>
            <a:r>
              <a:rPr lang="en-US" dirty="0" smtClean="0"/>
              <a:t>Due to elasticity it performs poorly in rescue applications</a:t>
            </a:r>
          </a:p>
          <a:p>
            <a:pPr marL="1255675" lvl="2" indent="-533358">
              <a:lnSpc>
                <a:spcPct val="90000"/>
              </a:lnSpc>
            </a:pPr>
            <a:r>
              <a:rPr lang="en-US" dirty="0" smtClean="0"/>
              <a:t>Primarily utilized in climbing applications </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smtClean="0"/>
              <a:t>Rope Design</a:t>
            </a:r>
            <a:endParaRPr lang="en-US" dirty="0"/>
          </a:p>
        </p:txBody>
      </p:sp>
      <p:sp>
        <p:nvSpPr>
          <p:cNvPr id="142339" name="Rectangle 3"/>
          <p:cNvSpPr>
            <a:spLocks noGrp="1" noChangeArrowheads="1"/>
          </p:cNvSpPr>
          <p:nvPr>
            <p:ph idx="1"/>
          </p:nvPr>
        </p:nvSpPr>
        <p:spPr/>
        <p:txBody>
          <a:bodyPr/>
          <a:lstStyle/>
          <a:p>
            <a:pPr marL="609550" indent="-609550">
              <a:lnSpc>
                <a:spcPct val="90000"/>
              </a:lnSpc>
            </a:pPr>
            <a:r>
              <a:rPr lang="en-US" dirty="0" smtClean="0"/>
              <a:t>Two type of </a:t>
            </a:r>
            <a:r>
              <a:rPr lang="en-US" dirty="0" err="1" smtClean="0"/>
              <a:t>Kernmantle</a:t>
            </a:r>
            <a:endParaRPr lang="en-US" dirty="0"/>
          </a:p>
          <a:p>
            <a:pPr marL="990521" lvl="1" indent="-533358">
              <a:lnSpc>
                <a:spcPct val="90000"/>
              </a:lnSpc>
            </a:pPr>
            <a:r>
              <a:rPr lang="en-US" dirty="0" smtClean="0"/>
              <a:t>Static (Low Stretch)</a:t>
            </a:r>
          </a:p>
          <a:p>
            <a:pPr marL="1255675" lvl="2" indent="-533358">
              <a:lnSpc>
                <a:spcPct val="90000"/>
              </a:lnSpc>
            </a:pPr>
            <a:r>
              <a:rPr lang="en-US" dirty="0" smtClean="0"/>
              <a:t>This rope is designed with a core that has parallel cords to facilitate low stretch when under a load</a:t>
            </a:r>
          </a:p>
          <a:p>
            <a:pPr marL="1255675" lvl="2" indent="-533358">
              <a:lnSpc>
                <a:spcPct val="90000"/>
              </a:lnSpc>
            </a:pPr>
            <a:r>
              <a:rPr lang="en-US" dirty="0" smtClean="0"/>
              <a:t>May not stretch more than 20% before failing</a:t>
            </a:r>
          </a:p>
          <a:p>
            <a:pPr marL="1255675" lvl="2" indent="-533358">
              <a:lnSpc>
                <a:spcPct val="90000"/>
              </a:lnSpc>
            </a:pPr>
            <a:r>
              <a:rPr lang="en-US" dirty="0" smtClean="0"/>
              <a:t>Relatively thick sheath </a:t>
            </a:r>
          </a:p>
          <a:p>
            <a:pPr marL="1255675" lvl="2" indent="-533358">
              <a:lnSpc>
                <a:spcPct val="90000"/>
              </a:lnSpc>
            </a:pPr>
            <a:r>
              <a:rPr lang="en-US" dirty="0" smtClean="0"/>
              <a:t>Better protection of the core and abrasion resistance.</a:t>
            </a:r>
          </a:p>
          <a:p>
            <a:pPr marL="1255675" lvl="2" indent="-533358">
              <a:lnSpc>
                <a:spcPct val="90000"/>
              </a:lnSpc>
            </a:pPr>
            <a:r>
              <a:rPr lang="en-US" dirty="0" smtClean="0"/>
              <a:t>Primarily utilized in rescue applications </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smtClean="0"/>
              <a:t>Rope Design</a:t>
            </a:r>
            <a:endParaRPr lang="en-US" dirty="0"/>
          </a:p>
        </p:txBody>
      </p:sp>
      <p:sp>
        <p:nvSpPr>
          <p:cNvPr id="143363" name="Rectangle 3"/>
          <p:cNvSpPr>
            <a:spLocks noGrp="1" noChangeArrowheads="1"/>
          </p:cNvSpPr>
          <p:nvPr>
            <p:ph idx="1"/>
          </p:nvPr>
        </p:nvSpPr>
        <p:spPr/>
        <p:txBody>
          <a:bodyPr>
            <a:normAutofit fontScale="92500"/>
          </a:bodyPr>
          <a:lstStyle/>
          <a:p>
            <a:pPr marL="609550" indent="-609550"/>
            <a:r>
              <a:rPr lang="en-US" dirty="0" smtClean="0"/>
              <a:t>Rope selection for Rescue Applications</a:t>
            </a:r>
            <a:endParaRPr lang="en-US" dirty="0"/>
          </a:p>
          <a:p>
            <a:pPr marL="990521" lvl="1" indent="-533358"/>
            <a:r>
              <a:rPr lang="en-US" dirty="0" smtClean="0"/>
              <a:t>Diameters of 3/8”, 7/16”, 1/2” </a:t>
            </a:r>
            <a:r>
              <a:rPr lang="en-US" dirty="0"/>
              <a:t>and  </a:t>
            </a:r>
            <a:r>
              <a:rPr lang="en-US" dirty="0" smtClean="0"/>
              <a:t>5/8” are most common</a:t>
            </a:r>
          </a:p>
          <a:p>
            <a:pPr marL="990521" lvl="1" indent="-533358"/>
            <a:r>
              <a:rPr lang="en-US" dirty="0" smtClean="0"/>
              <a:t>7/16” – 5/8” is the required diameter for “G” design load per NFPA 1983</a:t>
            </a:r>
            <a:endParaRPr lang="en-US" dirty="0"/>
          </a:p>
          <a:p>
            <a:pPr marL="990521" lvl="1" indent="-533358"/>
            <a:r>
              <a:rPr lang="en-US" dirty="0"/>
              <a:t>Federal Test Method 191A, Method </a:t>
            </a:r>
            <a:r>
              <a:rPr lang="en-US" dirty="0" smtClean="0"/>
              <a:t>6016 insures that rope is in compliance with designated performance standards</a:t>
            </a:r>
            <a:endParaRPr lang="en-US" dirty="0"/>
          </a:p>
          <a:p>
            <a:pPr marL="990521" lvl="1" indent="-533358"/>
            <a:r>
              <a:rPr lang="en-US" dirty="0" smtClean="0"/>
              <a:t>Color and patterns can be selected to designate purpose and length</a:t>
            </a:r>
          </a:p>
          <a:p>
            <a:pPr marL="990521" lvl="1" indent="-533358"/>
            <a:r>
              <a:rPr lang="en-US" dirty="0" smtClean="0"/>
              <a:t>Dynamic rope should only be considered based on fall factor</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dirty="0" smtClean="0"/>
              <a:t>Software</a:t>
            </a:r>
            <a:endParaRPr lang="en-US" dirty="0"/>
          </a:p>
        </p:txBody>
      </p:sp>
      <p:sp>
        <p:nvSpPr>
          <p:cNvPr id="151555" name="Rectangle 3"/>
          <p:cNvSpPr>
            <a:spLocks noGrp="1" noChangeArrowheads="1"/>
          </p:cNvSpPr>
          <p:nvPr>
            <p:ph idx="1"/>
          </p:nvPr>
        </p:nvSpPr>
        <p:spPr>
          <a:xfrm>
            <a:off x="381000" y="1524000"/>
            <a:ext cx="8229600" cy="4525962"/>
          </a:xfrm>
        </p:spPr>
        <p:txBody>
          <a:bodyPr>
            <a:normAutofit/>
          </a:bodyPr>
          <a:lstStyle/>
          <a:p>
            <a:pPr algn="ctr">
              <a:buFont typeface="Wingdings" pitchFamily="2" charset="2"/>
              <a:buNone/>
            </a:pPr>
            <a:r>
              <a:rPr lang="en-US" b="1" dirty="0"/>
              <a:t>Accessory Cord</a:t>
            </a:r>
          </a:p>
          <a:p>
            <a:r>
              <a:rPr lang="en-US" dirty="0"/>
              <a:t> Smaller diameter rope</a:t>
            </a:r>
          </a:p>
          <a:p>
            <a:r>
              <a:rPr lang="en-US" dirty="0"/>
              <a:t> Sizes from 3mm to 9mm</a:t>
            </a:r>
          </a:p>
          <a:p>
            <a:r>
              <a:rPr lang="en-US" dirty="0"/>
              <a:t> 2 types of cord</a:t>
            </a:r>
          </a:p>
          <a:p>
            <a:pPr lvl="1"/>
            <a:r>
              <a:rPr lang="en-US" dirty="0"/>
              <a:t> Climber’s cord</a:t>
            </a:r>
          </a:p>
          <a:p>
            <a:pPr lvl="1"/>
            <a:r>
              <a:rPr lang="en-US" dirty="0"/>
              <a:t> Rescue </a:t>
            </a:r>
            <a:r>
              <a:rPr lang="en-US" dirty="0" smtClean="0"/>
              <a:t>cord</a:t>
            </a:r>
          </a:p>
          <a:p>
            <a:r>
              <a:rPr lang="en-US" dirty="0" smtClean="0"/>
              <a:t>Applications</a:t>
            </a:r>
          </a:p>
          <a:p>
            <a:pPr lvl="1"/>
            <a:r>
              <a:rPr lang="en-US" dirty="0" smtClean="0"/>
              <a:t>Progress capture devices (7 – 8 mm typically)</a:t>
            </a:r>
          </a:p>
          <a:p>
            <a:pPr lvl="1"/>
            <a:r>
              <a:rPr lang="en-US" dirty="0" smtClean="0"/>
              <a:t>Load Release Hitches (10mm rope preferred)</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smtClean="0"/>
              <a:t>Software</a:t>
            </a:r>
            <a:endParaRPr lang="en-US" dirty="0"/>
          </a:p>
        </p:txBody>
      </p:sp>
      <p:sp>
        <p:nvSpPr>
          <p:cNvPr id="154627" name="Rectangle 3"/>
          <p:cNvSpPr>
            <a:spLocks noGrp="1" noChangeArrowheads="1"/>
          </p:cNvSpPr>
          <p:nvPr>
            <p:ph idx="1"/>
          </p:nvPr>
        </p:nvSpPr>
        <p:spPr>
          <a:xfrm>
            <a:off x="457200" y="1905000"/>
            <a:ext cx="5486400" cy="4358640"/>
          </a:xfrm>
        </p:spPr>
        <p:txBody>
          <a:bodyPr/>
          <a:lstStyle/>
          <a:p>
            <a:r>
              <a:rPr lang="en-US" dirty="0"/>
              <a:t> Webbing</a:t>
            </a:r>
          </a:p>
          <a:p>
            <a:pPr lvl="1"/>
            <a:r>
              <a:rPr lang="en-US" dirty="0"/>
              <a:t> Manufactured from nylon or polyester</a:t>
            </a:r>
          </a:p>
          <a:p>
            <a:pPr lvl="1"/>
            <a:r>
              <a:rPr lang="en-US" dirty="0" smtClean="0"/>
              <a:t>Application: Improvised harnesses, lashing, utility    </a:t>
            </a:r>
            <a:endParaRPr lang="en-US" dirty="0"/>
          </a:p>
          <a:p>
            <a:pPr lvl="1"/>
            <a:r>
              <a:rPr lang="en-US" dirty="0"/>
              <a:t> </a:t>
            </a:r>
            <a:r>
              <a:rPr lang="en-US" dirty="0" smtClean="0"/>
              <a:t>Does </a:t>
            </a:r>
            <a:r>
              <a:rPr lang="en-US" dirty="0"/>
              <a:t>not absorb shock loading well</a:t>
            </a:r>
          </a:p>
          <a:p>
            <a:pPr lvl="1"/>
            <a:r>
              <a:rPr lang="en-US" dirty="0"/>
              <a:t> Sized from ½” to 2”</a:t>
            </a:r>
          </a:p>
          <a:p>
            <a:endParaRPr lang="en-US" dirty="0"/>
          </a:p>
        </p:txBody>
      </p:sp>
      <p:pic>
        <p:nvPicPr>
          <p:cNvPr id="775169" name="Picture 1"/>
          <p:cNvPicPr>
            <a:picLocks noChangeAspect="1" noChangeArrowheads="1"/>
          </p:cNvPicPr>
          <p:nvPr/>
        </p:nvPicPr>
        <p:blipFill>
          <a:blip r:embed="rId3" cstate="print"/>
          <a:srcRect/>
          <a:stretch>
            <a:fillRect/>
          </a:stretch>
        </p:blipFill>
        <p:spPr bwMode="auto">
          <a:xfrm>
            <a:off x="5943600" y="2103122"/>
            <a:ext cx="2857500" cy="2486025"/>
          </a:xfrm>
          <a:prstGeom prst="rect">
            <a:avLst/>
          </a:prstGeom>
          <a:noFill/>
          <a:ln w="9525">
            <a:noFill/>
            <a:miter lim="800000"/>
            <a:headEnd/>
            <a:tailEnd/>
          </a:ln>
          <a:effectLst/>
        </p:spPr>
      </p:pic>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smtClean="0"/>
              <a:t>Software</a:t>
            </a:r>
            <a:endParaRPr lang="en-US" dirty="0"/>
          </a:p>
        </p:txBody>
      </p:sp>
      <p:sp>
        <p:nvSpPr>
          <p:cNvPr id="157699" name="Rectangle 3"/>
          <p:cNvSpPr>
            <a:spLocks noGrp="1" noChangeArrowheads="1"/>
          </p:cNvSpPr>
          <p:nvPr>
            <p:ph idx="1"/>
          </p:nvPr>
        </p:nvSpPr>
        <p:spPr/>
        <p:txBody>
          <a:bodyPr>
            <a:normAutofit/>
          </a:bodyPr>
          <a:lstStyle/>
          <a:p>
            <a:pPr>
              <a:lnSpc>
                <a:spcPct val="90000"/>
              </a:lnSpc>
            </a:pPr>
            <a:r>
              <a:rPr lang="en-US" dirty="0"/>
              <a:t> </a:t>
            </a:r>
            <a:r>
              <a:rPr lang="en-US" b="1" dirty="0"/>
              <a:t>Flat Webbing</a:t>
            </a:r>
          </a:p>
          <a:p>
            <a:pPr lvl="1">
              <a:lnSpc>
                <a:spcPct val="90000"/>
              </a:lnSpc>
            </a:pPr>
            <a:r>
              <a:rPr lang="en-US" dirty="0"/>
              <a:t> Single layer of material</a:t>
            </a:r>
          </a:p>
          <a:p>
            <a:pPr lvl="1">
              <a:lnSpc>
                <a:spcPct val="90000"/>
              </a:lnSpc>
            </a:pPr>
            <a:r>
              <a:rPr lang="en-US" dirty="0"/>
              <a:t> More expensive</a:t>
            </a:r>
          </a:p>
          <a:p>
            <a:pPr lvl="1">
              <a:lnSpc>
                <a:spcPct val="90000"/>
              </a:lnSpc>
            </a:pPr>
            <a:r>
              <a:rPr lang="en-US" dirty="0"/>
              <a:t> Stronger but stiffer</a:t>
            </a:r>
          </a:p>
          <a:p>
            <a:pPr>
              <a:lnSpc>
                <a:spcPct val="90000"/>
              </a:lnSpc>
            </a:pPr>
            <a:r>
              <a:rPr lang="en-US" b="1" dirty="0"/>
              <a:t>Tubular Webbing</a:t>
            </a:r>
          </a:p>
          <a:p>
            <a:pPr lvl="1">
              <a:lnSpc>
                <a:spcPct val="90000"/>
              </a:lnSpc>
            </a:pPr>
            <a:r>
              <a:rPr lang="en-US" dirty="0"/>
              <a:t>Supple and easier to work with</a:t>
            </a:r>
          </a:p>
          <a:p>
            <a:pPr lvl="1">
              <a:lnSpc>
                <a:spcPct val="90000"/>
              </a:lnSpc>
            </a:pPr>
            <a:r>
              <a:rPr lang="en-US" dirty="0"/>
              <a:t>Edge stitched or shuttle loom construction</a:t>
            </a:r>
          </a:p>
          <a:p>
            <a:pPr lvl="1">
              <a:lnSpc>
                <a:spcPct val="90000"/>
              </a:lnSpc>
            </a:pPr>
            <a:r>
              <a:rPr lang="en-US" dirty="0"/>
              <a:t>Less costly</a:t>
            </a:r>
          </a:p>
          <a:p>
            <a:pPr lvl="1">
              <a:lnSpc>
                <a:spcPct val="90000"/>
              </a:lnSpc>
            </a:pPr>
            <a:r>
              <a:rPr lang="en-US" dirty="0"/>
              <a:t>Holds knots better</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dirty="0" smtClean="0"/>
              <a:t>Software</a:t>
            </a:r>
            <a:endParaRPr lang="en-US" dirty="0"/>
          </a:p>
        </p:txBody>
      </p:sp>
      <p:sp>
        <p:nvSpPr>
          <p:cNvPr id="158723" name="Rectangle 3"/>
          <p:cNvSpPr>
            <a:spLocks noGrp="1" noChangeArrowheads="1"/>
          </p:cNvSpPr>
          <p:nvPr>
            <p:ph idx="1"/>
          </p:nvPr>
        </p:nvSpPr>
        <p:spPr/>
        <p:txBody>
          <a:bodyPr>
            <a:normAutofit fontScale="62500" lnSpcReduction="20000"/>
          </a:bodyPr>
          <a:lstStyle/>
          <a:p>
            <a:r>
              <a:rPr lang="en-US" sz="3500" b="1" dirty="0"/>
              <a:t>Webbing Strength</a:t>
            </a:r>
          </a:p>
          <a:p>
            <a:pPr lvl="1"/>
            <a:r>
              <a:rPr lang="en-US" sz="3200" dirty="0"/>
              <a:t> </a:t>
            </a:r>
            <a:r>
              <a:rPr lang="en-US" sz="3500" dirty="0"/>
              <a:t>1” tubular, nylon (most common) </a:t>
            </a:r>
            <a:endParaRPr lang="en-US" sz="3500" dirty="0" smtClean="0"/>
          </a:p>
          <a:p>
            <a:pPr lvl="2"/>
            <a:r>
              <a:rPr lang="en-US" sz="3500" dirty="0" smtClean="0"/>
              <a:t> </a:t>
            </a:r>
            <a:r>
              <a:rPr lang="en-US" sz="3500" dirty="0"/>
              <a:t>4000 lb.  T.S</a:t>
            </a:r>
          </a:p>
          <a:p>
            <a:pPr lvl="1"/>
            <a:r>
              <a:rPr lang="en-US" sz="3500" dirty="0"/>
              <a:t>2”  tubular, nylon </a:t>
            </a:r>
            <a:endParaRPr lang="en-US" sz="3500" dirty="0" smtClean="0"/>
          </a:p>
          <a:p>
            <a:pPr lvl="2"/>
            <a:r>
              <a:rPr lang="en-US" sz="3500" dirty="0" smtClean="0"/>
              <a:t>6000 </a:t>
            </a:r>
            <a:r>
              <a:rPr lang="en-US" sz="3500" dirty="0"/>
              <a:t>to 8000 lb. T.S</a:t>
            </a:r>
          </a:p>
          <a:p>
            <a:pPr lvl="1"/>
            <a:r>
              <a:rPr lang="en-US" sz="3500" dirty="0"/>
              <a:t>2”  flat, polyester </a:t>
            </a:r>
            <a:endParaRPr lang="en-US" sz="3500" dirty="0" smtClean="0"/>
          </a:p>
          <a:p>
            <a:pPr lvl="2"/>
            <a:r>
              <a:rPr lang="en-US" sz="3500" dirty="0" smtClean="0"/>
              <a:t>6000 </a:t>
            </a:r>
            <a:r>
              <a:rPr lang="en-US" sz="3500" dirty="0"/>
              <a:t>lb. T.S</a:t>
            </a:r>
          </a:p>
          <a:p>
            <a:pPr lvl="1"/>
            <a:r>
              <a:rPr lang="en-US" sz="3500" dirty="0"/>
              <a:t>1”  flat, nylon </a:t>
            </a:r>
            <a:endParaRPr lang="en-US" sz="3500" dirty="0" smtClean="0"/>
          </a:p>
          <a:p>
            <a:pPr lvl="2"/>
            <a:r>
              <a:rPr lang="en-US" sz="3500" dirty="0" smtClean="0"/>
              <a:t>6000 </a:t>
            </a:r>
            <a:r>
              <a:rPr lang="en-US" sz="3500" dirty="0"/>
              <a:t>lb. </a:t>
            </a:r>
            <a:r>
              <a:rPr lang="en-US" sz="3500" dirty="0" smtClean="0"/>
              <a:t>T.S</a:t>
            </a:r>
          </a:p>
          <a:p>
            <a:pPr lvl="1"/>
            <a:r>
              <a:rPr lang="en-US" sz="3500" dirty="0" smtClean="0"/>
              <a:t>2” tubular nylon webbing should be the primary choice for improvised harnesses due to comfort and performance</a:t>
            </a:r>
          </a:p>
          <a:p>
            <a:pPr lvl="1"/>
            <a:endParaRPr lang="en-US" sz="3500"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Personal Protection and 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Headgear</a:t>
            </a:r>
          </a:p>
          <a:p>
            <a:pPr lvl="1"/>
            <a:r>
              <a:rPr lang="en-US" dirty="0" smtClean="0"/>
              <a:t>Three point suspension</a:t>
            </a:r>
          </a:p>
          <a:p>
            <a:pPr lvl="1"/>
            <a:r>
              <a:rPr lang="en-US" dirty="0" smtClean="0"/>
              <a:t>High adjustability</a:t>
            </a:r>
          </a:p>
          <a:p>
            <a:pPr lvl="1"/>
            <a:r>
              <a:rPr lang="en-US" dirty="0" smtClean="0"/>
              <a:t>Ventilation properties</a:t>
            </a:r>
          </a:p>
          <a:p>
            <a:pPr lvl="1"/>
            <a:r>
              <a:rPr lang="en-US" dirty="0" smtClean="0"/>
              <a:t>Approved protective shell</a:t>
            </a:r>
          </a:p>
          <a:p>
            <a:pPr lvl="1"/>
            <a:r>
              <a:rPr lang="en-US" dirty="0" smtClean="0"/>
              <a:t>Lightweight</a:t>
            </a:r>
          </a:p>
          <a:p>
            <a:pPr lvl="1"/>
            <a:r>
              <a:rPr lang="en-US" dirty="0" smtClean="0"/>
              <a:t>Narrow profile</a:t>
            </a:r>
          </a:p>
          <a:p>
            <a:r>
              <a:rPr lang="en-US" dirty="0" smtClean="0"/>
              <a:t>Lighting</a:t>
            </a:r>
          </a:p>
          <a:p>
            <a:pPr lvl="1"/>
            <a:r>
              <a:rPr lang="en-US" dirty="0" smtClean="0"/>
              <a:t>Lightweight</a:t>
            </a:r>
          </a:p>
          <a:p>
            <a:pPr lvl="1"/>
            <a:r>
              <a:rPr lang="en-US" dirty="0" smtClean="0"/>
              <a:t>Variable settings</a:t>
            </a:r>
            <a:endParaRPr lang="en-US" dirty="0"/>
          </a:p>
        </p:txBody>
      </p:sp>
      <p:pic>
        <p:nvPicPr>
          <p:cNvPr id="799746" name="Picture 2"/>
          <p:cNvPicPr>
            <a:picLocks noChangeAspect="1" noChangeArrowheads="1"/>
          </p:cNvPicPr>
          <p:nvPr/>
        </p:nvPicPr>
        <p:blipFill>
          <a:blip r:embed="rId3" cstate="print"/>
          <a:srcRect/>
          <a:stretch>
            <a:fillRect/>
          </a:stretch>
        </p:blipFill>
        <p:spPr bwMode="auto">
          <a:xfrm>
            <a:off x="5669280" y="1645920"/>
            <a:ext cx="2857500" cy="3086100"/>
          </a:xfrm>
          <a:prstGeom prst="rect">
            <a:avLst/>
          </a:prstGeom>
          <a:noFill/>
          <a:ln w="9525">
            <a:noFill/>
            <a:miter lim="800000"/>
            <a:headEnd/>
            <a:tailEnd/>
          </a:ln>
          <a:effectLst/>
        </p:spPr>
      </p:pic>
      <p:pic>
        <p:nvPicPr>
          <p:cNvPr id="802817" name="Picture 1"/>
          <p:cNvPicPr>
            <a:picLocks noChangeAspect="1" noChangeArrowheads="1"/>
          </p:cNvPicPr>
          <p:nvPr/>
        </p:nvPicPr>
        <p:blipFill>
          <a:blip r:embed="rId4" cstate="print"/>
          <a:srcRect/>
          <a:stretch>
            <a:fillRect/>
          </a:stretch>
        </p:blipFill>
        <p:spPr bwMode="auto">
          <a:xfrm>
            <a:off x="5669280" y="4572000"/>
            <a:ext cx="2857500" cy="186690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5"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normAutofit/>
          </a:bodyPr>
          <a:lstStyle/>
          <a:p>
            <a:r>
              <a:rPr lang="en-US" dirty="0" smtClean="0"/>
              <a:t>Software Maintenance</a:t>
            </a:r>
            <a:endParaRPr lang="en-US" dirty="0"/>
          </a:p>
        </p:txBody>
      </p:sp>
      <p:sp>
        <p:nvSpPr>
          <p:cNvPr id="161795" name="Rectangle 3"/>
          <p:cNvSpPr>
            <a:spLocks noGrp="1" noChangeArrowheads="1"/>
          </p:cNvSpPr>
          <p:nvPr>
            <p:ph idx="1"/>
          </p:nvPr>
        </p:nvSpPr>
        <p:spPr/>
        <p:txBody>
          <a:bodyPr>
            <a:normAutofit/>
          </a:bodyPr>
          <a:lstStyle/>
          <a:p>
            <a:pPr>
              <a:lnSpc>
                <a:spcPct val="90000"/>
              </a:lnSpc>
            </a:pPr>
            <a:r>
              <a:rPr lang="en-US" dirty="0" smtClean="0"/>
              <a:t>Maintain rope logs </a:t>
            </a:r>
          </a:p>
          <a:p>
            <a:pPr lvl="2">
              <a:lnSpc>
                <a:spcPct val="90000"/>
              </a:lnSpc>
            </a:pPr>
            <a:r>
              <a:rPr lang="en-US" sz="2400" dirty="0" smtClean="0"/>
              <a:t>Document usage, inspection and maintenance</a:t>
            </a:r>
          </a:p>
          <a:p>
            <a:pPr lvl="2">
              <a:lnSpc>
                <a:spcPct val="90000"/>
              </a:lnSpc>
            </a:pPr>
            <a:r>
              <a:rPr lang="en-US" sz="2400" dirty="0" smtClean="0"/>
              <a:t>Logs create a working history of the rope which will help insure safe operations and documentation in case of failure or lack of product performance </a:t>
            </a:r>
          </a:p>
          <a:p>
            <a:pPr lvl="2">
              <a:lnSpc>
                <a:spcPct val="90000"/>
              </a:lnSpc>
            </a:pPr>
            <a:r>
              <a:rPr lang="en-US" sz="2400" dirty="0" smtClean="0"/>
              <a:t>Each rope should have a distinguishing identification  that correlates to the log.  This is usually accomplished by marking the end of the rope and protecting the mark with heat shrink or whip end dip.</a:t>
            </a:r>
            <a:endParaRPr lang="en-US" sz="2400"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rmAutofit fontScale="90000"/>
          </a:bodyPr>
          <a:lstStyle/>
          <a:p>
            <a:r>
              <a:rPr lang="en-US" dirty="0"/>
              <a:t>Care and Use of Rescue Rope and Related Equipment</a:t>
            </a:r>
          </a:p>
        </p:txBody>
      </p:sp>
      <p:sp>
        <p:nvSpPr>
          <p:cNvPr id="289795" name="Rectangle 3"/>
          <p:cNvSpPr>
            <a:spLocks noGrp="1" noChangeArrowheads="1"/>
          </p:cNvSpPr>
          <p:nvPr>
            <p:ph idx="1"/>
          </p:nvPr>
        </p:nvSpPr>
        <p:spPr/>
        <p:txBody>
          <a:bodyPr/>
          <a:lstStyle/>
          <a:p>
            <a:pPr>
              <a:buFont typeface="Wingdings" pitchFamily="2" charset="2"/>
              <a:buNone/>
            </a:pPr>
            <a:endParaRPr lang="en-US"/>
          </a:p>
        </p:txBody>
      </p:sp>
      <p:pic>
        <p:nvPicPr>
          <p:cNvPr id="289796" name="Picture 4" descr="P101004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r>
              <a:rPr lang="en-US" dirty="0" smtClean="0"/>
              <a:t>Software Maintenance</a:t>
            </a:r>
            <a:endParaRPr lang="en-US" dirty="0"/>
          </a:p>
        </p:txBody>
      </p:sp>
      <p:sp>
        <p:nvSpPr>
          <p:cNvPr id="159747" name="Rectangle 3"/>
          <p:cNvSpPr>
            <a:spLocks noGrp="1" noChangeArrowheads="1"/>
          </p:cNvSpPr>
          <p:nvPr>
            <p:ph idx="1"/>
          </p:nvPr>
        </p:nvSpPr>
        <p:spPr/>
        <p:txBody>
          <a:bodyPr>
            <a:normAutofit lnSpcReduction="10000"/>
          </a:bodyPr>
          <a:lstStyle/>
          <a:p>
            <a:r>
              <a:rPr lang="en-US" dirty="0" smtClean="0"/>
              <a:t>Avoid exposing rope to:</a:t>
            </a:r>
            <a:endParaRPr lang="en-US" dirty="0"/>
          </a:p>
          <a:p>
            <a:pPr lvl="1"/>
            <a:r>
              <a:rPr lang="en-US" dirty="0"/>
              <a:t>Harmful Substances</a:t>
            </a:r>
          </a:p>
          <a:p>
            <a:pPr lvl="1"/>
            <a:r>
              <a:rPr lang="en-US" dirty="0"/>
              <a:t>Overloading</a:t>
            </a:r>
          </a:p>
          <a:p>
            <a:pPr lvl="1"/>
            <a:r>
              <a:rPr lang="en-US" dirty="0"/>
              <a:t>Damage From Falling Objects</a:t>
            </a:r>
          </a:p>
          <a:p>
            <a:pPr lvl="1"/>
            <a:r>
              <a:rPr lang="en-US" dirty="0"/>
              <a:t>Heat Fusion</a:t>
            </a:r>
          </a:p>
          <a:p>
            <a:pPr lvl="1"/>
            <a:r>
              <a:rPr lang="en-US" dirty="0" smtClean="0"/>
              <a:t>Excessive Knots </a:t>
            </a:r>
            <a:r>
              <a:rPr lang="en-US" dirty="0"/>
              <a:t>and </a:t>
            </a:r>
            <a:r>
              <a:rPr lang="en-US" dirty="0" smtClean="0"/>
              <a:t>Bending (4:1 / 2:1 Rule)</a:t>
            </a:r>
            <a:endParaRPr lang="en-US" dirty="0"/>
          </a:p>
          <a:p>
            <a:pPr lvl="1"/>
            <a:r>
              <a:rPr lang="en-US" dirty="0" smtClean="0"/>
              <a:t>Flash Rappels</a:t>
            </a:r>
            <a:endParaRPr lang="en-US" dirty="0"/>
          </a:p>
          <a:p>
            <a:pPr lvl="1"/>
            <a:r>
              <a:rPr lang="en-US" dirty="0" smtClean="0"/>
              <a:t>Abrasion</a:t>
            </a:r>
          </a:p>
          <a:p>
            <a:pPr lvl="1">
              <a:buFontTx/>
              <a:buNone/>
            </a:pPr>
            <a:endParaRPr lang="en-US" sz="3200" dirty="0"/>
          </a:p>
          <a:p>
            <a:pPr lvl="1">
              <a:buFontTx/>
              <a:buNone/>
            </a:pPr>
            <a:r>
              <a:rPr lang="en-US" sz="3200" dirty="0"/>
              <a:t> </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dirty="0" smtClean="0"/>
              <a:t>Software Maintenance</a:t>
            </a:r>
            <a:endParaRPr lang="en-US" dirty="0"/>
          </a:p>
        </p:txBody>
      </p:sp>
      <p:sp>
        <p:nvSpPr>
          <p:cNvPr id="165891" name="Rectangle 3"/>
          <p:cNvSpPr>
            <a:spLocks noGrp="1" noChangeArrowheads="1"/>
          </p:cNvSpPr>
          <p:nvPr>
            <p:ph idx="1"/>
          </p:nvPr>
        </p:nvSpPr>
        <p:spPr/>
        <p:txBody>
          <a:bodyPr>
            <a:normAutofit/>
          </a:bodyPr>
          <a:lstStyle/>
          <a:p>
            <a:pPr>
              <a:lnSpc>
                <a:spcPct val="90000"/>
              </a:lnSpc>
            </a:pPr>
            <a:r>
              <a:rPr lang="en-US" dirty="0" smtClean="0"/>
              <a:t>Inspection</a:t>
            </a:r>
          </a:p>
          <a:p>
            <a:pPr lvl="1">
              <a:lnSpc>
                <a:spcPct val="90000"/>
              </a:lnSpc>
            </a:pPr>
            <a:r>
              <a:rPr lang="en-US" dirty="0" smtClean="0"/>
              <a:t>Tactile and visual evaluation of software should be conducted before and after each use</a:t>
            </a:r>
          </a:p>
          <a:p>
            <a:pPr lvl="1">
              <a:lnSpc>
                <a:spcPct val="90000"/>
              </a:lnSpc>
            </a:pPr>
            <a:r>
              <a:rPr lang="en-US" dirty="0" smtClean="0"/>
              <a:t>Any lack of uniformity in the presentation of the rope or evidence of exposure to the previous list of hazards require the rope or rope section to be removed from service and tagged for retirement</a:t>
            </a:r>
          </a:p>
          <a:p>
            <a:pPr lvl="1">
              <a:lnSpc>
                <a:spcPct val="90000"/>
              </a:lnSpc>
            </a:pPr>
            <a:r>
              <a:rPr lang="en-US" dirty="0" smtClean="0"/>
              <a:t>Manufacturer’s recommendations should be followed in regards to rope life span and performance and wear standards</a:t>
            </a:r>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r>
              <a:rPr lang="en-US" dirty="0" smtClean="0"/>
              <a:t>Software Maintenance</a:t>
            </a:r>
            <a:endParaRPr lang="en-US" dirty="0"/>
          </a:p>
        </p:txBody>
      </p:sp>
      <p:sp>
        <p:nvSpPr>
          <p:cNvPr id="163843" name="Rectangle 3"/>
          <p:cNvSpPr>
            <a:spLocks noGrp="1" noChangeArrowheads="1"/>
          </p:cNvSpPr>
          <p:nvPr>
            <p:ph idx="1"/>
          </p:nvPr>
        </p:nvSpPr>
        <p:spPr/>
        <p:txBody>
          <a:bodyPr>
            <a:normAutofit fontScale="92500" lnSpcReduction="10000"/>
          </a:bodyPr>
          <a:lstStyle/>
          <a:p>
            <a:r>
              <a:rPr lang="en-US" sz="3200" dirty="0" smtClean="0"/>
              <a:t>Washing Software</a:t>
            </a:r>
          </a:p>
          <a:p>
            <a:pPr lvl="1"/>
            <a:r>
              <a:rPr lang="en-US" dirty="0" smtClean="0"/>
              <a:t>Soak products first to gently dislodge debris</a:t>
            </a:r>
          </a:p>
          <a:p>
            <a:pPr lvl="1"/>
            <a:r>
              <a:rPr lang="en-US" dirty="0" smtClean="0"/>
              <a:t>Wash products with agitation or direct pressure and gentle soaps or manufacturer’s recommended detergent.</a:t>
            </a:r>
          </a:p>
          <a:p>
            <a:pPr lvl="1"/>
            <a:r>
              <a:rPr lang="en-US" dirty="0" smtClean="0"/>
              <a:t>Thoroughly rinse products </a:t>
            </a:r>
          </a:p>
          <a:p>
            <a:pPr lvl="1"/>
            <a:r>
              <a:rPr lang="en-US" dirty="0" smtClean="0"/>
              <a:t>Do not heat products to dry them</a:t>
            </a:r>
          </a:p>
          <a:p>
            <a:pPr lvl="1"/>
            <a:r>
              <a:rPr lang="en-US" dirty="0" smtClean="0"/>
              <a:t>Protect from UV rays</a:t>
            </a:r>
          </a:p>
          <a:p>
            <a:pPr lvl="1"/>
            <a:r>
              <a:rPr lang="en-US" dirty="0" smtClean="0"/>
              <a:t>Commercial hose dryers can be used only if ambient air is circulated</a:t>
            </a:r>
          </a:p>
          <a:p>
            <a:pPr lvl="1"/>
            <a:r>
              <a:rPr lang="en-US" dirty="0" smtClean="0"/>
              <a:t>Commercial washers may be used if they are front load and the rope is daisy chained</a:t>
            </a:r>
          </a:p>
          <a:p>
            <a:pPr lvl="1"/>
            <a:r>
              <a:rPr lang="en-US" dirty="0" smtClean="0"/>
              <a:t>Commercial devices are also available for use</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Maintenance</a:t>
            </a:r>
            <a:endParaRPr lang="en-US" dirty="0"/>
          </a:p>
        </p:txBody>
      </p:sp>
      <p:sp>
        <p:nvSpPr>
          <p:cNvPr id="3" name="Content Placeholder 2"/>
          <p:cNvSpPr>
            <a:spLocks noGrp="1"/>
          </p:cNvSpPr>
          <p:nvPr>
            <p:ph idx="1"/>
          </p:nvPr>
        </p:nvSpPr>
        <p:spPr/>
        <p:txBody>
          <a:bodyPr/>
          <a:lstStyle/>
          <a:p>
            <a:r>
              <a:rPr lang="en-US" dirty="0" smtClean="0"/>
              <a:t>Storage and Care</a:t>
            </a:r>
          </a:p>
          <a:p>
            <a:pPr lvl="1"/>
            <a:r>
              <a:rPr lang="en-US" dirty="0" smtClean="0"/>
              <a:t>Rope should be bagged and stored in well ventilated areas not exposed to UV rays or environmental elements</a:t>
            </a:r>
          </a:p>
          <a:p>
            <a:pPr lvl="1"/>
            <a:r>
              <a:rPr lang="en-US" dirty="0" smtClean="0"/>
              <a:t>Do not leave rope on concrete floors due to the presence of potentially damaging sealants and cleaning acids.</a:t>
            </a:r>
          </a:p>
          <a:p>
            <a:pPr lvl="1"/>
            <a:r>
              <a:rPr lang="en-US" dirty="0" smtClean="0"/>
              <a:t> Do not walk or step on rope to avoid compressing debris into the sheath</a:t>
            </a:r>
          </a:p>
          <a:p>
            <a:pPr lvl="1"/>
            <a:r>
              <a:rPr lang="en-US" dirty="0" smtClean="0"/>
              <a:t>Do not throw rope bags or coils over edges.  Lower the tail to the ground.</a:t>
            </a:r>
          </a:p>
          <a:p>
            <a:pPr lvl="1"/>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Protection</a:t>
            </a:r>
            <a:endParaRPr lang="en-US" dirty="0"/>
          </a:p>
        </p:txBody>
      </p:sp>
      <p:sp>
        <p:nvSpPr>
          <p:cNvPr id="3" name="Content Placeholder 2"/>
          <p:cNvSpPr>
            <a:spLocks noGrp="1"/>
          </p:cNvSpPr>
          <p:nvPr>
            <p:ph idx="1"/>
          </p:nvPr>
        </p:nvSpPr>
        <p:spPr/>
        <p:txBody>
          <a:bodyPr/>
          <a:lstStyle/>
          <a:p>
            <a:r>
              <a:rPr lang="en-US" dirty="0" smtClean="0"/>
              <a:t>Software is susceptible to abrasion and cuts and requires padding or mechanical protection at points of contact</a:t>
            </a:r>
          </a:p>
          <a:p>
            <a:pPr lvl="1"/>
            <a:r>
              <a:rPr lang="en-US" dirty="0" smtClean="0"/>
              <a:t>Edge rollers</a:t>
            </a:r>
          </a:p>
          <a:p>
            <a:pPr lvl="1"/>
            <a:r>
              <a:rPr lang="en-US" dirty="0" smtClean="0"/>
              <a:t>Roof rollers</a:t>
            </a:r>
          </a:p>
          <a:p>
            <a:pPr lvl="1"/>
            <a:r>
              <a:rPr lang="en-US" dirty="0" smtClean="0"/>
              <a:t>Entry ease</a:t>
            </a:r>
          </a:p>
          <a:p>
            <a:pPr lvl="1"/>
            <a:r>
              <a:rPr lang="en-US" dirty="0" smtClean="0"/>
              <a:t>Canvas or vinyl tarps, bags, or segments</a:t>
            </a:r>
          </a:p>
          <a:p>
            <a:pPr lvl="1"/>
            <a:r>
              <a:rPr lang="en-US" dirty="0" smtClean="0"/>
              <a:t>Carpet segments</a:t>
            </a:r>
          </a:p>
          <a:p>
            <a:pPr lvl="1"/>
            <a:r>
              <a:rPr lang="en-US" dirty="0" smtClean="0"/>
              <a:t>Fire hose sleeves</a:t>
            </a:r>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Software Protection</a:t>
            </a:r>
            <a:endParaRPr lang="en-US" dirty="0"/>
          </a:p>
        </p:txBody>
      </p:sp>
      <p:pic>
        <p:nvPicPr>
          <p:cNvPr id="884738" name="Picture 2"/>
          <p:cNvPicPr>
            <a:picLocks noGrp="1" noChangeAspect="1" noChangeArrowheads="1"/>
          </p:cNvPicPr>
          <p:nvPr>
            <p:ph idx="1"/>
          </p:nvPr>
        </p:nvPicPr>
        <p:blipFill>
          <a:blip r:embed="rId3" cstate="print"/>
          <a:srcRect/>
          <a:stretch>
            <a:fillRect/>
          </a:stretch>
        </p:blipFill>
        <p:spPr bwMode="auto">
          <a:xfrm>
            <a:off x="6858000" y="1676400"/>
            <a:ext cx="1477570" cy="4708524"/>
          </a:xfrm>
          <a:prstGeom prst="rect">
            <a:avLst/>
          </a:prstGeom>
          <a:noFill/>
          <a:ln w="9525">
            <a:noFill/>
            <a:miter lim="800000"/>
            <a:headEnd/>
            <a:tailEnd/>
          </a:ln>
          <a:effectLst/>
        </p:spPr>
      </p:pic>
      <p:pic>
        <p:nvPicPr>
          <p:cNvPr id="884739" name="Picture 3"/>
          <p:cNvPicPr>
            <a:picLocks noChangeAspect="1" noChangeArrowheads="1"/>
          </p:cNvPicPr>
          <p:nvPr/>
        </p:nvPicPr>
        <p:blipFill>
          <a:blip r:embed="rId4" cstate="print"/>
          <a:srcRect/>
          <a:stretch>
            <a:fillRect/>
          </a:stretch>
        </p:blipFill>
        <p:spPr bwMode="auto">
          <a:xfrm>
            <a:off x="822960" y="4023362"/>
            <a:ext cx="2857500" cy="2352675"/>
          </a:xfrm>
          <a:prstGeom prst="rect">
            <a:avLst/>
          </a:prstGeom>
          <a:noFill/>
          <a:ln w="9525">
            <a:noFill/>
            <a:miter lim="800000"/>
            <a:headEnd/>
            <a:tailEnd/>
          </a:ln>
          <a:effectLst/>
        </p:spPr>
      </p:pic>
      <p:pic>
        <p:nvPicPr>
          <p:cNvPr id="884740" name="Picture 4"/>
          <p:cNvPicPr>
            <a:picLocks noChangeAspect="1" noChangeArrowheads="1"/>
          </p:cNvPicPr>
          <p:nvPr/>
        </p:nvPicPr>
        <p:blipFill>
          <a:blip r:embed="rId5" cstate="print"/>
          <a:srcRect/>
          <a:stretch>
            <a:fillRect/>
          </a:stretch>
        </p:blipFill>
        <p:spPr bwMode="auto">
          <a:xfrm>
            <a:off x="3840480" y="4023362"/>
            <a:ext cx="2857500" cy="2333625"/>
          </a:xfrm>
          <a:prstGeom prst="rect">
            <a:avLst/>
          </a:prstGeom>
          <a:noFill/>
          <a:ln w="9525">
            <a:noFill/>
            <a:miter lim="800000"/>
            <a:headEnd/>
            <a:tailEnd/>
          </a:ln>
          <a:effectLst/>
        </p:spPr>
      </p:pic>
      <p:pic>
        <p:nvPicPr>
          <p:cNvPr id="884741" name="Picture 5"/>
          <p:cNvPicPr>
            <a:picLocks noChangeArrowheads="1"/>
          </p:cNvPicPr>
          <p:nvPr/>
        </p:nvPicPr>
        <p:blipFill>
          <a:blip r:embed="rId6" cstate="print"/>
          <a:srcRect/>
          <a:stretch>
            <a:fillRect/>
          </a:stretch>
        </p:blipFill>
        <p:spPr bwMode="auto">
          <a:xfrm>
            <a:off x="822961" y="1645920"/>
            <a:ext cx="2832653" cy="2194560"/>
          </a:xfrm>
          <a:prstGeom prst="rect">
            <a:avLst/>
          </a:prstGeom>
          <a:noFill/>
          <a:ln w="9525">
            <a:noFill/>
            <a:miter lim="800000"/>
            <a:headEnd/>
            <a:tailEnd/>
          </a:ln>
          <a:effectLst/>
        </p:spPr>
      </p:pic>
      <p:pic>
        <p:nvPicPr>
          <p:cNvPr id="884743" name="Picture 7"/>
          <p:cNvPicPr>
            <a:picLocks noChangeArrowheads="1"/>
          </p:cNvPicPr>
          <p:nvPr/>
        </p:nvPicPr>
        <p:blipFill>
          <a:blip r:embed="rId7" cstate="print"/>
          <a:srcRect/>
          <a:stretch>
            <a:fillRect/>
          </a:stretch>
        </p:blipFill>
        <p:spPr bwMode="auto">
          <a:xfrm>
            <a:off x="3840480" y="1645920"/>
            <a:ext cx="2834640" cy="2194560"/>
          </a:xfrm>
          <a:prstGeom prst="rect">
            <a:avLst/>
          </a:prstGeom>
          <a:noFill/>
          <a:ln w="9525">
            <a:noFill/>
            <a:miter lim="800000"/>
            <a:headEnd/>
            <a:tailEnd/>
          </a:ln>
          <a:effectLst/>
        </p:spPr>
      </p:pic>
      <p:pic>
        <p:nvPicPr>
          <p:cNvPr id="9" name="Picture 8" descr="Brochure Logo_Blade GREEN.png"/>
          <p:cNvPicPr>
            <a:picLocks noChangeAspect="1"/>
          </p:cNvPicPr>
          <p:nvPr/>
        </p:nvPicPr>
        <p:blipFill>
          <a:blip r:embed="rId8" cstate="print"/>
          <a:stretch>
            <a:fillRect/>
          </a:stretch>
        </p:blipFill>
        <p:spPr>
          <a:xfrm>
            <a:off x="0" y="0"/>
            <a:ext cx="916235" cy="914400"/>
          </a:xfrm>
          <a:prstGeom prst="rect">
            <a:avLst/>
          </a:prstGeom>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H:\BROCHURE LOGOS\RM Logo Horiz BLK TXT.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idx="1"/>
          </p:nvPr>
        </p:nvSpPr>
        <p:spPr/>
        <p:txBody>
          <a:bodyPr/>
          <a:lstStyle/>
          <a:p>
            <a:r>
              <a:rPr lang="en-US" dirty="0" err="1" smtClean="0"/>
              <a:t>Carabiners</a:t>
            </a:r>
            <a:endParaRPr lang="en-US" dirty="0" smtClean="0"/>
          </a:p>
          <a:p>
            <a:pPr lvl="1"/>
            <a:r>
              <a:rPr lang="en-US" dirty="0" smtClean="0"/>
              <a:t>Metal components that link the elements of a high angle system</a:t>
            </a:r>
          </a:p>
          <a:p>
            <a:pPr lvl="1"/>
            <a:endParaRPr lang="en-US" dirty="0"/>
          </a:p>
        </p:txBody>
      </p:sp>
      <p:pic>
        <p:nvPicPr>
          <p:cNvPr id="760833" name="Picture 1"/>
          <p:cNvPicPr>
            <a:picLocks noChangeAspect="1" noChangeArrowheads="1"/>
          </p:cNvPicPr>
          <p:nvPr/>
        </p:nvPicPr>
        <p:blipFill>
          <a:blip r:embed="rId3" cstate="print"/>
          <a:srcRect/>
          <a:stretch>
            <a:fillRect/>
          </a:stretch>
        </p:blipFill>
        <p:spPr bwMode="auto">
          <a:xfrm>
            <a:off x="274321" y="3749040"/>
            <a:ext cx="4655133" cy="2560320"/>
          </a:xfrm>
          <a:prstGeom prst="rect">
            <a:avLst/>
          </a:prstGeom>
          <a:noFill/>
          <a:ln w="9525">
            <a:noFill/>
            <a:miter lim="800000"/>
            <a:headEnd/>
            <a:tailEnd/>
          </a:ln>
          <a:effectLst/>
        </p:spPr>
      </p:pic>
      <p:pic>
        <p:nvPicPr>
          <p:cNvPr id="760834" name="Picture 2"/>
          <p:cNvPicPr>
            <a:picLocks noChangeArrowheads="1"/>
          </p:cNvPicPr>
          <p:nvPr/>
        </p:nvPicPr>
        <p:blipFill>
          <a:blip r:embed="rId4" cstate="print"/>
          <a:srcRect/>
          <a:stretch>
            <a:fillRect/>
          </a:stretch>
        </p:blipFill>
        <p:spPr bwMode="auto">
          <a:xfrm>
            <a:off x="4937761" y="3749040"/>
            <a:ext cx="3918858" cy="256032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5"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t>Hardware</a:t>
            </a:r>
            <a:endParaRPr lang="en-US" dirty="0"/>
          </a:p>
        </p:txBody>
      </p:sp>
      <p:sp>
        <p:nvSpPr>
          <p:cNvPr id="169988" name="Rectangle 4"/>
          <p:cNvSpPr>
            <a:spLocks noGrp="1" noChangeArrowheads="1"/>
          </p:cNvSpPr>
          <p:nvPr>
            <p:ph type="body" sz="half" idx="1"/>
          </p:nvPr>
        </p:nvSpPr>
        <p:spPr/>
        <p:txBody>
          <a:bodyPr/>
          <a:lstStyle/>
          <a:p>
            <a:pPr>
              <a:buFont typeface="Wingdings" pitchFamily="2" charset="2"/>
              <a:buNone/>
            </a:pPr>
            <a:r>
              <a:rPr lang="en-US" dirty="0"/>
              <a:t> </a:t>
            </a:r>
            <a:r>
              <a:rPr lang="en-US" b="1" dirty="0"/>
              <a:t>Basic Parts Of </a:t>
            </a:r>
            <a:r>
              <a:rPr lang="en-US" b="1" dirty="0" err="1"/>
              <a:t>Carabiner</a:t>
            </a:r>
            <a:endParaRPr lang="en-US" b="1" dirty="0"/>
          </a:p>
          <a:p>
            <a:pPr lvl="1">
              <a:buFontTx/>
              <a:buNone/>
            </a:pPr>
            <a:r>
              <a:rPr lang="en-US" dirty="0" smtClean="0"/>
              <a:t> </a:t>
            </a:r>
            <a:endParaRPr lang="en-US" dirty="0"/>
          </a:p>
        </p:txBody>
      </p:sp>
      <p:pic>
        <p:nvPicPr>
          <p:cNvPr id="169992" name="Picture 8" descr="P1010034"/>
          <p:cNvPicPr>
            <a:picLocks noGrp="1" noChangeAspect="1" noChangeArrowheads="1"/>
          </p:cNvPicPr>
          <p:nvPr>
            <p:ph sz="half" idx="2"/>
          </p:nvPr>
        </p:nvPicPr>
        <p:blipFill>
          <a:blip r:embed="rId3" cstate="print"/>
          <a:srcRect l="24359" t="2563" r="17949"/>
          <a:stretch>
            <a:fillRect/>
          </a:stretch>
        </p:blipFill>
        <p:spPr>
          <a:xfrm>
            <a:off x="4480561" y="1463040"/>
            <a:ext cx="3826278" cy="4846320"/>
          </a:xfrm>
          <a:noFill/>
          <a:ln/>
        </p:spPr>
      </p:pic>
      <p:graphicFrame>
        <p:nvGraphicFramePr>
          <p:cNvPr id="12" name="Diagram 11"/>
          <p:cNvGraphicFramePr/>
          <p:nvPr/>
        </p:nvGraphicFramePr>
        <p:xfrm>
          <a:off x="365760" y="2377442"/>
          <a:ext cx="3048000" cy="4064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Straight Arrow Connector 12"/>
          <p:cNvCxnSpPr/>
          <p:nvPr/>
        </p:nvCxnSpPr>
        <p:spPr>
          <a:xfrm flipV="1">
            <a:off x="3429000" y="2743200"/>
            <a:ext cx="1828800" cy="2286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29000" y="2895600"/>
            <a:ext cx="4114800" cy="7620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429000" y="4114800"/>
            <a:ext cx="3733800" cy="3048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429000" y="4953000"/>
            <a:ext cx="4191000" cy="2286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29000" y="5943600"/>
            <a:ext cx="2514600" cy="762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pic>
        <p:nvPicPr>
          <p:cNvPr id="14" name="Picture 13" descr="Brochure Logo_Blade GREEN.png"/>
          <p:cNvPicPr>
            <a:picLocks noChangeAspect="1"/>
          </p:cNvPicPr>
          <p:nvPr/>
        </p:nvPicPr>
        <p:blipFill>
          <a:blip r:embed="rId9" cstate="print"/>
          <a:stretch>
            <a:fillRect/>
          </a:stretch>
        </p:blipFill>
        <p:spPr>
          <a:xfrm>
            <a:off x="0" y="0"/>
            <a:ext cx="916235" cy="914400"/>
          </a:xfrm>
          <a:prstGeom prst="rect">
            <a:avLst/>
          </a:prstGeom>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descr="H:\BROCHURE LOGOS\RM Logo Horiz BLK TXT.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Protection and Equipment</a:t>
            </a:r>
            <a:endParaRPr lang="en-US" dirty="0"/>
          </a:p>
        </p:txBody>
      </p:sp>
      <p:sp>
        <p:nvSpPr>
          <p:cNvPr id="3" name="Content Placeholder 2"/>
          <p:cNvSpPr>
            <a:spLocks noGrp="1"/>
          </p:cNvSpPr>
          <p:nvPr>
            <p:ph idx="1"/>
          </p:nvPr>
        </p:nvSpPr>
        <p:spPr/>
        <p:txBody>
          <a:bodyPr/>
          <a:lstStyle/>
          <a:p>
            <a:r>
              <a:rPr lang="en-US" dirty="0" smtClean="0"/>
              <a:t>Gloves</a:t>
            </a:r>
          </a:p>
          <a:p>
            <a:pPr lvl="1"/>
            <a:r>
              <a:rPr lang="en-US" dirty="0" smtClean="0"/>
              <a:t>Provide dexterity</a:t>
            </a:r>
          </a:p>
          <a:p>
            <a:pPr lvl="1"/>
            <a:r>
              <a:rPr lang="en-US" dirty="0" smtClean="0"/>
              <a:t>Weather and environment appropriate</a:t>
            </a:r>
          </a:p>
          <a:p>
            <a:pPr lvl="1"/>
            <a:r>
              <a:rPr lang="en-US" dirty="0" smtClean="0"/>
              <a:t>Reinforced to Protect palm and fingers</a:t>
            </a:r>
            <a:endParaRPr lang="en-US" dirty="0"/>
          </a:p>
        </p:txBody>
      </p:sp>
      <p:pic>
        <p:nvPicPr>
          <p:cNvPr id="798721" name="Picture 1"/>
          <p:cNvPicPr>
            <a:picLocks noChangeAspect="1" noChangeArrowheads="1"/>
          </p:cNvPicPr>
          <p:nvPr/>
        </p:nvPicPr>
        <p:blipFill>
          <a:blip r:embed="rId3" cstate="print"/>
          <a:srcRect/>
          <a:stretch>
            <a:fillRect/>
          </a:stretch>
        </p:blipFill>
        <p:spPr bwMode="auto">
          <a:xfrm rot="5400000">
            <a:off x="822960" y="3108962"/>
            <a:ext cx="2857500" cy="3857625"/>
          </a:xfrm>
          <a:prstGeom prst="rect">
            <a:avLst/>
          </a:prstGeom>
          <a:noFill/>
          <a:ln w="9525">
            <a:noFill/>
            <a:miter lim="800000"/>
            <a:headEnd/>
            <a:tailEnd/>
          </a:ln>
          <a:effectLst/>
        </p:spPr>
      </p:pic>
      <p:pic>
        <p:nvPicPr>
          <p:cNvPr id="798722" name="Picture 2"/>
          <p:cNvPicPr>
            <a:picLocks noChangeAspect="1" noChangeArrowheads="1"/>
          </p:cNvPicPr>
          <p:nvPr/>
        </p:nvPicPr>
        <p:blipFill>
          <a:blip r:embed="rId4" cstate="print"/>
          <a:srcRect/>
          <a:stretch>
            <a:fillRect/>
          </a:stretch>
        </p:blipFill>
        <p:spPr bwMode="auto">
          <a:xfrm rot="5400000">
            <a:off x="5394960" y="3017522"/>
            <a:ext cx="2857500" cy="4010025"/>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5"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smtClean="0"/>
              <a:t>Hardware</a:t>
            </a:r>
            <a:endParaRPr lang="en-US" dirty="0"/>
          </a:p>
        </p:txBody>
      </p:sp>
      <p:sp>
        <p:nvSpPr>
          <p:cNvPr id="173060" name="Rectangle 4"/>
          <p:cNvSpPr>
            <a:spLocks noGrp="1" noChangeArrowheads="1"/>
          </p:cNvSpPr>
          <p:nvPr>
            <p:ph type="body" idx="4294967295"/>
          </p:nvPr>
        </p:nvSpPr>
        <p:spPr>
          <a:xfrm>
            <a:off x="0" y="1524000"/>
            <a:ext cx="4724400" cy="4495800"/>
          </a:xfrm>
        </p:spPr>
        <p:txBody>
          <a:bodyPr>
            <a:normAutofit/>
          </a:bodyPr>
          <a:lstStyle/>
          <a:p>
            <a:pPr>
              <a:lnSpc>
                <a:spcPct val="80000"/>
              </a:lnSpc>
              <a:buFont typeface="Wingdings" pitchFamily="2" charset="2"/>
              <a:buNone/>
            </a:pPr>
            <a:endParaRPr lang="en-US" sz="1900" dirty="0">
              <a:cs typeface="Times New Roman" pitchFamily="18" charset="0"/>
            </a:endParaRPr>
          </a:p>
          <a:p>
            <a:pPr>
              <a:lnSpc>
                <a:spcPct val="80000"/>
              </a:lnSpc>
              <a:buFont typeface="Wingdings" pitchFamily="2" charset="2"/>
              <a:buNone/>
            </a:pPr>
            <a:endParaRPr lang="en-US" sz="1900" dirty="0">
              <a:cs typeface="Times New Roman" pitchFamily="18" charset="0"/>
            </a:endParaRPr>
          </a:p>
        </p:txBody>
      </p:sp>
      <p:sp>
        <p:nvSpPr>
          <p:cNvPr id="7" name="Content Placeholder 6"/>
          <p:cNvSpPr>
            <a:spLocks noGrp="1"/>
          </p:cNvSpPr>
          <p:nvPr>
            <p:ph idx="1"/>
          </p:nvPr>
        </p:nvSpPr>
        <p:spPr/>
        <p:txBody>
          <a:bodyPr/>
          <a:lstStyle/>
          <a:p>
            <a:r>
              <a:rPr lang="en-US" dirty="0" err="1" smtClean="0"/>
              <a:t>Carabiners</a:t>
            </a:r>
            <a:endParaRPr lang="en-US" dirty="0" smtClean="0"/>
          </a:p>
          <a:p>
            <a:pPr lvl="1"/>
            <a:r>
              <a:rPr lang="en-US" dirty="0" smtClean="0"/>
              <a:t>Various locking mechanisms and design features</a:t>
            </a:r>
          </a:p>
          <a:p>
            <a:pPr lvl="1"/>
            <a:r>
              <a:rPr lang="en-US" dirty="0" smtClean="0"/>
              <a:t>Alloys and lightweight composites have created lighter and stronger </a:t>
            </a:r>
            <a:r>
              <a:rPr lang="en-US" dirty="0" err="1" smtClean="0"/>
              <a:t>carabiners</a:t>
            </a:r>
            <a:endParaRPr lang="en-US" dirty="0" smtClean="0"/>
          </a:p>
          <a:p>
            <a:pPr lvl="1"/>
            <a:r>
              <a:rPr lang="en-US" dirty="0" smtClean="0"/>
              <a:t>Performance capabilities of </a:t>
            </a:r>
            <a:r>
              <a:rPr lang="en-US" dirty="0" err="1" smtClean="0"/>
              <a:t>carabiners</a:t>
            </a:r>
            <a:r>
              <a:rPr lang="en-US" dirty="0" smtClean="0"/>
              <a:t> can only be evaluated through their labeling</a:t>
            </a:r>
          </a:p>
          <a:p>
            <a:pPr lvl="1"/>
            <a:r>
              <a:rPr lang="en-US" dirty="0" smtClean="0"/>
              <a:t>Hard linking, gate loading, over loading, and accidental gate opening under load can cause catastrophic failure.</a:t>
            </a:r>
            <a:endParaRPr lang="en-US" dirty="0"/>
          </a:p>
        </p:txBody>
      </p:sp>
      <p:pic>
        <p:nvPicPr>
          <p:cNvPr id="8" name="Picture 7"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smtClean="0">
                <a:cs typeface="Times New Roman" pitchFamily="18" charset="0"/>
              </a:rPr>
              <a:t>Hardware</a:t>
            </a:r>
            <a:endParaRPr lang="en-US" dirty="0">
              <a:cs typeface="Times New Roman" pitchFamily="18" charset="0"/>
            </a:endParaRPr>
          </a:p>
        </p:txBody>
      </p:sp>
      <p:sp>
        <p:nvSpPr>
          <p:cNvPr id="179203" name="Rectangle 3"/>
          <p:cNvSpPr>
            <a:spLocks noGrp="1" noChangeArrowheads="1"/>
          </p:cNvSpPr>
          <p:nvPr>
            <p:ph type="body" sz="half" idx="1"/>
          </p:nvPr>
        </p:nvSpPr>
        <p:spPr/>
        <p:txBody>
          <a:bodyPr/>
          <a:lstStyle/>
          <a:p>
            <a:pPr algn="ctr">
              <a:buFont typeface="Wingdings" pitchFamily="2" charset="2"/>
              <a:buNone/>
            </a:pPr>
            <a:r>
              <a:rPr lang="en-US" b="1" dirty="0">
                <a:cs typeface="Times New Roman" pitchFamily="18" charset="0"/>
              </a:rPr>
              <a:t>Basic Shapes of </a:t>
            </a:r>
            <a:r>
              <a:rPr lang="en-US" b="1" dirty="0" err="1">
                <a:cs typeface="Times New Roman" pitchFamily="18" charset="0"/>
              </a:rPr>
              <a:t>Carabiners</a:t>
            </a:r>
            <a:endParaRPr lang="en-US" b="1" dirty="0">
              <a:cs typeface="Times New Roman" pitchFamily="18" charset="0"/>
            </a:endParaRPr>
          </a:p>
          <a:p>
            <a:r>
              <a:rPr lang="en-US" dirty="0">
                <a:cs typeface="Times New Roman" pitchFamily="18" charset="0"/>
              </a:rPr>
              <a:t>Oval </a:t>
            </a:r>
          </a:p>
          <a:p>
            <a:r>
              <a:rPr lang="en-US" dirty="0">
                <a:cs typeface="Times New Roman" pitchFamily="18" charset="0"/>
              </a:rPr>
              <a:t>“D” Shape</a:t>
            </a:r>
          </a:p>
          <a:p>
            <a:r>
              <a:rPr lang="en-US" dirty="0">
                <a:cs typeface="Times New Roman" pitchFamily="18" charset="0"/>
              </a:rPr>
              <a:t>Modified “D”</a:t>
            </a:r>
          </a:p>
          <a:p>
            <a:r>
              <a:rPr lang="en-US" dirty="0">
                <a:cs typeface="Times New Roman" pitchFamily="18" charset="0"/>
              </a:rPr>
              <a:t>Pear shaped (HMS</a:t>
            </a:r>
            <a:r>
              <a:rPr lang="en-US" dirty="0" smtClean="0">
                <a:cs typeface="Times New Roman" pitchFamily="18" charset="0"/>
              </a:rPr>
              <a:t>)</a:t>
            </a:r>
          </a:p>
          <a:p>
            <a:pPr lvl="1"/>
            <a:r>
              <a:rPr lang="en-US" dirty="0" smtClean="0">
                <a:cs typeface="Times New Roman" pitchFamily="18" charset="0"/>
              </a:rPr>
              <a:t>Designed for use with a </a:t>
            </a:r>
            <a:r>
              <a:rPr lang="en-US" dirty="0" err="1" smtClean="0">
                <a:cs typeface="Times New Roman" pitchFamily="18" charset="0"/>
              </a:rPr>
              <a:t>munter</a:t>
            </a:r>
            <a:r>
              <a:rPr lang="en-US" dirty="0" smtClean="0">
                <a:cs typeface="Times New Roman" pitchFamily="18" charset="0"/>
              </a:rPr>
              <a:t> hitch</a:t>
            </a:r>
            <a:endParaRPr lang="en-US" dirty="0">
              <a:cs typeface="Times New Roman" pitchFamily="18" charset="0"/>
            </a:endParaRPr>
          </a:p>
        </p:txBody>
      </p:sp>
      <p:pic>
        <p:nvPicPr>
          <p:cNvPr id="179208" name="Picture 8" descr="P1010046"/>
          <p:cNvPicPr>
            <a:picLocks noGrp="1" noChangeAspect="1" noChangeArrowheads="1"/>
          </p:cNvPicPr>
          <p:nvPr>
            <p:ph sz="half" idx="2"/>
          </p:nvPr>
        </p:nvPicPr>
        <p:blipFill>
          <a:blip r:embed="rId2" cstate="print"/>
          <a:srcRect l="18867" t="5350" r="22641"/>
          <a:stretch>
            <a:fillRect/>
          </a:stretch>
        </p:blipFill>
        <p:spPr>
          <a:xfrm>
            <a:off x="4754880" y="1371600"/>
            <a:ext cx="3962400" cy="4572000"/>
          </a:xfrm>
          <a:noFill/>
          <a:ln/>
        </p:spPr>
      </p:pic>
      <p:pic>
        <p:nvPicPr>
          <p:cNvPr id="7" name="Picture 6"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609600"/>
            <a:ext cx="8229600" cy="932688"/>
          </a:xfrm>
        </p:spPr>
        <p:txBody>
          <a:bodyPr>
            <a:noAutofit/>
          </a:bodyPr>
          <a:lstStyle/>
          <a:p>
            <a:r>
              <a:rPr lang="en-US" sz="4000" dirty="0">
                <a:cs typeface="Times New Roman" pitchFamily="18" charset="0"/>
              </a:rPr>
              <a:t>Construction Materials for </a:t>
            </a:r>
            <a:r>
              <a:rPr lang="en-US" sz="4000" dirty="0" err="1">
                <a:cs typeface="Times New Roman" pitchFamily="18" charset="0"/>
              </a:rPr>
              <a:t>Carabiners</a:t>
            </a:r>
            <a:r>
              <a:rPr lang="en-US" sz="4000" dirty="0">
                <a:cs typeface="Times New Roman" pitchFamily="18" charset="0"/>
              </a:rPr>
              <a:t> </a:t>
            </a:r>
          </a:p>
        </p:txBody>
      </p:sp>
      <p:sp>
        <p:nvSpPr>
          <p:cNvPr id="180227" name="Rectangle 3"/>
          <p:cNvSpPr>
            <a:spLocks noGrp="1" noChangeArrowheads="1"/>
          </p:cNvSpPr>
          <p:nvPr>
            <p:ph sz="half" idx="1"/>
          </p:nvPr>
        </p:nvSpPr>
        <p:spPr>
          <a:xfrm>
            <a:off x="457200" y="1828800"/>
            <a:ext cx="4038600" cy="4526125"/>
          </a:xfrm>
        </p:spPr>
        <p:txBody>
          <a:bodyPr>
            <a:normAutofit fontScale="92500" lnSpcReduction="20000"/>
          </a:bodyPr>
          <a:lstStyle/>
          <a:p>
            <a:pPr algn="ctr">
              <a:buFont typeface="Wingdings" pitchFamily="2" charset="2"/>
              <a:buNone/>
            </a:pPr>
            <a:r>
              <a:rPr lang="en-US" sz="2400" dirty="0">
                <a:cs typeface="Times New Roman" pitchFamily="18" charset="0"/>
              </a:rPr>
              <a:t> </a:t>
            </a:r>
            <a:r>
              <a:rPr lang="en-US" b="1" dirty="0">
                <a:cs typeface="Times New Roman" pitchFamily="18" charset="0"/>
              </a:rPr>
              <a:t>Aluminum </a:t>
            </a:r>
            <a:r>
              <a:rPr lang="en-US" b="1" dirty="0" smtClean="0">
                <a:cs typeface="Times New Roman" pitchFamily="18" charset="0"/>
              </a:rPr>
              <a:t>Alloy</a:t>
            </a:r>
          </a:p>
          <a:p>
            <a:pPr algn="ctr">
              <a:buFont typeface="Wingdings" pitchFamily="2" charset="2"/>
              <a:buNone/>
            </a:pPr>
            <a:endParaRPr lang="en-US" dirty="0">
              <a:cs typeface="Times New Roman" pitchFamily="18" charset="0"/>
            </a:endParaRPr>
          </a:p>
          <a:p>
            <a:pPr algn="ctr">
              <a:buFont typeface="Wingdings" pitchFamily="2" charset="2"/>
              <a:buNone/>
            </a:pPr>
            <a:r>
              <a:rPr lang="en-US" dirty="0">
                <a:cs typeface="Times New Roman" pitchFamily="18" charset="0"/>
              </a:rPr>
              <a:t> </a:t>
            </a:r>
            <a:r>
              <a:rPr lang="en-US" sz="2400" dirty="0">
                <a:cs typeface="Times New Roman" pitchFamily="18" charset="0"/>
              </a:rPr>
              <a:t>Advantages</a:t>
            </a:r>
          </a:p>
          <a:p>
            <a:r>
              <a:rPr lang="en-US" sz="2400" dirty="0">
                <a:cs typeface="Times New Roman" pitchFamily="18" charset="0"/>
              </a:rPr>
              <a:t>Light weight</a:t>
            </a:r>
          </a:p>
          <a:p>
            <a:r>
              <a:rPr lang="en-US" sz="2400" dirty="0">
                <a:cs typeface="Times New Roman" pitchFamily="18" charset="0"/>
              </a:rPr>
              <a:t>Do not rust</a:t>
            </a:r>
          </a:p>
          <a:p>
            <a:r>
              <a:rPr lang="en-US" sz="2400" dirty="0">
                <a:cs typeface="Times New Roman" pitchFamily="18" charset="0"/>
              </a:rPr>
              <a:t>Less </a:t>
            </a:r>
            <a:r>
              <a:rPr lang="en-US" sz="2400" dirty="0" smtClean="0">
                <a:cs typeface="Times New Roman" pitchFamily="18" charset="0"/>
              </a:rPr>
              <a:t>expensive</a:t>
            </a:r>
          </a:p>
          <a:p>
            <a:pPr>
              <a:buNone/>
            </a:pPr>
            <a:endParaRPr lang="en-US" sz="2400" dirty="0">
              <a:cs typeface="Times New Roman" pitchFamily="18" charset="0"/>
            </a:endParaRPr>
          </a:p>
          <a:p>
            <a:pPr algn="ctr">
              <a:buFont typeface="Wingdings" pitchFamily="2" charset="2"/>
              <a:buNone/>
            </a:pPr>
            <a:r>
              <a:rPr lang="en-US" sz="2400" b="1" i="1" dirty="0">
                <a:cs typeface="Times New Roman" pitchFamily="18" charset="0"/>
              </a:rPr>
              <a:t> </a:t>
            </a:r>
            <a:r>
              <a:rPr lang="en-US" sz="2400" i="1" dirty="0">
                <a:cs typeface="Times New Roman" pitchFamily="18" charset="0"/>
              </a:rPr>
              <a:t>Disadvantages</a:t>
            </a:r>
          </a:p>
          <a:p>
            <a:r>
              <a:rPr lang="en-US" sz="2400" dirty="0">
                <a:cs typeface="Times New Roman" pitchFamily="18" charset="0"/>
              </a:rPr>
              <a:t>Not as strong as steel</a:t>
            </a:r>
          </a:p>
          <a:p>
            <a:r>
              <a:rPr lang="en-US" sz="2400" dirty="0">
                <a:cs typeface="Times New Roman" pitchFamily="18" charset="0"/>
              </a:rPr>
              <a:t>Easily damaged</a:t>
            </a:r>
          </a:p>
          <a:p>
            <a:r>
              <a:rPr lang="en-US" sz="2400" dirty="0">
                <a:cs typeface="Times New Roman" pitchFamily="18" charset="0"/>
              </a:rPr>
              <a:t>Locking mechanisms   may wear out</a:t>
            </a:r>
            <a:r>
              <a:rPr lang="en-US" sz="2400" dirty="0"/>
              <a:t> </a:t>
            </a:r>
          </a:p>
        </p:txBody>
      </p:sp>
      <p:sp>
        <p:nvSpPr>
          <p:cNvPr id="180228" name="Rectangle 4"/>
          <p:cNvSpPr>
            <a:spLocks noGrp="1" noChangeArrowheads="1"/>
          </p:cNvSpPr>
          <p:nvPr>
            <p:ph sz="half" idx="2"/>
          </p:nvPr>
        </p:nvSpPr>
        <p:spPr>
          <a:xfrm>
            <a:off x="4648200" y="1905000"/>
            <a:ext cx="4191000" cy="4221162"/>
          </a:xfrm>
        </p:spPr>
        <p:txBody>
          <a:bodyPr>
            <a:normAutofit fontScale="92500" lnSpcReduction="20000"/>
          </a:bodyPr>
          <a:lstStyle/>
          <a:p>
            <a:pPr algn="ctr">
              <a:lnSpc>
                <a:spcPct val="90000"/>
              </a:lnSpc>
              <a:buFont typeface="Wingdings" pitchFamily="2" charset="2"/>
              <a:buNone/>
            </a:pPr>
            <a:r>
              <a:rPr lang="en-US" b="1" dirty="0">
                <a:cs typeface="Times New Roman" pitchFamily="18" charset="0"/>
              </a:rPr>
              <a:t>Steel and Steel </a:t>
            </a:r>
            <a:r>
              <a:rPr lang="en-US" b="1" dirty="0" smtClean="0">
                <a:cs typeface="Times New Roman" pitchFamily="18" charset="0"/>
              </a:rPr>
              <a:t>Alloys</a:t>
            </a:r>
          </a:p>
          <a:p>
            <a:pPr algn="ctr">
              <a:lnSpc>
                <a:spcPct val="90000"/>
              </a:lnSpc>
              <a:buFont typeface="Wingdings" pitchFamily="2" charset="2"/>
              <a:buNone/>
            </a:pPr>
            <a:endParaRPr lang="en-US" dirty="0">
              <a:cs typeface="Times New Roman" pitchFamily="18" charset="0"/>
            </a:endParaRPr>
          </a:p>
          <a:p>
            <a:pPr algn="ctr">
              <a:lnSpc>
                <a:spcPct val="90000"/>
              </a:lnSpc>
              <a:buFont typeface="Wingdings" pitchFamily="2" charset="2"/>
              <a:buNone/>
            </a:pPr>
            <a:r>
              <a:rPr lang="en-US" sz="2400" dirty="0">
                <a:cs typeface="Times New Roman" pitchFamily="18" charset="0"/>
              </a:rPr>
              <a:t>    Advantages</a:t>
            </a:r>
          </a:p>
          <a:p>
            <a:pPr>
              <a:lnSpc>
                <a:spcPct val="90000"/>
              </a:lnSpc>
            </a:pPr>
            <a:r>
              <a:rPr lang="en-US" sz="2400" dirty="0">
                <a:cs typeface="Times New Roman" pitchFamily="18" charset="0"/>
              </a:rPr>
              <a:t>Very strong</a:t>
            </a:r>
          </a:p>
          <a:p>
            <a:pPr>
              <a:lnSpc>
                <a:spcPct val="90000"/>
              </a:lnSpc>
            </a:pPr>
            <a:r>
              <a:rPr lang="en-US" sz="2400" dirty="0">
                <a:cs typeface="Times New Roman" pitchFamily="18" charset="0"/>
              </a:rPr>
              <a:t>Locking mechanism hold  up better than some </a:t>
            </a:r>
            <a:r>
              <a:rPr lang="en-US" sz="2400" dirty="0" smtClean="0">
                <a:cs typeface="Times New Roman" pitchFamily="18" charset="0"/>
              </a:rPr>
              <a:t>aluminum</a:t>
            </a:r>
          </a:p>
          <a:p>
            <a:pPr>
              <a:lnSpc>
                <a:spcPct val="90000"/>
              </a:lnSpc>
              <a:buNone/>
            </a:pPr>
            <a:endParaRPr lang="en-US" sz="2400" dirty="0">
              <a:cs typeface="Times New Roman" pitchFamily="18" charset="0"/>
            </a:endParaRPr>
          </a:p>
          <a:p>
            <a:pPr algn="ctr">
              <a:lnSpc>
                <a:spcPct val="90000"/>
              </a:lnSpc>
              <a:buFont typeface="Wingdings" pitchFamily="2" charset="2"/>
              <a:buNone/>
            </a:pPr>
            <a:r>
              <a:rPr lang="en-US" sz="2400" dirty="0">
                <a:cs typeface="Times New Roman" pitchFamily="18" charset="0"/>
              </a:rPr>
              <a:t>    </a:t>
            </a:r>
            <a:r>
              <a:rPr lang="en-US" sz="2400" i="1" dirty="0">
                <a:cs typeface="Times New Roman" pitchFamily="18" charset="0"/>
              </a:rPr>
              <a:t>Disadvantages</a:t>
            </a:r>
            <a:endParaRPr lang="en-US" sz="2400" dirty="0">
              <a:cs typeface="Times New Roman" pitchFamily="18" charset="0"/>
            </a:endParaRPr>
          </a:p>
          <a:p>
            <a:pPr>
              <a:lnSpc>
                <a:spcPct val="90000"/>
              </a:lnSpc>
            </a:pPr>
            <a:r>
              <a:rPr lang="en-US" sz="2400" dirty="0">
                <a:cs typeface="Times New Roman" pitchFamily="18" charset="0"/>
              </a:rPr>
              <a:t>Heavy</a:t>
            </a:r>
          </a:p>
          <a:p>
            <a:pPr>
              <a:lnSpc>
                <a:spcPct val="90000"/>
              </a:lnSpc>
            </a:pPr>
            <a:r>
              <a:rPr lang="en-US" sz="2400" dirty="0">
                <a:cs typeface="Times New Roman" pitchFamily="18" charset="0"/>
              </a:rPr>
              <a:t>More expensive</a:t>
            </a:r>
          </a:p>
          <a:p>
            <a:pPr>
              <a:lnSpc>
                <a:spcPct val="90000"/>
              </a:lnSpc>
            </a:pPr>
            <a:r>
              <a:rPr lang="en-US" sz="2400" dirty="0">
                <a:cs typeface="Times New Roman" pitchFamily="18" charset="0"/>
              </a:rPr>
              <a:t>Potential for rust (unless      plated or stainless steel)</a:t>
            </a:r>
          </a:p>
          <a:p>
            <a:pPr>
              <a:lnSpc>
                <a:spcPct val="90000"/>
              </a:lnSpc>
            </a:pPr>
            <a:r>
              <a:rPr lang="en-US" sz="2400" dirty="0">
                <a:cs typeface="Times New Roman" pitchFamily="18" charset="0"/>
              </a:rPr>
              <a:t>May spark</a:t>
            </a:r>
          </a:p>
          <a:p>
            <a:pPr>
              <a:lnSpc>
                <a:spcPct val="90000"/>
              </a:lnSpc>
            </a:pPr>
            <a:endParaRPr lang="en-US" sz="2400" b="1" dirty="0"/>
          </a:p>
        </p:txBody>
      </p:sp>
      <p:pic>
        <p:nvPicPr>
          <p:cNvPr id="7" name="Picture 6"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r>
              <a:rPr lang="en-US" dirty="0">
                <a:cs typeface="Times New Roman" pitchFamily="18" charset="0"/>
              </a:rPr>
              <a:t> </a:t>
            </a:r>
            <a:r>
              <a:rPr lang="en-US" dirty="0" err="1">
                <a:cs typeface="Times New Roman" pitchFamily="18" charset="0"/>
              </a:rPr>
              <a:t>Carabiner</a:t>
            </a:r>
            <a:r>
              <a:rPr lang="en-US" dirty="0">
                <a:cs typeface="Times New Roman" pitchFamily="18" charset="0"/>
              </a:rPr>
              <a:t> Strength and Labeling </a:t>
            </a:r>
          </a:p>
        </p:txBody>
      </p:sp>
      <p:sp>
        <p:nvSpPr>
          <p:cNvPr id="181251" name="Rectangle 3"/>
          <p:cNvSpPr>
            <a:spLocks noGrp="1" noChangeArrowheads="1"/>
          </p:cNvSpPr>
          <p:nvPr>
            <p:ph idx="1"/>
          </p:nvPr>
        </p:nvSpPr>
        <p:spPr/>
        <p:txBody>
          <a:bodyPr/>
          <a:lstStyle/>
          <a:p>
            <a:r>
              <a:rPr lang="en-US" dirty="0">
                <a:cs typeface="Times New Roman" pitchFamily="18" charset="0"/>
              </a:rPr>
              <a:t>Strength ratings usually represent the ideal situation</a:t>
            </a:r>
            <a:r>
              <a:rPr lang="en-US" dirty="0"/>
              <a:t> </a:t>
            </a:r>
          </a:p>
          <a:p>
            <a:r>
              <a:rPr lang="en-US" dirty="0">
                <a:cs typeface="Times New Roman" pitchFamily="18" charset="0"/>
              </a:rPr>
              <a:t>Established with latch closed and locking mechanism activated</a:t>
            </a:r>
          </a:p>
          <a:p>
            <a:r>
              <a:rPr lang="en-US" dirty="0">
                <a:cs typeface="Times New Roman" pitchFamily="18" charset="0"/>
              </a:rPr>
              <a:t>User should also know unlocked strength, gate open strength and short axis strength</a:t>
            </a:r>
          </a:p>
          <a:p>
            <a:r>
              <a:rPr lang="en-US" dirty="0" smtClean="0">
                <a:cs typeface="Times New Roman" pitchFamily="18" charset="0"/>
              </a:rPr>
              <a:t>4 </a:t>
            </a:r>
            <a:r>
              <a:rPr lang="en-US" dirty="0">
                <a:cs typeface="Times New Roman" pitchFamily="18" charset="0"/>
              </a:rPr>
              <a:t>Labeling systems for </a:t>
            </a:r>
            <a:r>
              <a:rPr lang="en-US" dirty="0" err="1">
                <a:cs typeface="Times New Roman" pitchFamily="18" charset="0"/>
              </a:rPr>
              <a:t>carabiners</a:t>
            </a:r>
            <a:r>
              <a:rPr lang="en-US" dirty="0">
                <a:cs typeface="Times New Roman" pitchFamily="18" charset="0"/>
              </a:rPr>
              <a:t> sold in </a:t>
            </a:r>
            <a:r>
              <a:rPr lang="en-US" dirty="0" smtClean="0">
                <a:cs typeface="Times New Roman" pitchFamily="18" charset="0"/>
              </a:rPr>
              <a:t>U.S.</a:t>
            </a:r>
            <a:endParaRPr lang="en-US" dirty="0">
              <a:cs typeface="Times New Roman" pitchFamily="18" charset="0"/>
            </a:endParaRPr>
          </a:p>
          <a:p>
            <a:pPr lvl="1"/>
            <a:r>
              <a:rPr lang="en-US" dirty="0">
                <a:cs typeface="Times New Roman" pitchFamily="18" charset="0"/>
              </a:rPr>
              <a:t> </a:t>
            </a:r>
            <a:r>
              <a:rPr lang="en-US" b="1" dirty="0">
                <a:cs typeface="Times New Roman" pitchFamily="18" charset="0"/>
              </a:rPr>
              <a:t>CE and UIAA</a:t>
            </a:r>
            <a:r>
              <a:rPr lang="en-US" b="1" dirty="0"/>
              <a:t> </a:t>
            </a:r>
          </a:p>
          <a:p>
            <a:pPr lvl="1"/>
            <a:r>
              <a:rPr lang="en-US" b="1" dirty="0">
                <a:cs typeface="Times New Roman" pitchFamily="18" charset="0"/>
              </a:rPr>
              <a:t> </a:t>
            </a:r>
            <a:r>
              <a:rPr lang="en-US" b="1" dirty="0" smtClean="0">
                <a:cs typeface="Times New Roman" pitchFamily="18" charset="0"/>
              </a:rPr>
              <a:t>NFPA and ANSI</a:t>
            </a:r>
            <a:r>
              <a:rPr lang="en-US" b="1" dirty="0" smtClean="0"/>
              <a:t>  </a:t>
            </a:r>
            <a:endParaRPr lang="en-US" b="1"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Carabiner</a:t>
            </a:r>
            <a:r>
              <a:rPr lang="en-US" dirty="0" smtClean="0"/>
              <a:t> Strength and Labeling</a:t>
            </a:r>
            <a:endParaRPr lang="en-US" dirty="0"/>
          </a:p>
        </p:txBody>
      </p:sp>
      <p:sp>
        <p:nvSpPr>
          <p:cNvPr id="3" name="Content Placeholder 2"/>
          <p:cNvSpPr>
            <a:spLocks noGrp="1"/>
          </p:cNvSpPr>
          <p:nvPr>
            <p:ph idx="1"/>
          </p:nvPr>
        </p:nvSpPr>
        <p:spPr/>
        <p:txBody>
          <a:bodyPr/>
          <a:lstStyle/>
          <a:p>
            <a:r>
              <a:rPr lang="en-US" dirty="0" smtClean="0"/>
              <a:t>NFPA requirements for labeling</a:t>
            </a:r>
          </a:p>
          <a:p>
            <a:pPr lvl="1"/>
            <a:r>
              <a:rPr lang="en-US" dirty="0" smtClean="0"/>
              <a:t>Permanently affixed labeling 2mm or larger</a:t>
            </a:r>
          </a:p>
          <a:p>
            <a:pPr lvl="1"/>
            <a:r>
              <a:rPr lang="en-US" dirty="0" smtClean="0"/>
              <a:t>“G” – General Use</a:t>
            </a:r>
          </a:p>
          <a:p>
            <a:pPr lvl="1"/>
            <a:r>
              <a:rPr lang="en-US" dirty="0" smtClean="0"/>
              <a:t>“L” – Light Use</a:t>
            </a:r>
          </a:p>
          <a:p>
            <a:pPr lvl="1"/>
            <a:r>
              <a:rPr lang="en-US" dirty="0" smtClean="0"/>
              <a:t>“E” – Personal Escape</a:t>
            </a:r>
          </a:p>
          <a:p>
            <a:pPr lvl="1"/>
            <a:r>
              <a:rPr lang="en-US" dirty="0" smtClean="0"/>
              <a:t>“MBS” – Minimum Break Strength</a:t>
            </a:r>
          </a:p>
          <a:p>
            <a:pPr lvl="1"/>
            <a:r>
              <a:rPr lang="en-US" dirty="0" smtClean="0"/>
              <a:t>“Meets NFPA 1983 2006”</a:t>
            </a:r>
          </a:p>
        </p:txBody>
      </p:sp>
      <p:pic>
        <p:nvPicPr>
          <p:cNvPr id="5" name="Picture 4"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normAutofit fontScale="90000"/>
          </a:bodyPr>
          <a:lstStyle/>
          <a:p>
            <a:r>
              <a:rPr lang="en-US" dirty="0" err="1" smtClean="0">
                <a:solidFill>
                  <a:schemeClr val="tx1"/>
                </a:solidFill>
              </a:rPr>
              <a:t>Carabiner</a:t>
            </a:r>
            <a:r>
              <a:rPr lang="en-US" dirty="0" smtClean="0">
                <a:solidFill>
                  <a:schemeClr val="tx1"/>
                </a:solidFill>
              </a:rPr>
              <a:t> Strength and Labeling</a:t>
            </a:r>
            <a:endParaRPr lang="en-US" dirty="0">
              <a:solidFill>
                <a:schemeClr val="tx1"/>
              </a:solidFill>
            </a:endParaRPr>
          </a:p>
        </p:txBody>
      </p:sp>
      <p:sp>
        <p:nvSpPr>
          <p:cNvPr id="589827" name="Rectangle 3"/>
          <p:cNvSpPr>
            <a:spLocks noGrp="1" noChangeArrowheads="1"/>
          </p:cNvSpPr>
          <p:nvPr>
            <p:ph idx="1"/>
          </p:nvPr>
        </p:nvSpPr>
        <p:spPr/>
        <p:txBody>
          <a:bodyPr>
            <a:normAutofit fontScale="92500" lnSpcReduction="10000"/>
          </a:bodyPr>
          <a:lstStyle/>
          <a:p>
            <a:r>
              <a:rPr lang="en-US" dirty="0" smtClean="0"/>
              <a:t>NFPA 1983 testing requirements for </a:t>
            </a:r>
            <a:r>
              <a:rPr lang="en-US" dirty="0" err="1" smtClean="0"/>
              <a:t>carabiners</a:t>
            </a:r>
            <a:r>
              <a:rPr lang="en-US" dirty="0" smtClean="0"/>
              <a:t> and screw links</a:t>
            </a:r>
          </a:p>
          <a:p>
            <a:pPr lvl="1"/>
            <a:r>
              <a:rPr lang="en-US" dirty="0" smtClean="0"/>
              <a:t>Light use major axis gate open:  7 </a:t>
            </a:r>
            <a:r>
              <a:rPr lang="en-US" dirty="0" err="1" smtClean="0"/>
              <a:t>kN</a:t>
            </a:r>
            <a:r>
              <a:rPr lang="en-US" dirty="0" smtClean="0"/>
              <a:t> (1574)</a:t>
            </a:r>
          </a:p>
          <a:p>
            <a:pPr lvl="1"/>
            <a:r>
              <a:rPr lang="en-US" u="sng" dirty="0" smtClean="0"/>
              <a:t>Light use major axis gate closed:  27 </a:t>
            </a:r>
            <a:r>
              <a:rPr lang="en-US" u="sng" dirty="0" err="1" smtClean="0"/>
              <a:t>kN</a:t>
            </a:r>
            <a:r>
              <a:rPr lang="en-US" u="sng" dirty="0" smtClean="0"/>
              <a:t> (6069)</a:t>
            </a:r>
          </a:p>
          <a:p>
            <a:pPr lvl="1"/>
            <a:r>
              <a:rPr lang="en-US" dirty="0" smtClean="0"/>
              <a:t>Light use minor axis gate closed:  7 </a:t>
            </a:r>
            <a:r>
              <a:rPr lang="en-US" dirty="0" err="1" smtClean="0"/>
              <a:t>kN</a:t>
            </a:r>
            <a:r>
              <a:rPr lang="en-US" dirty="0" smtClean="0"/>
              <a:t> (1574)</a:t>
            </a:r>
          </a:p>
          <a:p>
            <a:pPr lvl="1"/>
            <a:r>
              <a:rPr lang="en-US" dirty="0" smtClean="0"/>
              <a:t>General use major axis gate open:  11 </a:t>
            </a:r>
            <a:r>
              <a:rPr lang="en-US" dirty="0" err="1" smtClean="0"/>
              <a:t>kN</a:t>
            </a:r>
            <a:r>
              <a:rPr lang="en-US" dirty="0" smtClean="0"/>
              <a:t> (2473)</a:t>
            </a:r>
          </a:p>
          <a:p>
            <a:pPr lvl="1"/>
            <a:r>
              <a:rPr lang="en-US" u="sng" dirty="0" smtClean="0"/>
              <a:t>General use major axis gate closed:  40 </a:t>
            </a:r>
            <a:r>
              <a:rPr lang="en-US" u="sng" dirty="0" err="1" smtClean="0"/>
              <a:t>kN</a:t>
            </a:r>
            <a:r>
              <a:rPr lang="en-US" u="sng" dirty="0" smtClean="0"/>
              <a:t> (8992)</a:t>
            </a:r>
          </a:p>
          <a:p>
            <a:pPr lvl="1"/>
            <a:r>
              <a:rPr lang="en-US" dirty="0" smtClean="0"/>
              <a:t>General use minor axis gate closed:  11 </a:t>
            </a:r>
            <a:r>
              <a:rPr lang="en-US" dirty="0" err="1" smtClean="0"/>
              <a:t>kN</a:t>
            </a:r>
            <a:r>
              <a:rPr lang="en-US" dirty="0" smtClean="0"/>
              <a:t> (2473)</a:t>
            </a:r>
          </a:p>
          <a:p>
            <a:r>
              <a:rPr lang="en-US" dirty="0" smtClean="0"/>
              <a:t>Design loads for all hardware require:</a:t>
            </a:r>
          </a:p>
          <a:p>
            <a:pPr lvl="1"/>
            <a:r>
              <a:rPr lang="en-US" dirty="0" smtClean="0"/>
              <a:t>Light Use: 1.33 </a:t>
            </a:r>
            <a:r>
              <a:rPr lang="en-US" dirty="0" err="1" smtClean="0"/>
              <a:t>kN</a:t>
            </a:r>
            <a:r>
              <a:rPr lang="en-US" dirty="0" smtClean="0"/>
              <a:t> (300)</a:t>
            </a:r>
          </a:p>
          <a:p>
            <a:pPr lvl="1"/>
            <a:r>
              <a:rPr lang="en-US" dirty="0" smtClean="0"/>
              <a:t>General Use: 2.67 </a:t>
            </a:r>
            <a:r>
              <a:rPr lang="en-US" dirty="0" err="1" smtClean="0"/>
              <a:t>kN</a:t>
            </a:r>
            <a:r>
              <a:rPr lang="en-US" dirty="0" smtClean="0"/>
              <a:t> (600)</a:t>
            </a:r>
          </a:p>
          <a:p>
            <a:pPr lvl="1"/>
            <a:endParaRPr lang="en-US" dirty="0"/>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Carabiner</a:t>
            </a:r>
            <a:r>
              <a:rPr lang="en-US" dirty="0" smtClean="0"/>
              <a:t> Strength and Labeling</a:t>
            </a:r>
            <a:endParaRPr lang="en-US" dirty="0"/>
          </a:p>
        </p:txBody>
      </p:sp>
      <p:sp>
        <p:nvSpPr>
          <p:cNvPr id="3" name="Content Placeholder 2"/>
          <p:cNvSpPr>
            <a:spLocks noGrp="1"/>
          </p:cNvSpPr>
          <p:nvPr>
            <p:ph idx="1"/>
          </p:nvPr>
        </p:nvSpPr>
        <p:spPr/>
        <p:txBody>
          <a:bodyPr/>
          <a:lstStyle/>
          <a:p>
            <a:r>
              <a:rPr lang="en-US" dirty="0" smtClean="0"/>
              <a:t>Application</a:t>
            </a:r>
          </a:p>
          <a:p>
            <a:pPr lvl="1"/>
            <a:r>
              <a:rPr lang="en-US" dirty="0" smtClean="0"/>
              <a:t>Strength and labeling of </a:t>
            </a:r>
            <a:r>
              <a:rPr lang="en-US" dirty="0" err="1" smtClean="0"/>
              <a:t>carabiners</a:t>
            </a:r>
            <a:r>
              <a:rPr lang="en-US" dirty="0" smtClean="0"/>
              <a:t> should be used as a guide to select the proper device for the required performance</a:t>
            </a:r>
          </a:p>
          <a:p>
            <a:pPr lvl="1"/>
            <a:r>
              <a:rPr lang="en-US" dirty="0" smtClean="0"/>
              <a:t>Sound knowledge of theoretical forces applied and system engineering are required for safe and appropriate usage of </a:t>
            </a:r>
            <a:r>
              <a:rPr lang="en-US" dirty="0" err="1" smtClean="0"/>
              <a:t>carabiners</a:t>
            </a:r>
            <a:r>
              <a:rPr lang="en-US" dirty="0" smtClean="0"/>
              <a:t>.</a:t>
            </a:r>
          </a:p>
          <a:p>
            <a:pPr lvl="1"/>
            <a:r>
              <a:rPr lang="en-US" dirty="0" smtClean="0"/>
              <a:t>Two basic categories of </a:t>
            </a:r>
            <a:r>
              <a:rPr lang="en-US" dirty="0" err="1" smtClean="0"/>
              <a:t>carabiners</a:t>
            </a:r>
            <a:endParaRPr lang="en-US" dirty="0" smtClean="0"/>
          </a:p>
          <a:p>
            <a:pPr lvl="2"/>
            <a:r>
              <a:rPr lang="en-US" dirty="0" smtClean="0"/>
              <a:t>Light Use: (300 lbs.)</a:t>
            </a:r>
          </a:p>
          <a:p>
            <a:pPr lvl="2"/>
            <a:r>
              <a:rPr lang="en-US" dirty="0" smtClean="0"/>
              <a:t>General Use: (600 lbs.)</a:t>
            </a:r>
            <a:endParaRPr lang="en-US" dirty="0"/>
          </a:p>
        </p:txBody>
      </p:sp>
      <p:pic>
        <p:nvPicPr>
          <p:cNvPr id="5" name="Picture 4"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026"/>
          <p:cNvSpPr>
            <a:spLocks noGrp="1" noChangeArrowheads="1"/>
          </p:cNvSpPr>
          <p:nvPr>
            <p:ph type="title"/>
          </p:nvPr>
        </p:nvSpPr>
        <p:spPr/>
        <p:txBody>
          <a:bodyPr>
            <a:normAutofit fontScale="90000"/>
          </a:bodyPr>
          <a:lstStyle/>
          <a:p>
            <a:r>
              <a:rPr lang="en-US" dirty="0" err="1">
                <a:cs typeface="Times New Roman" pitchFamily="18" charset="0"/>
              </a:rPr>
              <a:t>Carabiner</a:t>
            </a:r>
            <a:r>
              <a:rPr lang="en-US" dirty="0">
                <a:cs typeface="Times New Roman" pitchFamily="18" charset="0"/>
              </a:rPr>
              <a:t> Strength and Labeling</a:t>
            </a:r>
          </a:p>
        </p:txBody>
      </p:sp>
      <p:pic>
        <p:nvPicPr>
          <p:cNvPr id="280582" name="Picture 1030" descr="P1010031"/>
          <p:cNvPicPr>
            <a:picLocks noGrp="1" noChangeAspect="1" noChangeArrowheads="1"/>
          </p:cNvPicPr>
          <p:nvPr>
            <p:ph idx="1"/>
          </p:nvPr>
        </p:nvPicPr>
        <p:blipFill>
          <a:blip r:embed="rId3" cstate="print"/>
          <a:srcRect l="3334" t="17445"/>
          <a:stretch>
            <a:fillRect/>
          </a:stretch>
        </p:blipFill>
        <p:spPr>
          <a:xfrm>
            <a:off x="0" y="0"/>
            <a:ext cx="9144000" cy="6858000"/>
          </a:xfrm>
          <a:noFill/>
          <a:ln/>
        </p:spPr>
      </p:pic>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cs typeface="Times New Roman" pitchFamily="18" charset="0"/>
              </a:rPr>
              <a:t>Hardware</a:t>
            </a:r>
            <a:endParaRPr lang="en-US" dirty="0">
              <a:cs typeface="Times New Roman" pitchFamily="18" charset="0"/>
            </a:endParaRPr>
          </a:p>
        </p:txBody>
      </p:sp>
      <p:sp>
        <p:nvSpPr>
          <p:cNvPr id="183299" name="Rectangle 3"/>
          <p:cNvSpPr>
            <a:spLocks noGrp="1" noChangeArrowheads="1"/>
          </p:cNvSpPr>
          <p:nvPr>
            <p:ph sz="half" idx="1"/>
          </p:nvPr>
        </p:nvSpPr>
        <p:spPr>
          <a:xfrm>
            <a:off x="457200" y="1828800"/>
            <a:ext cx="5486400" cy="4297362"/>
          </a:xfrm>
        </p:spPr>
        <p:txBody>
          <a:bodyPr>
            <a:normAutofit/>
          </a:bodyPr>
          <a:lstStyle/>
          <a:p>
            <a:pPr algn="ctr">
              <a:buFont typeface="Wingdings" pitchFamily="2" charset="2"/>
              <a:buNone/>
            </a:pPr>
            <a:r>
              <a:rPr lang="en-US" b="1" dirty="0">
                <a:cs typeface="Times New Roman" pitchFamily="18" charset="0"/>
              </a:rPr>
              <a:t>Screw Links</a:t>
            </a:r>
          </a:p>
          <a:p>
            <a:r>
              <a:rPr lang="en-US" sz="2400" dirty="0">
                <a:cs typeface="Times New Roman" pitchFamily="18" charset="0"/>
              </a:rPr>
              <a:t>May replace </a:t>
            </a:r>
            <a:r>
              <a:rPr lang="en-US" sz="2400" dirty="0" err="1">
                <a:cs typeface="Times New Roman" pitchFamily="18" charset="0"/>
              </a:rPr>
              <a:t>carabiners</a:t>
            </a:r>
            <a:r>
              <a:rPr lang="en-US" sz="2400" dirty="0">
                <a:cs typeface="Times New Roman" pitchFamily="18" charset="0"/>
              </a:rPr>
              <a:t> as certain links in the high angle system – predominantly harness </a:t>
            </a:r>
            <a:r>
              <a:rPr lang="en-US" sz="2400" dirty="0" smtClean="0">
                <a:cs typeface="Times New Roman" pitchFamily="18" charset="0"/>
              </a:rPr>
              <a:t>attachment</a:t>
            </a:r>
          </a:p>
          <a:p>
            <a:r>
              <a:rPr lang="en-US" sz="2400" dirty="0" smtClean="0">
                <a:cs typeface="Times New Roman" pitchFamily="18" charset="0"/>
              </a:rPr>
              <a:t>Various shapes with common locking mechanism</a:t>
            </a:r>
          </a:p>
          <a:p>
            <a:r>
              <a:rPr lang="en-US" sz="2400" dirty="0" smtClean="0">
                <a:cs typeface="Times New Roman" pitchFamily="18" charset="0"/>
              </a:rPr>
              <a:t>Advantages</a:t>
            </a:r>
            <a:endParaRPr lang="en-US" sz="2400" dirty="0">
              <a:cs typeface="Times New Roman" pitchFamily="18" charset="0"/>
            </a:endParaRPr>
          </a:p>
          <a:p>
            <a:pPr lvl="1"/>
            <a:r>
              <a:rPr lang="en-US" dirty="0">
                <a:cs typeface="Times New Roman" pitchFamily="18" charset="0"/>
              </a:rPr>
              <a:t>Inexpensive </a:t>
            </a:r>
          </a:p>
          <a:p>
            <a:pPr lvl="1"/>
            <a:r>
              <a:rPr lang="en-US" dirty="0">
                <a:cs typeface="Times New Roman" pitchFamily="18" charset="0"/>
              </a:rPr>
              <a:t>Strong regardless of direction of </a:t>
            </a:r>
            <a:r>
              <a:rPr lang="en-US" dirty="0" smtClean="0">
                <a:cs typeface="Times New Roman" pitchFamily="18" charset="0"/>
              </a:rPr>
              <a:t>load</a:t>
            </a:r>
          </a:p>
          <a:p>
            <a:pPr lvl="1">
              <a:buNone/>
            </a:pPr>
            <a:endParaRPr lang="en-US" dirty="0">
              <a:cs typeface="Times New Roman" pitchFamily="18" charset="0"/>
            </a:endParaRPr>
          </a:p>
        </p:txBody>
      </p:sp>
      <p:pic>
        <p:nvPicPr>
          <p:cNvPr id="750595" name="Picture 3"/>
          <p:cNvPicPr>
            <a:picLocks noGrp="1" noChangeAspect="1" noChangeArrowheads="1"/>
          </p:cNvPicPr>
          <p:nvPr>
            <p:ph sz="half" idx="2"/>
          </p:nvPr>
        </p:nvPicPr>
        <p:blipFill>
          <a:blip r:embed="rId3" cstate="print"/>
          <a:stretch>
            <a:fillRect/>
          </a:stretch>
        </p:blipFill>
        <p:spPr bwMode="auto">
          <a:xfrm rot="5400000">
            <a:off x="4846323" y="2926080"/>
            <a:ext cx="4881969" cy="192024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Screw Link Advantages</a:t>
            </a:r>
          </a:p>
          <a:p>
            <a:pPr lvl="1"/>
            <a:r>
              <a:rPr lang="en-US" dirty="0" smtClean="0">
                <a:cs typeface="Times New Roman" pitchFamily="18" charset="0"/>
              </a:rPr>
              <a:t>Inexpensive </a:t>
            </a:r>
          </a:p>
          <a:p>
            <a:pPr lvl="1"/>
            <a:r>
              <a:rPr lang="en-US" dirty="0" smtClean="0">
                <a:cs typeface="Times New Roman" pitchFamily="18" charset="0"/>
              </a:rPr>
              <a:t>Strong regardless of direction of load</a:t>
            </a:r>
          </a:p>
          <a:p>
            <a:pPr lvl="1"/>
            <a:r>
              <a:rPr lang="en-US" dirty="0" smtClean="0">
                <a:cs typeface="Times New Roman" pitchFamily="18" charset="0"/>
              </a:rPr>
              <a:t>Small – reduce rigging length</a:t>
            </a:r>
          </a:p>
          <a:p>
            <a:r>
              <a:rPr lang="en-US" dirty="0" smtClean="0">
                <a:cs typeface="Times New Roman" pitchFamily="18" charset="0"/>
              </a:rPr>
              <a:t>Screw Link Disadvantages</a:t>
            </a:r>
          </a:p>
          <a:p>
            <a:pPr lvl="1"/>
            <a:r>
              <a:rPr lang="en-US" dirty="0" smtClean="0"/>
              <a:t>Screw links can become misaligned if forces are applied when they are not locked.</a:t>
            </a:r>
          </a:p>
          <a:p>
            <a:pPr lvl="1"/>
            <a:r>
              <a:rPr lang="en-US" dirty="0" smtClean="0">
                <a:cs typeface="Times New Roman" pitchFamily="18" charset="0"/>
              </a:rPr>
              <a:t>Must be screwed fully for strength </a:t>
            </a:r>
          </a:p>
          <a:p>
            <a:pPr lvl="1"/>
            <a:r>
              <a:rPr lang="en-US" dirty="0" smtClean="0">
                <a:cs typeface="Times New Roman" pitchFamily="18" charset="0"/>
              </a:rPr>
              <a:t>Require high number of turns to operate sleeve </a:t>
            </a:r>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Protection and Equipment</a:t>
            </a:r>
            <a:endParaRPr lang="en-US" dirty="0"/>
          </a:p>
        </p:txBody>
      </p:sp>
      <p:sp>
        <p:nvSpPr>
          <p:cNvPr id="3" name="Content Placeholder 2"/>
          <p:cNvSpPr>
            <a:spLocks noGrp="1"/>
          </p:cNvSpPr>
          <p:nvPr>
            <p:ph idx="1"/>
          </p:nvPr>
        </p:nvSpPr>
        <p:spPr/>
        <p:txBody>
          <a:bodyPr/>
          <a:lstStyle/>
          <a:p>
            <a:r>
              <a:rPr lang="en-US" dirty="0" smtClean="0"/>
              <a:t>Footwear</a:t>
            </a:r>
          </a:p>
          <a:p>
            <a:pPr lvl="1"/>
            <a:r>
              <a:rPr lang="en-US" dirty="0" smtClean="0"/>
              <a:t>Provide ankle support</a:t>
            </a:r>
          </a:p>
          <a:p>
            <a:pPr lvl="1"/>
            <a:r>
              <a:rPr lang="en-US" dirty="0" smtClean="0"/>
              <a:t>Weather and environment appropriate</a:t>
            </a:r>
          </a:p>
          <a:p>
            <a:pPr lvl="1"/>
            <a:r>
              <a:rPr lang="en-US" dirty="0" smtClean="0"/>
              <a:t>Non slip sole with aggressive tread</a:t>
            </a:r>
            <a:endParaRPr lang="en-US" dirty="0"/>
          </a:p>
        </p:txBody>
      </p:sp>
      <p:pic>
        <p:nvPicPr>
          <p:cNvPr id="5" name="Picture 4"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457200"/>
            <a:ext cx="8229600" cy="1143000"/>
          </a:xfrm>
        </p:spPr>
        <p:txBody>
          <a:bodyPr>
            <a:noAutofit/>
          </a:bodyPr>
          <a:lstStyle/>
          <a:p>
            <a:r>
              <a:rPr lang="en-US" sz="3600" dirty="0">
                <a:cs typeface="Times New Roman" pitchFamily="18" charset="0"/>
              </a:rPr>
              <a:t>Use and Care of </a:t>
            </a:r>
            <a:r>
              <a:rPr lang="en-US" sz="3600" dirty="0" err="1">
                <a:cs typeface="Times New Roman" pitchFamily="18" charset="0"/>
              </a:rPr>
              <a:t>Carabiners</a:t>
            </a:r>
            <a:r>
              <a:rPr lang="en-US" sz="3600" dirty="0">
                <a:cs typeface="Times New Roman" pitchFamily="18" charset="0"/>
              </a:rPr>
              <a:t> and Screw Links</a:t>
            </a:r>
          </a:p>
        </p:txBody>
      </p:sp>
      <p:sp>
        <p:nvSpPr>
          <p:cNvPr id="186371" name="Rectangle 3"/>
          <p:cNvSpPr>
            <a:spLocks noGrp="1" noChangeArrowheads="1"/>
          </p:cNvSpPr>
          <p:nvPr>
            <p:ph sz="half" idx="1"/>
          </p:nvPr>
        </p:nvSpPr>
        <p:spPr>
          <a:xfrm>
            <a:off x="457200" y="2133599"/>
            <a:ext cx="4038600" cy="4221325"/>
          </a:xfrm>
        </p:spPr>
        <p:txBody>
          <a:bodyPr>
            <a:normAutofit/>
          </a:bodyPr>
          <a:lstStyle/>
          <a:p>
            <a:pPr algn="ctr">
              <a:buFont typeface="Wingdings" pitchFamily="2" charset="2"/>
              <a:buNone/>
            </a:pPr>
            <a:r>
              <a:rPr lang="en-US" b="1" dirty="0">
                <a:cs typeface="Times New Roman" pitchFamily="18" charset="0"/>
              </a:rPr>
              <a:t>Inspect</a:t>
            </a:r>
            <a:r>
              <a:rPr lang="en-US" b="1" dirty="0"/>
              <a:t>ion</a:t>
            </a:r>
          </a:p>
          <a:p>
            <a:r>
              <a:rPr lang="en-US" dirty="0">
                <a:cs typeface="Times New Roman" pitchFamily="18" charset="0"/>
              </a:rPr>
              <a:t>Excessive side loading of gates (tightness)</a:t>
            </a:r>
            <a:r>
              <a:rPr lang="en-US" dirty="0"/>
              <a:t> </a:t>
            </a:r>
          </a:p>
          <a:p>
            <a:r>
              <a:rPr lang="en-US" dirty="0">
                <a:cs typeface="Times New Roman" pitchFamily="18" charset="0"/>
              </a:rPr>
              <a:t>Hinges, pins, latches, threads</a:t>
            </a:r>
          </a:p>
          <a:p>
            <a:r>
              <a:rPr lang="en-US" dirty="0">
                <a:cs typeface="Times New Roman" pitchFamily="18" charset="0"/>
              </a:rPr>
              <a:t>Burrs and scratches</a:t>
            </a:r>
            <a:r>
              <a:rPr lang="en-US" dirty="0"/>
              <a:t> </a:t>
            </a:r>
          </a:p>
        </p:txBody>
      </p:sp>
      <p:sp>
        <p:nvSpPr>
          <p:cNvPr id="186372" name="Rectangle 4"/>
          <p:cNvSpPr>
            <a:spLocks noGrp="1" noChangeArrowheads="1"/>
          </p:cNvSpPr>
          <p:nvPr>
            <p:ph sz="half" idx="2"/>
          </p:nvPr>
        </p:nvSpPr>
        <p:spPr>
          <a:xfrm>
            <a:off x="4648200" y="2133600"/>
            <a:ext cx="4038600" cy="4221324"/>
          </a:xfrm>
        </p:spPr>
        <p:txBody>
          <a:bodyPr>
            <a:normAutofit/>
          </a:bodyPr>
          <a:lstStyle/>
          <a:p>
            <a:pPr algn="ctr">
              <a:buFont typeface="Wingdings" pitchFamily="2" charset="2"/>
              <a:buNone/>
            </a:pPr>
            <a:r>
              <a:rPr lang="en-US" b="1" dirty="0">
                <a:cs typeface="Times New Roman" pitchFamily="18" charset="0"/>
              </a:rPr>
              <a:t>Care</a:t>
            </a:r>
          </a:p>
          <a:p>
            <a:r>
              <a:rPr lang="en-US" sz="2400" dirty="0">
                <a:cs typeface="Times New Roman" pitchFamily="18" charset="0"/>
              </a:rPr>
              <a:t>Wash and dry  </a:t>
            </a:r>
          </a:p>
          <a:p>
            <a:r>
              <a:rPr lang="en-US" sz="2400" dirty="0">
                <a:cs typeface="Times New Roman" pitchFamily="18" charset="0"/>
              </a:rPr>
              <a:t>Apply WD40 to hinges, wipe off excess</a:t>
            </a:r>
          </a:p>
          <a:p>
            <a:r>
              <a:rPr lang="en-US" sz="2400" dirty="0">
                <a:cs typeface="Times New Roman" pitchFamily="18" charset="0"/>
              </a:rPr>
              <a:t>Keep secure to gear   slings or harness.</a:t>
            </a:r>
          </a:p>
          <a:p>
            <a:r>
              <a:rPr lang="en-US" sz="2400" dirty="0">
                <a:cs typeface="Times New Roman" pitchFamily="18" charset="0"/>
              </a:rPr>
              <a:t>Do not drop, kick or toss.</a:t>
            </a:r>
          </a:p>
          <a:p>
            <a:r>
              <a:rPr lang="en-US" sz="2400" dirty="0">
                <a:cs typeface="Times New Roman" pitchFamily="18" charset="0"/>
              </a:rPr>
              <a:t>Remove from service if dropped from significant height</a:t>
            </a:r>
            <a:r>
              <a:rPr lang="en-US" sz="2400" dirty="0"/>
              <a:t>  </a:t>
            </a:r>
          </a:p>
        </p:txBody>
      </p:sp>
      <p:pic>
        <p:nvPicPr>
          <p:cNvPr id="7" name="Picture 6"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a:bodyPr>
          <a:lstStyle/>
          <a:p>
            <a:r>
              <a:rPr lang="en-US" sz="3200" dirty="0" smtClean="0"/>
              <a:t>Descent Control Devices</a:t>
            </a:r>
            <a:endParaRPr lang="en-US" sz="3200" dirty="0"/>
          </a:p>
        </p:txBody>
      </p:sp>
      <p:pic>
        <p:nvPicPr>
          <p:cNvPr id="886790" name="Picture 6"/>
          <p:cNvPicPr>
            <a:picLocks noChangeAspect="1" noChangeArrowheads="1"/>
          </p:cNvPicPr>
          <p:nvPr/>
        </p:nvPicPr>
        <p:blipFill>
          <a:blip r:embed="rId3" cstate="print"/>
          <a:srcRect/>
          <a:stretch>
            <a:fillRect/>
          </a:stretch>
        </p:blipFill>
        <p:spPr bwMode="auto">
          <a:xfrm>
            <a:off x="365760" y="4206240"/>
            <a:ext cx="2190390" cy="1920240"/>
          </a:xfrm>
          <a:prstGeom prst="rect">
            <a:avLst/>
          </a:prstGeom>
          <a:noFill/>
          <a:ln w="9525">
            <a:noFill/>
            <a:miter lim="800000"/>
            <a:headEnd/>
            <a:tailEnd/>
          </a:ln>
          <a:effectLst/>
        </p:spPr>
      </p:pic>
      <p:pic>
        <p:nvPicPr>
          <p:cNvPr id="886791" name="Picture 7"/>
          <p:cNvPicPr>
            <a:picLocks noChangeAspect="1" noChangeArrowheads="1"/>
          </p:cNvPicPr>
          <p:nvPr/>
        </p:nvPicPr>
        <p:blipFill>
          <a:blip r:embed="rId4" cstate="print"/>
          <a:srcRect/>
          <a:stretch>
            <a:fillRect/>
          </a:stretch>
        </p:blipFill>
        <p:spPr bwMode="auto">
          <a:xfrm rot="5400000">
            <a:off x="4663440" y="2081946"/>
            <a:ext cx="1920240" cy="6170340"/>
          </a:xfrm>
          <a:prstGeom prst="rect">
            <a:avLst/>
          </a:prstGeom>
          <a:noFill/>
          <a:ln w="9525">
            <a:noFill/>
            <a:miter lim="800000"/>
            <a:headEnd/>
            <a:tailEnd/>
          </a:ln>
          <a:effectLst/>
        </p:spPr>
      </p:pic>
      <p:graphicFrame>
        <p:nvGraphicFramePr>
          <p:cNvPr id="12" name="Diagram 11"/>
          <p:cNvGraphicFramePr/>
          <p:nvPr/>
        </p:nvGraphicFramePr>
        <p:xfrm>
          <a:off x="381000" y="1295400"/>
          <a:ext cx="8305800" cy="2819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Brochure Logo_Blade GREEN.png"/>
          <p:cNvPicPr>
            <a:picLocks noChangeAspect="1"/>
          </p:cNvPicPr>
          <p:nvPr/>
        </p:nvPicPr>
        <p:blipFill>
          <a:blip r:embed="rId10"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304800"/>
            <a:ext cx="8229600" cy="1143000"/>
          </a:xfrm>
        </p:spPr>
        <p:txBody>
          <a:bodyPr/>
          <a:lstStyle/>
          <a:p>
            <a:r>
              <a:rPr lang="en-US" dirty="0">
                <a:cs typeface="Times New Roman" pitchFamily="18" charset="0"/>
              </a:rPr>
              <a:t> Brake Bar Racks</a:t>
            </a:r>
            <a:r>
              <a:rPr lang="en-US" dirty="0"/>
              <a:t> </a:t>
            </a:r>
          </a:p>
        </p:txBody>
      </p:sp>
      <p:pic>
        <p:nvPicPr>
          <p:cNvPr id="6" name="Picture 7"/>
          <p:cNvPicPr>
            <a:picLocks noChangeAspect="1" noChangeArrowheads="1"/>
          </p:cNvPicPr>
          <p:nvPr/>
        </p:nvPicPr>
        <p:blipFill>
          <a:blip r:embed="rId3" cstate="print"/>
          <a:stretch>
            <a:fillRect/>
          </a:stretch>
        </p:blipFill>
        <p:spPr bwMode="auto">
          <a:xfrm>
            <a:off x="3749040" y="1371600"/>
            <a:ext cx="1593565" cy="5120640"/>
          </a:xfrm>
          <a:prstGeom prst="rect">
            <a:avLst/>
          </a:prstGeom>
          <a:noFill/>
          <a:ln w="9525">
            <a:noFill/>
            <a:miter lim="800000"/>
            <a:headEnd/>
            <a:tailEnd/>
          </a:ln>
          <a:effectLst/>
        </p:spPr>
      </p:pic>
      <p:graphicFrame>
        <p:nvGraphicFramePr>
          <p:cNvPr id="7" name="Diagram 6"/>
          <p:cNvGraphicFramePr/>
          <p:nvPr/>
        </p:nvGraphicFramePr>
        <p:xfrm>
          <a:off x="228600" y="1397002"/>
          <a:ext cx="3581400" cy="5156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nvGraphicFramePr>
        <p:xfrm>
          <a:off x="6934200" y="2438400"/>
          <a:ext cx="1981200" cy="2743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4" name="Straight Arrow Connector 13"/>
          <p:cNvCxnSpPr/>
          <p:nvPr/>
        </p:nvCxnSpPr>
        <p:spPr>
          <a:xfrm rot="10800000" flipV="1">
            <a:off x="4724400" y="4114800"/>
            <a:ext cx="2209800" cy="9906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4572000" y="4800600"/>
            <a:ext cx="2362200" cy="12954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572000" y="1524000"/>
            <a:ext cx="2362200" cy="12192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4800600" y="3124200"/>
            <a:ext cx="2133600" cy="304800"/>
          </a:xfrm>
          <a:prstGeom prst="straightConnector1">
            <a:avLst/>
          </a:prstGeom>
          <a:ln w="57150">
            <a:headEnd type="none" w="med" len="med"/>
            <a:tailEnd type="triangle" w="med" len="med"/>
          </a:ln>
          <a:effectLst>
            <a:glow rad="63500">
              <a:schemeClr val="accent2">
                <a:satMod val="175000"/>
                <a:alpha val="40000"/>
              </a:schemeClr>
            </a:glow>
            <a:outerShdw blurRad="130000" dist="101600" dir="2700000" algn="tl" rotWithShape="0">
              <a:srgbClr val="000000">
                <a:alpha val="35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pic>
        <p:nvPicPr>
          <p:cNvPr id="11" name="Picture 10" descr="Brochure Logo_Blade GREEN.png"/>
          <p:cNvPicPr>
            <a:picLocks noChangeAspect="1"/>
          </p:cNvPicPr>
          <p:nvPr/>
        </p:nvPicPr>
        <p:blipFill>
          <a:blip r:embed="rId14" cstate="print"/>
          <a:stretch>
            <a:fillRect/>
          </a:stretch>
        </p:blipFill>
        <p:spPr>
          <a:xfrm>
            <a:off x="0" y="0"/>
            <a:ext cx="916235" cy="914400"/>
          </a:xfrm>
          <a:prstGeom prst="rect">
            <a:avLst/>
          </a:prstGeom>
        </p:spPr>
      </p:pic>
      <p:pic>
        <p:nvPicPr>
          <p:cNvPr id="12"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H:\BROCHURE LOGOS\RM Logo Horiz BLK TXT.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Descent Control Devices</a:t>
            </a:r>
            <a:endParaRPr lang="en-US" dirty="0"/>
          </a:p>
        </p:txBody>
      </p:sp>
      <p:sp>
        <p:nvSpPr>
          <p:cNvPr id="7" name="Content Placeholder 6"/>
          <p:cNvSpPr>
            <a:spLocks noGrp="1"/>
          </p:cNvSpPr>
          <p:nvPr>
            <p:ph idx="1"/>
          </p:nvPr>
        </p:nvSpPr>
        <p:spPr/>
        <p:txBody>
          <a:bodyPr>
            <a:normAutofit/>
          </a:bodyPr>
          <a:lstStyle/>
          <a:p>
            <a:r>
              <a:rPr lang="en-US" sz="2400" dirty="0" smtClean="0"/>
              <a:t>Specialized Devices </a:t>
            </a:r>
          </a:p>
          <a:p>
            <a:pPr lvl="1"/>
            <a:r>
              <a:rPr lang="en-US" sz="2000" dirty="0" smtClean="0"/>
              <a:t>Often serve multiple purposes</a:t>
            </a:r>
          </a:p>
          <a:p>
            <a:pPr lvl="1"/>
            <a:r>
              <a:rPr lang="en-US" sz="2000" dirty="0" smtClean="0"/>
              <a:t>Escape DCD’s</a:t>
            </a:r>
            <a:endParaRPr lang="en-US" sz="2000" dirty="0"/>
          </a:p>
        </p:txBody>
      </p:sp>
      <p:pic>
        <p:nvPicPr>
          <p:cNvPr id="8" name="Picture 5"/>
          <p:cNvPicPr>
            <a:picLocks noChangeAspect="1" noChangeArrowheads="1"/>
          </p:cNvPicPr>
          <p:nvPr/>
        </p:nvPicPr>
        <p:blipFill>
          <a:blip r:embed="rId3" cstate="print"/>
          <a:srcRect/>
          <a:stretch>
            <a:fillRect/>
          </a:stretch>
        </p:blipFill>
        <p:spPr bwMode="auto">
          <a:xfrm>
            <a:off x="731521" y="3108960"/>
            <a:ext cx="3094463" cy="3383280"/>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l="9600" t="8101" b="18228"/>
          <a:stretch>
            <a:fillRect/>
          </a:stretch>
        </p:blipFill>
        <p:spPr bwMode="auto">
          <a:xfrm>
            <a:off x="3749040" y="3107304"/>
            <a:ext cx="2628845" cy="3384936"/>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l="16000" b="39705"/>
          <a:stretch>
            <a:fillRect/>
          </a:stretch>
        </p:blipFill>
        <p:spPr bwMode="auto">
          <a:xfrm>
            <a:off x="6309361" y="3108960"/>
            <a:ext cx="2088753" cy="3383280"/>
          </a:xfrm>
          <a:prstGeom prst="rect">
            <a:avLst/>
          </a:prstGeom>
          <a:noFill/>
          <a:ln w="9525">
            <a:noFill/>
            <a:miter lim="800000"/>
            <a:headEnd/>
            <a:tailEnd/>
          </a:ln>
          <a:effectLst/>
        </p:spPr>
      </p:pic>
      <p:pic>
        <p:nvPicPr>
          <p:cNvPr id="11" name="Picture 10" descr="Brochure Logo_Blade GREEN.png"/>
          <p:cNvPicPr>
            <a:picLocks noChangeAspect="1"/>
          </p:cNvPicPr>
          <p:nvPr/>
        </p:nvPicPr>
        <p:blipFill>
          <a:blip r:embed="rId6" cstate="print"/>
          <a:stretch>
            <a:fillRect/>
          </a:stretch>
        </p:blipFill>
        <p:spPr>
          <a:xfrm>
            <a:off x="0" y="0"/>
            <a:ext cx="916235" cy="914400"/>
          </a:xfrm>
          <a:prstGeom prst="rect">
            <a:avLst/>
          </a:prstGeom>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H:\BROCHURE LOGOS\RM Logo Horiz BLK TXT.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Strength and Labeling Requirements</a:t>
            </a:r>
            <a:endParaRPr lang="en-US" sz="4000" dirty="0"/>
          </a:p>
        </p:txBody>
      </p:sp>
      <p:sp>
        <p:nvSpPr>
          <p:cNvPr id="3" name="Content Placeholder 2"/>
          <p:cNvSpPr>
            <a:spLocks noGrp="1"/>
          </p:cNvSpPr>
          <p:nvPr>
            <p:ph idx="1"/>
          </p:nvPr>
        </p:nvSpPr>
        <p:spPr>
          <a:xfrm>
            <a:off x="457200" y="2133600"/>
            <a:ext cx="8229600" cy="4389120"/>
          </a:xfrm>
        </p:spPr>
        <p:txBody>
          <a:bodyPr/>
          <a:lstStyle/>
          <a:p>
            <a:r>
              <a:rPr lang="en-US" dirty="0" smtClean="0"/>
              <a:t>NFPA 1983 testing requirements for descent control devices</a:t>
            </a:r>
          </a:p>
          <a:p>
            <a:pPr lvl="1"/>
            <a:r>
              <a:rPr lang="en-US" dirty="0" smtClean="0"/>
              <a:t>Personal escape: 13.5 </a:t>
            </a:r>
            <a:r>
              <a:rPr lang="en-US" dirty="0" err="1" smtClean="0"/>
              <a:t>kN.</a:t>
            </a:r>
            <a:r>
              <a:rPr lang="en-US" dirty="0" smtClean="0"/>
              <a:t> (3034)</a:t>
            </a:r>
          </a:p>
          <a:p>
            <a:pPr lvl="1"/>
            <a:r>
              <a:rPr lang="en-US" dirty="0" smtClean="0"/>
              <a:t>Light Use:  13.5 </a:t>
            </a:r>
            <a:r>
              <a:rPr lang="en-US" dirty="0" err="1" smtClean="0"/>
              <a:t>kN.</a:t>
            </a:r>
            <a:r>
              <a:rPr lang="en-US" dirty="0" smtClean="0"/>
              <a:t> (3034)</a:t>
            </a:r>
          </a:p>
          <a:p>
            <a:pPr lvl="1"/>
            <a:r>
              <a:rPr lang="en-US" dirty="0" smtClean="0"/>
              <a:t>General Use:  22 </a:t>
            </a:r>
            <a:r>
              <a:rPr lang="en-US" dirty="0" err="1" smtClean="0"/>
              <a:t>kN.</a:t>
            </a:r>
            <a:r>
              <a:rPr lang="en-US" dirty="0" smtClean="0"/>
              <a:t> (4946)</a:t>
            </a:r>
          </a:p>
          <a:p>
            <a:pPr lvl="1"/>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cs typeface="Times New Roman" pitchFamily="18" charset="0"/>
              </a:rPr>
              <a:t>Rope Grab Devices</a:t>
            </a:r>
            <a:r>
              <a:rPr lang="en-US"/>
              <a:t> </a:t>
            </a:r>
          </a:p>
        </p:txBody>
      </p:sp>
      <p:sp>
        <p:nvSpPr>
          <p:cNvPr id="199683" name="Rectangle 3"/>
          <p:cNvSpPr>
            <a:spLocks noGrp="1" noChangeArrowheads="1"/>
          </p:cNvSpPr>
          <p:nvPr>
            <p:ph type="body" sz="half" idx="1"/>
          </p:nvPr>
        </p:nvSpPr>
        <p:spPr/>
        <p:txBody>
          <a:bodyPr>
            <a:normAutofit/>
          </a:bodyPr>
          <a:lstStyle/>
          <a:p>
            <a:pPr algn="ctr"/>
            <a:r>
              <a:rPr lang="en-US" b="1" dirty="0">
                <a:cs typeface="Times New Roman" pitchFamily="18" charset="0"/>
              </a:rPr>
              <a:t>Personal Ascenders</a:t>
            </a:r>
            <a:r>
              <a:rPr lang="en-US" dirty="0">
                <a:cs typeface="Times New Roman" pitchFamily="18" charset="0"/>
              </a:rPr>
              <a:t> </a:t>
            </a:r>
            <a:r>
              <a:rPr lang="en-US" dirty="0" smtClean="0">
                <a:cs typeface="Times New Roman" pitchFamily="18" charset="0"/>
              </a:rPr>
              <a:t> </a:t>
            </a:r>
            <a:endParaRPr lang="en-US" dirty="0">
              <a:cs typeface="Times New Roman" pitchFamily="18" charset="0"/>
            </a:endParaRPr>
          </a:p>
          <a:p>
            <a:pPr lvl="1"/>
            <a:r>
              <a:rPr lang="en-US" sz="1900" dirty="0">
                <a:cs typeface="Times New Roman" pitchFamily="18" charset="0"/>
              </a:rPr>
              <a:t>Used to travel up a fixed rope</a:t>
            </a:r>
          </a:p>
          <a:p>
            <a:pPr lvl="1"/>
            <a:r>
              <a:rPr lang="en-US" sz="1900" dirty="0">
                <a:cs typeface="Times New Roman" pitchFamily="18" charset="0"/>
              </a:rPr>
              <a:t>Designed for one person’s body weight</a:t>
            </a:r>
          </a:p>
          <a:p>
            <a:pPr lvl="1"/>
            <a:r>
              <a:rPr lang="en-US" sz="1900" dirty="0">
                <a:cs typeface="Times New Roman" pitchFamily="18" charset="0"/>
              </a:rPr>
              <a:t>May have handle with safety catch to apply with one</a:t>
            </a:r>
            <a:r>
              <a:rPr lang="en-US" sz="1900" dirty="0">
                <a:solidFill>
                  <a:srgbClr val="FF0000"/>
                </a:solidFill>
                <a:cs typeface="Times New Roman" pitchFamily="18" charset="0"/>
              </a:rPr>
              <a:t> </a:t>
            </a:r>
            <a:r>
              <a:rPr lang="en-US" sz="1900" dirty="0">
                <a:cs typeface="Times New Roman" pitchFamily="18" charset="0"/>
              </a:rPr>
              <a:t>hand </a:t>
            </a:r>
          </a:p>
          <a:p>
            <a:pPr lvl="1"/>
            <a:r>
              <a:rPr lang="en-US" sz="1900" dirty="0">
                <a:cs typeface="Times New Roman" pitchFamily="18" charset="0"/>
              </a:rPr>
              <a:t>Most are for ½” ropes or less </a:t>
            </a:r>
          </a:p>
          <a:p>
            <a:pPr lvl="1"/>
            <a:r>
              <a:rPr lang="en-US" sz="1900" dirty="0">
                <a:cs typeface="Times New Roman" pitchFamily="18" charset="0"/>
              </a:rPr>
              <a:t>Slide freely in one direction, locked in place after correctly applying downward force. Toothed cam grips rope</a:t>
            </a:r>
          </a:p>
          <a:p>
            <a:pPr>
              <a:buFont typeface="Wingdings" pitchFamily="2" charset="2"/>
              <a:buNone/>
            </a:pPr>
            <a:r>
              <a:rPr lang="en-US" sz="2400" dirty="0">
                <a:cs typeface="Times New Roman" pitchFamily="18" charset="0"/>
              </a:rPr>
              <a:t>  </a:t>
            </a:r>
            <a:r>
              <a:rPr lang="en-US" sz="2400" dirty="0"/>
              <a:t>   </a:t>
            </a:r>
          </a:p>
        </p:txBody>
      </p:sp>
      <p:pic>
        <p:nvPicPr>
          <p:cNvPr id="738305" name="Picture 1"/>
          <p:cNvPicPr>
            <a:picLocks noChangeAspect="1" noChangeArrowheads="1"/>
          </p:cNvPicPr>
          <p:nvPr/>
        </p:nvPicPr>
        <p:blipFill>
          <a:blip r:embed="rId3" cstate="print"/>
          <a:srcRect/>
          <a:stretch>
            <a:fillRect/>
          </a:stretch>
        </p:blipFill>
        <p:spPr bwMode="auto">
          <a:xfrm>
            <a:off x="5212080" y="1371600"/>
            <a:ext cx="2381250" cy="457200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cs typeface="Times New Roman" pitchFamily="18" charset="0"/>
              </a:rPr>
              <a:t>Rope Grab Devices</a:t>
            </a:r>
          </a:p>
        </p:txBody>
      </p:sp>
      <p:sp>
        <p:nvSpPr>
          <p:cNvPr id="200707" name="Rectangle 3"/>
          <p:cNvSpPr>
            <a:spLocks noGrp="1" noChangeArrowheads="1"/>
          </p:cNvSpPr>
          <p:nvPr>
            <p:ph type="body" sz="half" idx="2"/>
          </p:nvPr>
        </p:nvSpPr>
        <p:spPr/>
        <p:txBody>
          <a:bodyPr/>
          <a:lstStyle/>
          <a:p>
            <a:r>
              <a:rPr lang="en-US" sz="2400" b="1" dirty="0">
                <a:cs typeface="Times New Roman" pitchFamily="18" charset="0"/>
              </a:rPr>
              <a:t>General Use Ascenders</a:t>
            </a:r>
          </a:p>
          <a:p>
            <a:pPr lvl="1"/>
            <a:r>
              <a:rPr lang="en-US" sz="1900" dirty="0">
                <a:cs typeface="Times New Roman" pitchFamily="18" charset="0"/>
              </a:rPr>
              <a:t>Must be taken apart to apply on rope</a:t>
            </a:r>
          </a:p>
          <a:p>
            <a:pPr lvl="1"/>
            <a:r>
              <a:rPr lang="en-US" sz="1900" dirty="0">
                <a:cs typeface="Times New Roman" pitchFamily="18" charset="0"/>
              </a:rPr>
              <a:t>Hold well on wet, icy and muddy ropes </a:t>
            </a:r>
          </a:p>
          <a:p>
            <a:pPr lvl="1"/>
            <a:r>
              <a:rPr lang="en-US" sz="1900" dirty="0">
                <a:cs typeface="Times New Roman" pitchFamily="18" charset="0"/>
              </a:rPr>
              <a:t>Teeth designed to cause minimum damage to rope sheath </a:t>
            </a:r>
          </a:p>
          <a:p>
            <a:pPr lvl="1"/>
            <a:r>
              <a:rPr lang="en-US" sz="1900" dirty="0">
                <a:cs typeface="Times New Roman" pitchFamily="18" charset="0"/>
              </a:rPr>
              <a:t>2 Most common</a:t>
            </a:r>
          </a:p>
          <a:p>
            <a:pPr lvl="2"/>
            <a:r>
              <a:rPr lang="en-US" sz="1900" dirty="0">
                <a:cs typeface="Times New Roman" pitchFamily="18" charset="0"/>
              </a:rPr>
              <a:t>Gibbs® </a:t>
            </a:r>
          </a:p>
          <a:p>
            <a:pPr lvl="2"/>
            <a:r>
              <a:rPr lang="en-US" sz="1900" dirty="0" err="1">
                <a:cs typeface="Times New Roman" pitchFamily="18" charset="0"/>
              </a:rPr>
              <a:t>Rescusender</a:t>
            </a:r>
            <a:r>
              <a:rPr lang="en-US" sz="1900" dirty="0">
                <a:cs typeface="Times New Roman" pitchFamily="18" charset="0"/>
              </a:rPr>
              <a:t>®</a:t>
            </a:r>
          </a:p>
          <a:p>
            <a:pPr lvl="1"/>
            <a:r>
              <a:rPr lang="en-US" sz="1900" dirty="0">
                <a:cs typeface="Times New Roman" pitchFamily="18" charset="0"/>
              </a:rPr>
              <a:t>Not intended to be </a:t>
            </a:r>
            <a:r>
              <a:rPr lang="en-US" sz="1900" dirty="0" smtClean="0">
                <a:cs typeface="Times New Roman" pitchFamily="18" charset="0"/>
              </a:rPr>
              <a:t>used </a:t>
            </a:r>
            <a:r>
              <a:rPr lang="en-US" sz="1900" dirty="0">
                <a:cs typeface="Times New Roman" pitchFamily="18" charset="0"/>
              </a:rPr>
              <a:t>in belay systems   </a:t>
            </a:r>
            <a:r>
              <a:rPr lang="en-US" sz="1900" dirty="0"/>
              <a:t>  </a:t>
            </a:r>
          </a:p>
        </p:txBody>
      </p:sp>
      <p:pic>
        <p:nvPicPr>
          <p:cNvPr id="736257" name="Picture 1"/>
          <p:cNvPicPr>
            <a:picLocks noChangeAspect="1" noChangeArrowheads="1"/>
          </p:cNvPicPr>
          <p:nvPr/>
        </p:nvPicPr>
        <p:blipFill>
          <a:blip r:embed="rId3" cstate="print"/>
          <a:srcRect/>
          <a:stretch>
            <a:fillRect/>
          </a:stretch>
        </p:blipFill>
        <p:spPr bwMode="auto">
          <a:xfrm>
            <a:off x="1005840" y="1463040"/>
            <a:ext cx="2359240" cy="466344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smtClean="0">
                <a:cs typeface="Times New Roman" pitchFamily="18" charset="0"/>
              </a:rPr>
              <a:t>Anchoring Equipment</a:t>
            </a:r>
            <a:endParaRPr lang="en-US" dirty="0"/>
          </a:p>
        </p:txBody>
      </p:sp>
      <p:sp>
        <p:nvSpPr>
          <p:cNvPr id="201731" name="Rectangle 3"/>
          <p:cNvSpPr>
            <a:spLocks noGrp="1" noChangeArrowheads="1"/>
          </p:cNvSpPr>
          <p:nvPr>
            <p:ph type="body" sz="half" idx="1"/>
          </p:nvPr>
        </p:nvSpPr>
        <p:spPr/>
        <p:txBody>
          <a:bodyPr>
            <a:normAutofit fontScale="92500" lnSpcReduction="10000"/>
          </a:bodyPr>
          <a:lstStyle/>
          <a:p>
            <a:r>
              <a:rPr lang="en-US" dirty="0" smtClean="0">
                <a:cs typeface="Times New Roman" pitchFamily="18" charset="0"/>
              </a:rPr>
              <a:t>Anchor straps</a:t>
            </a:r>
          </a:p>
          <a:p>
            <a:pPr lvl="1"/>
            <a:r>
              <a:rPr lang="en-US" dirty="0" smtClean="0">
                <a:cs typeface="Times New Roman" pitchFamily="18" charset="0"/>
              </a:rPr>
              <a:t>Designed to be stand alone elements that can have their own edge protection to provide rapid deployment anchors</a:t>
            </a:r>
          </a:p>
          <a:p>
            <a:r>
              <a:rPr lang="en-US" dirty="0" smtClean="0">
                <a:cs typeface="Times New Roman" pitchFamily="18" charset="0"/>
              </a:rPr>
              <a:t>NFPA </a:t>
            </a:r>
          </a:p>
          <a:p>
            <a:pPr lvl="1"/>
            <a:r>
              <a:rPr lang="en-US" dirty="0" smtClean="0">
                <a:cs typeface="Times New Roman" pitchFamily="18" charset="0"/>
              </a:rPr>
              <a:t>Light Use: 32 </a:t>
            </a:r>
            <a:r>
              <a:rPr lang="en-US" dirty="0" err="1" smtClean="0">
                <a:cs typeface="Times New Roman" pitchFamily="18" charset="0"/>
              </a:rPr>
              <a:t>kN</a:t>
            </a:r>
            <a:r>
              <a:rPr lang="en-US" dirty="0" smtClean="0">
                <a:cs typeface="Times New Roman" pitchFamily="18" charset="0"/>
              </a:rPr>
              <a:t> (7194)</a:t>
            </a:r>
          </a:p>
          <a:p>
            <a:pPr lvl="1"/>
            <a:r>
              <a:rPr lang="en-US" dirty="0" smtClean="0">
                <a:cs typeface="Times New Roman" pitchFamily="18" charset="0"/>
              </a:rPr>
              <a:t>General Use: 45 </a:t>
            </a:r>
            <a:r>
              <a:rPr lang="en-US" dirty="0" err="1" smtClean="0">
                <a:cs typeface="Times New Roman" pitchFamily="18" charset="0"/>
              </a:rPr>
              <a:t>kN</a:t>
            </a:r>
            <a:r>
              <a:rPr lang="en-US" dirty="0" smtClean="0">
                <a:cs typeface="Times New Roman" pitchFamily="18" charset="0"/>
              </a:rPr>
              <a:t> (10,120)</a:t>
            </a:r>
          </a:p>
          <a:p>
            <a:r>
              <a:rPr lang="en-US" dirty="0" smtClean="0">
                <a:cs typeface="Times New Roman" pitchFamily="18" charset="0"/>
              </a:rPr>
              <a:t>Application</a:t>
            </a:r>
          </a:p>
          <a:p>
            <a:pPr lvl="1"/>
            <a:r>
              <a:rPr lang="en-US" dirty="0" smtClean="0">
                <a:cs typeface="Times New Roman" pitchFamily="18" charset="0"/>
              </a:rPr>
              <a:t>Can be configured as basket, straight, or choker</a:t>
            </a:r>
          </a:p>
        </p:txBody>
      </p:sp>
      <p:pic>
        <p:nvPicPr>
          <p:cNvPr id="734209" name="Picture 1"/>
          <p:cNvPicPr>
            <a:picLocks noChangeAspect="1" noChangeArrowheads="1"/>
          </p:cNvPicPr>
          <p:nvPr/>
        </p:nvPicPr>
        <p:blipFill>
          <a:blip r:embed="rId3" cstate="print"/>
          <a:srcRect/>
          <a:stretch>
            <a:fillRect/>
          </a:stretch>
        </p:blipFill>
        <p:spPr bwMode="auto">
          <a:xfrm>
            <a:off x="5486400" y="1554480"/>
            <a:ext cx="2525330" cy="466344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smtClean="0">
                <a:cs typeface="Times New Roman" pitchFamily="18" charset="0"/>
              </a:rPr>
              <a:t>Anchoring Equipment</a:t>
            </a:r>
            <a:endParaRPr lang="en-US" dirty="0">
              <a:cs typeface="Times New Roman" pitchFamily="18" charset="0"/>
            </a:endParaRPr>
          </a:p>
        </p:txBody>
      </p:sp>
      <p:sp>
        <p:nvSpPr>
          <p:cNvPr id="203779" name="Rectangle 3"/>
          <p:cNvSpPr>
            <a:spLocks noGrp="1" noChangeArrowheads="1"/>
          </p:cNvSpPr>
          <p:nvPr>
            <p:ph type="body" sz="half" idx="1"/>
          </p:nvPr>
        </p:nvSpPr>
        <p:spPr/>
        <p:txBody>
          <a:bodyPr/>
          <a:lstStyle/>
          <a:p>
            <a:pPr algn="ctr">
              <a:buFont typeface="Wingdings" pitchFamily="2" charset="2"/>
              <a:buNone/>
            </a:pPr>
            <a:r>
              <a:rPr lang="en-US" b="1" dirty="0">
                <a:cs typeface="Times New Roman" pitchFamily="18" charset="0"/>
              </a:rPr>
              <a:t>Anchor Management Hardware</a:t>
            </a:r>
          </a:p>
          <a:p>
            <a:r>
              <a:rPr lang="en-US" dirty="0">
                <a:cs typeface="Times New Roman" pitchFamily="18" charset="0"/>
              </a:rPr>
              <a:t>Keep anchor systems neat and orderly</a:t>
            </a:r>
          </a:p>
          <a:p>
            <a:pPr lvl="1"/>
            <a:r>
              <a:rPr lang="en-US" dirty="0">
                <a:cs typeface="Times New Roman" pitchFamily="18" charset="0"/>
              </a:rPr>
              <a:t>Rigging Plates</a:t>
            </a:r>
          </a:p>
          <a:p>
            <a:pPr lvl="1"/>
            <a:r>
              <a:rPr lang="en-US" dirty="0">
                <a:cs typeface="Times New Roman" pitchFamily="18" charset="0"/>
              </a:rPr>
              <a:t>“O” Rings </a:t>
            </a:r>
          </a:p>
          <a:p>
            <a:pPr>
              <a:buFont typeface="Wingdings" pitchFamily="2" charset="2"/>
              <a:buNone/>
            </a:pPr>
            <a:r>
              <a:rPr lang="en-US" b="1" dirty="0"/>
              <a:t> </a:t>
            </a:r>
          </a:p>
        </p:txBody>
      </p:sp>
      <p:pic>
        <p:nvPicPr>
          <p:cNvPr id="733185" name="Picture 1"/>
          <p:cNvPicPr>
            <a:picLocks noChangeAspect="1" noChangeArrowheads="1"/>
          </p:cNvPicPr>
          <p:nvPr/>
        </p:nvPicPr>
        <p:blipFill>
          <a:blip r:embed="rId3" cstate="print"/>
          <a:srcRect/>
          <a:stretch>
            <a:fillRect/>
          </a:stretch>
        </p:blipFill>
        <p:spPr bwMode="auto">
          <a:xfrm>
            <a:off x="5120640" y="1645920"/>
            <a:ext cx="2857500" cy="3657600"/>
          </a:xfrm>
          <a:prstGeom prst="rect">
            <a:avLst/>
          </a:prstGeom>
          <a:noFill/>
          <a:ln w="9525">
            <a:noFill/>
            <a:miter lim="800000"/>
            <a:headEnd/>
            <a:tailEnd/>
          </a:ln>
          <a:effectLst/>
        </p:spPr>
      </p:pic>
      <p:pic>
        <p:nvPicPr>
          <p:cNvPr id="7" name="Picture 6"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spd="med">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457200"/>
            <a:ext cx="8229600" cy="1143000"/>
          </a:xfrm>
        </p:spPr>
        <p:txBody>
          <a:bodyPr/>
          <a:lstStyle/>
          <a:p>
            <a:r>
              <a:rPr lang="en-US" dirty="0">
                <a:cs typeface="Times New Roman" pitchFamily="18" charset="0"/>
              </a:rPr>
              <a:t>Pulleys</a:t>
            </a:r>
            <a:r>
              <a:rPr lang="en-US" dirty="0"/>
              <a:t> </a:t>
            </a:r>
          </a:p>
        </p:txBody>
      </p:sp>
      <p:sp>
        <p:nvSpPr>
          <p:cNvPr id="204803" name="Rectangle 3"/>
          <p:cNvSpPr>
            <a:spLocks noGrp="1" noChangeArrowheads="1"/>
          </p:cNvSpPr>
          <p:nvPr>
            <p:ph idx="1"/>
          </p:nvPr>
        </p:nvSpPr>
        <p:spPr>
          <a:xfrm>
            <a:off x="457200" y="1600200"/>
            <a:ext cx="4114800" cy="4709160"/>
          </a:xfrm>
        </p:spPr>
        <p:txBody>
          <a:bodyPr>
            <a:normAutofit lnSpcReduction="10000"/>
          </a:bodyPr>
          <a:lstStyle/>
          <a:p>
            <a:r>
              <a:rPr lang="en-US" dirty="0" smtClean="0">
                <a:cs typeface="Times New Roman" pitchFamily="18" charset="0"/>
              </a:rPr>
              <a:t>Application</a:t>
            </a:r>
          </a:p>
          <a:p>
            <a:pPr lvl="1"/>
            <a:r>
              <a:rPr lang="en-US" dirty="0" smtClean="0">
                <a:cs typeface="Times New Roman" pitchFamily="18" charset="0"/>
              </a:rPr>
              <a:t>Reduce </a:t>
            </a:r>
            <a:r>
              <a:rPr lang="en-US" dirty="0">
                <a:cs typeface="Times New Roman" pitchFamily="18" charset="0"/>
              </a:rPr>
              <a:t>rope friction</a:t>
            </a:r>
          </a:p>
          <a:p>
            <a:pPr lvl="1"/>
            <a:r>
              <a:rPr lang="en-US" dirty="0" smtClean="0">
                <a:cs typeface="Times New Roman" pitchFamily="18" charset="0"/>
              </a:rPr>
              <a:t>Change </a:t>
            </a:r>
            <a:r>
              <a:rPr lang="en-US" dirty="0">
                <a:cs typeface="Times New Roman" pitchFamily="18" charset="0"/>
              </a:rPr>
              <a:t>direction of a running rope </a:t>
            </a:r>
          </a:p>
          <a:p>
            <a:pPr lvl="1"/>
            <a:r>
              <a:rPr lang="en-US" dirty="0">
                <a:cs typeface="Times New Roman" pitchFamily="18" charset="0"/>
              </a:rPr>
              <a:t>Position a rope more conveniently </a:t>
            </a:r>
          </a:p>
          <a:p>
            <a:pPr lvl="2"/>
            <a:r>
              <a:rPr lang="en-US" dirty="0" smtClean="0">
                <a:cs typeface="Times New Roman" pitchFamily="18" charset="0"/>
              </a:rPr>
              <a:t> </a:t>
            </a:r>
            <a:r>
              <a:rPr lang="en-US" dirty="0" err="1" smtClean="0">
                <a:cs typeface="Times New Roman" pitchFamily="18" charset="0"/>
              </a:rPr>
              <a:t>Directionals</a:t>
            </a:r>
            <a:endParaRPr lang="en-US" dirty="0">
              <a:cs typeface="Times New Roman" pitchFamily="18" charset="0"/>
            </a:endParaRPr>
          </a:p>
          <a:p>
            <a:pPr lvl="2"/>
            <a:r>
              <a:rPr lang="en-US" dirty="0">
                <a:cs typeface="Times New Roman" pitchFamily="18" charset="0"/>
              </a:rPr>
              <a:t> More room to work</a:t>
            </a:r>
          </a:p>
          <a:p>
            <a:pPr lvl="2"/>
            <a:r>
              <a:rPr lang="en-US" dirty="0">
                <a:cs typeface="Times New Roman" pitchFamily="18" charset="0"/>
              </a:rPr>
              <a:t> Reduce abrasion</a:t>
            </a:r>
          </a:p>
          <a:p>
            <a:pPr lvl="1"/>
            <a:r>
              <a:rPr lang="en-US" dirty="0">
                <a:cs typeface="Times New Roman" pitchFamily="18" charset="0"/>
              </a:rPr>
              <a:t>Development of mechanical advantage hauling systems</a:t>
            </a:r>
          </a:p>
          <a:p>
            <a:endParaRPr lang="en-US" sz="3500" dirty="0"/>
          </a:p>
        </p:txBody>
      </p:sp>
      <p:pic>
        <p:nvPicPr>
          <p:cNvPr id="732161" name="Picture 1"/>
          <p:cNvPicPr>
            <a:picLocks noChangeAspect="1" noChangeArrowheads="1"/>
          </p:cNvPicPr>
          <p:nvPr/>
        </p:nvPicPr>
        <p:blipFill>
          <a:blip r:embed="rId3" cstate="print"/>
          <a:srcRect/>
          <a:stretch>
            <a:fillRect/>
          </a:stretch>
        </p:blipFill>
        <p:spPr bwMode="auto">
          <a:xfrm>
            <a:off x="4846321" y="2468880"/>
            <a:ext cx="4126943" cy="3108960"/>
          </a:xfrm>
          <a:prstGeom prst="rect">
            <a:avLst/>
          </a:prstGeom>
          <a:noFill/>
          <a:ln w="9525">
            <a:noFill/>
            <a:miter lim="800000"/>
            <a:headEnd/>
            <a:tailEnd/>
          </a:ln>
          <a:effectLst/>
        </p:spPr>
      </p:pic>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685800"/>
            <a:ext cx="8229600" cy="942975"/>
          </a:xfrm>
        </p:spPr>
        <p:txBody>
          <a:bodyPr/>
          <a:lstStyle/>
          <a:p>
            <a:r>
              <a:rPr lang="en-US" dirty="0"/>
              <a:t>HARNESSES</a:t>
            </a:r>
          </a:p>
        </p:txBody>
      </p:sp>
      <p:sp>
        <p:nvSpPr>
          <p:cNvPr id="103427" name="Rectangle 3"/>
          <p:cNvSpPr>
            <a:spLocks noGrp="1" noChangeArrowheads="1"/>
          </p:cNvSpPr>
          <p:nvPr>
            <p:ph idx="1"/>
          </p:nvPr>
        </p:nvSpPr>
        <p:spPr/>
        <p:txBody>
          <a:bodyPr/>
          <a:lstStyle/>
          <a:p>
            <a:r>
              <a:rPr lang="en-US" dirty="0" smtClean="0"/>
              <a:t> </a:t>
            </a:r>
            <a:r>
              <a:rPr lang="en-US" dirty="0"/>
              <a:t>General harness types:</a:t>
            </a:r>
          </a:p>
          <a:p>
            <a:pPr lvl="1"/>
            <a:r>
              <a:rPr lang="en-US" dirty="0"/>
              <a:t> Commercial or manufactured</a:t>
            </a:r>
          </a:p>
          <a:p>
            <a:pPr lvl="1"/>
            <a:r>
              <a:rPr lang="en-US" dirty="0"/>
              <a:t> </a:t>
            </a:r>
            <a:r>
              <a:rPr lang="en-US" dirty="0" smtClean="0"/>
              <a:t>Improvised</a:t>
            </a:r>
          </a:p>
          <a:p>
            <a:pPr lvl="2"/>
            <a:r>
              <a:rPr lang="en-US" dirty="0" smtClean="0"/>
              <a:t>Webbing or Rope</a:t>
            </a:r>
            <a:endParaRPr lang="en-US" dirty="0"/>
          </a:p>
          <a:p>
            <a:r>
              <a:rPr lang="en-US" dirty="0"/>
              <a:t>Choose a harness for: </a:t>
            </a:r>
          </a:p>
          <a:p>
            <a:pPr lvl="1"/>
            <a:r>
              <a:rPr lang="en-US" dirty="0"/>
              <a:t>Comfort</a:t>
            </a:r>
          </a:p>
          <a:p>
            <a:pPr lvl="1"/>
            <a:r>
              <a:rPr lang="en-US" dirty="0"/>
              <a:t>Safety</a:t>
            </a:r>
          </a:p>
          <a:p>
            <a:pPr lvl="1"/>
            <a:r>
              <a:rPr lang="en-US" dirty="0" smtClean="0"/>
              <a:t>Security</a:t>
            </a:r>
          </a:p>
          <a:p>
            <a:pPr lvl="1"/>
            <a:r>
              <a:rPr lang="en-US" dirty="0" smtClean="0"/>
              <a:t>Function</a:t>
            </a:r>
            <a:endParaRPr lang="en-US" dirty="0"/>
          </a:p>
        </p:txBody>
      </p:sp>
      <p:pic>
        <p:nvPicPr>
          <p:cNvPr id="5" name="Picture 4" descr="Brochure Logo_Blade GREEN.png"/>
          <p:cNvPicPr>
            <a:picLocks noChangeAspect="1"/>
          </p:cNvPicPr>
          <p:nvPr/>
        </p:nvPicPr>
        <p:blipFill>
          <a:blip r:embed="rId2"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cs typeface="Times New Roman" pitchFamily="18" charset="0"/>
              </a:rPr>
              <a:t>Components of Pulleys</a:t>
            </a:r>
            <a:r>
              <a:rPr lang="en-US"/>
              <a:t> </a:t>
            </a:r>
          </a:p>
        </p:txBody>
      </p:sp>
      <p:pic>
        <p:nvPicPr>
          <p:cNvPr id="205829" name="Picture 5" descr="P1010030"/>
          <p:cNvPicPr>
            <a:picLocks noGrp="1" noChangeAspect="1" noChangeArrowheads="1"/>
          </p:cNvPicPr>
          <p:nvPr>
            <p:ph idx="1"/>
          </p:nvPr>
        </p:nvPicPr>
        <p:blipFill>
          <a:blip r:embed="rId3" cstate="print"/>
          <a:srcRect l="11308" t="2164" r="7016"/>
          <a:stretch>
            <a:fillRect/>
          </a:stretch>
        </p:blipFill>
        <p:spPr>
          <a:xfrm>
            <a:off x="0" y="0"/>
            <a:ext cx="9144000" cy="6858000"/>
          </a:xfrm>
          <a:noFill/>
          <a:ln/>
        </p:spPr>
      </p:pic>
      <p:graphicFrame>
        <p:nvGraphicFramePr>
          <p:cNvPr id="13" name="Diagram 12"/>
          <p:cNvGraphicFramePr/>
          <p:nvPr/>
        </p:nvGraphicFramePr>
        <p:xfrm>
          <a:off x="3474720" y="1397001"/>
          <a:ext cx="2194560" cy="256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Straight Arrow Connector 16"/>
          <p:cNvCxnSpPr/>
          <p:nvPr/>
        </p:nvCxnSpPr>
        <p:spPr>
          <a:xfrm>
            <a:off x="5638800" y="1752602"/>
            <a:ext cx="1066800" cy="1587"/>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838700" y="3162300"/>
            <a:ext cx="2819400" cy="1219200"/>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438400" y="1752602"/>
            <a:ext cx="990600" cy="1587"/>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09700" y="3162300"/>
            <a:ext cx="2895600" cy="1295400"/>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103915" y="4358639"/>
            <a:ext cx="2681445" cy="31275"/>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4343400" y="4328160"/>
            <a:ext cx="2606040" cy="15240"/>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826035" y="4588034"/>
            <a:ext cx="1477485" cy="14445"/>
          </a:xfrm>
          <a:prstGeom prst="straightConnector1">
            <a:avLst/>
          </a:prstGeom>
          <a:ln w="57150">
            <a:headEnd type="none" w="med" len="med"/>
            <a:tailEnd type="triangle" w="med" len="med"/>
          </a:ln>
          <a:effectLst>
            <a:glow rad="63500">
              <a:schemeClr val="accent2">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4" name="Picture 13" descr="Brochure Logo_Blade GREEN.png"/>
          <p:cNvPicPr>
            <a:picLocks noChangeAspect="1"/>
          </p:cNvPicPr>
          <p:nvPr/>
        </p:nvPicPr>
        <p:blipFill>
          <a:blip r:embed="rId9" cstate="print"/>
          <a:stretch>
            <a:fillRect/>
          </a:stretch>
        </p:blipFill>
        <p:spPr>
          <a:xfrm>
            <a:off x="0" y="0"/>
            <a:ext cx="916235" cy="914400"/>
          </a:xfrm>
          <a:prstGeom prst="rect">
            <a:avLst/>
          </a:prstGeom>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descr="H:\BROCHURE LOGOS\RM Logo Horiz BLK TXT.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381000"/>
            <a:ext cx="8229600" cy="1143000"/>
          </a:xfrm>
        </p:spPr>
        <p:txBody>
          <a:bodyPr/>
          <a:lstStyle/>
          <a:p>
            <a:r>
              <a:rPr lang="en-US" dirty="0"/>
              <a:t>Bearing Types</a:t>
            </a:r>
          </a:p>
        </p:txBody>
      </p:sp>
      <p:sp>
        <p:nvSpPr>
          <p:cNvPr id="206851" name="Rectangle 3"/>
          <p:cNvSpPr>
            <a:spLocks noGrp="1" noChangeArrowheads="1"/>
          </p:cNvSpPr>
          <p:nvPr>
            <p:ph sz="half" idx="1"/>
          </p:nvPr>
        </p:nvSpPr>
        <p:spPr/>
        <p:txBody>
          <a:bodyPr/>
          <a:lstStyle/>
          <a:p>
            <a:pPr algn="ctr">
              <a:buFont typeface="Wingdings" pitchFamily="2" charset="2"/>
              <a:buNone/>
            </a:pPr>
            <a:endParaRPr lang="en-US" sz="3200" b="1" i="1" dirty="0">
              <a:cs typeface="Times New Roman" pitchFamily="18" charset="0"/>
            </a:endParaRPr>
          </a:p>
          <a:p>
            <a:r>
              <a:rPr lang="en-US" sz="2400" dirty="0">
                <a:cs typeface="Times New Roman" pitchFamily="18" charset="0"/>
              </a:rPr>
              <a:t>Very strong</a:t>
            </a:r>
            <a:r>
              <a:rPr lang="en-US" sz="2400" dirty="0"/>
              <a:t> </a:t>
            </a:r>
          </a:p>
          <a:p>
            <a:r>
              <a:rPr lang="en-US" sz="2400" dirty="0">
                <a:cs typeface="Times New Roman" pitchFamily="18" charset="0"/>
              </a:rPr>
              <a:t>Less expensive</a:t>
            </a:r>
            <a:r>
              <a:rPr lang="en-US" sz="2400" dirty="0"/>
              <a:t> </a:t>
            </a:r>
          </a:p>
          <a:p>
            <a:r>
              <a:rPr lang="en-US" sz="2400" dirty="0">
                <a:cs typeface="Times New Roman" pitchFamily="18" charset="0"/>
              </a:rPr>
              <a:t>Easily contaminated by dirt and grit</a:t>
            </a:r>
            <a:r>
              <a:rPr lang="en-US" sz="2400" dirty="0"/>
              <a:t> </a:t>
            </a:r>
          </a:p>
          <a:p>
            <a:r>
              <a:rPr lang="en-US" sz="2400" dirty="0">
                <a:cs typeface="Times New Roman" pitchFamily="18" charset="0"/>
              </a:rPr>
              <a:t>Can be disassembled for cleaning</a:t>
            </a:r>
            <a:r>
              <a:rPr lang="en-US" sz="2400" dirty="0"/>
              <a:t>  </a:t>
            </a:r>
          </a:p>
        </p:txBody>
      </p:sp>
      <p:sp>
        <p:nvSpPr>
          <p:cNvPr id="206852" name="Rectangle 4"/>
          <p:cNvSpPr>
            <a:spLocks noGrp="1" noChangeArrowheads="1"/>
          </p:cNvSpPr>
          <p:nvPr>
            <p:ph sz="half" idx="2"/>
          </p:nvPr>
        </p:nvSpPr>
        <p:spPr/>
        <p:txBody>
          <a:bodyPr/>
          <a:lstStyle/>
          <a:p>
            <a:pPr algn="ctr">
              <a:buFont typeface="Wingdings" pitchFamily="2" charset="2"/>
              <a:buNone/>
            </a:pPr>
            <a:r>
              <a:rPr lang="en-US" b="1" i="1" dirty="0" smtClean="0"/>
              <a:t> </a:t>
            </a:r>
            <a:endParaRPr lang="en-US" b="1" i="1" dirty="0"/>
          </a:p>
          <a:p>
            <a:r>
              <a:rPr lang="en-US" sz="2400" dirty="0" smtClean="0">
                <a:cs typeface="Times New Roman" pitchFamily="18" charset="0"/>
              </a:rPr>
              <a:t>Turns </a:t>
            </a:r>
            <a:r>
              <a:rPr lang="en-US" sz="2400" dirty="0">
                <a:cs typeface="Times New Roman" pitchFamily="18" charset="0"/>
              </a:rPr>
              <a:t>more freely then bronze bushing</a:t>
            </a:r>
          </a:p>
          <a:p>
            <a:r>
              <a:rPr lang="en-US" sz="2400" dirty="0">
                <a:cs typeface="Times New Roman" pitchFamily="18" charset="0"/>
              </a:rPr>
              <a:t>More expensive </a:t>
            </a:r>
          </a:p>
          <a:p>
            <a:r>
              <a:rPr lang="en-US" sz="2400" dirty="0">
                <a:cs typeface="Times New Roman" pitchFamily="18" charset="0"/>
              </a:rPr>
              <a:t>Some are sealed to protect from contamination </a:t>
            </a:r>
          </a:p>
          <a:p>
            <a:r>
              <a:rPr lang="en-US" sz="2400" dirty="0">
                <a:cs typeface="Times New Roman" pitchFamily="18" charset="0"/>
              </a:rPr>
              <a:t>Susceptible to blows, stress </a:t>
            </a:r>
            <a:r>
              <a:rPr lang="en-US" b="1" i="1" dirty="0"/>
              <a:t> </a:t>
            </a:r>
          </a:p>
        </p:txBody>
      </p:sp>
      <p:graphicFrame>
        <p:nvGraphicFramePr>
          <p:cNvPr id="7" name="Diagram 6"/>
          <p:cNvGraphicFramePr/>
          <p:nvPr/>
        </p:nvGraphicFramePr>
        <p:xfrm>
          <a:off x="1143000" y="1600200"/>
          <a:ext cx="2560320" cy="64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5410200" y="1600200"/>
          <a:ext cx="2560320" cy="64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Brochure Logo_Blade GREEN.png"/>
          <p:cNvPicPr>
            <a:picLocks noChangeAspect="1"/>
          </p:cNvPicPr>
          <p:nvPr/>
        </p:nvPicPr>
        <p:blipFill>
          <a:blip r:embed="rId13" cstate="print"/>
          <a:stretch>
            <a:fillRect/>
          </a:stretch>
        </p:blipFill>
        <p:spPr>
          <a:xfrm>
            <a:off x="0" y="0"/>
            <a:ext cx="916235" cy="914400"/>
          </a:xfrm>
          <a:prstGeom prst="rect">
            <a:avLst/>
          </a:prstGeom>
        </p:spPr>
      </p:pic>
      <p:pic>
        <p:nvPicPr>
          <p:cNvPr id="10"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H:\BROCHURE LOGOS\RM Logo Horiz BLK TXT.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dirty="0" smtClean="0">
                <a:cs typeface="Times New Roman" pitchFamily="18" charset="0"/>
              </a:rPr>
              <a:t>Pulleys</a:t>
            </a:r>
            <a:r>
              <a:rPr lang="en-US" dirty="0" smtClean="0"/>
              <a:t> </a:t>
            </a:r>
            <a:endParaRPr lang="en-US" dirty="0"/>
          </a:p>
        </p:txBody>
      </p:sp>
      <p:sp>
        <p:nvSpPr>
          <p:cNvPr id="207875" name="Rectangle 3"/>
          <p:cNvSpPr>
            <a:spLocks noGrp="1" noChangeArrowheads="1"/>
          </p:cNvSpPr>
          <p:nvPr>
            <p:ph idx="1"/>
          </p:nvPr>
        </p:nvSpPr>
        <p:spPr/>
        <p:txBody>
          <a:bodyPr>
            <a:normAutofit lnSpcReduction="10000"/>
          </a:bodyPr>
          <a:lstStyle/>
          <a:p>
            <a:pPr>
              <a:lnSpc>
                <a:spcPct val="80000"/>
              </a:lnSpc>
            </a:pPr>
            <a:r>
              <a:rPr lang="en-US" sz="3000" dirty="0" smtClean="0">
                <a:cs typeface="Times New Roman" pitchFamily="18" charset="0"/>
              </a:rPr>
              <a:t>Types of Pulleys</a:t>
            </a:r>
          </a:p>
          <a:p>
            <a:pPr lvl="1">
              <a:lnSpc>
                <a:spcPct val="80000"/>
              </a:lnSpc>
            </a:pPr>
            <a:r>
              <a:rPr lang="en-US" dirty="0" smtClean="0">
                <a:cs typeface="Times New Roman" pitchFamily="18" charset="0"/>
              </a:rPr>
              <a:t>Single Sheave: 2”, 3”, and 4”</a:t>
            </a:r>
            <a:r>
              <a:rPr lang="en-US" dirty="0" smtClean="0"/>
              <a:t> </a:t>
            </a:r>
            <a:endParaRPr lang="en-US" dirty="0"/>
          </a:p>
          <a:p>
            <a:pPr lvl="1">
              <a:lnSpc>
                <a:spcPct val="80000"/>
              </a:lnSpc>
            </a:pPr>
            <a:r>
              <a:rPr lang="en-US" dirty="0" smtClean="0">
                <a:cs typeface="Times New Roman" pitchFamily="18" charset="0"/>
              </a:rPr>
              <a:t>Double Sheave: 2”, 4”, Becket</a:t>
            </a:r>
            <a:r>
              <a:rPr lang="en-US" dirty="0" smtClean="0"/>
              <a:t> </a:t>
            </a:r>
            <a:endParaRPr lang="en-US" dirty="0"/>
          </a:p>
          <a:p>
            <a:pPr lvl="1">
              <a:lnSpc>
                <a:spcPct val="80000"/>
              </a:lnSpc>
            </a:pPr>
            <a:r>
              <a:rPr lang="en-US" dirty="0" err="1" smtClean="0">
                <a:cs typeface="Times New Roman" pitchFamily="18" charset="0"/>
              </a:rPr>
              <a:t>Prusik</a:t>
            </a:r>
            <a:r>
              <a:rPr lang="en-US" dirty="0" smtClean="0">
                <a:cs typeface="Times New Roman" pitchFamily="18" charset="0"/>
              </a:rPr>
              <a:t> Minding</a:t>
            </a:r>
            <a:r>
              <a:rPr lang="en-US" dirty="0" smtClean="0"/>
              <a:t>: 2”, 3”</a:t>
            </a:r>
            <a:endParaRPr lang="en-US" dirty="0"/>
          </a:p>
          <a:p>
            <a:pPr lvl="2">
              <a:lnSpc>
                <a:spcPct val="80000"/>
              </a:lnSpc>
            </a:pPr>
            <a:r>
              <a:rPr lang="en-US" dirty="0">
                <a:cs typeface="Times New Roman" pitchFamily="18" charset="0"/>
              </a:rPr>
              <a:t>Extended and squared side </a:t>
            </a:r>
            <a:r>
              <a:rPr lang="en-US" dirty="0" smtClean="0">
                <a:cs typeface="Times New Roman" pitchFamily="18" charset="0"/>
              </a:rPr>
              <a:t>plates</a:t>
            </a:r>
          </a:p>
          <a:p>
            <a:pPr>
              <a:lnSpc>
                <a:spcPct val="80000"/>
              </a:lnSpc>
            </a:pPr>
            <a:r>
              <a:rPr lang="en-US" dirty="0" smtClean="0">
                <a:cs typeface="Times New Roman" pitchFamily="18" charset="0"/>
              </a:rPr>
              <a:t>NFPA requirements</a:t>
            </a:r>
          </a:p>
          <a:p>
            <a:pPr lvl="1">
              <a:lnSpc>
                <a:spcPct val="80000"/>
              </a:lnSpc>
            </a:pPr>
            <a:r>
              <a:rPr lang="en-US" dirty="0" smtClean="0">
                <a:cs typeface="Times New Roman" pitchFamily="18" charset="0"/>
              </a:rPr>
              <a:t>Light Use: 22kN (4946)</a:t>
            </a:r>
          </a:p>
          <a:p>
            <a:pPr lvl="1">
              <a:lnSpc>
                <a:spcPct val="80000"/>
              </a:lnSpc>
            </a:pPr>
            <a:r>
              <a:rPr lang="en-US" dirty="0" smtClean="0">
                <a:cs typeface="Times New Roman" pitchFamily="18" charset="0"/>
              </a:rPr>
              <a:t>General Use: 36kN (8093)</a:t>
            </a:r>
          </a:p>
          <a:p>
            <a:pPr>
              <a:lnSpc>
                <a:spcPct val="80000"/>
              </a:lnSpc>
            </a:pPr>
            <a:r>
              <a:rPr lang="en-US" dirty="0" smtClean="0">
                <a:cs typeface="Times New Roman" pitchFamily="18" charset="0"/>
              </a:rPr>
              <a:t>Advancements</a:t>
            </a:r>
          </a:p>
          <a:p>
            <a:pPr lvl="1">
              <a:lnSpc>
                <a:spcPct val="80000"/>
              </a:lnSpc>
            </a:pPr>
            <a:r>
              <a:rPr lang="en-US" dirty="0" smtClean="0">
                <a:cs typeface="Times New Roman" pitchFamily="18" charset="0"/>
              </a:rPr>
              <a:t>Alloys</a:t>
            </a:r>
          </a:p>
          <a:p>
            <a:pPr lvl="1">
              <a:lnSpc>
                <a:spcPct val="80000"/>
              </a:lnSpc>
            </a:pPr>
            <a:r>
              <a:rPr lang="en-US" dirty="0" smtClean="0">
                <a:cs typeface="Times New Roman" pitchFamily="18" charset="0"/>
              </a:rPr>
              <a:t>High efficiency</a:t>
            </a:r>
          </a:p>
          <a:p>
            <a:pPr lvl="1">
              <a:lnSpc>
                <a:spcPct val="80000"/>
              </a:lnSpc>
            </a:pPr>
            <a:r>
              <a:rPr lang="en-US" dirty="0" smtClean="0">
                <a:cs typeface="Times New Roman" pitchFamily="18" charset="0"/>
              </a:rPr>
              <a:t>Size</a:t>
            </a:r>
            <a:endParaRPr lang="en-US" dirty="0">
              <a:cs typeface="Times New Roman" pitchFamily="18" charset="0"/>
            </a:endParaRPr>
          </a:p>
          <a:p>
            <a:pPr lvl="1">
              <a:lnSpc>
                <a:spcPct val="80000"/>
              </a:lnSpc>
              <a:buFontTx/>
              <a:buNone/>
            </a:pPr>
            <a:r>
              <a:rPr lang="en-US" sz="1900" dirty="0" smtClean="0"/>
              <a:t>  </a:t>
            </a:r>
          </a:p>
          <a:p>
            <a:pPr lvl="1">
              <a:lnSpc>
                <a:spcPct val="80000"/>
              </a:lnSpc>
              <a:buFontTx/>
              <a:buNone/>
            </a:pPr>
            <a:endParaRPr lang="en-US" sz="1900" dirty="0"/>
          </a:p>
        </p:txBody>
      </p:sp>
      <p:pic>
        <p:nvPicPr>
          <p:cNvPr id="729089" name="Picture 1"/>
          <p:cNvPicPr>
            <a:picLocks noChangeAspect="1" noChangeArrowheads="1"/>
          </p:cNvPicPr>
          <p:nvPr/>
        </p:nvPicPr>
        <p:blipFill>
          <a:blip r:embed="rId3" cstate="print"/>
          <a:srcRect/>
          <a:stretch>
            <a:fillRect/>
          </a:stretch>
        </p:blipFill>
        <p:spPr bwMode="auto">
          <a:xfrm>
            <a:off x="5791200" y="1981200"/>
            <a:ext cx="2806343" cy="3657600"/>
          </a:xfrm>
          <a:prstGeom prst="rect">
            <a:avLst/>
          </a:prstGeom>
          <a:noFill/>
          <a:ln w="9525">
            <a:noFill/>
            <a:miter lim="800000"/>
            <a:headEnd/>
            <a:tailEnd/>
          </a:ln>
          <a:effectLst/>
        </p:spPr>
      </p:pic>
      <p:pic>
        <p:nvPicPr>
          <p:cNvPr id="6" name="Picture 5" descr="Brochure Logo_Blade GREEN.png"/>
          <p:cNvPicPr>
            <a:picLocks noChangeAspect="1"/>
          </p:cNvPicPr>
          <p:nvPr/>
        </p:nvPicPr>
        <p:blipFill>
          <a:blip r:embed="rId4"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BROCHURE LOGOS\RM Logo Horiz BLK TX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Pulleys</a:t>
            </a:r>
            <a:endParaRPr lang="en-US" dirty="0"/>
          </a:p>
        </p:txBody>
      </p:sp>
      <p:sp>
        <p:nvSpPr>
          <p:cNvPr id="3" name="Content Placeholder 2"/>
          <p:cNvSpPr>
            <a:spLocks noGrp="1"/>
          </p:cNvSpPr>
          <p:nvPr>
            <p:ph idx="1"/>
          </p:nvPr>
        </p:nvSpPr>
        <p:spPr/>
        <p:txBody>
          <a:bodyPr/>
          <a:lstStyle/>
          <a:p>
            <a:r>
              <a:rPr lang="en-US" dirty="0" smtClean="0"/>
              <a:t>Specialized Pulleys</a:t>
            </a:r>
          </a:p>
          <a:p>
            <a:pPr lvl="1"/>
            <a:r>
              <a:rPr lang="en-US" dirty="0" smtClean="0"/>
              <a:t>Integrated Swivels, High Line Carriage, MPD, CSR</a:t>
            </a:r>
            <a:endParaRPr lang="en-US" dirty="0"/>
          </a:p>
        </p:txBody>
      </p:sp>
      <p:pic>
        <p:nvPicPr>
          <p:cNvPr id="887811" name="Picture 3"/>
          <p:cNvPicPr>
            <a:picLocks noChangeAspect="1" noChangeArrowheads="1"/>
          </p:cNvPicPr>
          <p:nvPr/>
        </p:nvPicPr>
        <p:blipFill>
          <a:blip r:embed="rId3" cstate="print"/>
          <a:srcRect/>
          <a:stretch>
            <a:fillRect/>
          </a:stretch>
        </p:blipFill>
        <p:spPr bwMode="auto">
          <a:xfrm>
            <a:off x="274321" y="3017520"/>
            <a:ext cx="2082693" cy="3200400"/>
          </a:xfrm>
          <a:prstGeom prst="rect">
            <a:avLst/>
          </a:prstGeom>
          <a:noFill/>
          <a:ln w="9525">
            <a:noFill/>
            <a:miter lim="800000"/>
            <a:headEnd/>
            <a:tailEnd/>
          </a:ln>
          <a:effectLst/>
        </p:spPr>
      </p:pic>
      <p:pic>
        <p:nvPicPr>
          <p:cNvPr id="887812" name="Picture 4"/>
          <p:cNvPicPr>
            <a:picLocks noChangeAspect="1" noChangeArrowheads="1"/>
          </p:cNvPicPr>
          <p:nvPr/>
        </p:nvPicPr>
        <p:blipFill>
          <a:blip r:embed="rId4" cstate="print"/>
          <a:srcRect l="41600" b="26916"/>
          <a:stretch>
            <a:fillRect/>
          </a:stretch>
        </p:blipFill>
        <p:spPr bwMode="auto">
          <a:xfrm>
            <a:off x="2468880" y="3017520"/>
            <a:ext cx="1792535" cy="3200400"/>
          </a:xfrm>
          <a:prstGeom prst="rect">
            <a:avLst/>
          </a:prstGeom>
          <a:noFill/>
          <a:ln w="9525">
            <a:noFill/>
            <a:miter lim="800000"/>
            <a:headEnd/>
            <a:tailEnd/>
          </a:ln>
          <a:effectLst/>
        </p:spPr>
      </p:pic>
      <p:pic>
        <p:nvPicPr>
          <p:cNvPr id="887813" name="Picture 5"/>
          <p:cNvPicPr>
            <a:picLocks noChangeAspect="1" noChangeArrowheads="1"/>
          </p:cNvPicPr>
          <p:nvPr/>
        </p:nvPicPr>
        <p:blipFill>
          <a:blip r:embed="rId5" cstate="print"/>
          <a:srcRect l="9600" t="10127" r="3200" b="18228"/>
          <a:stretch>
            <a:fillRect/>
          </a:stretch>
        </p:blipFill>
        <p:spPr bwMode="auto">
          <a:xfrm>
            <a:off x="4297680" y="3017520"/>
            <a:ext cx="2491740" cy="3234684"/>
          </a:xfrm>
          <a:prstGeom prst="rect">
            <a:avLst/>
          </a:prstGeom>
          <a:noFill/>
          <a:ln w="9525">
            <a:noFill/>
            <a:miter lim="800000"/>
            <a:headEnd/>
            <a:tailEnd/>
          </a:ln>
          <a:effectLst/>
        </p:spPr>
      </p:pic>
      <p:pic>
        <p:nvPicPr>
          <p:cNvPr id="887814" name="Picture 6"/>
          <p:cNvPicPr>
            <a:picLocks noChangeAspect="1" noChangeArrowheads="1"/>
          </p:cNvPicPr>
          <p:nvPr/>
        </p:nvPicPr>
        <p:blipFill>
          <a:blip r:embed="rId6" cstate="print"/>
          <a:srcRect l="19200" b="41123"/>
          <a:stretch>
            <a:fillRect/>
          </a:stretch>
        </p:blipFill>
        <p:spPr bwMode="auto">
          <a:xfrm>
            <a:off x="6858001" y="3017520"/>
            <a:ext cx="1946323" cy="3200400"/>
          </a:xfrm>
          <a:prstGeom prst="rect">
            <a:avLst/>
          </a:prstGeom>
          <a:noFill/>
          <a:ln w="9525">
            <a:noFill/>
            <a:miter lim="800000"/>
            <a:headEnd/>
            <a:tailEnd/>
          </a:ln>
          <a:effectLst/>
        </p:spPr>
      </p:pic>
      <p:pic>
        <p:nvPicPr>
          <p:cNvPr id="9" name="Picture 8" descr="Brochure Logo_Blade GREEN.png"/>
          <p:cNvPicPr>
            <a:picLocks noChangeAspect="1"/>
          </p:cNvPicPr>
          <p:nvPr/>
        </p:nvPicPr>
        <p:blipFill>
          <a:blip r:embed="rId7" cstate="print"/>
          <a:stretch>
            <a:fillRect/>
          </a:stretch>
        </p:blipFill>
        <p:spPr>
          <a:xfrm>
            <a:off x="0" y="0"/>
            <a:ext cx="916235" cy="914400"/>
          </a:xfrm>
          <a:prstGeom prst="rect">
            <a:avLst/>
          </a:prstGeom>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H:\BROCHURE LOGOS\RM Logo Horiz BLK TXT.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 NFPA 1983 Harness Classes </a:t>
            </a:r>
          </a:p>
        </p:txBody>
      </p:sp>
      <p:sp>
        <p:nvSpPr>
          <p:cNvPr id="104451" name="Rectangle 3"/>
          <p:cNvSpPr>
            <a:spLocks noGrp="1" noChangeArrowheads="1"/>
          </p:cNvSpPr>
          <p:nvPr>
            <p:ph idx="1"/>
          </p:nvPr>
        </p:nvSpPr>
        <p:spPr/>
        <p:txBody>
          <a:bodyPr>
            <a:normAutofit/>
          </a:bodyPr>
          <a:lstStyle/>
          <a:p>
            <a:pPr>
              <a:lnSpc>
                <a:spcPct val="90000"/>
              </a:lnSpc>
            </a:pPr>
            <a:r>
              <a:rPr lang="en-US" dirty="0"/>
              <a:t>Class I – Seat Harness </a:t>
            </a:r>
          </a:p>
          <a:p>
            <a:pPr lvl="1">
              <a:lnSpc>
                <a:spcPct val="90000"/>
              </a:lnSpc>
            </a:pPr>
            <a:r>
              <a:rPr lang="en-US" dirty="0"/>
              <a:t> </a:t>
            </a:r>
            <a:r>
              <a:rPr lang="en-US" dirty="0" smtClean="0"/>
              <a:t>Design </a:t>
            </a:r>
            <a:r>
              <a:rPr lang="en-US" dirty="0"/>
              <a:t>load of 300 lb (1.33 </a:t>
            </a:r>
            <a:r>
              <a:rPr lang="en-US" dirty="0" err="1"/>
              <a:t>Kn</a:t>
            </a:r>
            <a:r>
              <a:rPr lang="en-US" dirty="0"/>
              <a:t>)</a:t>
            </a:r>
          </a:p>
          <a:p>
            <a:pPr lvl="1">
              <a:lnSpc>
                <a:spcPct val="90000"/>
              </a:lnSpc>
            </a:pPr>
            <a:r>
              <a:rPr lang="en-US" dirty="0"/>
              <a:t> Designed for emergency escape </a:t>
            </a:r>
            <a:endParaRPr lang="en-US" dirty="0" smtClean="0"/>
          </a:p>
          <a:p>
            <a:pPr lvl="1">
              <a:lnSpc>
                <a:spcPct val="90000"/>
              </a:lnSpc>
            </a:pPr>
            <a:r>
              <a:rPr lang="en-US" dirty="0" smtClean="0"/>
              <a:t>Features</a:t>
            </a:r>
          </a:p>
          <a:p>
            <a:pPr lvl="2">
              <a:lnSpc>
                <a:spcPct val="90000"/>
              </a:lnSpc>
            </a:pPr>
            <a:r>
              <a:rPr lang="en-US" dirty="0" smtClean="0"/>
              <a:t>Comprised of lesser dimension products which impact comfort and security</a:t>
            </a:r>
          </a:p>
          <a:p>
            <a:pPr lvl="2">
              <a:lnSpc>
                <a:spcPct val="90000"/>
              </a:lnSpc>
            </a:pPr>
            <a:r>
              <a:rPr lang="en-US" dirty="0" smtClean="0"/>
              <a:t>NOT INTEDED FOR RESCUE APPLICATIONS</a:t>
            </a:r>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1983 Harness Classes</a:t>
            </a:r>
            <a:endParaRPr lang="en-US" dirty="0"/>
          </a:p>
        </p:txBody>
      </p:sp>
      <p:sp>
        <p:nvSpPr>
          <p:cNvPr id="5" name="Rectangle 3"/>
          <p:cNvSpPr txBox="1">
            <a:spLocks noChangeArrowheads="1"/>
          </p:cNvSpPr>
          <p:nvPr/>
        </p:nvSpPr>
        <p:spPr>
          <a:xfrm>
            <a:off x="609600" y="2148840"/>
            <a:ext cx="8229600" cy="4709160"/>
          </a:xfrm>
          <a:prstGeom prst="rect">
            <a:avLst/>
          </a:prstGeom>
        </p:spPr>
        <p:txBody>
          <a:bodyPr vert="horz" lIns="91433" tIns="45715" rIns="91433" bIns="45715">
            <a:normAutofit/>
          </a:bodyPr>
          <a:lstStyle/>
          <a:p>
            <a:pPr marL="548597" indent="-411448" defTabSz="914327">
              <a:lnSpc>
                <a:spcPct val="90000"/>
              </a:lnSpc>
              <a:spcBef>
                <a:spcPct val="20000"/>
              </a:spcBef>
              <a:buClr>
                <a:prstClr val="white">
                  <a:shade val="95000"/>
                </a:prstClr>
              </a:buClr>
              <a:buSzPct val="65000"/>
              <a:buFont typeface="Arial" pitchFamily="34" charset="0"/>
              <a:buChar char="•"/>
              <a:defRPr/>
            </a:pPr>
            <a:r>
              <a:rPr lang="en-US" sz="2700" dirty="0"/>
              <a:t>Class II – Seat Harness </a:t>
            </a:r>
          </a:p>
          <a:p>
            <a:pPr marL="868611" lvl="1" indent="-283443" defTabSz="914327">
              <a:lnSpc>
                <a:spcPct val="90000"/>
              </a:lnSpc>
              <a:spcBef>
                <a:spcPct val="20000"/>
              </a:spcBef>
              <a:buClr>
                <a:prstClr val="white"/>
              </a:buClr>
              <a:buSzPct val="80000"/>
              <a:buFont typeface="Arial" pitchFamily="34" charset="0"/>
              <a:buChar char="•"/>
              <a:defRPr/>
            </a:pPr>
            <a:r>
              <a:rPr lang="en-US" sz="2400" dirty="0"/>
              <a:t>  Design load of 600 lb (2.67 </a:t>
            </a:r>
            <a:r>
              <a:rPr lang="en-US" sz="2400" dirty="0" err="1" smtClean="0"/>
              <a:t>kN</a:t>
            </a:r>
            <a:r>
              <a:rPr lang="en-US" sz="2400" dirty="0" smtClean="0"/>
              <a:t>)</a:t>
            </a:r>
            <a:endParaRPr lang="en-US" sz="2400" dirty="0"/>
          </a:p>
          <a:p>
            <a:pPr marL="868611" lvl="1" indent="-283443" defTabSz="914327">
              <a:lnSpc>
                <a:spcPct val="90000"/>
              </a:lnSpc>
              <a:spcBef>
                <a:spcPct val="20000"/>
              </a:spcBef>
              <a:buClr>
                <a:prstClr val="white"/>
              </a:buClr>
              <a:buSzPct val="80000"/>
              <a:buFont typeface="Arial" pitchFamily="34" charset="0"/>
              <a:buChar char="•"/>
              <a:defRPr/>
            </a:pPr>
            <a:r>
              <a:rPr lang="en-US" sz="2400" dirty="0"/>
              <a:t>  Designed for rescue</a:t>
            </a:r>
          </a:p>
          <a:p>
            <a:pPr marL="868611" lvl="1" indent="-283443" defTabSz="914327">
              <a:lnSpc>
                <a:spcPct val="90000"/>
              </a:lnSpc>
              <a:spcBef>
                <a:spcPct val="20000"/>
              </a:spcBef>
              <a:buClr>
                <a:prstClr val="white"/>
              </a:buClr>
              <a:buSzPct val="80000"/>
              <a:buFont typeface="Arial" pitchFamily="34" charset="0"/>
              <a:buChar char="•"/>
              <a:defRPr/>
            </a:pPr>
            <a:r>
              <a:rPr lang="en-US" sz="2400" dirty="0"/>
              <a:t>Features</a:t>
            </a:r>
          </a:p>
          <a:p>
            <a:pPr marL="1133765" lvl="2" indent="-228582" defTabSz="914327">
              <a:lnSpc>
                <a:spcPct val="90000"/>
              </a:lnSpc>
              <a:spcBef>
                <a:spcPct val="20000"/>
              </a:spcBef>
              <a:buClr>
                <a:prstClr val="white"/>
              </a:buClr>
              <a:buSzPct val="95000"/>
              <a:buFont typeface="Arial" pitchFamily="34" charset="0"/>
              <a:buChar char="•"/>
              <a:defRPr/>
            </a:pPr>
            <a:r>
              <a:rPr lang="en-US" sz="2200" dirty="0"/>
              <a:t>Limited attachment points</a:t>
            </a:r>
          </a:p>
          <a:p>
            <a:pPr marL="1133765" lvl="2" indent="-228582" defTabSz="914327">
              <a:lnSpc>
                <a:spcPct val="90000"/>
              </a:lnSpc>
              <a:spcBef>
                <a:spcPct val="20000"/>
              </a:spcBef>
              <a:buClr>
                <a:prstClr val="white"/>
              </a:buClr>
              <a:buSzPct val="95000"/>
              <a:buFont typeface="Arial" pitchFamily="34" charset="0"/>
              <a:buChar char="•"/>
              <a:defRPr/>
            </a:pPr>
            <a:r>
              <a:rPr lang="en-US" sz="2200" dirty="0"/>
              <a:t>Secure if properly fitted</a:t>
            </a:r>
          </a:p>
          <a:p>
            <a:pPr marL="1133765" lvl="2" indent="-228582" defTabSz="914327">
              <a:lnSpc>
                <a:spcPct val="90000"/>
              </a:lnSpc>
              <a:spcBef>
                <a:spcPct val="20000"/>
              </a:spcBef>
              <a:buClr>
                <a:prstClr val="white"/>
              </a:buClr>
              <a:buSzPct val="95000"/>
              <a:buFont typeface="Arial" pitchFamily="34" charset="0"/>
              <a:buChar char="•"/>
              <a:defRPr/>
            </a:pPr>
            <a:r>
              <a:rPr lang="en-US" sz="2200" dirty="0"/>
              <a:t>Rapid donning</a:t>
            </a:r>
          </a:p>
          <a:p>
            <a:pPr marL="1133765" lvl="2" indent="-228582" defTabSz="914327">
              <a:lnSpc>
                <a:spcPct val="90000"/>
              </a:lnSpc>
              <a:spcBef>
                <a:spcPct val="20000"/>
              </a:spcBef>
              <a:buClr>
                <a:prstClr val="white"/>
              </a:buClr>
              <a:buSzPct val="95000"/>
              <a:buFont typeface="Arial" pitchFamily="34" charset="0"/>
              <a:buChar char="•"/>
              <a:defRPr/>
            </a:pPr>
            <a:r>
              <a:rPr lang="en-US" sz="2200" dirty="0"/>
              <a:t>Provides a high degree of maneuverability  </a:t>
            </a:r>
          </a:p>
        </p:txBody>
      </p:sp>
      <p:pic>
        <p:nvPicPr>
          <p:cNvPr id="6" name="Picture 5"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NFPA 1983 Harness Classes</a:t>
            </a:r>
          </a:p>
        </p:txBody>
      </p:sp>
      <p:sp>
        <p:nvSpPr>
          <p:cNvPr id="105475" name="Rectangle 3"/>
          <p:cNvSpPr>
            <a:spLocks noGrp="1" noChangeArrowheads="1"/>
          </p:cNvSpPr>
          <p:nvPr>
            <p:ph idx="1"/>
          </p:nvPr>
        </p:nvSpPr>
        <p:spPr/>
        <p:txBody>
          <a:bodyPr/>
          <a:lstStyle/>
          <a:p>
            <a:r>
              <a:rPr lang="en-US" dirty="0"/>
              <a:t>Class III – Full Body Harness </a:t>
            </a:r>
          </a:p>
          <a:p>
            <a:pPr lvl="1"/>
            <a:r>
              <a:rPr lang="en-US" dirty="0" smtClean="0"/>
              <a:t>Design </a:t>
            </a:r>
            <a:r>
              <a:rPr lang="en-US" dirty="0"/>
              <a:t>load of 600 lb (2.67 </a:t>
            </a:r>
            <a:r>
              <a:rPr lang="en-US" dirty="0" err="1"/>
              <a:t>Kn</a:t>
            </a:r>
            <a:r>
              <a:rPr lang="en-US" dirty="0"/>
              <a:t>)</a:t>
            </a:r>
          </a:p>
          <a:p>
            <a:pPr lvl="1"/>
            <a:r>
              <a:rPr lang="en-US" dirty="0"/>
              <a:t>Designed for rescue </a:t>
            </a:r>
            <a:endParaRPr lang="en-US" dirty="0" smtClean="0"/>
          </a:p>
          <a:p>
            <a:pPr lvl="1"/>
            <a:r>
              <a:rPr lang="en-US" dirty="0" smtClean="0"/>
              <a:t>Features</a:t>
            </a:r>
          </a:p>
          <a:p>
            <a:pPr lvl="2"/>
            <a:r>
              <a:rPr lang="en-US" dirty="0" smtClean="0"/>
              <a:t>Multiple attachment points</a:t>
            </a:r>
          </a:p>
          <a:p>
            <a:pPr lvl="2"/>
            <a:r>
              <a:rPr lang="en-US" dirty="0" smtClean="0"/>
              <a:t>High level of comfort and security</a:t>
            </a:r>
          </a:p>
          <a:p>
            <a:pPr lvl="2"/>
            <a:r>
              <a:rPr lang="en-US" dirty="0" smtClean="0"/>
              <a:t>May limit ability to invert depending on attachment point</a:t>
            </a:r>
          </a:p>
          <a:p>
            <a:pPr lvl="2"/>
            <a:r>
              <a:rPr lang="en-US" dirty="0" smtClean="0"/>
              <a:t>May be time consuming to don </a:t>
            </a:r>
            <a:endParaRPr lang="en-US" dirty="0"/>
          </a:p>
        </p:txBody>
      </p:sp>
      <p:pic>
        <p:nvPicPr>
          <p:cNvPr id="5" name="Picture 4" descr="Brochure Logo_Blade GREEN.png"/>
          <p:cNvPicPr>
            <a:picLocks noChangeAspect="1"/>
          </p:cNvPicPr>
          <p:nvPr/>
        </p:nvPicPr>
        <p:blipFill>
          <a:blip r:embed="rId3" cstate="print"/>
          <a:stretch>
            <a:fillRect/>
          </a:stretch>
        </p:blipFill>
        <p:spPr>
          <a:xfrm>
            <a:off x="0" y="0"/>
            <a:ext cx="916235"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69056"/>
            <a:ext cx="1311275" cy="77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H:\BROCHURE LOGOS\RM Logo Horiz BLK TX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6400800"/>
            <a:ext cx="1610458" cy="457200"/>
          </a:xfrm>
          <a:prstGeom prst="rect">
            <a:avLst/>
          </a:prstGeom>
          <a:noFill/>
          <a:ln>
            <a:noFill/>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Flow">
  <a:themeElements>
    <a:clrScheme name="Custom 1">
      <a:dk1>
        <a:sysClr val="windowText" lastClr="000000"/>
      </a:dk1>
      <a:lt1>
        <a:sysClr val="window" lastClr="FFFFFF"/>
      </a:lt1>
      <a:dk2>
        <a:srgbClr val="000000"/>
      </a:dk2>
      <a:lt2>
        <a:srgbClr val="F8F8F8"/>
      </a:lt2>
      <a:accent1>
        <a:srgbClr val="92D050"/>
      </a:accent1>
      <a:accent2>
        <a:srgbClr val="99FF33"/>
      </a:accent2>
      <a:accent3>
        <a:srgbClr val="858585"/>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4397</Words>
  <Application>Microsoft Office PowerPoint</Application>
  <PresentationFormat>On-screen Show (4:3)</PresentationFormat>
  <Paragraphs>715</Paragraphs>
  <Slides>63</Slides>
  <Notes>55</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1_Apex</vt:lpstr>
      <vt:lpstr>Flow</vt:lpstr>
      <vt:lpstr>     Mod 4:  Equipment</vt:lpstr>
      <vt:lpstr>PERSONAL EQUIPMENT AND PROTECTION</vt:lpstr>
      <vt:lpstr>Personal Protection and Equipment</vt:lpstr>
      <vt:lpstr>Personal Protection and Equipment</vt:lpstr>
      <vt:lpstr>Personal Protection and Equipment</vt:lpstr>
      <vt:lpstr>HARNESSES</vt:lpstr>
      <vt:lpstr> NFPA 1983 Harness Classes </vt:lpstr>
      <vt:lpstr>NFPA 1983 Harness Classes</vt:lpstr>
      <vt:lpstr>NFPA 1983 Harness Classes</vt:lpstr>
      <vt:lpstr>Slide 10</vt:lpstr>
      <vt:lpstr>Rope</vt:lpstr>
      <vt:lpstr>Rope Stretch Classification</vt:lpstr>
      <vt:lpstr>Rope Design</vt:lpstr>
      <vt:lpstr>Rope Design</vt:lpstr>
      <vt:lpstr>Fiber Performance Analysis</vt:lpstr>
      <vt:lpstr>Rope Design </vt:lpstr>
      <vt:lpstr>Rope Design </vt:lpstr>
      <vt:lpstr>Rope Design</vt:lpstr>
      <vt:lpstr>Rope Design </vt:lpstr>
      <vt:lpstr>Rope Design </vt:lpstr>
      <vt:lpstr>Rope Design </vt:lpstr>
      <vt:lpstr>Rope Design</vt:lpstr>
      <vt:lpstr>Rope Design</vt:lpstr>
      <vt:lpstr>Rope Design</vt:lpstr>
      <vt:lpstr>Rope Design</vt:lpstr>
      <vt:lpstr>Software</vt:lpstr>
      <vt:lpstr>Software</vt:lpstr>
      <vt:lpstr>Software</vt:lpstr>
      <vt:lpstr>Software</vt:lpstr>
      <vt:lpstr>Software Maintenance</vt:lpstr>
      <vt:lpstr>Care and Use of Rescue Rope and Related Equipment</vt:lpstr>
      <vt:lpstr>Software Maintenance</vt:lpstr>
      <vt:lpstr>Software Maintenance</vt:lpstr>
      <vt:lpstr>Software Maintenance</vt:lpstr>
      <vt:lpstr>Software Maintenance</vt:lpstr>
      <vt:lpstr>Software Protection</vt:lpstr>
      <vt:lpstr>Software Protection</vt:lpstr>
      <vt:lpstr>Hardware</vt:lpstr>
      <vt:lpstr>Hardware</vt:lpstr>
      <vt:lpstr>Hardware</vt:lpstr>
      <vt:lpstr>Hardware</vt:lpstr>
      <vt:lpstr>Construction Materials for Carabiners </vt:lpstr>
      <vt:lpstr> Carabiner Strength and Labeling </vt:lpstr>
      <vt:lpstr>Carabiner Strength and Labeling</vt:lpstr>
      <vt:lpstr>Carabiner Strength and Labeling</vt:lpstr>
      <vt:lpstr>Carabiner Strength and Labeling</vt:lpstr>
      <vt:lpstr>Carabiner Strength and Labeling</vt:lpstr>
      <vt:lpstr>Hardware</vt:lpstr>
      <vt:lpstr>Hardware</vt:lpstr>
      <vt:lpstr>Use and Care of Carabiners and Screw Links</vt:lpstr>
      <vt:lpstr>Descent Control Devices</vt:lpstr>
      <vt:lpstr> Brake Bar Racks </vt:lpstr>
      <vt:lpstr>Descent Control Devices</vt:lpstr>
      <vt:lpstr>Strength and Labeling Requirements</vt:lpstr>
      <vt:lpstr>Rope Grab Devices </vt:lpstr>
      <vt:lpstr>Rope Grab Devices</vt:lpstr>
      <vt:lpstr>Anchoring Equipment</vt:lpstr>
      <vt:lpstr>Anchoring Equipment</vt:lpstr>
      <vt:lpstr>Pulleys </vt:lpstr>
      <vt:lpstr>Components of Pulleys </vt:lpstr>
      <vt:lpstr>Bearing Types</vt:lpstr>
      <vt:lpstr>Pulleys </vt:lpstr>
      <vt:lpstr>Pulleys</vt:lpstr>
    </vt:vector>
  </TitlesOfParts>
  <Company>Washington Township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4 Equipment</dc:title>
  <dc:subject>Rope Rescue Level I</dc:subject>
  <dc:creator>Dalan Zartman</dc:creator>
  <cp:lastModifiedBy>dzartman</cp:lastModifiedBy>
  <cp:revision>23</cp:revision>
  <dcterms:created xsi:type="dcterms:W3CDTF">2010-06-09T21:07:01Z</dcterms:created>
  <dcterms:modified xsi:type="dcterms:W3CDTF">2015-03-13T15:25:32Z</dcterms:modified>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Ohio Response System</vt:lpwstr>
  </property>
</Properties>
</file>