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5"/>
  </p:notesMasterIdLst>
  <p:handoutMasterIdLst>
    <p:handoutMasterId r:id="rId26"/>
  </p:handoutMasterIdLst>
  <p:sldIdLst>
    <p:sldId id="265" r:id="rId2"/>
    <p:sldId id="275" r:id="rId3"/>
    <p:sldId id="274" r:id="rId4"/>
    <p:sldId id="257" r:id="rId5"/>
    <p:sldId id="258" r:id="rId6"/>
    <p:sldId id="279" r:id="rId7"/>
    <p:sldId id="280" r:id="rId8"/>
    <p:sldId id="281" r:id="rId9"/>
    <p:sldId id="276" r:id="rId10"/>
    <p:sldId id="259" r:id="rId11"/>
    <p:sldId id="269" r:id="rId12"/>
    <p:sldId id="264" r:id="rId13"/>
    <p:sldId id="266" r:id="rId14"/>
    <p:sldId id="278" r:id="rId15"/>
    <p:sldId id="284" r:id="rId16"/>
    <p:sldId id="286" r:id="rId17"/>
    <p:sldId id="272" r:id="rId18"/>
    <p:sldId id="263" r:id="rId19"/>
    <p:sldId id="282" r:id="rId20"/>
    <p:sldId id="283" r:id="rId21"/>
    <p:sldId id="291" r:id="rId22"/>
    <p:sldId id="292" r:id="rId23"/>
    <p:sldId id="273" r:id="rId24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54676" autoAdjust="0"/>
  </p:normalViewPr>
  <p:slideViewPr>
    <p:cSldViewPr>
      <p:cViewPr varScale="1">
        <p:scale>
          <a:sx n="48" d="100"/>
          <a:sy n="48" d="100"/>
        </p:scale>
        <p:origin x="-248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B534F-54FD-4FD8-A37F-18942C1D196E}" type="datetimeFigureOut">
              <a:rPr lang="en-AU" smtClean="0"/>
              <a:t>20/03/2012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109FA-247B-4C0B-B703-993059DDDF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8583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10636-D398-4386-8C4D-46298BE5FDFE}" type="datetimeFigureOut">
              <a:rPr lang="en-AU" smtClean="0"/>
              <a:t>20/03/2012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BC780-E322-4CC4-A374-C303876F93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7861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Keith (geek in training), cheating his dice roll while I'm taking this picture because he didn't get enough skulls to hit the ogre.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8498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1209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Web API.</a:t>
            </a:r>
          </a:p>
          <a:p>
            <a:endParaRPr lang="en-AU" dirty="0" smtClean="0"/>
          </a:p>
          <a:p>
            <a:r>
              <a:rPr lang="en-AU" dirty="0" err="1" smtClean="0"/>
              <a:t>Simplying</a:t>
            </a:r>
            <a:r>
              <a:rPr lang="en-AU" baseline="0" dirty="0" smtClean="0"/>
              <a:t> how you can write REST services over HTTP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709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Write your own SOAP and REST services</a:t>
            </a:r>
          </a:p>
          <a:p>
            <a:endParaRPr lang="en-AU" dirty="0" smtClean="0"/>
          </a:p>
          <a:p>
            <a:pPr marL="228600" indent="-228600">
              <a:buAutoNum type="arabicPeriod"/>
            </a:pPr>
            <a:r>
              <a:rPr lang="en-AU" dirty="0" smtClean="0"/>
              <a:t>Create soap service</a:t>
            </a:r>
          </a:p>
          <a:p>
            <a:pPr marL="228600" indent="-228600">
              <a:buAutoNum type="arabicPeriod"/>
            </a:pPr>
            <a:r>
              <a:rPr lang="en-AU" dirty="0" smtClean="0"/>
              <a:t>Deploy and see the /</a:t>
            </a:r>
            <a:r>
              <a:rPr lang="en-AU" dirty="0" err="1" smtClean="0"/>
              <a:t>mex</a:t>
            </a:r>
            <a:endParaRPr lang="en-AU" dirty="0" smtClean="0"/>
          </a:p>
          <a:p>
            <a:pPr marL="228600" indent="-228600">
              <a:buAutoNum type="arabicPeriod"/>
            </a:pPr>
            <a:r>
              <a:rPr lang="en-AU" dirty="0" smtClean="0"/>
              <a:t>Issues with binding</a:t>
            </a:r>
          </a:p>
          <a:p>
            <a:pPr marL="228600" indent="-228600">
              <a:buAutoNum type="arabicPeriod"/>
            </a:pPr>
            <a:r>
              <a:rPr lang="en-AU" dirty="0" smtClean="0"/>
              <a:t>Create</a:t>
            </a:r>
            <a:r>
              <a:rPr lang="en-AU" baseline="0" dirty="0" smtClean="0"/>
              <a:t> REST service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Look at the result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What we can do in REST – full </a:t>
            </a:r>
            <a:r>
              <a:rPr lang="en-AU" baseline="0" dirty="0" err="1" smtClean="0"/>
              <a:t>SPContext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Create a dumb web part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Smarts in </a:t>
            </a:r>
            <a:r>
              <a:rPr lang="en-AU" baseline="0" dirty="0" err="1" smtClean="0"/>
              <a:t>javascript</a:t>
            </a:r>
            <a:r>
              <a:rPr lang="en-AU" baseline="0" dirty="0" smtClean="0"/>
              <a:t>.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See result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See </a:t>
            </a:r>
            <a:r>
              <a:rPr lang="en-AU" baseline="0" dirty="0" err="1" smtClean="0"/>
              <a:t>Javascript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Network payload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JavaScript debugging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PUT service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err="1" smtClean="0"/>
              <a:t>DataService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0599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WCF service can only have 1 base address header</a:t>
            </a:r>
          </a:p>
          <a:p>
            <a:endParaRPr lang="en-AU" dirty="0" smtClean="0"/>
          </a:p>
          <a:p>
            <a:r>
              <a:rPr lang="en-AU" dirty="0" smtClean="0"/>
              <a:t>Can cheat either in code or in configuration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3155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9368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Write your own SOAP and REST services</a:t>
            </a:r>
          </a:p>
          <a:p>
            <a:endParaRPr lang="en-AU" dirty="0" smtClean="0"/>
          </a:p>
          <a:p>
            <a:pPr marL="228600" indent="-228600">
              <a:buAutoNum type="arabicPeriod"/>
            </a:pPr>
            <a:r>
              <a:rPr lang="en-AU" dirty="0" smtClean="0"/>
              <a:t>Create soap service</a:t>
            </a:r>
          </a:p>
          <a:p>
            <a:pPr marL="228600" indent="-228600">
              <a:buAutoNum type="arabicPeriod"/>
            </a:pPr>
            <a:r>
              <a:rPr lang="en-AU" dirty="0" smtClean="0"/>
              <a:t>Deploy and see the /</a:t>
            </a:r>
            <a:r>
              <a:rPr lang="en-AU" dirty="0" err="1" smtClean="0"/>
              <a:t>mex</a:t>
            </a:r>
            <a:endParaRPr lang="en-AU" dirty="0" smtClean="0"/>
          </a:p>
          <a:p>
            <a:pPr marL="228600" indent="-228600">
              <a:buAutoNum type="arabicPeriod"/>
            </a:pPr>
            <a:r>
              <a:rPr lang="en-AU" dirty="0" smtClean="0"/>
              <a:t>Issues with binding</a:t>
            </a:r>
          </a:p>
          <a:p>
            <a:pPr marL="228600" indent="-228600">
              <a:buAutoNum type="arabicPeriod"/>
            </a:pPr>
            <a:r>
              <a:rPr lang="en-AU" dirty="0" smtClean="0"/>
              <a:t>Create</a:t>
            </a:r>
            <a:r>
              <a:rPr lang="en-AU" baseline="0" dirty="0" smtClean="0"/>
              <a:t> REST service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Look at the result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What we can do in REST – full </a:t>
            </a:r>
            <a:r>
              <a:rPr lang="en-AU" baseline="0" dirty="0" err="1" smtClean="0"/>
              <a:t>SPContext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Create a dumb web part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Smarts in </a:t>
            </a:r>
            <a:r>
              <a:rPr lang="en-AU" baseline="0" dirty="0" err="1" smtClean="0"/>
              <a:t>javascript</a:t>
            </a:r>
            <a:r>
              <a:rPr lang="en-AU" baseline="0" dirty="0" smtClean="0"/>
              <a:t>.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See result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See </a:t>
            </a:r>
            <a:r>
              <a:rPr lang="en-AU" baseline="0" dirty="0" err="1" smtClean="0"/>
              <a:t>Javascript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Network payload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JavaScript debugging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PUT service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r>
              <a:rPr lang="en-AU" baseline="0" dirty="0" err="1" smtClean="0"/>
              <a:t>DataService</a:t>
            </a: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C780-E322-4CC4-A374-C303876F93B6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0599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1282580"/>
          </a:xfrm>
          <a:prstGeom prst="rect">
            <a:avLst/>
          </a:prstGeom>
        </p:spPr>
      </p:pic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972018" y="4077072"/>
            <a:ext cx="7715200" cy="954360"/>
          </a:xfrm>
        </p:spPr>
        <p:txBody>
          <a:bodyPr anchor="b"/>
          <a:lstStyle>
            <a:lvl1pPr algn="r">
              <a:defRPr>
                <a:latin typeface="+mj-lt"/>
              </a:defRPr>
            </a:lvl1pPr>
          </a:lstStyle>
          <a:p>
            <a:r>
              <a:rPr lang="en-US" dirty="0" smtClean="0"/>
              <a:t>Click to add session title</a:t>
            </a:r>
            <a:endParaRPr lang="en-US" dirty="0"/>
          </a:p>
        </p:txBody>
      </p:sp>
      <p:pic>
        <p:nvPicPr>
          <p:cNvPr id="27" name="Picture 26" descr="topnavshadow.png"/>
          <p:cNvPicPr>
            <a:picLocks noChangeAspect="1"/>
          </p:cNvPicPr>
          <p:nvPr/>
        </p:nvPicPr>
        <p:blipFill>
          <a:blip r:embed="rId3">
            <a:alphaModFix am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820" y="5007205"/>
            <a:ext cx="7390660" cy="250059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82362" y="5132234"/>
            <a:ext cx="7691620" cy="1026343"/>
          </a:xfrm>
        </p:spPr>
        <p:txBody>
          <a:bodyPr anchor="t">
            <a:normAutofit/>
          </a:bodyPr>
          <a:lstStyle>
            <a:lvl1pPr marL="0" indent="0" algn="r">
              <a:buNone/>
              <a:defRPr lang="en-US" sz="32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ITC Avant Garde Gothic Book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add presenters Names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3347812" cy="23899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-27384"/>
            <a:ext cx="9143245" cy="12800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330" y="96588"/>
            <a:ext cx="8229600" cy="88414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rgbClr val="FF6600"/>
                </a:solidFill>
                <a:latin typeface="+mj-lt"/>
                <a:cs typeface="ITC Avant Garde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4804"/>
            <a:ext cx="8229600" cy="4751360"/>
          </a:xfrm>
        </p:spPr>
        <p:txBody>
          <a:bodyPr>
            <a:normAutofit/>
          </a:bodyPr>
          <a:lstStyle>
            <a:lvl1pPr marL="342900" indent="-342900">
              <a:buFont typeface="Arial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ITC Avant Garde Gothic Book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ITC Avant Garde Gothic Book"/>
              </a:defRPr>
            </a:lvl2pPr>
            <a:lvl3pPr>
              <a:defRPr sz="2400">
                <a:solidFill>
                  <a:srgbClr val="404040"/>
                </a:solidFill>
                <a:latin typeface="+mn-lt"/>
                <a:cs typeface="Helvetica"/>
              </a:defRPr>
            </a:lvl3pPr>
            <a:lvl4pPr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cs typeface="Helvetica"/>
              </a:defRPr>
            </a:lvl4pPr>
            <a:lvl5pPr>
              <a:defRPr sz="1600" i="1">
                <a:solidFill>
                  <a:srgbClr val="404040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9" name="Picture 8" descr="topnavshadow.png"/>
          <p:cNvPicPr>
            <a:picLocks noChangeAspect="1"/>
          </p:cNvPicPr>
          <p:nvPr/>
        </p:nvPicPr>
        <p:blipFill>
          <a:blip r:embed="rId3">
            <a:alphaModFix am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02" y="1124744"/>
            <a:ext cx="7390660" cy="250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-27384"/>
            <a:ext cx="9143245" cy="128005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5330" y="96588"/>
            <a:ext cx="8229600" cy="88414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rgbClr val="FF6600"/>
                </a:solidFill>
                <a:latin typeface="+mj-lt"/>
                <a:cs typeface="ITC Avant Garde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518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" y="5173282"/>
            <a:ext cx="9143245" cy="12800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m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67544" y="3281714"/>
            <a:ext cx="6162797" cy="1362075"/>
          </a:xfrm>
        </p:spPr>
        <p:txBody>
          <a:bodyPr anchor="t"/>
          <a:lstStyle>
            <a:lvl1pPr algn="l">
              <a:defRPr sz="3200" b="0" i="0" cap="none" baseline="0"/>
            </a:lvl1pPr>
          </a:lstStyle>
          <a:p>
            <a:r>
              <a:rPr lang="en-US" dirty="0" smtClean="0"/>
              <a:t>Click to add demo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" y="5173282"/>
            <a:ext cx="9143245" cy="12800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7544" y="2708920"/>
            <a:ext cx="1186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ITC Avant Garde Gothic Book"/>
              </a:rPr>
              <a:t>Demo</a:t>
            </a:r>
            <a:endParaRPr lang="en-NZ" sz="3200" kern="1200" baseline="0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n-ea"/>
              <a:cs typeface="ITC Avant Garde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399982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onsor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3245" cy="63093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3282"/>
            <a:ext cx="9143245" cy="12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Demonstration Name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Session Title</a:t>
            </a:r>
          </a:p>
        </p:txBody>
      </p:sp>
    </p:spTree>
    <p:extLst>
      <p:ext uri="{BB962C8B-B14F-4D97-AF65-F5344CB8AC3E}">
        <p14:creationId xmlns:p14="http://schemas.microsoft.com/office/powerpoint/2010/main" val="3215996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774" y="274638"/>
            <a:ext cx="802702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9774" y="1600200"/>
            <a:ext cx="38360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592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344" y="274638"/>
            <a:ext cx="803345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9774" y="1535113"/>
            <a:ext cx="38376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9774" y="2174875"/>
            <a:ext cx="38376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2565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331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7" name="Picture 6" descr="grey rings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316" y="3235111"/>
            <a:ext cx="5272684" cy="3038928"/>
          </a:xfrm>
          <a:prstGeom prst="rect">
            <a:avLst/>
          </a:prstGeom>
        </p:spPr>
      </p:pic>
      <p:pic>
        <p:nvPicPr>
          <p:cNvPr id="8" name="Picture 7" descr="footer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2829"/>
            <a:ext cx="9144000" cy="6351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+mj-lt"/>
          <a:ea typeface="+mj-ea"/>
          <a:cs typeface="ITC Avant Garde Gothic Boo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lang="en-US" sz="24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ITC Avant Garde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ITC Avant Garde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404040"/>
          </a:solidFill>
          <a:latin typeface="+mn-lt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b="1" kern="1200">
          <a:solidFill>
            <a:srgbClr val="404040"/>
          </a:solidFill>
          <a:latin typeface="+mn-lt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404040"/>
          </a:solidFill>
          <a:latin typeface="+mn-lt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gif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jpeg"/><Relationship Id="rId32" Type="http://schemas.openxmlformats.org/officeDocument/2006/relationships/image" Target="../media/image46.png"/><Relationship Id="rId37" Type="http://schemas.openxmlformats.org/officeDocument/2006/relationships/image" Target="../media/image51.jpeg"/><Relationship Id="rId40" Type="http://schemas.openxmlformats.org/officeDocument/2006/relationships/image" Target="../media/image54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jpe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jpeg"/><Relationship Id="rId22" Type="http://schemas.openxmlformats.org/officeDocument/2006/relationships/image" Target="../media/image36.jpeg"/><Relationship Id="rId27" Type="http://schemas.openxmlformats.org/officeDocument/2006/relationships/image" Target="../media/image41.jpeg"/><Relationship Id="rId30" Type="http://schemas.openxmlformats.org/officeDocument/2006/relationships/image" Target="../media/image44.jpeg"/><Relationship Id="rId35" Type="http://schemas.openxmlformats.org/officeDocument/2006/relationships/image" Target="../media/image49.png"/><Relationship Id="rId8" Type="http://schemas.openxmlformats.org/officeDocument/2006/relationships/image" Target="../media/image22.png"/><Relationship Id="rId3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42" Type="http://schemas.openxmlformats.org/officeDocument/2006/relationships/image" Target="../media/image5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41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55.jpeg"/><Relationship Id="rId32" Type="http://schemas.openxmlformats.org/officeDocument/2006/relationships/image" Target="../media/image46.png"/><Relationship Id="rId37" Type="http://schemas.openxmlformats.org/officeDocument/2006/relationships/image" Target="../media/image51.jpeg"/><Relationship Id="rId40" Type="http://schemas.openxmlformats.org/officeDocument/2006/relationships/image" Target="../media/image54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jpe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jpeg"/><Relationship Id="rId22" Type="http://schemas.openxmlformats.org/officeDocument/2006/relationships/image" Target="../media/image36.jpeg"/><Relationship Id="rId27" Type="http://schemas.openxmlformats.org/officeDocument/2006/relationships/image" Target="../media/image41.jpeg"/><Relationship Id="rId30" Type="http://schemas.openxmlformats.org/officeDocument/2006/relationships/image" Target="../media/image44.jpeg"/><Relationship Id="rId35" Type="http://schemas.openxmlformats.org/officeDocument/2006/relationships/image" Target="../media/image49.png"/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Custom </a:t>
            </a:r>
            <a:r>
              <a:rPr lang="en-AU" dirty="0"/>
              <a:t>REST services and </a:t>
            </a:r>
            <a:r>
              <a:rPr lang="en-AU" dirty="0" err="1" smtClean="0"/>
              <a:t>jQuery</a:t>
            </a:r>
            <a:r>
              <a:rPr lang="en-AU" dirty="0" smtClean="0"/>
              <a:t> </a:t>
            </a:r>
            <a:r>
              <a:rPr lang="en-AU" dirty="0"/>
              <a:t>AJAX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Building your own custom REST services and consuming them with </a:t>
            </a:r>
            <a:r>
              <a:rPr lang="en-AU" dirty="0" err="1"/>
              <a:t>jQuery</a:t>
            </a:r>
            <a:r>
              <a:rPr lang="en-AU" dirty="0"/>
              <a:t> AJAX</a:t>
            </a:r>
          </a:p>
        </p:txBody>
      </p:sp>
    </p:spTree>
    <p:extLst>
      <p:ext uri="{BB962C8B-B14F-4D97-AF65-F5344CB8AC3E}">
        <p14:creationId xmlns:p14="http://schemas.microsoft.com/office/powerpoint/2010/main" val="6624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</a:t>
            </a:r>
            <a:r>
              <a:rPr lang="en-AU" dirty="0" smtClean="0"/>
              <a:t>bout John Liu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 smtClean="0"/>
              <a:t>Senior Consultant for      SharePoint </a:t>
            </a:r>
            <a:r>
              <a:rPr lang="en-AU" dirty="0" smtClean="0"/>
              <a:t>Gurus Sydney</a:t>
            </a:r>
            <a:endParaRPr lang="en-AU" dirty="0" smtClean="0"/>
          </a:p>
          <a:p>
            <a:r>
              <a:rPr lang="en-AU" dirty="0" smtClean="0"/>
              <a:t>Blog johnliu.net</a:t>
            </a:r>
            <a:endParaRPr lang="en-AU" dirty="0" smtClean="0"/>
          </a:p>
          <a:p>
            <a:r>
              <a:rPr lang="en-AU" dirty="0" smtClean="0"/>
              <a:t>Community: user groups, SharePoint Conferences and SharePoint </a:t>
            </a:r>
            <a:r>
              <a:rPr lang="en-AU" dirty="0"/>
              <a:t>S</a:t>
            </a:r>
            <a:r>
              <a:rPr lang="en-AU" dirty="0" smtClean="0"/>
              <a:t>aturday</a:t>
            </a:r>
            <a:endParaRPr lang="en-AU" dirty="0" smtClean="0"/>
          </a:p>
          <a:p>
            <a:r>
              <a:rPr lang="en-AU" dirty="0"/>
              <a:t>@</a:t>
            </a:r>
            <a:r>
              <a:rPr lang="en-AU" dirty="0" err="1"/>
              <a:t>johnnliu</a:t>
            </a:r>
            <a:endParaRPr lang="en-AU" dirty="0"/>
          </a:p>
          <a:p>
            <a:r>
              <a:rPr lang="en-AU" dirty="0" smtClean="0"/>
              <a:t>Loves .NET - SharePoint 2007, 2010, Silverlight &amp; Windows Phone</a:t>
            </a:r>
          </a:p>
          <a:p>
            <a:r>
              <a:rPr lang="en-AU" dirty="0" smtClean="0"/>
              <a:t>Video games,  board games, D&amp;D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835" y="2060848"/>
            <a:ext cx="295275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413972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Contents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Intro</a:t>
            </a:r>
          </a:p>
          <a:p>
            <a:pPr lvl="1"/>
            <a:r>
              <a:rPr lang="en-AU" dirty="0" err="1" smtClean="0"/>
              <a:t>jQuery</a:t>
            </a:r>
            <a:endParaRPr lang="en-AU" dirty="0" smtClean="0"/>
          </a:p>
          <a:p>
            <a:pPr lvl="1"/>
            <a:r>
              <a:rPr lang="en-AU" dirty="0" smtClean="0"/>
              <a:t>REST API (out of the box)</a:t>
            </a:r>
          </a:p>
          <a:p>
            <a:r>
              <a:rPr lang="en-AU" dirty="0" smtClean="0"/>
              <a:t>Create SOAP service</a:t>
            </a:r>
          </a:p>
          <a:p>
            <a:r>
              <a:rPr lang="en-AU" dirty="0" smtClean="0"/>
              <a:t>Create REST service</a:t>
            </a:r>
          </a:p>
          <a:p>
            <a:r>
              <a:rPr lang="en-AU" dirty="0" smtClean="0"/>
              <a:t>Highly responsive websites with </a:t>
            </a:r>
            <a:r>
              <a:rPr lang="en-AU" dirty="0" err="1" smtClean="0"/>
              <a:t>jQuery</a:t>
            </a:r>
            <a:r>
              <a:rPr lang="en-AU" dirty="0" smtClean="0"/>
              <a:t> AJAX</a:t>
            </a:r>
          </a:p>
          <a:p>
            <a:r>
              <a:rPr lang="en-AU" dirty="0" smtClean="0"/>
              <a:t>Create ADO.NET </a:t>
            </a:r>
            <a:r>
              <a:rPr lang="en-AU" dirty="0" err="1" smtClean="0"/>
              <a:t>DataService</a:t>
            </a:r>
            <a:endParaRPr lang="en-AU" dirty="0" smtClean="0"/>
          </a:p>
          <a:p>
            <a:r>
              <a:rPr lang="en-AU" dirty="0" smtClean="0"/>
              <a:t>Fast demo of Knockout JS</a:t>
            </a:r>
          </a:p>
          <a:p>
            <a:pPr marL="0" indent="0">
              <a:buNone/>
            </a:pP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8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Intro - </a:t>
            </a:r>
            <a:r>
              <a:rPr lang="en-AU" dirty="0" err="1" smtClean="0"/>
              <a:t>jQuery</a:t>
            </a:r>
            <a:r>
              <a:rPr lang="en-AU" dirty="0" smtClean="0"/>
              <a:t> in </a:t>
            </a:r>
            <a:r>
              <a:rPr lang="en-AU" dirty="0"/>
              <a:t>1</a:t>
            </a:r>
            <a:r>
              <a:rPr lang="en-AU" dirty="0" smtClean="0"/>
              <a:t> slide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JavaScript</a:t>
            </a:r>
            <a:r>
              <a:rPr lang="en-AU" baseline="0" dirty="0" smtClean="0"/>
              <a:t> library</a:t>
            </a:r>
          </a:p>
          <a:p>
            <a:r>
              <a:rPr lang="en-AU" baseline="0" dirty="0" smtClean="0"/>
              <a:t>Select using CSS rules, then do something with the selected set</a:t>
            </a:r>
          </a:p>
          <a:p>
            <a:r>
              <a:rPr lang="en-AU" baseline="0" dirty="0" smtClean="0"/>
              <a:t>Lots of helper functions, utilities</a:t>
            </a:r>
          </a:p>
          <a:p>
            <a:r>
              <a:rPr lang="en-AU" baseline="0" dirty="0" smtClean="0"/>
              <a:t>Externally injected so doesn’t interfere with how SharePoint</a:t>
            </a:r>
            <a:r>
              <a:rPr lang="en-AU" dirty="0" smtClean="0"/>
              <a:t> works</a:t>
            </a:r>
          </a:p>
          <a:p>
            <a:r>
              <a:rPr lang="en-AU" dirty="0" smtClean="0"/>
              <a:t>$("</a:t>
            </a:r>
            <a:r>
              <a:rPr lang="en-AU" dirty="0" err="1" smtClean="0"/>
              <a:t>div.mybox</a:t>
            </a:r>
            <a:r>
              <a:rPr lang="en-AU" dirty="0" smtClean="0"/>
              <a:t>").</a:t>
            </a:r>
            <a:r>
              <a:rPr lang="en-AU" dirty="0" err="1" smtClean="0"/>
              <a:t>addClass</a:t>
            </a:r>
            <a:r>
              <a:rPr lang="en-AU" dirty="0" smtClean="0"/>
              <a:t>("</a:t>
            </a:r>
            <a:r>
              <a:rPr lang="en-AU" dirty="0" err="1" smtClean="0"/>
              <a:t>yourbox</a:t>
            </a:r>
            <a:r>
              <a:rPr lang="en-AU" dirty="0" smtClean="0"/>
              <a:t>").show();</a:t>
            </a:r>
          </a:p>
          <a:p>
            <a:r>
              <a:rPr lang="en-AU" dirty="0" smtClean="0"/>
              <a:t>http</a:t>
            </a:r>
            <a:r>
              <a:rPr lang="en-AU" dirty="0"/>
              <a:t>://</a:t>
            </a:r>
            <a:r>
              <a:rPr lang="en-AU" dirty="0" smtClean="0"/>
              <a:t>jquery.com/ </a:t>
            </a:r>
          </a:p>
        </p:txBody>
      </p:sp>
    </p:spTree>
    <p:extLst>
      <p:ext uri="{BB962C8B-B14F-4D97-AF65-F5344CB8AC3E}">
        <p14:creationId xmlns:p14="http://schemas.microsoft.com/office/powerpoint/2010/main" val="394727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Intro - SharePoint REST</a:t>
            </a:r>
            <a:r>
              <a:rPr lang="en-AU" baseline="0" dirty="0" smtClean="0"/>
              <a:t> API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/_</a:t>
            </a:r>
            <a:r>
              <a:rPr lang="en-AU" dirty="0" err="1" smtClean="0"/>
              <a:t>vti_bin</a:t>
            </a:r>
            <a:r>
              <a:rPr lang="en-AU" dirty="0" smtClean="0"/>
              <a:t>/</a:t>
            </a:r>
            <a:r>
              <a:rPr lang="en-AU" dirty="0" err="1" smtClean="0"/>
              <a:t>ListData.svc</a:t>
            </a:r>
            <a:r>
              <a:rPr lang="en-AU" dirty="0" smtClean="0"/>
              <a:t>/</a:t>
            </a:r>
            <a:endParaRPr lang="en-A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301924"/>
            <a:ext cx="558943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543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Quick tip with IE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If you see this, IE is trying to be helpful</a:t>
            </a:r>
            <a:endParaRPr lang="en-A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143625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80928"/>
            <a:ext cx="35242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Callout 6"/>
          <p:cNvSpPr/>
          <p:nvPr/>
        </p:nvSpPr>
        <p:spPr>
          <a:xfrm>
            <a:off x="2198026" y="3834133"/>
            <a:ext cx="1773377" cy="936104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Uncheck!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844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are REST useful for?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trike="sngStrike" dirty="0" smtClean="0"/>
              <a:t>Within SharePoint - not much </a:t>
            </a:r>
            <a:r>
              <a:rPr lang="en-AU" dirty="0" smtClean="0"/>
              <a:t>Incorrect - see John's </a:t>
            </a:r>
            <a:r>
              <a:rPr lang="en-AU" dirty="0" err="1" smtClean="0"/>
              <a:t>KnockoutJS</a:t>
            </a:r>
            <a:r>
              <a:rPr lang="en-AU" dirty="0" smtClean="0"/>
              <a:t> presentation - REST in 2010 ROCKS.</a:t>
            </a:r>
            <a:endParaRPr lang="en-AU" strike="sngStrike" dirty="0" smtClean="0"/>
          </a:p>
          <a:p>
            <a:r>
              <a:rPr lang="en-AU" dirty="0" smtClean="0"/>
              <a:t>With other applications - extremely useful</a:t>
            </a:r>
          </a:p>
          <a:p>
            <a:r>
              <a:rPr lang="en-AU" dirty="0" smtClean="0"/>
              <a:t>Very simple interface that many 3</a:t>
            </a:r>
            <a:r>
              <a:rPr lang="en-AU" baseline="30000" dirty="0" smtClean="0"/>
              <a:t>rd</a:t>
            </a:r>
            <a:r>
              <a:rPr lang="en-AU" dirty="0" smtClean="0"/>
              <a:t> party apps know how to talk</a:t>
            </a:r>
          </a:p>
          <a:p>
            <a:pPr lvl="1"/>
            <a:r>
              <a:rPr lang="en-AU" dirty="0" smtClean="0"/>
              <a:t>Phone apps, JavaScript apps</a:t>
            </a:r>
          </a:p>
          <a:p>
            <a:pPr lvl="1"/>
            <a:r>
              <a:rPr lang="en-AU" dirty="0" smtClean="0"/>
              <a:t>Reporting apps, integration apps</a:t>
            </a:r>
            <a:endParaRPr lang="en-AU" dirty="0"/>
          </a:p>
          <a:p>
            <a:pPr lvl="1"/>
            <a:r>
              <a:rPr lang="en-AU" dirty="0" smtClean="0"/>
              <a:t>SOAP is a lot more complex with creating the right SOAP envelop</a:t>
            </a:r>
          </a:p>
          <a:p>
            <a:pPr lvl="1"/>
            <a:r>
              <a:rPr lang="en-AU" dirty="0" smtClean="0"/>
              <a:t>REST is easy as long as you can make a web page request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003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Question before demo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How many have written </a:t>
            </a:r>
            <a:r>
              <a:rPr lang="en-AU" dirty="0" err="1" smtClean="0"/>
              <a:t>webparts</a:t>
            </a:r>
            <a:r>
              <a:rPr lang="en-AU" dirty="0" smtClean="0"/>
              <a:t> for SharePoint</a:t>
            </a:r>
          </a:p>
          <a:p>
            <a:r>
              <a:rPr lang="en-AU" dirty="0" smtClean="0"/>
              <a:t>How many have build your own WCF services at some </a:t>
            </a:r>
            <a:r>
              <a:rPr lang="en-AU" dirty="0" smtClean="0"/>
              <a:t>point (for SharePoint</a:t>
            </a:r>
            <a:r>
              <a:rPr lang="en-AU" dirty="0" smtClean="0"/>
              <a:t>)</a:t>
            </a:r>
          </a:p>
          <a:p>
            <a:r>
              <a:rPr lang="en-AU" dirty="0" smtClean="0"/>
              <a:t>(new) How many of you have looked at MVC 4</a:t>
            </a:r>
          </a:p>
          <a:p>
            <a:pPr lvl="1"/>
            <a:r>
              <a:rPr lang="en-AU" dirty="0" smtClean="0"/>
              <a:t>(bonus) What's the key feature of MVC 4?</a:t>
            </a:r>
            <a:endParaRPr lang="en-AU" dirty="0" smtClean="0"/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525344"/>
            <a:ext cx="295275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17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Write your own SOAP and REST services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Code Demo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922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Building your own WCF services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Useful for InfoPath</a:t>
            </a:r>
          </a:p>
          <a:p>
            <a:endParaRPr lang="en-AU" dirty="0">
              <a:sym typeface="Wingdings" pitchFamily="2" charset="2"/>
            </a:endParaRPr>
          </a:p>
          <a:p>
            <a:r>
              <a:rPr lang="en-AU" dirty="0" smtClean="0">
                <a:sym typeface="Wingdings" pitchFamily="2" charset="2"/>
              </a:rPr>
              <a:t>The</a:t>
            </a:r>
            <a:r>
              <a:rPr lang="en-AU" baseline="0" dirty="0" smtClean="0">
                <a:sym typeface="Wingdings" pitchFamily="2" charset="2"/>
              </a:rPr>
              <a:t> problem with WCF:</a:t>
            </a:r>
            <a:br>
              <a:rPr lang="en-AU" baseline="0" dirty="0" smtClean="0">
                <a:sym typeface="Wingdings" pitchFamily="2" charset="2"/>
              </a:rPr>
            </a:br>
            <a:r>
              <a:rPr lang="en-AU" dirty="0" smtClean="0"/>
              <a:t>Error “This collection already contains an address with scheme http”</a:t>
            </a:r>
            <a:br>
              <a:rPr lang="en-AU" dirty="0" smtClean="0"/>
            </a:br>
            <a:r>
              <a:rPr lang="en-AU" dirty="0" smtClean="0"/>
              <a:t>Configuration necessary in </a:t>
            </a:r>
            <a:r>
              <a:rPr lang="en-AU" dirty="0" err="1" smtClean="0"/>
              <a:t>web.config</a:t>
            </a:r>
            <a:endParaRPr lang="en-AU" dirty="0" smtClean="0"/>
          </a:p>
          <a:p>
            <a:r>
              <a:rPr lang="en-AU" dirty="0" smtClean="0"/>
              <a:t>Use </a:t>
            </a:r>
            <a:r>
              <a:rPr lang="en-AU" dirty="0"/>
              <a:t>Microsoft.SharePoint.Client.Services.MultipleBaseAddressBasicHttpBindingServiceHostFactory</a:t>
            </a:r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1026" name="Picture 2" descr="C:\Users\John.Liu\Downloads\1316424749_Ti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50" y="1280997"/>
            <a:ext cx="539552" cy="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ohn.Liu\Downloads\1316424729_Erro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77" y="2177323"/>
            <a:ext cx="524768" cy="52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ohn.Liu\Downloads\1316424749_Ti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4" y="3789040"/>
            <a:ext cx="539552" cy="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13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you can do in</a:t>
            </a:r>
            <a:r>
              <a:rPr lang="en-AU" baseline="0" dirty="0" smtClean="0"/>
              <a:t> a REST service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err="1" smtClean="0"/>
              <a:t>SPContext.Current</a:t>
            </a:r>
            <a:endParaRPr lang="en-AU" dirty="0" smtClean="0"/>
          </a:p>
          <a:p>
            <a:r>
              <a:rPr lang="en-AU" dirty="0" smtClean="0"/>
              <a:t>Check current user's roles and permissions</a:t>
            </a:r>
          </a:p>
          <a:p>
            <a:r>
              <a:rPr lang="en-AU" dirty="0"/>
              <a:t>Make read and write database calls</a:t>
            </a:r>
            <a:endParaRPr lang="en-AU" dirty="0" smtClean="0"/>
          </a:p>
          <a:p>
            <a:r>
              <a:rPr lang="en-AU" dirty="0" err="1" smtClean="0"/>
              <a:t>SPSecurity.RunWithElevatedPrivileges</a:t>
            </a:r>
            <a:endParaRPr lang="en-AU" dirty="0" smtClean="0"/>
          </a:p>
          <a:p>
            <a:r>
              <a:rPr lang="en-AU" dirty="0" err="1" smtClean="0"/>
              <a:t>SPUtility.SendEmail</a:t>
            </a:r>
            <a:endParaRPr lang="en-AU" dirty="0" smtClean="0"/>
          </a:p>
          <a:p>
            <a:r>
              <a:rPr lang="en-AU" dirty="0" smtClean="0"/>
              <a:t>Do whatever you want!</a:t>
            </a:r>
          </a:p>
          <a:p>
            <a:endParaRPr lang="en-AU" dirty="0" smtClean="0"/>
          </a:p>
          <a:p>
            <a:r>
              <a:rPr lang="en-AU" dirty="0" smtClean="0"/>
              <a:t>Use Microsoft.SharePoint.Client.Services.MultipleBaseAddressWebServiceHostFactory</a:t>
            </a:r>
            <a:endParaRPr lang="en-AU" dirty="0"/>
          </a:p>
          <a:p>
            <a:r>
              <a:rPr lang="en-AU" dirty="0" smtClean="0"/>
              <a:t>Reminder: remember </a:t>
            </a:r>
            <a:r>
              <a:rPr lang="en-AU" dirty="0" err="1" smtClean="0"/>
              <a:t>SPDisposeCheck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4" name="Picture 2" descr="C:\Users\John.Liu\Downloads\1316424749_Ti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45" y="4356991"/>
            <a:ext cx="539552" cy="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40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AJAXify</a:t>
            </a:r>
            <a:r>
              <a:rPr lang="en-AU" dirty="0" smtClean="0"/>
              <a:t> your UI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Define: AJAX</a:t>
            </a:r>
          </a:p>
          <a:p>
            <a:pPr lvl="1"/>
            <a:r>
              <a:rPr lang="en-AU" dirty="0" smtClean="0"/>
              <a:t>do </a:t>
            </a:r>
            <a:r>
              <a:rPr lang="en-AU" dirty="0"/>
              <a:t>it without refreshing the </a:t>
            </a:r>
            <a:r>
              <a:rPr lang="en-AU" dirty="0" smtClean="0"/>
              <a:t>browser.  This means a very seamless user experience</a:t>
            </a:r>
            <a:endParaRPr lang="en-AU" dirty="0"/>
          </a:p>
          <a:p>
            <a:endParaRPr lang="en-AU" dirty="0" smtClean="0"/>
          </a:p>
          <a:p>
            <a:r>
              <a:rPr lang="en-AU" dirty="0" smtClean="0"/>
              <a:t>Grab just the data I need from a quick service call</a:t>
            </a:r>
          </a:p>
          <a:p>
            <a:r>
              <a:rPr lang="en-AU" dirty="0" smtClean="0"/>
              <a:t>Find where I want it to go</a:t>
            </a:r>
          </a:p>
          <a:p>
            <a:r>
              <a:rPr lang="en-AU" dirty="0" smtClean="0"/>
              <a:t>Form HTML string and append() into the existing DOM structure</a:t>
            </a:r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311732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AJAX vs. Web Parts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AJAX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Script runs on client</a:t>
            </a:r>
          </a:p>
          <a:p>
            <a:r>
              <a:rPr lang="en-AU" dirty="0" smtClean="0"/>
              <a:t>Need to learn </a:t>
            </a:r>
            <a:r>
              <a:rPr lang="en-AU" dirty="0" err="1" smtClean="0"/>
              <a:t>jQuery</a:t>
            </a:r>
            <a:r>
              <a:rPr lang="en-AU" dirty="0"/>
              <a:t> </a:t>
            </a:r>
            <a:r>
              <a:rPr lang="en-AU" dirty="0" smtClean="0"/>
              <a:t>AJAX</a:t>
            </a:r>
          </a:p>
          <a:p>
            <a:r>
              <a:rPr lang="en-AU" dirty="0" smtClean="0"/>
              <a:t>Debug in browser</a:t>
            </a:r>
          </a:p>
          <a:p>
            <a:r>
              <a:rPr lang="en-AU" dirty="0" smtClean="0"/>
              <a:t>Small payload</a:t>
            </a:r>
          </a:p>
          <a:p>
            <a:r>
              <a:rPr lang="en-AU" dirty="0" smtClean="0"/>
              <a:t>Client side DOM manipulation</a:t>
            </a:r>
          </a:p>
          <a:p>
            <a:pPr marL="0" indent="0">
              <a:buNone/>
            </a:pPr>
            <a:r>
              <a:rPr lang="en-AU" b="1" dirty="0" smtClean="0"/>
              <a:t>Best Feature</a:t>
            </a:r>
            <a:endParaRPr lang="en-AU" b="1" dirty="0"/>
          </a:p>
          <a:p>
            <a:r>
              <a:rPr lang="en-AU" dirty="0" smtClean="0"/>
              <a:t>Super fast UI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AU" dirty="0" smtClean="0"/>
              <a:t>ASP.NET Web Parts</a:t>
            </a:r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ASP.NET hosted code</a:t>
            </a:r>
          </a:p>
          <a:p>
            <a:r>
              <a:rPr lang="en-AU" dirty="0" smtClean="0"/>
              <a:t>Learn ASP.NET page lifecycle</a:t>
            </a:r>
          </a:p>
          <a:p>
            <a:r>
              <a:rPr lang="en-AU" dirty="0" smtClean="0"/>
              <a:t>Debug in server</a:t>
            </a:r>
          </a:p>
          <a:p>
            <a:r>
              <a:rPr lang="en-AU" dirty="0" smtClean="0"/>
              <a:t>Larger page size (waiting…)</a:t>
            </a:r>
          </a:p>
          <a:p>
            <a:r>
              <a:rPr lang="en-AU" dirty="0" smtClean="0"/>
              <a:t>Connected web parts</a:t>
            </a:r>
          </a:p>
          <a:p>
            <a:endParaRPr lang="en-AU" dirty="0" smtClean="0"/>
          </a:p>
          <a:p>
            <a:endParaRPr lang="en-AU" dirty="0"/>
          </a:p>
          <a:p>
            <a:r>
              <a:rPr lang="en-AU" dirty="0" smtClean="0"/>
              <a:t>Configuring </a:t>
            </a:r>
            <a:r>
              <a:rPr lang="en-AU" dirty="0" err="1" smtClean="0"/>
              <a:t>webparts</a:t>
            </a:r>
            <a:r>
              <a:rPr lang="en-AU" dirty="0" smtClean="0"/>
              <a:t> is easier for non-developer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8199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Deploy is simple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 smtClean="0"/>
              <a:t>Farm Solution</a:t>
            </a:r>
          </a:p>
          <a:p>
            <a:r>
              <a:rPr lang="en-AU" dirty="0" smtClean="0"/>
              <a:t>But doesn’t interfere with your site collections or deploy anything into SharePoint</a:t>
            </a:r>
          </a:p>
          <a:p>
            <a:r>
              <a:rPr lang="en-AU" dirty="0" smtClean="0"/>
              <a:t>Stuffed up?  Delete the service folder and it's gone!</a:t>
            </a:r>
          </a:p>
          <a:p>
            <a:endParaRPr lang="en-AU" dirty="0"/>
          </a:p>
          <a:p>
            <a:r>
              <a:rPr lang="en-AU" dirty="0" err="1" smtClean="0"/>
              <a:t>WebParts</a:t>
            </a:r>
            <a:r>
              <a:rPr lang="en-AU" dirty="0" smtClean="0"/>
              <a:t> can be sandbox solutions – so if your service is stable, you only need to deploy/redeploy sandbox </a:t>
            </a:r>
            <a:r>
              <a:rPr lang="en-AU" dirty="0" err="1" smtClean="0"/>
              <a:t>webparts</a:t>
            </a:r>
            <a:r>
              <a:rPr lang="en-AU" dirty="0" smtClean="0"/>
              <a:t> to update your UI / script</a:t>
            </a:r>
          </a:p>
          <a:p>
            <a:endParaRPr lang="en-AU" dirty="0"/>
          </a:p>
          <a:p>
            <a:r>
              <a:rPr lang="en-AU" dirty="0" smtClean="0"/>
              <a:t>Your script can be stored in the library, can be modified without redeploy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759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Debug?  Where!?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Debug service on the server</a:t>
            </a:r>
          </a:p>
          <a:p>
            <a:pPr lvl="1"/>
            <a:r>
              <a:rPr lang="en-AU" dirty="0" smtClean="0"/>
              <a:t>Holds up App Pool - </a:t>
            </a:r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r>
              <a:rPr lang="en-AU" dirty="0" smtClean="0"/>
              <a:t>Debug </a:t>
            </a:r>
            <a:r>
              <a:rPr lang="en-AU" dirty="0" err="1" smtClean="0"/>
              <a:t>webpart</a:t>
            </a:r>
            <a:r>
              <a:rPr lang="en-AU" dirty="0" smtClean="0"/>
              <a:t> on the browser</a:t>
            </a:r>
          </a:p>
          <a:p>
            <a:pPr lvl="1"/>
            <a:r>
              <a:rPr lang="en-AU" dirty="0" smtClean="0"/>
              <a:t>Holds up only your own browser</a:t>
            </a:r>
          </a:p>
          <a:p>
            <a:pPr lvl="1"/>
            <a:r>
              <a:rPr lang="en-AU" dirty="0" smtClean="0"/>
              <a:t>IE9's </a:t>
            </a:r>
            <a:r>
              <a:rPr lang="en-AU" dirty="0" err="1" smtClean="0"/>
              <a:t>dev</a:t>
            </a:r>
            <a:r>
              <a:rPr lang="en-AU" dirty="0" smtClean="0"/>
              <a:t> tools are pretty good all round</a:t>
            </a:r>
            <a:endParaRPr lang="en-AU" dirty="0"/>
          </a:p>
        </p:txBody>
      </p:sp>
      <p:pic>
        <p:nvPicPr>
          <p:cNvPr id="5" name="Picture 2" descr="C:\Users\John.Liu\Downloads\1316424749_Ti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34" y="3140968"/>
            <a:ext cx="539552" cy="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John.Liu\Downloads\1316424729_Erro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16" y="1340768"/>
            <a:ext cx="524768" cy="52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61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Write your own </a:t>
            </a:r>
            <a:r>
              <a:rPr lang="en-AU" dirty="0" err="1" smtClean="0"/>
              <a:t>Dataservices</a:t>
            </a:r>
            <a:r>
              <a:rPr lang="en-AU" dirty="0" smtClean="0"/>
              <a:t>,</a:t>
            </a:r>
            <a:br>
              <a:rPr lang="en-AU" dirty="0" smtClean="0"/>
            </a:br>
            <a:r>
              <a:rPr lang="en-AU" dirty="0" err="1" smtClean="0"/>
              <a:t>KnockoutJS</a:t>
            </a:r>
            <a:r>
              <a:rPr lang="en-AU" dirty="0" smtClean="0"/>
              <a:t> and AJAX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Bonus Demo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247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Future of </a:t>
            </a:r>
            <a:r>
              <a:rPr lang="en-AU" dirty="0" err="1" smtClean="0"/>
              <a:t>jQuery</a:t>
            </a:r>
            <a:r>
              <a:rPr lang="en-AU" dirty="0" smtClean="0"/>
              <a:t>, AJAX and REST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trike="sngStrike" dirty="0" err="1" smtClean="0"/>
              <a:t>jQuery</a:t>
            </a:r>
            <a:r>
              <a:rPr lang="en-AU" strike="sngStrike" dirty="0" smtClean="0"/>
              <a:t> data binding</a:t>
            </a:r>
          </a:p>
          <a:p>
            <a:pPr lvl="1"/>
            <a:r>
              <a:rPr lang="en-AU" strike="sngStrike" dirty="0" err="1" smtClean="0"/>
              <a:t>jQuery.tmpl</a:t>
            </a:r>
            <a:endParaRPr lang="en-AU" strike="sngStrike" dirty="0" smtClean="0"/>
          </a:p>
          <a:p>
            <a:pPr lvl="1"/>
            <a:r>
              <a:rPr lang="en-AU" strike="sngStrike" dirty="0" err="1" smtClean="0"/>
              <a:t>jQote</a:t>
            </a:r>
            <a:endParaRPr lang="en-AU" strike="sngStrike" dirty="0" smtClean="0"/>
          </a:p>
          <a:p>
            <a:r>
              <a:rPr lang="en-AU" dirty="0" err="1" smtClean="0"/>
              <a:t>KnockoutJS</a:t>
            </a:r>
            <a:endParaRPr lang="en-AU" dirty="0" smtClean="0"/>
          </a:p>
          <a:p>
            <a:pPr lvl="1"/>
            <a:r>
              <a:rPr lang="en-AU" dirty="0" smtClean="0"/>
              <a:t>MVVM data-binding on client side</a:t>
            </a:r>
          </a:p>
          <a:p>
            <a:pPr lvl="1"/>
            <a:endParaRPr lang="en-AU" dirty="0"/>
          </a:p>
          <a:p>
            <a:pPr lvl="1"/>
            <a:endParaRPr lang="en-AU" dirty="0" smtClean="0"/>
          </a:p>
          <a:p>
            <a:pPr marL="457200" lvl="1" indent="0">
              <a:buNone/>
            </a:pPr>
            <a:endParaRPr lang="en-AU" dirty="0" smtClean="0"/>
          </a:p>
          <a:p>
            <a:pPr lvl="1"/>
            <a:endParaRPr lang="en-AU" dirty="0"/>
          </a:p>
          <a:p>
            <a:pPr lvl="1"/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5" y="3645024"/>
            <a:ext cx="5970624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2258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Hands up if you think this is better than writing </a:t>
            </a:r>
            <a:r>
              <a:rPr lang="en-AU" dirty="0" err="1" smtClean="0"/>
              <a:t>webparts</a:t>
            </a:r>
            <a:r>
              <a:rPr lang="en-AU" dirty="0" smtClean="0"/>
              <a:t> :-)</a:t>
            </a:r>
          </a:p>
          <a:p>
            <a:r>
              <a:rPr lang="en-AU" dirty="0" err="1" smtClean="0"/>
              <a:t>jQuery</a:t>
            </a:r>
            <a:endParaRPr lang="en-AU" dirty="0"/>
          </a:p>
          <a:p>
            <a:r>
              <a:rPr lang="en-AU" dirty="0"/>
              <a:t>REST API (out of the box)</a:t>
            </a:r>
          </a:p>
          <a:p>
            <a:r>
              <a:rPr lang="en-AU" dirty="0"/>
              <a:t>Create SOAP service</a:t>
            </a:r>
          </a:p>
          <a:p>
            <a:r>
              <a:rPr lang="en-AU" dirty="0"/>
              <a:t>Create REST service</a:t>
            </a:r>
          </a:p>
          <a:p>
            <a:r>
              <a:rPr lang="en-AU" dirty="0"/>
              <a:t>Highly responsive websites with </a:t>
            </a:r>
            <a:r>
              <a:rPr lang="en-AU" dirty="0" err="1"/>
              <a:t>jQuery</a:t>
            </a:r>
            <a:r>
              <a:rPr lang="en-AU" dirty="0"/>
              <a:t> AJAX</a:t>
            </a:r>
          </a:p>
          <a:p>
            <a:r>
              <a:rPr lang="en-AU" dirty="0"/>
              <a:t>Create ADO.NET </a:t>
            </a:r>
            <a:r>
              <a:rPr lang="en-AU" dirty="0" err="1"/>
              <a:t>DataService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7633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Resources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b="1" dirty="0" smtClean="0"/>
              <a:t>REST and </a:t>
            </a:r>
            <a:r>
              <a:rPr lang="en-AU" b="1" dirty="0" err="1" smtClean="0"/>
              <a:t>jQuery</a:t>
            </a:r>
            <a:r>
              <a:rPr lang="en-AU" b="1" dirty="0" smtClean="0"/>
              <a:t> AJAX</a:t>
            </a:r>
          </a:p>
          <a:p>
            <a:r>
              <a:rPr lang="en-AU" dirty="0" smtClean="0"/>
              <a:t>http</a:t>
            </a:r>
            <a:r>
              <a:rPr lang="en-AU" dirty="0"/>
              <a:t>://</a:t>
            </a:r>
            <a:r>
              <a:rPr lang="en-AU" dirty="0" smtClean="0"/>
              <a:t>blogs.msdn.com/b/sharepointdev/archive/2011/02/22/calling-a-wcf-service-using-jquery-in-sharepoint.aspx</a:t>
            </a:r>
            <a:endParaRPr lang="en-AU" dirty="0"/>
          </a:p>
          <a:p>
            <a:r>
              <a:rPr lang="en-AU" dirty="0"/>
              <a:t>http://www.wictorwilen.se/Post/Calling-a-WCF-Service-using-jQuery-in-SharePoint-the-correct-way.aspx</a:t>
            </a:r>
          </a:p>
          <a:p>
            <a:r>
              <a:rPr lang="en-AU" dirty="0" smtClean="0"/>
              <a:t>http://johnliu.net/  </a:t>
            </a:r>
          </a:p>
          <a:p>
            <a:endParaRPr lang="en-AU" dirty="0"/>
          </a:p>
          <a:p>
            <a:r>
              <a:rPr lang="en-AU" b="1" dirty="0" smtClean="0"/>
              <a:t>Data Service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http</a:t>
            </a:r>
            <a:r>
              <a:rPr lang="en-AU" dirty="0"/>
              <a:t>://</a:t>
            </a:r>
            <a:r>
              <a:rPr lang="en-AU" dirty="0" smtClean="0"/>
              <a:t>msdn.microsoft.com/en-us/library/dd728279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644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Help!  I'm </a:t>
            </a:r>
            <a:r>
              <a:rPr lang="en-AU" dirty="0" smtClean="0"/>
              <a:t>still on </a:t>
            </a:r>
            <a:r>
              <a:rPr lang="en-AU" dirty="0" smtClean="0"/>
              <a:t>2007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http://spservices.codeplex.com</a:t>
            </a:r>
            <a:r>
              <a:rPr lang="en-AU" dirty="0" smtClean="0"/>
              <a:t>/</a:t>
            </a:r>
          </a:p>
          <a:p>
            <a:r>
              <a:rPr lang="en-AU" dirty="0" err="1" smtClean="0"/>
              <a:t>jQuery</a:t>
            </a:r>
            <a:r>
              <a:rPr lang="en-AU" dirty="0" smtClean="0"/>
              <a:t> wrapper around SharePoint 2007 (and 2010) SOAP services</a:t>
            </a:r>
          </a:p>
          <a:p>
            <a:r>
              <a:rPr lang="en-AU" dirty="0" smtClean="0"/>
              <a:t>Notably, via JavaScript you can:</a:t>
            </a:r>
          </a:p>
          <a:p>
            <a:pPr lvl="1"/>
            <a:r>
              <a:rPr lang="en-AU" dirty="0" smtClean="0"/>
              <a:t>Update item without form</a:t>
            </a:r>
          </a:p>
          <a:p>
            <a:pPr lvl="1"/>
            <a:r>
              <a:rPr lang="en-AU" dirty="0" smtClean="0"/>
              <a:t>Start workflow on any item</a:t>
            </a:r>
          </a:p>
          <a:p>
            <a:pPr lvl="1"/>
            <a:r>
              <a:rPr lang="en-AU" dirty="0" smtClean="0"/>
              <a:t>Get information from user profile service</a:t>
            </a:r>
          </a:p>
        </p:txBody>
      </p:sp>
    </p:spTree>
    <p:extLst>
      <p:ext uri="{BB962C8B-B14F-4D97-AF65-F5344CB8AC3E}">
        <p14:creationId xmlns:p14="http://schemas.microsoft.com/office/powerpoint/2010/main" val="245686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346" y="2203803"/>
            <a:ext cx="1907750" cy="6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3grow\3grow Brand\3GROW col logos\3grow_BL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9" y="2203803"/>
            <a:ext cx="1634599" cy="55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241" y="4441093"/>
            <a:ext cx="766703" cy="66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3"/>
          <p:cNvSpPr txBox="1"/>
          <p:nvPr/>
        </p:nvSpPr>
        <p:spPr>
          <a:xfrm>
            <a:off x="3687752" y="733009"/>
            <a:ext cx="176849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defTabSz="914400" eaLnBrk="1" latinLnBrk="0" hangingPunct="1">
              <a:defRPr sz="2000" b="1">
                <a:solidFill>
                  <a:srgbClr val="FFC000"/>
                </a:solidFill>
                <a:latin typeface="+mn-lt"/>
              </a:defRPr>
            </a:lvl1pPr>
            <a:lvl2pPr defTabSz="914400" eaLnBrk="1" latinLnBrk="0" hangingPunct="1">
              <a:defRPr sz="1800">
                <a:latin typeface="+mn-lt"/>
              </a:defRPr>
            </a:lvl2pPr>
            <a:lvl3pPr defTabSz="914400" eaLnBrk="1" latinLnBrk="0" hangingPunct="1">
              <a:defRPr sz="1800">
                <a:latin typeface="+mn-lt"/>
              </a:defRPr>
            </a:lvl3pPr>
            <a:lvl4pPr defTabSz="914400" eaLnBrk="1" latinLnBrk="0" hangingPunct="1">
              <a:defRPr sz="1800">
                <a:latin typeface="+mn-lt"/>
              </a:defRPr>
            </a:lvl4pPr>
            <a:lvl5pPr defTabSz="914400" eaLnBrk="1" latinLnBrk="0" hangingPunct="1">
              <a:defRPr sz="1800">
                <a:latin typeface="+mn-lt"/>
              </a:defRPr>
            </a:lvl5pPr>
            <a:lvl6pPr>
              <a:defRPr sz="1800">
                <a:latin typeface="+mn-lt"/>
              </a:defRPr>
            </a:lvl6pPr>
            <a:lvl7pPr>
              <a:defRPr sz="1800">
                <a:latin typeface="+mn-lt"/>
              </a:defRPr>
            </a:lvl7pPr>
            <a:lvl8pPr>
              <a:defRPr sz="1800">
                <a:latin typeface="+mn-lt"/>
              </a:defRPr>
            </a:lvl8pPr>
            <a:lvl9pPr>
              <a:defRPr sz="1800">
                <a:latin typeface="+mn-lt"/>
              </a:defRPr>
            </a:lvl9pPr>
          </a:lstStyle>
          <a:p>
            <a:r>
              <a:rPr lang="en-NZ" dirty="0">
                <a:solidFill>
                  <a:schemeClr val="accent6">
                    <a:lumMod val="75000"/>
                  </a:schemeClr>
                </a:solidFill>
              </a:rPr>
              <a:t>Gold</a:t>
            </a:r>
            <a:r>
              <a:rPr lang="en-NZ" dirty="0"/>
              <a:t> </a:t>
            </a:r>
            <a:r>
              <a:rPr lang="en-NZ" dirty="0">
                <a:solidFill>
                  <a:schemeClr val="accent6">
                    <a:lumMod val="75000"/>
                  </a:schemeClr>
                </a:solidFill>
              </a:rPr>
              <a:t>Sponsors</a:t>
            </a:r>
            <a:r>
              <a:rPr lang="en-NZ" dirty="0">
                <a:solidFill>
                  <a:srgbClr val="C4760E"/>
                </a:solidFill>
              </a:rPr>
              <a:t> </a:t>
            </a:r>
          </a:p>
        </p:txBody>
      </p:sp>
      <p:pic>
        <p:nvPicPr>
          <p:cNvPr id="16" name="Picture 15" descr="C:\Users\user\Downloads\fpweb.net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40" y="2832394"/>
            <a:ext cx="1231002" cy="5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C:\Users\user\Downloads\K2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205" y="891009"/>
            <a:ext cx="1148235" cy="66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45628"/>
            <a:ext cx="1758221" cy="487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787" y="3940922"/>
            <a:ext cx="1140024" cy="513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153" y="4004949"/>
            <a:ext cx="1798510" cy="59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5"/>
          <p:cNvSpPr txBox="1"/>
          <p:nvPr/>
        </p:nvSpPr>
        <p:spPr>
          <a:xfrm>
            <a:off x="1690940" y="5157192"/>
            <a:ext cx="194495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defTabSz="914400" eaLnBrk="1" latinLnBrk="0" hangingPunct="1">
              <a:defRPr sz="2000" b="1">
                <a:solidFill>
                  <a:srgbClr val="FFC000"/>
                </a:solidFill>
                <a:latin typeface="+mn-lt"/>
              </a:defRPr>
            </a:lvl1pPr>
            <a:lvl2pPr defTabSz="914400" eaLnBrk="1" latinLnBrk="0" hangingPunct="1">
              <a:defRPr sz="1800">
                <a:latin typeface="+mn-lt"/>
              </a:defRPr>
            </a:lvl2pPr>
            <a:lvl3pPr defTabSz="914400" eaLnBrk="1" latinLnBrk="0" hangingPunct="1">
              <a:defRPr sz="1800">
                <a:latin typeface="+mn-lt"/>
              </a:defRPr>
            </a:lvl3pPr>
            <a:lvl4pPr defTabSz="914400" eaLnBrk="1" latinLnBrk="0" hangingPunct="1">
              <a:defRPr sz="1800">
                <a:latin typeface="+mn-lt"/>
              </a:defRPr>
            </a:lvl4pPr>
            <a:lvl5pPr defTabSz="914400" eaLnBrk="1" latinLnBrk="0" hangingPunct="1">
              <a:defRPr sz="1800">
                <a:latin typeface="+mn-lt"/>
              </a:defRPr>
            </a:lvl5pPr>
            <a:lvl6pPr>
              <a:defRPr sz="1800">
                <a:latin typeface="+mn-lt"/>
              </a:defRPr>
            </a:lvl6pPr>
            <a:lvl7pPr>
              <a:defRPr sz="1800">
                <a:latin typeface="+mn-lt"/>
              </a:defRPr>
            </a:lvl7pPr>
            <a:lvl8pPr>
              <a:defRPr sz="1800">
                <a:latin typeface="+mn-lt"/>
              </a:defRPr>
            </a:lvl8pPr>
            <a:lvl9pPr>
              <a:defRPr sz="1800">
                <a:latin typeface="+mn-lt"/>
              </a:defRPr>
            </a:lvl9pPr>
          </a:lstStyle>
          <a:p>
            <a:r>
              <a:rPr lang="en-NZ" dirty="0">
                <a:solidFill>
                  <a:schemeClr val="accent6">
                    <a:lumMod val="75000"/>
                  </a:schemeClr>
                </a:solidFill>
              </a:rPr>
              <a:t>Bronze</a:t>
            </a:r>
            <a:r>
              <a:rPr lang="en-NZ" dirty="0"/>
              <a:t> </a:t>
            </a:r>
            <a:r>
              <a:rPr lang="en-NZ" dirty="0">
                <a:solidFill>
                  <a:schemeClr val="accent6">
                    <a:lumMod val="75000"/>
                  </a:schemeClr>
                </a:solidFill>
              </a:rPr>
              <a:t>Sponsors</a:t>
            </a:r>
          </a:p>
        </p:txBody>
      </p:sp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507296"/>
            <a:ext cx="926285" cy="44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3" y="2784775"/>
            <a:ext cx="2129594" cy="65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365" y="2930151"/>
            <a:ext cx="923167" cy="426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73" y="2871217"/>
            <a:ext cx="15430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C:\Users\user\AppData\Local\Microsoft\Windows\Temporary Internet Files\Content.Outlook\FFTQB42U\SynergyLogo1-Medium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72" y="4567038"/>
            <a:ext cx="979568" cy="46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536" y="2270641"/>
            <a:ext cx="1048312" cy="42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877272"/>
            <a:ext cx="689647" cy="35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"/>
          <a:stretch/>
        </p:blipFill>
        <p:spPr bwMode="auto">
          <a:xfrm>
            <a:off x="2411760" y="5445224"/>
            <a:ext cx="1374449" cy="4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41" y="4065807"/>
            <a:ext cx="1345613" cy="38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359" y="4102251"/>
            <a:ext cx="1512752" cy="398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r="-1"/>
          <a:stretch/>
        </p:blipFill>
        <p:spPr bwMode="auto">
          <a:xfrm>
            <a:off x="3203848" y="5877272"/>
            <a:ext cx="1473652" cy="315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88720"/>
            <a:ext cx="1168877" cy="34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 descr="C:\Users\user\Downloads\NinteSiteLogo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061" y="3567671"/>
            <a:ext cx="1353602" cy="22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92" y="3342413"/>
            <a:ext cx="1939295" cy="625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96136" y="5261138"/>
            <a:ext cx="1890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defTabSz="914400" eaLnBrk="1" latinLnBrk="0" hangingPunct="1">
              <a:defRPr sz="2000" b="1">
                <a:solidFill>
                  <a:srgbClr val="FFC000"/>
                </a:solidFill>
                <a:latin typeface="+mn-lt"/>
              </a:defRPr>
            </a:lvl1pPr>
            <a:lvl2pPr defTabSz="914400" eaLnBrk="1" latinLnBrk="0" hangingPunct="1">
              <a:defRPr sz="1800">
                <a:latin typeface="+mn-lt"/>
              </a:defRPr>
            </a:lvl2pPr>
            <a:lvl3pPr defTabSz="914400" eaLnBrk="1" latinLnBrk="0" hangingPunct="1">
              <a:defRPr sz="1800">
                <a:latin typeface="+mn-lt"/>
              </a:defRPr>
            </a:lvl3pPr>
            <a:lvl4pPr defTabSz="914400" eaLnBrk="1" latinLnBrk="0" hangingPunct="1">
              <a:defRPr sz="1800">
                <a:latin typeface="+mn-lt"/>
              </a:defRPr>
            </a:lvl4pPr>
            <a:lvl5pPr defTabSz="914400" eaLnBrk="1" latinLnBrk="0" hangingPunct="1">
              <a:defRPr sz="1800">
                <a:latin typeface="+mn-lt"/>
              </a:defRPr>
            </a:lvl5pPr>
            <a:lvl6pPr>
              <a:defRPr sz="1800">
                <a:latin typeface="+mn-lt"/>
              </a:defRPr>
            </a:lvl6pPr>
            <a:lvl7pPr>
              <a:defRPr sz="1800">
                <a:latin typeface="+mn-lt"/>
              </a:defRPr>
            </a:lvl7pPr>
            <a:lvl8pPr>
              <a:defRPr sz="1800">
                <a:latin typeface="+mn-lt"/>
              </a:defRPr>
            </a:lvl8pPr>
            <a:lvl9pPr>
              <a:defRPr sz="1800">
                <a:latin typeface="+mn-lt"/>
              </a:defRPr>
            </a:lvl9pPr>
          </a:lstStyle>
          <a:p>
            <a:r>
              <a:rPr lang="en-NZ" dirty="0">
                <a:solidFill>
                  <a:schemeClr val="accent6">
                    <a:lumMod val="75000"/>
                  </a:schemeClr>
                </a:solidFill>
              </a:rPr>
              <a:t>Media Sponsors</a:t>
            </a:r>
          </a:p>
        </p:txBody>
      </p:sp>
      <p:pic>
        <p:nvPicPr>
          <p:cNvPr id="47" name="Picture 2" descr="http://www.spevents.co.nz/EventAdmin/Images1/iStart_logo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05264"/>
            <a:ext cx="1159914" cy="30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661248"/>
            <a:ext cx="884763" cy="54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4"/>
          <p:cNvSpPr txBox="1"/>
          <p:nvPr/>
        </p:nvSpPr>
        <p:spPr>
          <a:xfrm>
            <a:off x="3562763" y="1748874"/>
            <a:ext cx="179658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defTabSz="914400" eaLnBrk="1" latinLnBrk="0" hangingPunct="1">
              <a:defRPr sz="2000" b="1">
                <a:solidFill>
                  <a:srgbClr val="FFC000"/>
                </a:solidFill>
                <a:latin typeface="+mn-lt"/>
              </a:defRPr>
            </a:lvl1pPr>
            <a:lvl2pPr defTabSz="914400" eaLnBrk="1" latinLnBrk="0" hangingPunct="1">
              <a:defRPr sz="1800">
                <a:latin typeface="+mn-lt"/>
              </a:defRPr>
            </a:lvl2pPr>
            <a:lvl3pPr defTabSz="914400" eaLnBrk="1" latinLnBrk="0" hangingPunct="1">
              <a:defRPr sz="1800">
                <a:latin typeface="+mn-lt"/>
              </a:defRPr>
            </a:lvl3pPr>
            <a:lvl4pPr defTabSz="914400" eaLnBrk="1" latinLnBrk="0" hangingPunct="1">
              <a:defRPr sz="1800">
                <a:latin typeface="+mn-lt"/>
              </a:defRPr>
            </a:lvl4pPr>
            <a:lvl5pPr defTabSz="914400" eaLnBrk="1" latinLnBrk="0" hangingPunct="1">
              <a:defRPr sz="1800">
                <a:latin typeface="+mn-lt"/>
              </a:defRPr>
            </a:lvl5pPr>
            <a:lvl6pPr>
              <a:defRPr sz="1800">
                <a:latin typeface="+mn-lt"/>
              </a:defRPr>
            </a:lvl6pPr>
            <a:lvl7pPr>
              <a:defRPr sz="1800">
                <a:latin typeface="+mn-lt"/>
              </a:defRPr>
            </a:lvl7pPr>
            <a:lvl8pPr>
              <a:defRPr sz="1800">
                <a:latin typeface="+mn-lt"/>
              </a:defRPr>
            </a:lvl8pPr>
            <a:lvl9pPr>
              <a:defRPr sz="1800">
                <a:latin typeface="+mn-lt"/>
              </a:defRPr>
            </a:lvl9pPr>
          </a:lstStyle>
          <a:p>
            <a:r>
              <a:rPr lang="en-NZ" dirty="0">
                <a:solidFill>
                  <a:schemeClr val="accent6">
                    <a:lumMod val="75000"/>
                  </a:schemeClr>
                </a:solidFill>
              </a:rPr>
              <a:t>Silver</a:t>
            </a:r>
            <a:r>
              <a:rPr lang="en-NZ" dirty="0">
                <a:solidFill>
                  <a:srgbClr val="C4760E"/>
                </a:solidFill>
              </a:rPr>
              <a:t> </a:t>
            </a:r>
            <a:r>
              <a:rPr lang="en-NZ" dirty="0">
                <a:solidFill>
                  <a:schemeClr val="accent6">
                    <a:lumMod val="75000"/>
                  </a:schemeClr>
                </a:solidFill>
              </a:rPr>
              <a:t>Sponsors</a:t>
            </a:r>
          </a:p>
        </p:txBody>
      </p:sp>
      <p:pic>
        <p:nvPicPr>
          <p:cNvPr id="3" name="Picture 2" descr="C:\Users\user\Desktop\AUS\SponsorsOz\SponsorsOz\OpenTextLogo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50449"/>
            <a:ext cx="1956779" cy="7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AUS\SponsorsOz\SponsorsOz\QuestLogo.jp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52620"/>
            <a:ext cx="2182702" cy="39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user\Desktop\AUS\SponsorsOz\SponsorsOz\OBSLogo.jp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93769"/>
            <a:ext cx="1696393" cy="71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user\Desktop\AUS\SponsorsOz\SponsorsOz\EfficiencyLeaders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952" y="2349827"/>
            <a:ext cx="1513336" cy="36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" descr="C:\Users\user\Desktop\AUS\SponsorsOz\SponsorsOz\ImpervaLogo_White Background190.jp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780" y="3008759"/>
            <a:ext cx="171450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:\Users\user\AppData\Local\Microsoft\Windows\Temporary Internet Files\Content.Outlook\FFTQB42U\MindjetLogo.jp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55333"/>
            <a:ext cx="1071924" cy="51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C:\Users\user\Desktop\NZ\SponsorsNZ\SponsorsNZ\myriad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01390"/>
            <a:ext cx="1536438" cy="43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C:\Users\user\Desktop\AUS\SponsorsOz\SponsorsOz\recordpoint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752" y="3967992"/>
            <a:ext cx="1309877" cy="62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C:\Users\user\Desktop\NZ\SponsorsNZ\SponsorsNZ\sharingmindslogo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8" y="4581128"/>
            <a:ext cx="1880799" cy="45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3" descr="C:\Users\user\Desktop\AUS\SponsorsOz\SponsorsOz\Webparts360Logo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224" y="4567038"/>
            <a:ext cx="1172098" cy="60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475" y="2318127"/>
            <a:ext cx="1873029" cy="431723"/>
          </a:xfrm>
          <a:prstGeom prst="rect">
            <a:avLst/>
          </a:prstGeom>
        </p:spPr>
      </p:pic>
      <p:pic>
        <p:nvPicPr>
          <p:cNvPr id="12" name="Picture 4" descr="C:\Users\user\Desktop\AUS\SponsorsOz\SponsorsOz\AvePoint_Logo_new.jp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563" y="827004"/>
            <a:ext cx="21082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875" y="4681762"/>
            <a:ext cx="1802325" cy="334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Debbie\Pictures\00CONFIMAGES\2011\Microsoft.pn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49" y="150649"/>
            <a:ext cx="2465779" cy="67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Debbie\Documents\AUSNZ2012\90secs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054" y="5690895"/>
            <a:ext cx="669082" cy="54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926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346" y="2203803"/>
            <a:ext cx="1907750" cy="6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3grow\3grow Brand\3GROW col logos\3grow_BL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9" y="2203803"/>
            <a:ext cx="1634599" cy="55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241" y="4441093"/>
            <a:ext cx="766703" cy="66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3"/>
          <p:cNvSpPr txBox="1"/>
          <p:nvPr/>
        </p:nvSpPr>
        <p:spPr>
          <a:xfrm>
            <a:off x="3687752" y="733009"/>
            <a:ext cx="176849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defTabSz="914400" eaLnBrk="1" latinLnBrk="0" hangingPunct="1">
              <a:defRPr sz="2000" b="1">
                <a:solidFill>
                  <a:srgbClr val="FFC000"/>
                </a:solidFill>
                <a:latin typeface="+mn-lt"/>
              </a:defRPr>
            </a:lvl1pPr>
            <a:lvl2pPr defTabSz="914400" eaLnBrk="1" latinLnBrk="0" hangingPunct="1">
              <a:defRPr sz="1800">
                <a:latin typeface="+mn-lt"/>
              </a:defRPr>
            </a:lvl2pPr>
            <a:lvl3pPr defTabSz="914400" eaLnBrk="1" latinLnBrk="0" hangingPunct="1">
              <a:defRPr sz="1800">
                <a:latin typeface="+mn-lt"/>
              </a:defRPr>
            </a:lvl3pPr>
            <a:lvl4pPr defTabSz="914400" eaLnBrk="1" latinLnBrk="0" hangingPunct="1">
              <a:defRPr sz="1800">
                <a:latin typeface="+mn-lt"/>
              </a:defRPr>
            </a:lvl4pPr>
            <a:lvl5pPr defTabSz="914400" eaLnBrk="1" latinLnBrk="0" hangingPunct="1">
              <a:defRPr sz="1800">
                <a:latin typeface="+mn-lt"/>
              </a:defRPr>
            </a:lvl5pPr>
            <a:lvl6pPr>
              <a:defRPr sz="1800">
                <a:latin typeface="+mn-lt"/>
              </a:defRPr>
            </a:lvl6pPr>
            <a:lvl7pPr>
              <a:defRPr sz="1800">
                <a:latin typeface="+mn-lt"/>
              </a:defRPr>
            </a:lvl7pPr>
            <a:lvl8pPr>
              <a:defRPr sz="1800">
                <a:latin typeface="+mn-lt"/>
              </a:defRPr>
            </a:lvl8pPr>
            <a:lvl9pPr>
              <a:defRPr sz="1800">
                <a:latin typeface="+mn-lt"/>
              </a:defRPr>
            </a:lvl9pPr>
          </a:lstStyle>
          <a:p>
            <a:r>
              <a:rPr lang="en-NZ" dirty="0">
                <a:solidFill>
                  <a:srgbClr val="F79646">
                    <a:lumMod val="75000"/>
                  </a:srgbClr>
                </a:solidFill>
              </a:rPr>
              <a:t>Gold</a:t>
            </a:r>
            <a:r>
              <a:rPr lang="en-NZ" dirty="0"/>
              <a:t> </a:t>
            </a:r>
            <a:r>
              <a:rPr lang="en-NZ" dirty="0">
                <a:solidFill>
                  <a:srgbClr val="F79646">
                    <a:lumMod val="75000"/>
                  </a:srgbClr>
                </a:solidFill>
              </a:rPr>
              <a:t>Sponsors</a:t>
            </a:r>
            <a:r>
              <a:rPr lang="en-NZ" dirty="0">
                <a:solidFill>
                  <a:srgbClr val="C4760E"/>
                </a:solidFill>
              </a:rPr>
              <a:t> </a:t>
            </a:r>
          </a:p>
        </p:txBody>
      </p:sp>
      <p:pic>
        <p:nvPicPr>
          <p:cNvPr id="16" name="Picture 15" descr="C:\Users\user\Downloads\fpweb.net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40" y="2832394"/>
            <a:ext cx="1231002" cy="5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C:\Users\user\Downloads\K2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205" y="891009"/>
            <a:ext cx="1148235" cy="66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45628"/>
            <a:ext cx="1758221" cy="487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787" y="3940922"/>
            <a:ext cx="1140024" cy="513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153" y="4004949"/>
            <a:ext cx="1798510" cy="59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5"/>
          <p:cNvSpPr txBox="1"/>
          <p:nvPr/>
        </p:nvSpPr>
        <p:spPr>
          <a:xfrm>
            <a:off x="1690940" y="5157192"/>
            <a:ext cx="194495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defTabSz="914400" eaLnBrk="1" latinLnBrk="0" hangingPunct="1">
              <a:defRPr sz="2000" b="1">
                <a:solidFill>
                  <a:srgbClr val="FFC000"/>
                </a:solidFill>
                <a:latin typeface="+mn-lt"/>
              </a:defRPr>
            </a:lvl1pPr>
            <a:lvl2pPr defTabSz="914400" eaLnBrk="1" latinLnBrk="0" hangingPunct="1">
              <a:defRPr sz="1800">
                <a:latin typeface="+mn-lt"/>
              </a:defRPr>
            </a:lvl2pPr>
            <a:lvl3pPr defTabSz="914400" eaLnBrk="1" latinLnBrk="0" hangingPunct="1">
              <a:defRPr sz="1800">
                <a:latin typeface="+mn-lt"/>
              </a:defRPr>
            </a:lvl3pPr>
            <a:lvl4pPr defTabSz="914400" eaLnBrk="1" latinLnBrk="0" hangingPunct="1">
              <a:defRPr sz="1800">
                <a:latin typeface="+mn-lt"/>
              </a:defRPr>
            </a:lvl4pPr>
            <a:lvl5pPr defTabSz="914400" eaLnBrk="1" latinLnBrk="0" hangingPunct="1">
              <a:defRPr sz="1800">
                <a:latin typeface="+mn-lt"/>
              </a:defRPr>
            </a:lvl5pPr>
            <a:lvl6pPr>
              <a:defRPr sz="1800">
                <a:latin typeface="+mn-lt"/>
              </a:defRPr>
            </a:lvl6pPr>
            <a:lvl7pPr>
              <a:defRPr sz="1800">
                <a:latin typeface="+mn-lt"/>
              </a:defRPr>
            </a:lvl7pPr>
            <a:lvl8pPr>
              <a:defRPr sz="1800">
                <a:latin typeface="+mn-lt"/>
              </a:defRPr>
            </a:lvl8pPr>
            <a:lvl9pPr>
              <a:defRPr sz="1800">
                <a:latin typeface="+mn-lt"/>
              </a:defRPr>
            </a:lvl9pPr>
          </a:lstStyle>
          <a:p>
            <a:r>
              <a:rPr lang="en-NZ" dirty="0">
                <a:solidFill>
                  <a:srgbClr val="F79646">
                    <a:lumMod val="75000"/>
                  </a:srgbClr>
                </a:solidFill>
              </a:rPr>
              <a:t>Bronze</a:t>
            </a:r>
            <a:r>
              <a:rPr lang="en-NZ" dirty="0"/>
              <a:t> </a:t>
            </a:r>
            <a:r>
              <a:rPr lang="en-NZ" dirty="0">
                <a:solidFill>
                  <a:srgbClr val="F79646">
                    <a:lumMod val="75000"/>
                  </a:srgbClr>
                </a:solidFill>
              </a:rPr>
              <a:t>Sponsors</a:t>
            </a:r>
          </a:p>
        </p:txBody>
      </p:sp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74" y="5493119"/>
            <a:ext cx="926285" cy="44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3" y="2784775"/>
            <a:ext cx="2129594" cy="65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365" y="2930151"/>
            <a:ext cx="923167" cy="426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73" y="2871217"/>
            <a:ext cx="15430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C:\Users\user\AppData\Local\Microsoft\Windows\Temporary Internet Files\Content.Outlook\FFTQB42U\SynergyLogo1-Medium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72" y="4567038"/>
            <a:ext cx="979568" cy="46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536" y="2270641"/>
            <a:ext cx="1048312" cy="42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317" y="5499557"/>
            <a:ext cx="689647" cy="35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"/>
          <a:stretch/>
        </p:blipFill>
        <p:spPr bwMode="auto">
          <a:xfrm>
            <a:off x="300282" y="5778458"/>
            <a:ext cx="1374449" cy="4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41" y="4065807"/>
            <a:ext cx="1345613" cy="38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359" y="4102251"/>
            <a:ext cx="1512752" cy="398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r="-1"/>
          <a:stretch/>
        </p:blipFill>
        <p:spPr bwMode="auto">
          <a:xfrm>
            <a:off x="2846505" y="5906432"/>
            <a:ext cx="1473652" cy="315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907" y="5551980"/>
            <a:ext cx="1168877" cy="34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 descr="C:\Users\user\Downloads\NinteSiteLogo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061" y="3567671"/>
            <a:ext cx="1353602" cy="22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92" y="3342413"/>
            <a:ext cx="1939295" cy="625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96136" y="5261138"/>
            <a:ext cx="1890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defTabSz="914400" eaLnBrk="1" latinLnBrk="0" hangingPunct="1">
              <a:defRPr sz="2000" b="1">
                <a:solidFill>
                  <a:srgbClr val="FFC000"/>
                </a:solidFill>
                <a:latin typeface="+mn-lt"/>
              </a:defRPr>
            </a:lvl1pPr>
            <a:lvl2pPr defTabSz="914400" eaLnBrk="1" latinLnBrk="0" hangingPunct="1">
              <a:defRPr sz="1800">
                <a:latin typeface="+mn-lt"/>
              </a:defRPr>
            </a:lvl2pPr>
            <a:lvl3pPr defTabSz="914400" eaLnBrk="1" latinLnBrk="0" hangingPunct="1">
              <a:defRPr sz="1800">
                <a:latin typeface="+mn-lt"/>
              </a:defRPr>
            </a:lvl3pPr>
            <a:lvl4pPr defTabSz="914400" eaLnBrk="1" latinLnBrk="0" hangingPunct="1">
              <a:defRPr sz="1800">
                <a:latin typeface="+mn-lt"/>
              </a:defRPr>
            </a:lvl4pPr>
            <a:lvl5pPr defTabSz="914400" eaLnBrk="1" latinLnBrk="0" hangingPunct="1">
              <a:defRPr sz="1800">
                <a:latin typeface="+mn-lt"/>
              </a:defRPr>
            </a:lvl5pPr>
            <a:lvl6pPr>
              <a:defRPr sz="1800">
                <a:latin typeface="+mn-lt"/>
              </a:defRPr>
            </a:lvl6pPr>
            <a:lvl7pPr>
              <a:defRPr sz="1800">
                <a:latin typeface="+mn-lt"/>
              </a:defRPr>
            </a:lvl7pPr>
            <a:lvl8pPr>
              <a:defRPr sz="1800">
                <a:latin typeface="+mn-lt"/>
              </a:defRPr>
            </a:lvl8pPr>
            <a:lvl9pPr>
              <a:defRPr sz="1800">
                <a:latin typeface="+mn-lt"/>
              </a:defRPr>
            </a:lvl9pPr>
          </a:lstStyle>
          <a:p>
            <a:r>
              <a:rPr lang="en-NZ" dirty="0">
                <a:solidFill>
                  <a:srgbClr val="F79646">
                    <a:lumMod val="75000"/>
                  </a:srgbClr>
                </a:solidFill>
              </a:rPr>
              <a:t>Media Sponsors</a:t>
            </a:r>
          </a:p>
        </p:txBody>
      </p:sp>
      <p:pic>
        <p:nvPicPr>
          <p:cNvPr id="47" name="Picture 2" descr="http://www.spevents.co.nz/EventAdmin/Images1/iStart_logo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05264"/>
            <a:ext cx="1159914" cy="30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661248"/>
            <a:ext cx="884763" cy="54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4"/>
          <p:cNvSpPr txBox="1"/>
          <p:nvPr/>
        </p:nvSpPr>
        <p:spPr>
          <a:xfrm>
            <a:off x="3562763" y="1748874"/>
            <a:ext cx="179658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defTabSz="914400" eaLnBrk="1" latinLnBrk="0" hangingPunct="1">
              <a:defRPr sz="2000" b="1">
                <a:solidFill>
                  <a:srgbClr val="FFC000"/>
                </a:solidFill>
                <a:latin typeface="+mn-lt"/>
              </a:defRPr>
            </a:lvl1pPr>
            <a:lvl2pPr defTabSz="914400" eaLnBrk="1" latinLnBrk="0" hangingPunct="1">
              <a:defRPr sz="1800">
                <a:latin typeface="+mn-lt"/>
              </a:defRPr>
            </a:lvl2pPr>
            <a:lvl3pPr defTabSz="914400" eaLnBrk="1" latinLnBrk="0" hangingPunct="1">
              <a:defRPr sz="1800">
                <a:latin typeface="+mn-lt"/>
              </a:defRPr>
            </a:lvl3pPr>
            <a:lvl4pPr defTabSz="914400" eaLnBrk="1" latinLnBrk="0" hangingPunct="1">
              <a:defRPr sz="1800">
                <a:latin typeface="+mn-lt"/>
              </a:defRPr>
            </a:lvl4pPr>
            <a:lvl5pPr defTabSz="914400" eaLnBrk="1" latinLnBrk="0" hangingPunct="1">
              <a:defRPr sz="1800">
                <a:latin typeface="+mn-lt"/>
              </a:defRPr>
            </a:lvl5pPr>
            <a:lvl6pPr>
              <a:defRPr sz="1800">
                <a:latin typeface="+mn-lt"/>
              </a:defRPr>
            </a:lvl6pPr>
            <a:lvl7pPr>
              <a:defRPr sz="1800">
                <a:latin typeface="+mn-lt"/>
              </a:defRPr>
            </a:lvl7pPr>
            <a:lvl8pPr>
              <a:defRPr sz="1800">
                <a:latin typeface="+mn-lt"/>
              </a:defRPr>
            </a:lvl8pPr>
            <a:lvl9pPr>
              <a:defRPr sz="1800">
                <a:latin typeface="+mn-lt"/>
              </a:defRPr>
            </a:lvl9pPr>
          </a:lstStyle>
          <a:p>
            <a:r>
              <a:rPr lang="en-NZ" dirty="0">
                <a:solidFill>
                  <a:srgbClr val="F79646">
                    <a:lumMod val="75000"/>
                  </a:srgbClr>
                </a:solidFill>
              </a:rPr>
              <a:t>Silver</a:t>
            </a:r>
            <a:r>
              <a:rPr lang="en-NZ" dirty="0">
                <a:solidFill>
                  <a:srgbClr val="C4760E"/>
                </a:solidFill>
              </a:rPr>
              <a:t> </a:t>
            </a:r>
            <a:r>
              <a:rPr lang="en-NZ" dirty="0">
                <a:solidFill>
                  <a:srgbClr val="F79646">
                    <a:lumMod val="75000"/>
                  </a:srgbClr>
                </a:solidFill>
              </a:rPr>
              <a:t>Sponsors</a:t>
            </a:r>
          </a:p>
        </p:txBody>
      </p:sp>
      <p:pic>
        <p:nvPicPr>
          <p:cNvPr id="3" name="Picture 2" descr="C:\Users\user\Desktop\AUS\SponsorsOz\SponsorsOz\OpenTextLogo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50449"/>
            <a:ext cx="1956779" cy="7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AUS\SponsorsOz\SponsorsOz\QuestLogo.jp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52620"/>
            <a:ext cx="2182702" cy="39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user\Desktop\AUS\SponsorsOz\SponsorsOz\OBSLogo.jp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93769"/>
            <a:ext cx="1696393" cy="71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user\Desktop\AUS\SponsorsOz\SponsorsOz\EfficiencyLeaders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952" y="2349827"/>
            <a:ext cx="1513336" cy="36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" descr="C:\Users\user\Desktop\AUS\SponsorsOz\SponsorsOz\ImpervaLogo_White Background190.jp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780" y="3008759"/>
            <a:ext cx="171450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:\Users\user\AppData\Local\Microsoft\Windows\Temporary Internet Files\Content.Outlook\FFTQB42U\MindjetLogo.jp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55333"/>
            <a:ext cx="1071924" cy="51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C:\Users\user\Desktop\NZ\SponsorsNZ\SponsorsNZ\myriad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01390"/>
            <a:ext cx="1536438" cy="43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C:\Users\user\Desktop\AUS\SponsorsOz\SponsorsOz\recordpoint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752" y="3967992"/>
            <a:ext cx="1309877" cy="62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C:\Users\user\Desktop\NZ\SponsorsNZ\SponsorsNZ\sharingmindslogo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8" y="4581128"/>
            <a:ext cx="1880799" cy="45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3" descr="C:\Users\user\Desktop\AUS\SponsorsOz\SponsorsOz\Webparts360Logo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67038"/>
            <a:ext cx="1172098" cy="60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475" y="2318127"/>
            <a:ext cx="1873029" cy="431723"/>
          </a:xfrm>
          <a:prstGeom prst="rect">
            <a:avLst/>
          </a:prstGeom>
        </p:spPr>
      </p:pic>
      <p:pic>
        <p:nvPicPr>
          <p:cNvPr id="12" name="Picture 4" descr="C:\Users\user\Desktop\AUS\SponsorsOz\SponsorsOz\AvePoint_Logo_new.jp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563" y="827004"/>
            <a:ext cx="21082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681762"/>
            <a:ext cx="1802325" cy="334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Debbie\Pictures\00CONFIMAGES\2011\Microsoft.pn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49" y="150649"/>
            <a:ext cx="2465779" cy="67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ebbie\Documents\AUSNZ2012\90secs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054" y="5690895"/>
            <a:ext cx="669082" cy="54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05" y="5814119"/>
            <a:ext cx="1084013" cy="447549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608959"/>
            <a:ext cx="1330629" cy="4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254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265311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John.Liu@SharepointGurus.net</a:t>
            </a:r>
          </a:p>
          <a:p>
            <a:r>
              <a:rPr lang="en-AU" dirty="0" smtClean="0"/>
              <a:t>@</a:t>
            </a:r>
            <a:r>
              <a:rPr lang="en-AU" dirty="0" err="1" smtClean="0"/>
              <a:t>johnnliu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http://</a:t>
            </a:r>
            <a:r>
              <a:rPr lang="en-AU" dirty="0" smtClean="0"/>
              <a:t>JohnLiu.net</a:t>
            </a:r>
            <a:endParaRPr lang="en-AU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Thank you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8566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PEvents - Aus Conferenc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AUSSPC 2012 Template - General</Template>
  <TotalTime>1084</TotalTime>
  <Words>867</Words>
  <Application>Microsoft Office PowerPoint</Application>
  <PresentationFormat>On-screen Show (4:3)</PresentationFormat>
  <Paragraphs>204</Paragraphs>
  <Slides>23</Slides>
  <Notes>7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SPEvents - Aus Conference1</vt:lpstr>
      <vt:lpstr>Custom REST services and jQuery AJAX</vt:lpstr>
      <vt:lpstr>about John Liu</vt:lpstr>
      <vt:lpstr>Contents</vt:lpstr>
      <vt:lpstr>Intro - jQuery in 1 slide</vt:lpstr>
      <vt:lpstr>Intro - SharePoint REST API</vt:lpstr>
      <vt:lpstr>Quick tip with IE</vt:lpstr>
      <vt:lpstr>What are REST useful for?</vt:lpstr>
      <vt:lpstr>Question before demo</vt:lpstr>
      <vt:lpstr>Write your own SOAP and REST services</vt:lpstr>
      <vt:lpstr>Building your own WCF services</vt:lpstr>
      <vt:lpstr>What you can do in a REST service</vt:lpstr>
      <vt:lpstr>AJAXify your UI</vt:lpstr>
      <vt:lpstr>AJAX vs. Web Parts</vt:lpstr>
      <vt:lpstr>Deploy is simple</vt:lpstr>
      <vt:lpstr>Debug?  Where!?</vt:lpstr>
      <vt:lpstr>Write your own Dataservices, KnockoutJS and AJAX</vt:lpstr>
      <vt:lpstr>Future of jQuery, AJAX and REST</vt:lpstr>
      <vt:lpstr>Summary</vt:lpstr>
      <vt:lpstr>Resources</vt:lpstr>
      <vt:lpstr>Help!  I'm still on 2007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AJAXify your SharePoint</dc:title>
  <dc:creator>John Liu</dc:creator>
  <cp:lastModifiedBy>John Liu</cp:lastModifiedBy>
  <cp:revision>57</cp:revision>
  <cp:lastPrinted>2011-09-06T04:02:12Z</cp:lastPrinted>
  <dcterms:created xsi:type="dcterms:W3CDTF">2011-09-05T08:17:32Z</dcterms:created>
  <dcterms:modified xsi:type="dcterms:W3CDTF">2012-03-20T12:06:16Z</dcterms:modified>
</cp:coreProperties>
</file>