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5"/>
  </p:notesMasterIdLst>
  <p:sldIdLst>
    <p:sldId id="256" r:id="rId2"/>
    <p:sldId id="1692" r:id="rId3"/>
    <p:sldId id="1771" r:id="rId4"/>
    <p:sldId id="1767" r:id="rId5"/>
    <p:sldId id="1770" r:id="rId6"/>
    <p:sldId id="1761" r:id="rId7"/>
    <p:sldId id="1755" r:id="rId8"/>
    <p:sldId id="1774" r:id="rId9"/>
    <p:sldId id="1768" r:id="rId10"/>
    <p:sldId id="1746" r:id="rId11"/>
    <p:sldId id="1773" r:id="rId12"/>
    <p:sldId id="1765" r:id="rId13"/>
    <p:sldId id="1772" r:id="rId14"/>
    <p:sldId id="1763" r:id="rId15"/>
    <p:sldId id="1777" r:id="rId16"/>
    <p:sldId id="1778" r:id="rId17"/>
    <p:sldId id="1779" r:id="rId18"/>
    <p:sldId id="1780" r:id="rId19"/>
    <p:sldId id="1781" r:id="rId20"/>
    <p:sldId id="1782" r:id="rId21"/>
    <p:sldId id="1783" r:id="rId22"/>
    <p:sldId id="1784" r:id="rId23"/>
    <p:sldId id="1786" r:id="rId24"/>
  </p:sldIdLst>
  <p:sldSz cx="12192000" cy="6858000"/>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de-DE"/>
          </a:p>
        </p:txBody>
      </p:sp>
      <p:sp>
        <p:nvSpPr>
          <p:cNvPr id="3" name="Datumsplatzhalt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4672479B-0570-466F-AD7E-DB67C3EAA7E6}" type="datetimeFigureOut">
              <a:rPr lang="de-DE" smtClean="0"/>
              <a:t>01.03.2024</a:t>
            </a:fld>
            <a:endParaRPr lang="de-DE"/>
          </a:p>
        </p:txBody>
      </p:sp>
      <p:sp>
        <p:nvSpPr>
          <p:cNvPr id="4" name="Folienbildplatzhalt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de-DE"/>
          </a:p>
        </p:txBody>
      </p:sp>
      <p:sp>
        <p:nvSpPr>
          <p:cNvPr id="5" name="Notizenplatzhalt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de-DE"/>
          </a:p>
        </p:txBody>
      </p:sp>
      <p:sp>
        <p:nvSpPr>
          <p:cNvPr id="7" name="Foliennummernplatzhalt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67623621-F931-47E9-9525-390A6D459B52}" type="slidenum">
              <a:rPr lang="de-DE" smtClean="0"/>
              <a:t>‹Nr.›</a:t>
            </a:fld>
            <a:endParaRPr lang="de-DE"/>
          </a:p>
        </p:txBody>
      </p:sp>
    </p:spTree>
    <p:extLst>
      <p:ext uri="{BB962C8B-B14F-4D97-AF65-F5344CB8AC3E}">
        <p14:creationId xmlns:p14="http://schemas.microsoft.com/office/powerpoint/2010/main" val="260001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de-DE"/>
              <a:t>Mastertitelformat bearbeiten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A0B50C7-EC80-482A-BAFC-80903EABE85A}" type="datetime1">
              <a:rPr lang="en-US" smtClean="0"/>
              <a:t>3/1/2024</a:t>
            </a:fld>
            <a:endParaRPr lang="en-US" dirty="0"/>
          </a:p>
        </p:txBody>
      </p:sp>
      <p:sp>
        <p:nvSpPr>
          <p:cNvPr id="5" name="Footer Placeholder 4"/>
          <p:cNvSpPr>
            <a:spLocks noGrp="1"/>
          </p:cNvSpPr>
          <p:nvPr>
            <p:ph type="ftr" sz="quarter" idx="11"/>
          </p:nvPr>
        </p:nvSpPr>
        <p:spPr/>
        <p:txBody>
          <a:bodyPr/>
          <a:lstStyle/>
          <a:p>
            <a:r>
              <a:rPr lang="en-US"/>
              <a:t>© Uta Meiß</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de-DE"/>
              <a:t>Mastertitelformat bearbeiten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C6BB116-90F9-4B2E-9EFA-B1878C3BA271}" type="datetime1">
              <a:rPr lang="en-US" smtClean="0"/>
              <a:t>3/1/2024</a:t>
            </a:fld>
            <a:endParaRPr lang="en-US" dirty="0"/>
          </a:p>
        </p:txBody>
      </p:sp>
      <p:sp>
        <p:nvSpPr>
          <p:cNvPr id="5" name="Footer Placeholder 4"/>
          <p:cNvSpPr>
            <a:spLocks noGrp="1"/>
          </p:cNvSpPr>
          <p:nvPr>
            <p:ph type="ftr" sz="quarter" idx="11"/>
          </p:nvPr>
        </p:nvSpPr>
        <p:spPr/>
        <p:txBody>
          <a:bodyPr/>
          <a:lstStyle/>
          <a:p>
            <a:r>
              <a:rPr lang="en-US"/>
              <a:t>© Uta Meiß</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7C4C5205-C8E1-4792-B679-2FCB6D373272}" type="datetime1">
              <a:rPr lang="en-US" smtClean="0"/>
              <a:t>3/1/2024</a:t>
            </a:fld>
            <a:endParaRPr lang="en-US" dirty="0"/>
          </a:p>
        </p:txBody>
      </p:sp>
      <p:sp>
        <p:nvSpPr>
          <p:cNvPr id="5" name="Footer Placeholder 4"/>
          <p:cNvSpPr>
            <a:spLocks noGrp="1"/>
          </p:cNvSpPr>
          <p:nvPr>
            <p:ph type="ftr" sz="quarter" idx="11"/>
          </p:nvPr>
        </p:nvSpPr>
        <p:spPr/>
        <p:txBody>
          <a:bodyPr/>
          <a:lstStyle/>
          <a:p>
            <a:r>
              <a:rPr lang="en-US"/>
              <a:t>© Uta Meiß</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de-DE"/>
              <a:t>Mastertitelformat bearbeiten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53456C77-1CCF-42D1-82AB-3AB27F0272D5}" type="datetime1">
              <a:rPr lang="en-US" smtClean="0"/>
              <a:t>3/1/2024</a:t>
            </a:fld>
            <a:endParaRPr lang="en-US" dirty="0"/>
          </a:p>
        </p:txBody>
      </p:sp>
      <p:sp>
        <p:nvSpPr>
          <p:cNvPr id="6" name="Footer Placeholder 5"/>
          <p:cNvSpPr>
            <a:spLocks noGrp="1"/>
          </p:cNvSpPr>
          <p:nvPr>
            <p:ph type="ftr" sz="quarter" idx="11"/>
          </p:nvPr>
        </p:nvSpPr>
        <p:spPr/>
        <p:txBody>
          <a:bodyPr/>
          <a:lstStyle/>
          <a:p>
            <a:r>
              <a:rPr lang="en-US"/>
              <a:t>© Uta Meiß</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7EE23F9E-7BF3-43CD-8D36-FAA2A5B4C1AD}" type="datetime1">
              <a:rPr lang="en-US" smtClean="0"/>
              <a:t>3/1/2024</a:t>
            </a:fld>
            <a:endParaRPr lang="en-US" dirty="0"/>
          </a:p>
        </p:txBody>
      </p:sp>
      <p:sp>
        <p:nvSpPr>
          <p:cNvPr id="6" name="Footer Placeholder 5"/>
          <p:cNvSpPr>
            <a:spLocks noGrp="1"/>
          </p:cNvSpPr>
          <p:nvPr>
            <p:ph type="ftr" sz="quarter" idx="11"/>
          </p:nvPr>
        </p:nvSpPr>
        <p:spPr/>
        <p:txBody>
          <a:bodyPr/>
          <a:lstStyle/>
          <a:p>
            <a:r>
              <a:rPr lang="en-US"/>
              <a:t>© Uta Meiß</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de-DE"/>
              <a:t>Mastertitelformat bearbeiten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de-DE"/>
              <a:t>Mastertextformat bearbeiten</a:t>
            </a:r>
          </a:p>
        </p:txBody>
      </p:sp>
      <p:sp>
        <p:nvSpPr>
          <p:cNvPr id="5" name="Date Placeholder 4"/>
          <p:cNvSpPr>
            <a:spLocks noGrp="1"/>
          </p:cNvSpPr>
          <p:nvPr>
            <p:ph type="dt" sz="half" idx="10"/>
          </p:nvPr>
        </p:nvSpPr>
        <p:spPr/>
        <p:txBody>
          <a:bodyPr/>
          <a:lstStyle/>
          <a:p>
            <a:fld id="{8C7B5313-4278-4D26-B50A-6E1CF8832D35}" type="datetime1">
              <a:rPr lang="en-US" smtClean="0"/>
              <a:t>3/1/2024</a:t>
            </a:fld>
            <a:endParaRPr lang="en-US" dirty="0"/>
          </a:p>
        </p:txBody>
      </p:sp>
      <p:sp>
        <p:nvSpPr>
          <p:cNvPr id="6" name="Footer Placeholder 5"/>
          <p:cNvSpPr>
            <a:spLocks noGrp="1"/>
          </p:cNvSpPr>
          <p:nvPr>
            <p:ph type="ftr" sz="quarter" idx="11"/>
          </p:nvPr>
        </p:nvSpPr>
        <p:spPr/>
        <p:txBody>
          <a:bodyPr/>
          <a:lstStyle/>
          <a:p>
            <a:r>
              <a:rPr lang="en-US"/>
              <a:t>© Uta Meiß</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5A7E89A6-2522-4849-8F67-DB4652F4E04A}" type="datetime1">
              <a:rPr lang="en-US" smtClean="0"/>
              <a:t>3/1/2024</a:t>
            </a:fld>
            <a:endParaRPr lang="en-US" dirty="0"/>
          </a:p>
        </p:txBody>
      </p:sp>
      <p:sp>
        <p:nvSpPr>
          <p:cNvPr id="5" name="Footer Placeholder 4"/>
          <p:cNvSpPr>
            <a:spLocks noGrp="1"/>
          </p:cNvSpPr>
          <p:nvPr>
            <p:ph type="ftr" sz="quarter" idx="11"/>
          </p:nvPr>
        </p:nvSpPr>
        <p:spPr/>
        <p:txBody>
          <a:bodyPr/>
          <a:lstStyle/>
          <a:p>
            <a:r>
              <a:rPr lang="en-US"/>
              <a:t>© Uta Meiß</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53371D8-62C1-463D-92F9-55EB94BB0F7C}" type="datetime1">
              <a:rPr lang="en-US" smtClean="0"/>
              <a:t>3/1/2024</a:t>
            </a:fld>
            <a:endParaRPr lang="en-US" dirty="0"/>
          </a:p>
        </p:txBody>
      </p:sp>
      <p:sp>
        <p:nvSpPr>
          <p:cNvPr id="5" name="Footer Placeholder 4"/>
          <p:cNvSpPr>
            <a:spLocks noGrp="1"/>
          </p:cNvSpPr>
          <p:nvPr>
            <p:ph type="ftr" sz="quarter" idx="11"/>
          </p:nvPr>
        </p:nvSpPr>
        <p:spPr/>
        <p:txBody>
          <a:bodyPr/>
          <a:lstStyle/>
          <a:p>
            <a:r>
              <a:rPr lang="en-US"/>
              <a:t>© Uta Meiß</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de-DE"/>
              <a:t>Mastertitelformat bearbeiten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E178BBB5-CD6D-4A89-8446-C5B7BA854144}" type="datetime1">
              <a:rPr lang="en-US" smtClean="0"/>
              <a:t>3/1/2024</a:t>
            </a:fld>
            <a:endParaRPr lang="en-US" dirty="0"/>
          </a:p>
        </p:txBody>
      </p:sp>
      <p:sp>
        <p:nvSpPr>
          <p:cNvPr id="5" name="Footer Placeholder 4"/>
          <p:cNvSpPr>
            <a:spLocks noGrp="1"/>
          </p:cNvSpPr>
          <p:nvPr>
            <p:ph type="ftr" sz="quarter" idx="11"/>
          </p:nvPr>
        </p:nvSpPr>
        <p:spPr/>
        <p:txBody>
          <a:bodyPr/>
          <a:lstStyle/>
          <a:p>
            <a:r>
              <a:rPr lang="en-US"/>
              <a:t>© Uta Meiß</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641B94A-5201-479C-A02B-B50E5FBF09F2}" type="datetime1">
              <a:rPr lang="en-US" smtClean="0"/>
              <a:t>3/1/2024</a:t>
            </a:fld>
            <a:endParaRPr lang="en-US" dirty="0"/>
          </a:p>
        </p:txBody>
      </p:sp>
      <p:sp>
        <p:nvSpPr>
          <p:cNvPr id="5" name="Footer Placeholder 4"/>
          <p:cNvSpPr>
            <a:spLocks noGrp="1"/>
          </p:cNvSpPr>
          <p:nvPr>
            <p:ph type="ftr" sz="quarter" idx="11"/>
          </p:nvPr>
        </p:nvSpPr>
        <p:spPr/>
        <p:txBody>
          <a:bodyPr/>
          <a:lstStyle/>
          <a:p>
            <a:r>
              <a:rPr lang="en-US"/>
              <a:t>© Uta Meiß</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01369C1A-CCAA-402E-A894-51ED5CEFFC15}" type="datetime1">
              <a:rPr lang="en-US" smtClean="0"/>
              <a:t>3/1/2024</a:t>
            </a:fld>
            <a:endParaRPr lang="en-US" dirty="0"/>
          </a:p>
        </p:txBody>
      </p:sp>
      <p:sp>
        <p:nvSpPr>
          <p:cNvPr id="6" name="Footer Placeholder 5"/>
          <p:cNvSpPr>
            <a:spLocks noGrp="1"/>
          </p:cNvSpPr>
          <p:nvPr>
            <p:ph type="ftr" sz="quarter" idx="11"/>
          </p:nvPr>
        </p:nvSpPr>
        <p:spPr/>
        <p:txBody>
          <a:bodyPr/>
          <a:lstStyle/>
          <a:p>
            <a:r>
              <a:rPr lang="en-US"/>
              <a:t>© Uta Meiß</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40FD86C-E328-4BF0-AD55-C73B5079F8C5}" type="datetime1">
              <a:rPr lang="en-US" smtClean="0"/>
              <a:t>3/1/2024</a:t>
            </a:fld>
            <a:endParaRPr lang="en-US" dirty="0"/>
          </a:p>
        </p:txBody>
      </p:sp>
      <p:sp>
        <p:nvSpPr>
          <p:cNvPr id="8" name="Footer Placeholder 7"/>
          <p:cNvSpPr>
            <a:spLocks noGrp="1"/>
          </p:cNvSpPr>
          <p:nvPr>
            <p:ph type="ftr" sz="quarter" idx="11"/>
          </p:nvPr>
        </p:nvSpPr>
        <p:spPr/>
        <p:txBody>
          <a:bodyPr/>
          <a:lstStyle/>
          <a:p>
            <a:r>
              <a:rPr lang="en-US"/>
              <a:t>© Uta Meiß</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AC5B4B10-D03B-4257-94CB-CF31ED0F31D9}" type="datetime1">
              <a:rPr lang="en-US" smtClean="0"/>
              <a:t>3/1/2024</a:t>
            </a:fld>
            <a:endParaRPr lang="en-US" dirty="0"/>
          </a:p>
        </p:txBody>
      </p:sp>
      <p:sp>
        <p:nvSpPr>
          <p:cNvPr id="4" name="Footer Placeholder 3"/>
          <p:cNvSpPr>
            <a:spLocks noGrp="1"/>
          </p:cNvSpPr>
          <p:nvPr>
            <p:ph type="ftr" sz="quarter" idx="11"/>
          </p:nvPr>
        </p:nvSpPr>
        <p:spPr/>
        <p:txBody>
          <a:bodyPr/>
          <a:lstStyle/>
          <a:p>
            <a:r>
              <a:rPr lang="en-US"/>
              <a:t>© Uta Meiß</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747EF3-7151-4E62-96AC-9F109C6EE267}" type="datetime1">
              <a:rPr lang="en-US" smtClean="0"/>
              <a:t>3/1/2024</a:t>
            </a:fld>
            <a:endParaRPr lang="en-US" dirty="0"/>
          </a:p>
        </p:txBody>
      </p:sp>
      <p:sp>
        <p:nvSpPr>
          <p:cNvPr id="3" name="Footer Placeholder 2"/>
          <p:cNvSpPr>
            <a:spLocks noGrp="1"/>
          </p:cNvSpPr>
          <p:nvPr>
            <p:ph type="ftr" sz="quarter" idx="11"/>
          </p:nvPr>
        </p:nvSpPr>
        <p:spPr/>
        <p:txBody>
          <a:bodyPr/>
          <a:lstStyle/>
          <a:p>
            <a:r>
              <a:rPr lang="en-US"/>
              <a:t>© Uta Meiß</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de-DE"/>
              <a:t>Mastertitelformat bearbeiten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0F91CFB3-856E-4AB7-AE60-D05DEE523E0B}" type="datetime1">
              <a:rPr lang="en-US" smtClean="0"/>
              <a:t>3/1/2024</a:t>
            </a:fld>
            <a:endParaRPr lang="en-US" dirty="0"/>
          </a:p>
        </p:txBody>
      </p:sp>
      <p:sp>
        <p:nvSpPr>
          <p:cNvPr id="6" name="Footer Placeholder 5"/>
          <p:cNvSpPr>
            <a:spLocks noGrp="1"/>
          </p:cNvSpPr>
          <p:nvPr>
            <p:ph type="ftr" sz="quarter" idx="11"/>
          </p:nvPr>
        </p:nvSpPr>
        <p:spPr/>
        <p:txBody>
          <a:bodyPr/>
          <a:lstStyle/>
          <a:p>
            <a:r>
              <a:rPr lang="en-US"/>
              <a:t>© Uta Meiß</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p:txBody>
          <a:bodyPr/>
          <a:lstStyle/>
          <a:p>
            <a:fld id="{2EDDDC86-F75E-4B60-986A-E8F115FECA83}" type="datetime1">
              <a:rPr lang="en-US" smtClean="0"/>
              <a:t>3/1/2024</a:t>
            </a:fld>
            <a:endParaRPr lang="en-US" dirty="0"/>
          </a:p>
        </p:txBody>
      </p:sp>
      <p:sp>
        <p:nvSpPr>
          <p:cNvPr id="6" name="Footer Placeholder 5"/>
          <p:cNvSpPr>
            <a:spLocks noGrp="1"/>
          </p:cNvSpPr>
          <p:nvPr>
            <p:ph type="ftr" sz="quarter" idx="11"/>
          </p:nvPr>
        </p:nvSpPr>
        <p:spPr/>
        <p:txBody>
          <a:bodyPr/>
          <a:lstStyle/>
          <a:p>
            <a:r>
              <a:rPr lang="en-US"/>
              <a:t>© Uta Meiß</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57A2B48-4FDC-4581-965C-1B5F528C6557}" type="datetime1">
              <a:rPr lang="en-US" smtClean="0"/>
              <a:t>3/1/2024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 Uta Meiß</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FF3E68-1C5A-1D1D-73AA-A5B547C25592}"/>
              </a:ext>
            </a:extLst>
          </p:cNvPr>
          <p:cNvSpPr>
            <a:spLocks noGrp="1"/>
          </p:cNvSpPr>
          <p:nvPr>
            <p:ph type="ctrTitle"/>
          </p:nvPr>
        </p:nvSpPr>
        <p:spPr>
          <a:xfrm>
            <a:off x="2589213" y="2044085"/>
            <a:ext cx="9342375" cy="2262781"/>
          </a:xfrm>
        </p:spPr>
        <p:txBody>
          <a:bodyPr>
            <a:normAutofit fontScale="90000"/>
          </a:bodyPr>
          <a:lstStyle/>
          <a:p>
            <a:r>
              <a:rPr lang="de-DE" dirty="0"/>
              <a:t>Gemeinsame Sinnstiftung in der Enaktiven Traumatherapie</a:t>
            </a:r>
            <a:br>
              <a:rPr lang="de-DE" dirty="0"/>
            </a:br>
            <a:r>
              <a:rPr lang="de-DE" dirty="0"/>
              <a:t>Teil 2</a:t>
            </a:r>
          </a:p>
        </p:txBody>
      </p:sp>
      <p:sp>
        <p:nvSpPr>
          <p:cNvPr id="3" name="Untertitel 2">
            <a:extLst>
              <a:ext uri="{FF2B5EF4-FFF2-40B4-BE49-F238E27FC236}">
                <a16:creationId xmlns:a16="http://schemas.microsoft.com/office/drawing/2014/main" id="{1A610EF3-FE09-22CE-FEB6-A3AF1D3DA3D7}"/>
              </a:ext>
            </a:extLst>
          </p:cNvPr>
          <p:cNvSpPr>
            <a:spLocks noGrp="1"/>
          </p:cNvSpPr>
          <p:nvPr>
            <p:ph type="subTitle" idx="1"/>
          </p:nvPr>
        </p:nvSpPr>
        <p:spPr>
          <a:xfrm>
            <a:off x="2589213" y="4653087"/>
            <a:ext cx="8915399" cy="1126283"/>
          </a:xfrm>
        </p:spPr>
        <p:txBody>
          <a:bodyPr>
            <a:normAutofit lnSpcReduction="10000"/>
          </a:bodyPr>
          <a:lstStyle/>
          <a:p>
            <a:r>
              <a:rPr lang="de-DE" dirty="0"/>
              <a:t>Uta Meiß</a:t>
            </a:r>
          </a:p>
          <a:p>
            <a:r>
              <a:rPr lang="de-DE" dirty="0" err="1"/>
              <a:t>eAcademy</a:t>
            </a:r>
            <a:r>
              <a:rPr lang="de-DE" dirty="0"/>
              <a:t>, Seminar</a:t>
            </a:r>
          </a:p>
          <a:p>
            <a:r>
              <a:rPr lang="de-DE" dirty="0"/>
              <a:t>01. März 2024</a:t>
            </a:r>
          </a:p>
        </p:txBody>
      </p:sp>
      <p:sp>
        <p:nvSpPr>
          <p:cNvPr id="4" name="Fußzeilenplatzhalter 3">
            <a:extLst>
              <a:ext uri="{FF2B5EF4-FFF2-40B4-BE49-F238E27FC236}">
                <a16:creationId xmlns:a16="http://schemas.microsoft.com/office/drawing/2014/main" id="{6B8035DB-1906-21BC-7735-830D1ADF4345}"/>
              </a:ext>
            </a:extLst>
          </p:cNvPr>
          <p:cNvSpPr>
            <a:spLocks noGrp="1"/>
          </p:cNvSpPr>
          <p:nvPr>
            <p:ph type="ftr" sz="quarter" idx="11"/>
          </p:nvPr>
        </p:nvSpPr>
        <p:spPr/>
        <p:txBody>
          <a:bodyPr/>
          <a:lstStyle/>
          <a:p>
            <a:r>
              <a:rPr lang="en-US"/>
              <a:t>© Uta Meiß</a:t>
            </a:r>
            <a:endParaRPr lang="en-US" dirty="0"/>
          </a:p>
        </p:txBody>
      </p:sp>
      <p:sp>
        <p:nvSpPr>
          <p:cNvPr id="5" name="Foliennummernplatzhalter 4">
            <a:extLst>
              <a:ext uri="{FF2B5EF4-FFF2-40B4-BE49-F238E27FC236}">
                <a16:creationId xmlns:a16="http://schemas.microsoft.com/office/drawing/2014/main" id="{BA41D3B5-7464-25CC-6556-0D2FAC6B4A8A}"/>
              </a:ext>
            </a:extLst>
          </p:cNvPr>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314247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AAEC5-F738-FDEE-E665-3240EDDDD113}"/>
              </a:ext>
            </a:extLst>
          </p:cNvPr>
          <p:cNvSpPr>
            <a:spLocks noGrp="1"/>
          </p:cNvSpPr>
          <p:nvPr>
            <p:ph type="title"/>
          </p:nvPr>
        </p:nvSpPr>
        <p:spPr>
          <a:xfrm>
            <a:off x="1981200" y="485775"/>
            <a:ext cx="8991600" cy="1143000"/>
          </a:xfrm>
        </p:spPr>
        <p:txBody>
          <a:bodyPr>
            <a:noAutofit/>
          </a:bodyPr>
          <a:lstStyle/>
          <a:p>
            <a:pPr>
              <a:defRPr/>
            </a:pPr>
            <a:r>
              <a:rPr lang="nl-NL" sz="4400" dirty="0">
                <a:ea typeface="ＭＳ Ｐゴシック" charset="0"/>
                <a:cs typeface="ＭＳ Ｐゴシック" charset="0"/>
              </a:rPr>
              <a:t>Die Trinität dissoziativer Agenzien und Therapeut*in: </a:t>
            </a:r>
            <a:br>
              <a:rPr lang="nl-NL" sz="4400" dirty="0">
                <a:ea typeface="ＭＳ Ｐゴシック" charset="0"/>
                <a:cs typeface="ＭＳ Ｐゴシック" charset="0"/>
              </a:rPr>
            </a:br>
            <a:r>
              <a:rPr lang="nl-NL" sz="4400" dirty="0">
                <a:ea typeface="ＭＳ Ｐゴシック" charset="0"/>
                <a:cs typeface="ＭＳ Ｐゴシック" charset="0"/>
              </a:rPr>
              <a:t>Konsensuelle Bereiche</a:t>
            </a:r>
            <a:endParaRPr lang="de-DE" sz="4400" dirty="0"/>
          </a:p>
        </p:txBody>
      </p:sp>
      <p:sp>
        <p:nvSpPr>
          <p:cNvPr id="4" name="Ellipse 3">
            <a:extLst>
              <a:ext uri="{FF2B5EF4-FFF2-40B4-BE49-F238E27FC236}">
                <a16:creationId xmlns:a16="http://schemas.microsoft.com/office/drawing/2014/main" id="{4514AC9A-5C5C-822D-B1A7-662EE1CE6D38}"/>
              </a:ext>
            </a:extLst>
          </p:cNvPr>
          <p:cNvSpPr/>
          <p:nvPr/>
        </p:nvSpPr>
        <p:spPr>
          <a:xfrm flipH="1">
            <a:off x="5817955" y="4194489"/>
            <a:ext cx="1602082" cy="1474787"/>
          </a:xfrm>
          <a:prstGeom prst="ellipse">
            <a:avLst/>
          </a:prstGeom>
          <a:solidFill>
            <a:srgbClr val="AAADCA">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de-DE" sz="2400" b="1" dirty="0" err="1">
                <a:solidFill>
                  <a:srgbClr val="002060"/>
                </a:solidFill>
              </a:rPr>
              <a:t>EPk</a:t>
            </a:r>
            <a:endParaRPr lang="de-DE" sz="2400" b="1" dirty="0">
              <a:solidFill>
                <a:srgbClr val="002060"/>
              </a:solidFill>
            </a:endParaRPr>
          </a:p>
        </p:txBody>
      </p:sp>
      <p:sp>
        <p:nvSpPr>
          <p:cNvPr id="5" name="Ellipse 4">
            <a:extLst>
              <a:ext uri="{FF2B5EF4-FFF2-40B4-BE49-F238E27FC236}">
                <a16:creationId xmlns:a16="http://schemas.microsoft.com/office/drawing/2014/main" id="{742B551C-8A6F-38A2-688A-C01B871F293E}"/>
              </a:ext>
            </a:extLst>
          </p:cNvPr>
          <p:cNvSpPr/>
          <p:nvPr/>
        </p:nvSpPr>
        <p:spPr>
          <a:xfrm flipH="1">
            <a:off x="5087939" y="3131157"/>
            <a:ext cx="1584325" cy="1512887"/>
          </a:xfrm>
          <a:prstGeom prst="ellipse">
            <a:avLst/>
          </a:prstGeom>
          <a:solidFill>
            <a:srgbClr val="FFC000">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de-DE" sz="2400" b="1" dirty="0">
                <a:solidFill>
                  <a:srgbClr val="002060"/>
                </a:solidFill>
              </a:rPr>
              <a:t>ANP</a:t>
            </a:r>
          </a:p>
        </p:txBody>
      </p:sp>
      <p:sp>
        <p:nvSpPr>
          <p:cNvPr id="6" name="Ellipse 5">
            <a:extLst>
              <a:ext uri="{FF2B5EF4-FFF2-40B4-BE49-F238E27FC236}">
                <a16:creationId xmlns:a16="http://schemas.microsoft.com/office/drawing/2014/main" id="{0D45CE26-58CF-29F9-8109-53F7C3AF07F9}"/>
              </a:ext>
            </a:extLst>
          </p:cNvPr>
          <p:cNvSpPr/>
          <p:nvPr/>
        </p:nvSpPr>
        <p:spPr>
          <a:xfrm flipH="1">
            <a:off x="4340165" y="4175732"/>
            <a:ext cx="1584325" cy="1511300"/>
          </a:xfrm>
          <a:prstGeom prst="ellipse">
            <a:avLst/>
          </a:prstGeom>
          <a:solidFill>
            <a:srgbClr val="DADADA">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de-DE" sz="2400" b="1" dirty="0" err="1">
                <a:solidFill>
                  <a:srgbClr val="002060"/>
                </a:solidFill>
              </a:rPr>
              <a:t>EPf</a:t>
            </a:r>
            <a:endParaRPr lang="de-DE" sz="2400" b="1" dirty="0">
              <a:solidFill>
                <a:srgbClr val="002060"/>
              </a:solidFill>
            </a:endParaRPr>
          </a:p>
        </p:txBody>
      </p:sp>
      <p:sp>
        <p:nvSpPr>
          <p:cNvPr id="7" name="Ellipse 6">
            <a:extLst>
              <a:ext uri="{FF2B5EF4-FFF2-40B4-BE49-F238E27FC236}">
                <a16:creationId xmlns:a16="http://schemas.microsoft.com/office/drawing/2014/main" id="{2C96552B-652A-EFAC-771A-069C55B30D6B}"/>
              </a:ext>
            </a:extLst>
          </p:cNvPr>
          <p:cNvSpPr/>
          <p:nvPr/>
        </p:nvSpPr>
        <p:spPr>
          <a:xfrm>
            <a:off x="3648075" y="4139219"/>
            <a:ext cx="4464050" cy="792163"/>
          </a:xfrm>
          <a:prstGeom prst="ellipse">
            <a:avLst/>
          </a:prstGeom>
          <a:solidFill>
            <a:srgbClr val="0099CC">
              <a:alpha val="3803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de-DE" sz="2400" b="1" dirty="0">
                <a:solidFill>
                  <a:srgbClr val="002060"/>
                </a:solidFill>
              </a:rPr>
              <a:t>T</a:t>
            </a:r>
          </a:p>
        </p:txBody>
      </p:sp>
      <p:sp>
        <p:nvSpPr>
          <p:cNvPr id="3" name="Fußzeilenplatzhalter 2">
            <a:extLst>
              <a:ext uri="{FF2B5EF4-FFF2-40B4-BE49-F238E27FC236}">
                <a16:creationId xmlns:a16="http://schemas.microsoft.com/office/drawing/2014/main" id="{9D99C685-EE31-136A-DEDA-E123C8C2C440}"/>
              </a:ext>
            </a:extLst>
          </p:cNvPr>
          <p:cNvSpPr>
            <a:spLocks noGrp="1"/>
          </p:cNvSpPr>
          <p:nvPr>
            <p:ph type="ftr" sz="quarter" idx="11"/>
          </p:nvPr>
        </p:nvSpPr>
        <p:spPr/>
        <p:txBody>
          <a:bodyPr/>
          <a:lstStyle/>
          <a:p>
            <a:r>
              <a:rPr lang="en-US"/>
              <a:t>© Uta Meiß</a:t>
            </a:r>
            <a:endParaRPr lang="en-US" dirty="0"/>
          </a:p>
        </p:txBody>
      </p:sp>
      <p:sp>
        <p:nvSpPr>
          <p:cNvPr id="8" name="Foliennummernplatzhalter 7">
            <a:extLst>
              <a:ext uri="{FF2B5EF4-FFF2-40B4-BE49-F238E27FC236}">
                <a16:creationId xmlns:a16="http://schemas.microsoft.com/office/drawing/2014/main" id="{E0155260-08BD-6B11-1D06-BE3291829E05}"/>
              </a:ext>
            </a:extLst>
          </p:cNvPr>
          <p:cNvSpPr>
            <a:spLocks noGrp="1"/>
          </p:cNvSpPr>
          <p:nvPr>
            <p:ph type="sldNum" sz="quarter" idx="12"/>
          </p:nvPr>
        </p:nvSpPr>
        <p:spPr/>
        <p:txBody>
          <a:bodyPr/>
          <a:lstStyle/>
          <a:p>
            <a:fld id="{D57F1E4F-1CFF-5643-939E-217C01CDF565}" type="slidenum">
              <a:rPr lang="en-US" smtClean="0"/>
              <a:pPr/>
              <a:t>10</a:t>
            </a:fld>
            <a:endParaRPr lang="en-US"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6E7ED-A2FA-F905-8F0F-73AD25D268F6}"/>
            </a:ext>
          </a:extLst>
        </p:cNvPr>
        <p:cNvGrpSpPr/>
        <p:nvPr/>
      </p:nvGrpSpPr>
      <p:grpSpPr>
        <a:xfrm>
          <a:off x="0" y="0"/>
          <a:ext cx="0" cy="0"/>
          <a:chOff x="0" y="0"/>
          <a:chExt cx="0" cy="0"/>
        </a:xfrm>
      </p:grpSpPr>
      <p:sp>
        <p:nvSpPr>
          <p:cNvPr id="10" name="Ellipse 9">
            <a:extLst>
              <a:ext uri="{FF2B5EF4-FFF2-40B4-BE49-F238E27FC236}">
                <a16:creationId xmlns:a16="http://schemas.microsoft.com/office/drawing/2014/main" id="{3AB6D8B0-1B5F-7CA0-8CC1-4292B1CA7C49}"/>
              </a:ext>
            </a:extLst>
          </p:cNvPr>
          <p:cNvSpPr/>
          <p:nvPr/>
        </p:nvSpPr>
        <p:spPr>
          <a:xfrm>
            <a:off x="4838330" y="3327025"/>
            <a:ext cx="3353955" cy="1817703"/>
          </a:xfrm>
          <a:prstGeom prst="ellipse">
            <a:avLst/>
          </a:prstGeom>
          <a:solidFill>
            <a:srgbClr val="0070C0">
              <a:alpha val="70000"/>
            </a:srgb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b="1" dirty="0" err="1"/>
              <a:t>Affordanz</a:t>
            </a:r>
            <a:endParaRPr lang="de-DE" sz="2000" b="1" dirty="0"/>
          </a:p>
        </p:txBody>
      </p:sp>
      <p:sp>
        <p:nvSpPr>
          <p:cNvPr id="2" name="Titel 1">
            <a:extLst>
              <a:ext uri="{FF2B5EF4-FFF2-40B4-BE49-F238E27FC236}">
                <a16:creationId xmlns:a16="http://schemas.microsoft.com/office/drawing/2014/main" id="{A559B8A5-167E-FA45-B491-ED9BD309CCC9}"/>
              </a:ext>
            </a:extLst>
          </p:cNvPr>
          <p:cNvSpPr>
            <a:spLocks noGrp="1"/>
          </p:cNvSpPr>
          <p:nvPr>
            <p:ph type="title"/>
          </p:nvPr>
        </p:nvSpPr>
        <p:spPr/>
        <p:txBody>
          <a:bodyPr/>
          <a:lstStyle/>
          <a:p>
            <a:r>
              <a:rPr lang="de-DE" dirty="0"/>
              <a:t>Subjekt-Umwelt-Subjekt-Kopplung</a:t>
            </a:r>
          </a:p>
        </p:txBody>
      </p:sp>
      <p:sp>
        <p:nvSpPr>
          <p:cNvPr id="3" name="Fußzeilenplatzhalter 2">
            <a:extLst>
              <a:ext uri="{FF2B5EF4-FFF2-40B4-BE49-F238E27FC236}">
                <a16:creationId xmlns:a16="http://schemas.microsoft.com/office/drawing/2014/main" id="{6C57C419-8FA8-6A80-FE0E-7D793A6AB310}"/>
              </a:ext>
            </a:extLst>
          </p:cNvPr>
          <p:cNvSpPr>
            <a:spLocks noGrp="1"/>
          </p:cNvSpPr>
          <p:nvPr>
            <p:ph type="ftr" sz="quarter" idx="11"/>
          </p:nvPr>
        </p:nvSpPr>
        <p:spPr/>
        <p:txBody>
          <a:bodyPr/>
          <a:lstStyle/>
          <a:p>
            <a:r>
              <a:rPr lang="en-US"/>
              <a:t>© Uta Meiß</a:t>
            </a:r>
            <a:endParaRPr lang="en-US" dirty="0"/>
          </a:p>
        </p:txBody>
      </p:sp>
      <p:sp>
        <p:nvSpPr>
          <p:cNvPr id="4" name="Foliennummernplatzhalter 3">
            <a:extLst>
              <a:ext uri="{FF2B5EF4-FFF2-40B4-BE49-F238E27FC236}">
                <a16:creationId xmlns:a16="http://schemas.microsoft.com/office/drawing/2014/main" id="{A85FD236-B53C-DD0B-D31B-5933CDEFCBCA}"/>
              </a:ext>
            </a:extLst>
          </p:cNvPr>
          <p:cNvSpPr>
            <a:spLocks noGrp="1"/>
          </p:cNvSpPr>
          <p:nvPr>
            <p:ph type="sldNum" sz="quarter" idx="12"/>
          </p:nvPr>
        </p:nvSpPr>
        <p:spPr/>
        <p:txBody>
          <a:bodyPr/>
          <a:lstStyle/>
          <a:p>
            <a:fld id="{D57F1E4F-1CFF-5643-939E-217C01CDF565}" type="slidenum">
              <a:rPr lang="en-US" smtClean="0"/>
              <a:pPr/>
              <a:t>11</a:t>
            </a:fld>
            <a:endParaRPr lang="en-US" dirty="0"/>
          </a:p>
        </p:txBody>
      </p:sp>
      <p:sp>
        <p:nvSpPr>
          <p:cNvPr id="6" name="Ellipse 5">
            <a:extLst>
              <a:ext uri="{FF2B5EF4-FFF2-40B4-BE49-F238E27FC236}">
                <a16:creationId xmlns:a16="http://schemas.microsoft.com/office/drawing/2014/main" id="{242F8C95-8A11-37FD-75F0-22EB2BBCAB14}"/>
              </a:ext>
            </a:extLst>
          </p:cNvPr>
          <p:cNvSpPr/>
          <p:nvPr/>
        </p:nvSpPr>
        <p:spPr>
          <a:xfrm>
            <a:off x="7863367" y="2545896"/>
            <a:ext cx="1727200" cy="3311525"/>
          </a:xfrm>
          <a:prstGeom prst="ellipse">
            <a:avLst/>
          </a:prstGeom>
          <a:solidFill>
            <a:srgbClr val="0070C0">
              <a:alpha val="70000"/>
            </a:srgb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bg1"/>
                </a:solidFill>
              </a:rPr>
              <a:t>Subjekt</a:t>
            </a:r>
          </a:p>
        </p:txBody>
      </p:sp>
      <p:sp>
        <p:nvSpPr>
          <p:cNvPr id="11" name="Ellipse 10">
            <a:extLst>
              <a:ext uri="{FF2B5EF4-FFF2-40B4-BE49-F238E27FC236}">
                <a16:creationId xmlns:a16="http://schemas.microsoft.com/office/drawing/2014/main" id="{F5D80B01-5B04-4353-BC60-DE511207E270}"/>
              </a:ext>
            </a:extLst>
          </p:cNvPr>
          <p:cNvSpPr/>
          <p:nvPr/>
        </p:nvSpPr>
        <p:spPr>
          <a:xfrm>
            <a:off x="3463864" y="2431226"/>
            <a:ext cx="1727200" cy="3311525"/>
          </a:xfrm>
          <a:prstGeom prst="ellipse">
            <a:avLst/>
          </a:prstGeom>
          <a:solidFill>
            <a:srgbClr val="0070C0">
              <a:alpha val="70000"/>
            </a:srgbClr>
          </a:solidFill>
          <a:ln>
            <a:solidFill>
              <a:schemeClr val="tx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de-DE" sz="2000" b="1" dirty="0">
                <a:solidFill>
                  <a:schemeClr val="bg1"/>
                </a:solidFill>
              </a:rPr>
              <a:t>Subjekt</a:t>
            </a:r>
          </a:p>
        </p:txBody>
      </p:sp>
      <p:sp>
        <p:nvSpPr>
          <p:cNvPr id="12" name="Textfeld 11">
            <a:extLst>
              <a:ext uri="{FF2B5EF4-FFF2-40B4-BE49-F238E27FC236}">
                <a16:creationId xmlns:a16="http://schemas.microsoft.com/office/drawing/2014/main" id="{20A244EC-4B2D-688A-B54E-DFEF7A17FBB7}"/>
              </a:ext>
            </a:extLst>
          </p:cNvPr>
          <p:cNvSpPr txBox="1"/>
          <p:nvPr/>
        </p:nvSpPr>
        <p:spPr>
          <a:xfrm>
            <a:off x="5042517" y="2457639"/>
            <a:ext cx="2982897" cy="400110"/>
          </a:xfrm>
          <a:prstGeom prst="rect">
            <a:avLst/>
          </a:prstGeom>
          <a:noFill/>
        </p:spPr>
        <p:txBody>
          <a:bodyPr wrap="square" rtlCol="0">
            <a:spAutoFit/>
          </a:bodyPr>
          <a:lstStyle/>
          <a:p>
            <a:pPr algn="ctr"/>
            <a:r>
              <a:rPr lang="de-DE" sz="2000" b="1" dirty="0">
                <a:solidFill>
                  <a:srgbClr val="0070C0"/>
                </a:solidFill>
              </a:rPr>
              <a:t>Umwelt</a:t>
            </a:r>
          </a:p>
        </p:txBody>
      </p:sp>
      <p:sp>
        <p:nvSpPr>
          <p:cNvPr id="13" name="Ellipse 12">
            <a:extLst>
              <a:ext uri="{FF2B5EF4-FFF2-40B4-BE49-F238E27FC236}">
                <a16:creationId xmlns:a16="http://schemas.microsoft.com/office/drawing/2014/main" id="{06B50D80-4505-AAF7-7177-DF2DBC7F2328}"/>
              </a:ext>
            </a:extLst>
          </p:cNvPr>
          <p:cNvSpPr/>
          <p:nvPr/>
        </p:nvSpPr>
        <p:spPr>
          <a:xfrm>
            <a:off x="2601433" y="1543813"/>
            <a:ext cx="7923692" cy="5086350"/>
          </a:xfrm>
          <a:prstGeom prst="ellipse">
            <a:avLst/>
          </a:prstGeom>
          <a:solidFill>
            <a:schemeClr val="bg2">
              <a:alpha val="10000"/>
            </a:schemeClr>
          </a:solidFill>
          <a:ln>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69606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060E9AF-1611-AEF4-A7B7-7792D15FEC93}"/>
              </a:ext>
            </a:extLst>
          </p:cNvPr>
          <p:cNvSpPr>
            <a:spLocks noGrp="1"/>
          </p:cNvSpPr>
          <p:nvPr>
            <p:ph type="ftr" sz="quarter" idx="11"/>
          </p:nvPr>
        </p:nvSpPr>
        <p:spPr/>
        <p:txBody>
          <a:bodyPr/>
          <a:lstStyle/>
          <a:p>
            <a:r>
              <a:rPr lang="en-US"/>
              <a:t>© Uta Meiß</a:t>
            </a:r>
            <a:endParaRPr lang="en-US" dirty="0"/>
          </a:p>
        </p:txBody>
      </p:sp>
      <p:sp>
        <p:nvSpPr>
          <p:cNvPr id="3" name="Foliennummernplatzhalter 2">
            <a:extLst>
              <a:ext uri="{FF2B5EF4-FFF2-40B4-BE49-F238E27FC236}">
                <a16:creationId xmlns:a16="http://schemas.microsoft.com/office/drawing/2014/main" id="{6971DAEC-240C-A542-35C6-7F3B5651983C}"/>
              </a:ext>
            </a:extLst>
          </p:cNvPr>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4" name="Picture 5" descr="Bütterhoff - Ihr Partner für Haushalt, Werkstatt und Garten: Heim- und  Handwerk">
            <a:extLst>
              <a:ext uri="{FF2B5EF4-FFF2-40B4-BE49-F238E27FC236}">
                <a16:creationId xmlns:a16="http://schemas.microsoft.com/office/drawing/2014/main" id="{84D8A24E-7DE9-219D-D2EC-0D165D67CD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3839" y="2395831"/>
            <a:ext cx="5761037" cy="220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1703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7CA32CA5-EC45-1F16-CF13-E392F0B41551}"/>
              </a:ext>
            </a:extLst>
          </p:cNvPr>
          <p:cNvSpPr>
            <a:spLocks noGrp="1"/>
          </p:cNvSpPr>
          <p:nvPr>
            <p:ph type="ftr" sz="quarter" idx="11"/>
          </p:nvPr>
        </p:nvSpPr>
        <p:spPr/>
        <p:txBody>
          <a:bodyPr/>
          <a:lstStyle/>
          <a:p>
            <a:r>
              <a:rPr lang="en-US"/>
              <a:t>© Uta Meiß</a:t>
            </a:r>
            <a:endParaRPr lang="en-US" dirty="0"/>
          </a:p>
        </p:txBody>
      </p:sp>
      <p:sp>
        <p:nvSpPr>
          <p:cNvPr id="3" name="Foliennummernplatzhalter 2">
            <a:extLst>
              <a:ext uri="{FF2B5EF4-FFF2-40B4-BE49-F238E27FC236}">
                <a16:creationId xmlns:a16="http://schemas.microsoft.com/office/drawing/2014/main" id="{09BB3297-2071-C257-7AA6-07787A053364}"/>
              </a:ext>
            </a:extLst>
          </p:cNvPr>
          <p:cNvSpPr>
            <a:spLocks noGrp="1"/>
          </p:cNvSpPr>
          <p:nvPr>
            <p:ph type="sldNum" sz="quarter" idx="12"/>
          </p:nvPr>
        </p:nvSpPr>
        <p:spPr/>
        <p:txBody>
          <a:bodyPr/>
          <a:lstStyle/>
          <a:p>
            <a:fld id="{D57F1E4F-1CFF-5643-939E-217C01CDF565}" type="slidenum">
              <a:rPr lang="en-US" smtClean="0"/>
              <a:pPr/>
              <a:t>13</a:t>
            </a:fld>
            <a:endParaRPr lang="en-US" dirty="0"/>
          </a:p>
        </p:txBody>
      </p:sp>
      <p:sp>
        <p:nvSpPr>
          <p:cNvPr id="4" name="Titel 1">
            <a:extLst>
              <a:ext uri="{FF2B5EF4-FFF2-40B4-BE49-F238E27FC236}">
                <a16:creationId xmlns:a16="http://schemas.microsoft.com/office/drawing/2014/main" id="{2979979A-9E9C-5FCD-5F82-B1F16CF7D0AC}"/>
              </a:ext>
            </a:extLst>
          </p:cNvPr>
          <p:cNvSpPr txBox="1">
            <a:spLocks/>
          </p:cNvSpPr>
          <p:nvPr/>
        </p:nvSpPr>
        <p:spPr>
          <a:xfrm>
            <a:off x="2592925" y="624110"/>
            <a:ext cx="8911687" cy="1280890"/>
          </a:xfrm>
          <a:prstGeom prst="rect">
            <a:avLst/>
          </a:prstGeom>
        </p:spPr>
        <p:txBody>
          <a:bodyPr/>
          <a:lst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defRPr/>
            </a:pPr>
            <a:r>
              <a:rPr lang="de-DE"/>
              <a:t>Patientin</a:t>
            </a:r>
            <a:endParaRPr lang="de-DE" dirty="0"/>
          </a:p>
        </p:txBody>
      </p:sp>
      <p:pic>
        <p:nvPicPr>
          <p:cNvPr id="5" name="Picture 5" descr="Bütterhoff - Ihr Partner für Haushalt, Werkstatt und Garten: Heim- und  Handwerk">
            <a:extLst>
              <a:ext uri="{FF2B5EF4-FFF2-40B4-BE49-F238E27FC236}">
                <a16:creationId xmlns:a16="http://schemas.microsoft.com/office/drawing/2014/main" id="{FB261E6E-FF4D-A39C-86AC-3C316839E7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992314" y="3284539"/>
            <a:ext cx="2365375" cy="9048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Gerade Verbindung mit Pfeil 7">
            <a:extLst>
              <a:ext uri="{FF2B5EF4-FFF2-40B4-BE49-F238E27FC236}">
                <a16:creationId xmlns:a16="http://schemas.microsoft.com/office/drawing/2014/main" id="{E0733916-0A77-C533-76FB-2D0A10BAE97E}"/>
              </a:ext>
            </a:extLst>
          </p:cNvPr>
          <p:cNvCxnSpPr>
            <a:cxnSpLocks/>
          </p:cNvCxnSpPr>
          <p:nvPr/>
        </p:nvCxnSpPr>
        <p:spPr>
          <a:xfrm flipH="1" flipV="1">
            <a:off x="4357689" y="3860801"/>
            <a:ext cx="1882775" cy="720725"/>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9" name="Gerade Verbindung mit Pfeil 8">
            <a:extLst>
              <a:ext uri="{FF2B5EF4-FFF2-40B4-BE49-F238E27FC236}">
                <a16:creationId xmlns:a16="http://schemas.microsoft.com/office/drawing/2014/main" id="{10F7B61B-5BFA-4C27-2461-8823487C7F97}"/>
              </a:ext>
            </a:extLst>
          </p:cNvPr>
          <p:cNvCxnSpPr>
            <a:cxnSpLocks/>
          </p:cNvCxnSpPr>
          <p:nvPr/>
        </p:nvCxnSpPr>
        <p:spPr>
          <a:xfrm flipH="1">
            <a:off x="4357688" y="2387600"/>
            <a:ext cx="3219450" cy="1085850"/>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a:extLst>
              <a:ext uri="{FF2B5EF4-FFF2-40B4-BE49-F238E27FC236}">
                <a16:creationId xmlns:a16="http://schemas.microsoft.com/office/drawing/2014/main" id="{A1909F74-F022-F302-A0A4-C365398D2802}"/>
              </a:ext>
            </a:extLst>
          </p:cNvPr>
          <p:cNvCxnSpPr>
            <a:cxnSpLocks/>
          </p:cNvCxnSpPr>
          <p:nvPr/>
        </p:nvCxnSpPr>
        <p:spPr>
          <a:xfrm flipH="1" flipV="1">
            <a:off x="4357689" y="3692434"/>
            <a:ext cx="4442296" cy="42856"/>
          </a:xfrm>
          <a:prstGeom prst="straightConnector1">
            <a:avLst/>
          </a:prstGeom>
          <a:ln w="38100">
            <a:prstDash val="solid"/>
            <a:tailEnd type="triangle"/>
          </a:ln>
        </p:spPr>
        <p:style>
          <a:lnRef idx="1">
            <a:schemeClr val="accent1"/>
          </a:lnRef>
          <a:fillRef idx="0">
            <a:schemeClr val="accent1"/>
          </a:fillRef>
          <a:effectRef idx="0">
            <a:schemeClr val="accent1"/>
          </a:effectRef>
          <a:fontRef idx="minor">
            <a:schemeClr val="tx1"/>
          </a:fontRef>
        </p:style>
      </p:cxnSp>
      <p:sp>
        <p:nvSpPr>
          <p:cNvPr id="11" name="Textfeld 19">
            <a:extLst>
              <a:ext uri="{FF2B5EF4-FFF2-40B4-BE49-F238E27FC236}">
                <a16:creationId xmlns:a16="http://schemas.microsoft.com/office/drawing/2014/main" id="{4873D9E2-65C9-3ED0-0F01-E4B647AD4F5D}"/>
              </a:ext>
            </a:extLst>
          </p:cNvPr>
          <p:cNvSpPr txBox="1">
            <a:spLocks noChangeArrowheads="1"/>
          </p:cNvSpPr>
          <p:nvPr/>
        </p:nvSpPr>
        <p:spPr bwMode="auto">
          <a:xfrm rot="20467120" flipH="1">
            <a:off x="4878388" y="2227264"/>
            <a:ext cx="212566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de-DE" altLang="de-DE" sz="2000" b="1" dirty="0">
                <a:solidFill>
                  <a:srgbClr val="0070C0"/>
                </a:solidFill>
              </a:rPr>
              <a:t>Zimmerschlüssel</a:t>
            </a:r>
          </a:p>
          <a:p>
            <a:pPr algn="ctr">
              <a:spcBef>
                <a:spcPct val="0"/>
              </a:spcBef>
              <a:buClrTx/>
              <a:buSzTx/>
              <a:buFontTx/>
              <a:buNone/>
            </a:pPr>
            <a:r>
              <a:rPr lang="de-DE" altLang="de-DE" sz="2000" b="1" dirty="0">
                <a:solidFill>
                  <a:srgbClr val="0070C0"/>
                </a:solidFill>
              </a:rPr>
              <a:t>neutral</a:t>
            </a:r>
          </a:p>
        </p:txBody>
      </p:sp>
      <p:sp>
        <p:nvSpPr>
          <p:cNvPr id="12" name="Textfeld 20">
            <a:extLst>
              <a:ext uri="{FF2B5EF4-FFF2-40B4-BE49-F238E27FC236}">
                <a16:creationId xmlns:a16="http://schemas.microsoft.com/office/drawing/2014/main" id="{80169CDF-AF99-9B8F-3182-C06568AD643E}"/>
              </a:ext>
            </a:extLst>
          </p:cNvPr>
          <p:cNvSpPr txBox="1">
            <a:spLocks noChangeArrowheads="1"/>
          </p:cNvSpPr>
          <p:nvPr/>
        </p:nvSpPr>
        <p:spPr bwMode="auto">
          <a:xfrm rot="1312201" flipH="1">
            <a:off x="3963989" y="4291014"/>
            <a:ext cx="24479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de-DE" altLang="de-DE" sz="2000" b="1" dirty="0">
                <a:solidFill>
                  <a:srgbClr val="0070C0"/>
                </a:solidFill>
              </a:rPr>
              <a:t>Gefangenschaft</a:t>
            </a:r>
          </a:p>
          <a:p>
            <a:pPr algn="ctr">
              <a:spcBef>
                <a:spcPct val="0"/>
              </a:spcBef>
              <a:buClrTx/>
              <a:buSzTx/>
              <a:buFontTx/>
              <a:buNone/>
            </a:pPr>
            <a:r>
              <a:rPr lang="de-DE" altLang="de-DE" sz="2000" b="1" dirty="0">
                <a:solidFill>
                  <a:srgbClr val="0070C0"/>
                </a:solidFill>
              </a:rPr>
              <a:t>schädlich</a:t>
            </a:r>
          </a:p>
        </p:txBody>
      </p:sp>
      <p:sp>
        <p:nvSpPr>
          <p:cNvPr id="13" name="Textfeld 21">
            <a:extLst>
              <a:ext uri="{FF2B5EF4-FFF2-40B4-BE49-F238E27FC236}">
                <a16:creationId xmlns:a16="http://schemas.microsoft.com/office/drawing/2014/main" id="{57046C4C-A25C-30FB-138C-93DE8824EFB6}"/>
              </a:ext>
            </a:extLst>
          </p:cNvPr>
          <p:cNvSpPr txBox="1">
            <a:spLocks noChangeArrowheads="1"/>
          </p:cNvSpPr>
          <p:nvPr/>
        </p:nvSpPr>
        <p:spPr bwMode="auto">
          <a:xfrm>
            <a:off x="1919289" y="2803759"/>
            <a:ext cx="26638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de-DE" altLang="de-DE" sz="2000" b="1" dirty="0">
                <a:solidFill>
                  <a:srgbClr val="0070C0"/>
                </a:solidFill>
              </a:rPr>
              <a:t>Potentielle </a:t>
            </a:r>
            <a:r>
              <a:rPr lang="de-DE" altLang="de-DE" sz="2000" b="1" dirty="0" err="1">
                <a:solidFill>
                  <a:srgbClr val="0070C0"/>
                </a:solidFill>
              </a:rPr>
              <a:t>Affordanz</a:t>
            </a:r>
            <a:endParaRPr lang="de-DE" altLang="de-DE" sz="2000" b="1" dirty="0">
              <a:solidFill>
                <a:srgbClr val="0070C0"/>
              </a:solidFill>
            </a:endParaRPr>
          </a:p>
        </p:txBody>
      </p:sp>
      <p:sp>
        <p:nvSpPr>
          <p:cNvPr id="14" name="Ellipse 13">
            <a:extLst>
              <a:ext uri="{FF2B5EF4-FFF2-40B4-BE49-F238E27FC236}">
                <a16:creationId xmlns:a16="http://schemas.microsoft.com/office/drawing/2014/main" id="{6DCE853D-103A-7CF5-0ACF-AFC79BE0B2EB}"/>
              </a:ext>
            </a:extLst>
          </p:cNvPr>
          <p:cNvSpPr/>
          <p:nvPr/>
        </p:nvSpPr>
        <p:spPr>
          <a:xfrm flipH="1">
            <a:off x="8818096" y="3252771"/>
            <a:ext cx="1283931" cy="1051396"/>
          </a:xfrm>
          <a:prstGeom prst="ellipse">
            <a:avLst/>
          </a:prstGeom>
          <a:solidFill>
            <a:srgbClr val="AAADCA">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de-DE" sz="2400" b="1" dirty="0" err="1">
                <a:solidFill>
                  <a:srgbClr val="002060"/>
                </a:solidFill>
              </a:rPr>
              <a:t>EPk</a:t>
            </a:r>
            <a:endParaRPr lang="de-DE" sz="2400" b="1" dirty="0">
              <a:solidFill>
                <a:srgbClr val="002060"/>
              </a:solidFill>
            </a:endParaRPr>
          </a:p>
        </p:txBody>
      </p:sp>
      <p:sp>
        <p:nvSpPr>
          <p:cNvPr id="15" name="Ellipse 14">
            <a:extLst>
              <a:ext uri="{FF2B5EF4-FFF2-40B4-BE49-F238E27FC236}">
                <a16:creationId xmlns:a16="http://schemas.microsoft.com/office/drawing/2014/main" id="{3BAB58D9-2DBD-16D6-8392-C47A7F8D8ECA}"/>
              </a:ext>
            </a:extLst>
          </p:cNvPr>
          <p:cNvSpPr/>
          <p:nvPr/>
        </p:nvSpPr>
        <p:spPr>
          <a:xfrm flipH="1">
            <a:off x="7583276" y="1713392"/>
            <a:ext cx="1216709" cy="1153451"/>
          </a:xfrm>
          <a:prstGeom prst="ellipse">
            <a:avLst/>
          </a:prstGeom>
          <a:solidFill>
            <a:srgbClr val="FFC000">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de-DE" sz="2400" b="1" dirty="0">
                <a:solidFill>
                  <a:srgbClr val="002060"/>
                </a:solidFill>
              </a:rPr>
              <a:t>ANP</a:t>
            </a:r>
          </a:p>
        </p:txBody>
      </p:sp>
      <p:sp>
        <p:nvSpPr>
          <p:cNvPr id="16" name="Ellipse 15">
            <a:extLst>
              <a:ext uri="{FF2B5EF4-FFF2-40B4-BE49-F238E27FC236}">
                <a16:creationId xmlns:a16="http://schemas.microsoft.com/office/drawing/2014/main" id="{51EC3442-0654-FD02-CF8E-BF3B8F97953B}"/>
              </a:ext>
            </a:extLst>
          </p:cNvPr>
          <p:cNvSpPr/>
          <p:nvPr/>
        </p:nvSpPr>
        <p:spPr>
          <a:xfrm flipH="1">
            <a:off x="6213830" y="4254381"/>
            <a:ext cx="1292120" cy="1051396"/>
          </a:xfrm>
          <a:prstGeom prst="ellipse">
            <a:avLst/>
          </a:prstGeom>
          <a:solidFill>
            <a:srgbClr val="DADADA">
              <a:alpha val="6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a:lstStyle/>
          <a:p>
            <a:pPr algn="ctr">
              <a:defRPr/>
            </a:pPr>
            <a:r>
              <a:rPr lang="de-DE" sz="2400" b="1" dirty="0" err="1">
                <a:solidFill>
                  <a:srgbClr val="002060"/>
                </a:solidFill>
              </a:rPr>
              <a:t>EPf</a:t>
            </a:r>
            <a:endParaRPr lang="de-DE" sz="2400" b="1" dirty="0">
              <a:solidFill>
                <a:srgbClr val="002060"/>
              </a:solidFill>
            </a:endParaRPr>
          </a:p>
        </p:txBody>
      </p:sp>
      <p:sp>
        <p:nvSpPr>
          <p:cNvPr id="18" name="Textfeld 17">
            <a:extLst>
              <a:ext uri="{FF2B5EF4-FFF2-40B4-BE49-F238E27FC236}">
                <a16:creationId xmlns:a16="http://schemas.microsoft.com/office/drawing/2014/main" id="{2AA29BD0-A9D4-223C-CD36-6237843AEDF8}"/>
              </a:ext>
            </a:extLst>
          </p:cNvPr>
          <p:cNvSpPr txBox="1">
            <a:spLocks noChangeArrowheads="1"/>
          </p:cNvSpPr>
          <p:nvPr/>
        </p:nvSpPr>
        <p:spPr bwMode="auto">
          <a:xfrm flipH="1">
            <a:off x="6509667" y="3059515"/>
            <a:ext cx="10810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de-DE" altLang="de-DE" sz="2000" b="1" dirty="0">
                <a:solidFill>
                  <a:srgbClr val="0070C0"/>
                </a:solidFill>
              </a:rPr>
              <a:t>Freiheit</a:t>
            </a:r>
          </a:p>
          <a:p>
            <a:pPr>
              <a:spcBef>
                <a:spcPct val="0"/>
              </a:spcBef>
              <a:buClrTx/>
              <a:buSzTx/>
              <a:buFontTx/>
              <a:buNone/>
            </a:pPr>
            <a:r>
              <a:rPr lang="de-DE" altLang="de-DE" sz="2000" b="1" dirty="0">
                <a:solidFill>
                  <a:srgbClr val="0070C0"/>
                </a:solidFill>
              </a:rPr>
              <a:t>nützlich</a:t>
            </a:r>
          </a:p>
        </p:txBody>
      </p:sp>
    </p:spTree>
    <p:extLst>
      <p:ext uri="{BB962C8B-B14F-4D97-AF65-F5344CB8AC3E}">
        <p14:creationId xmlns:p14="http://schemas.microsoft.com/office/powerpoint/2010/main" val="2844751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0C3CEA-63C4-E45B-8B9F-AF6D36741C2B}"/>
              </a:ext>
            </a:extLst>
          </p:cNvPr>
          <p:cNvSpPr>
            <a:spLocks noGrp="1"/>
          </p:cNvSpPr>
          <p:nvPr>
            <p:ph type="title"/>
          </p:nvPr>
        </p:nvSpPr>
        <p:spPr/>
        <p:txBody>
          <a:bodyPr/>
          <a:lstStyle/>
          <a:p>
            <a:r>
              <a:rPr lang="de-DE" dirty="0"/>
              <a:t>Enaktive Traumatherapie</a:t>
            </a:r>
          </a:p>
        </p:txBody>
      </p:sp>
      <p:sp>
        <p:nvSpPr>
          <p:cNvPr id="3" name="Fußzeilenplatzhalter 2">
            <a:extLst>
              <a:ext uri="{FF2B5EF4-FFF2-40B4-BE49-F238E27FC236}">
                <a16:creationId xmlns:a16="http://schemas.microsoft.com/office/drawing/2014/main" id="{3B37E96D-5775-BC66-302B-4DFA615D865F}"/>
              </a:ext>
            </a:extLst>
          </p:cNvPr>
          <p:cNvSpPr>
            <a:spLocks noGrp="1"/>
          </p:cNvSpPr>
          <p:nvPr>
            <p:ph type="ftr" sz="quarter" idx="11"/>
          </p:nvPr>
        </p:nvSpPr>
        <p:spPr/>
        <p:txBody>
          <a:bodyPr/>
          <a:lstStyle/>
          <a:p>
            <a:r>
              <a:rPr lang="en-US"/>
              <a:t>© Uta Meiß</a:t>
            </a:r>
            <a:endParaRPr lang="en-US" dirty="0"/>
          </a:p>
        </p:txBody>
      </p:sp>
      <p:sp>
        <p:nvSpPr>
          <p:cNvPr id="4" name="Foliennummernplatzhalter 3">
            <a:extLst>
              <a:ext uri="{FF2B5EF4-FFF2-40B4-BE49-F238E27FC236}">
                <a16:creationId xmlns:a16="http://schemas.microsoft.com/office/drawing/2014/main" id="{191D74C5-3F2D-CD8B-90C5-CFC8EFD4700E}"/>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1026" name="Picture 2" descr="Psychotherapiesitzung, psychiatersitzung in der psychiatrischen klinik.">
            <a:extLst>
              <a:ext uri="{FF2B5EF4-FFF2-40B4-BE49-F238E27FC236}">
                <a16:creationId xmlns:a16="http://schemas.microsoft.com/office/drawing/2014/main" id="{90C0E040-EDC0-6497-AE12-89E500FCE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970" y="1425491"/>
            <a:ext cx="6460523" cy="465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342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1D34CF-BFAD-150A-7137-F5C2E3C97BFB}"/>
              </a:ext>
            </a:extLst>
          </p:cNvPr>
          <p:cNvSpPr>
            <a:spLocks noGrp="1"/>
          </p:cNvSpPr>
          <p:nvPr>
            <p:ph type="title"/>
          </p:nvPr>
        </p:nvSpPr>
        <p:spPr/>
        <p:txBody>
          <a:bodyPr/>
          <a:lstStyle/>
          <a:p>
            <a:r>
              <a:rPr lang="de-DE" dirty="0"/>
              <a:t>Therapieszenen mit Kommentierungen</a:t>
            </a:r>
          </a:p>
        </p:txBody>
      </p:sp>
      <p:sp>
        <p:nvSpPr>
          <p:cNvPr id="3" name="Inhaltsplatzhalter 2">
            <a:extLst>
              <a:ext uri="{FF2B5EF4-FFF2-40B4-BE49-F238E27FC236}">
                <a16:creationId xmlns:a16="http://schemas.microsoft.com/office/drawing/2014/main" id="{6BCC6C0A-554E-5AB7-CAAD-D98168420FE4}"/>
              </a:ext>
            </a:extLst>
          </p:cNvPr>
          <p:cNvSpPr>
            <a:spLocks noGrp="1"/>
          </p:cNvSpPr>
          <p:nvPr>
            <p:ph idx="1"/>
          </p:nvPr>
        </p:nvSpPr>
        <p:spPr>
          <a:xfrm>
            <a:off x="2589212" y="1507958"/>
            <a:ext cx="8915400" cy="4627850"/>
          </a:xfrm>
        </p:spPr>
        <p:txBody>
          <a:bodyPr>
            <a:noAutofit/>
          </a:bodyPr>
          <a:lstStyle/>
          <a:p>
            <a:r>
              <a:rPr lang="de-DE" sz="2400" dirty="0"/>
              <a:t>Plötzlich wird die Patientin steif und starr und guckt in Richtung meiner Therapietür. Offensichtlich kam ein Agens hervor, dem ich zuvor schon einmal begegnet bin. Ich begrüße „die Kleine“ mit ihrem Namen.</a:t>
            </a:r>
          </a:p>
          <a:p>
            <a:r>
              <a:rPr lang="de-DE" sz="2400" dirty="0"/>
              <a:t>Ich: „Hallo Kleine… Da bist du ja wieder… Willkommen hier bei mir… Wir kennen uns ja schon, ja?“</a:t>
            </a:r>
          </a:p>
          <a:p>
            <a:r>
              <a:rPr lang="de-DE" sz="2400" dirty="0" err="1"/>
              <a:t>EPf</a:t>
            </a:r>
            <a:r>
              <a:rPr lang="de-DE" sz="2400" dirty="0"/>
              <a:t>: Nicken. </a:t>
            </a:r>
          </a:p>
          <a:p>
            <a:r>
              <a:rPr lang="de-DE" sz="2400" dirty="0"/>
              <a:t>Ich: „Ja“… Schön, dich wiederzusehen.“ </a:t>
            </a:r>
          </a:p>
          <a:p>
            <a:r>
              <a:rPr lang="de-DE" sz="2400" dirty="0" err="1"/>
              <a:t>EPf</a:t>
            </a:r>
            <a:r>
              <a:rPr lang="de-DE" sz="2400" dirty="0"/>
              <a:t>: Nicken. </a:t>
            </a:r>
          </a:p>
          <a:p>
            <a:r>
              <a:rPr lang="de-DE" sz="2400" dirty="0"/>
              <a:t>Ich: „Ja“</a:t>
            </a:r>
          </a:p>
          <a:p>
            <a:endParaRPr lang="de-DE" sz="2400" dirty="0"/>
          </a:p>
        </p:txBody>
      </p:sp>
      <p:sp>
        <p:nvSpPr>
          <p:cNvPr id="4" name="Fußzeilenplatzhalter 3">
            <a:extLst>
              <a:ext uri="{FF2B5EF4-FFF2-40B4-BE49-F238E27FC236}">
                <a16:creationId xmlns:a16="http://schemas.microsoft.com/office/drawing/2014/main" id="{8DA4CE3B-21A7-96BC-C90D-04191A2079BA}"/>
              </a:ext>
            </a:extLst>
          </p:cNvPr>
          <p:cNvSpPr>
            <a:spLocks noGrp="1"/>
          </p:cNvSpPr>
          <p:nvPr>
            <p:ph type="ftr" sz="quarter" idx="11"/>
          </p:nvPr>
        </p:nvSpPr>
        <p:spPr/>
        <p:txBody>
          <a:bodyPr/>
          <a:lstStyle/>
          <a:p>
            <a:r>
              <a:rPr lang="en-US" dirty="0"/>
              <a:t>© Uta Meiß</a:t>
            </a:r>
          </a:p>
        </p:txBody>
      </p:sp>
      <p:sp>
        <p:nvSpPr>
          <p:cNvPr id="5" name="Foliennummernplatzhalter 4">
            <a:extLst>
              <a:ext uri="{FF2B5EF4-FFF2-40B4-BE49-F238E27FC236}">
                <a16:creationId xmlns:a16="http://schemas.microsoft.com/office/drawing/2014/main" id="{1CE3A86F-DD2F-982F-974E-A0638A4AFE3D}"/>
              </a:ext>
            </a:extLst>
          </p:cNvPr>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0364605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1113965F-F9BA-AFCA-67C6-6392B2533CBD}"/>
              </a:ext>
            </a:extLst>
          </p:cNvPr>
          <p:cNvSpPr>
            <a:spLocks noGrp="1"/>
          </p:cNvSpPr>
          <p:nvPr>
            <p:ph idx="1"/>
          </p:nvPr>
        </p:nvSpPr>
        <p:spPr>
          <a:xfrm>
            <a:off x="2589212" y="1475874"/>
            <a:ext cx="8915400" cy="4742196"/>
          </a:xfrm>
        </p:spPr>
        <p:txBody>
          <a:bodyPr>
            <a:noAutofit/>
          </a:bodyPr>
          <a:lstStyle/>
          <a:p>
            <a:r>
              <a:rPr lang="de-DE" sz="2200" dirty="0"/>
              <a:t>Sie zeigt mit gestrecktem Arm und Finger auf meine Praxistür und ich frage, ob ich mich neben sie setzen könne, um zu sehen, in welche Richtung sie zeigt. </a:t>
            </a:r>
          </a:p>
          <a:p>
            <a:r>
              <a:rPr lang="de-DE" sz="2200" dirty="0"/>
              <a:t>Ich: „Darf ich mich neben dich setzen?</a:t>
            </a:r>
          </a:p>
          <a:p>
            <a:r>
              <a:rPr lang="de-DE" sz="2200" dirty="0" err="1"/>
              <a:t>EPf</a:t>
            </a:r>
            <a:r>
              <a:rPr lang="de-DE" sz="2200" dirty="0"/>
              <a:t>: Nickt. </a:t>
            </a:r>
          </a:p>
          <a:p>
            <a:r>
              <a:rPr lang="de-DE" sz="2200" dirty="0"/>
              <a:t>Ich: „O.K., danke dir“. (Ich setze mich neben sie und wir schauen und zeigen in dieselbe Richtung) </a:t>
            </a:r>
          </a:p>
          <a:p>
            <a:r>
              <a:rPr lang="de-DE" sz="2200" dirty="0"/>
              <a:t>Ich: „Du hast ganz viel Angst, ja?“ </a:t>
            </a:r>
          </a:p>
          <a:p>
            <a:r>
              <a:rPr lang="de-DE" sz="2200" dirty="0" err="1"/>
              <a:t>EPf</a:t>
            </a:r>
            <a:r>
              <a:rPr lang="de-DE" sz="2200" dirty="0"/>
              <a:t>: Nicken </a:t>
            </a:r>
          </a:p>
          <a:p>
            <a:r>
              <a:rPr lang="de-DE" sz="2200" dirty="0"/>
              <a:t>Ich: „Ja. (…) Ist da hinten was gefährlich? </a:t>
            </a:r>
          </a:p>
          <a:p>
            <a:r>
              <a:rPr lang="de-DE" sz="2200" dirty="0" err="1"/>
              <a:t>EPf</a:t>
            </a:r>
            <a:r>
              <a:rPr lang="de-DE" sz="2200" dirty="0"/>
              <a:t>: Nicken. </a:t>
            </a:r>
          </a:p>
        </p:txBody>
      </p:sp>
      <p:sp>
        <p:nvSpPr>
          <p:cNvPr id="4" name="Fußzeilenplatzhalter 3">
            <a:extLst>
              <a:ext uri="{FF2B5EF4-FFF2-40B4-BE49-F238E27FC236}">
                <a16:creationId xmlns:a16="http://schemas.microsoft.com/office/drawing/2014/main" id="{0EE31AC1-3A75-D136-741D-92426F661D63}"/>
              </a:ext>
            </a:extLst>
          </p:cNvPr>
          <p:cNvSpPr>
            <a:spLocks noGrp="1"/>
          </p:cNvSpPr>
          <p:nvPr>
            <p:ph type="ftr" sz="quarter" idx="11"/>
          </p:nvPr>
        </p:nvSpPr>
        <p:spPr/>
        <p:txBody>
          <a:bodyPr/>
          <a:lstStyle/>
          <a:p>
            <a:r>
              <a:rPr lang="en-US"/>
              <a:t>© Uta Meiß</a:t>
            </a:r>
            <a:endParaRPr lang="en-US" dirty="0"/>
          </a:p>
        </p:txBody>
      </p:sp>
      <p:sp>
        <p:nvSpPr>
          <p:cNvPr id="5" name="Foliennummernplatzhalter 4">
            <a:extLst>
              <a:ext uri="{FF2B5EF4-FFF2-40B4-BE49-F238E27FC236}">
                <a16:creationId xmlns:a16="http://schemas.microsoft.com/office/drawing/2014/main" id="{EDF0C587-FF75-2601-FC3B-62C15C3696A9}"/>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
        <p:nvSpPr>
          <p:cNvPr id="6" name="Titel 1">
            <a:extLst>
              <a:ext uri="{FF2B5EF4-FFF2-40B4-BE49-F238E27FC236}">
                <a16:creationId xmlns:a16="http://schemas.microsoft.com/office/drawing/2014/main" id="{4BD292E6-460F-71D4-3180-F3E73C0E6EC7}"/>
              </a:ext>
            </a:extLst>
          </p:cNvPr>
          <p:cNvSpPr>
            <a:spLocks noGrp="1"/>
          </p:cNvSpPr>
          <p:nvPr>
            <p:ph type="title"/>
          </p:nvPr>
        </p:nvSpPr>
        <p:spPr>
          <a:xfrm>
            <a:off x="2592388" y="623888"/>
            <a:ext cx="8912225" cy="1281112"/>
          </a:xfrm>
        </p:spPr>
        <p:txBody>
          <a:bodyPr/>
          <a:lstStyle/>
          <a:p>
            <a:r>
              <a:rPr lang="de-DE" dirty="0"/>
              <a:t>Therapieszenen mit Kommentierungen</a:t>
            </a:r>
          </a:p>
        </p:txBody>
      </p:sp>
    </p:spTree>
    <p:extLst>
      <p:ext uri="{BB962C8B-B14F-4D97-AF65-F5344CB8AC3E}">
        <p14:creationId xmlns:p14="http://schemas.microsoft.com/office/powerpoint/2010/main" val="3923629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3B42F1F-A7D4-056B-A5CF-9F85B9BF07CE}"/>
              </a:ext>
            </a:extLst>
          </p:cNvPr>
          <p:cNvSpPr>
            <a:spLocks noGrp="1"/>
          </p:cNvSpPr>
          <p:nvPr>
            <p:ph idx="1"/>
          </p:nvPr>
        </p:nvSpPr>
        <p:spPr>
          <a:xfrm>
            <a:off x="2589212" y="1905000"/>
            <a:ext cx="8915400" cy="4006222"/>
          </a:xfrm>
        </p:spPr>
        <p:txBody>
          <a:bodyPr/>
          <a:lstStyle/>
          <a:p>
            <a:r>
              <a:rPr lang="de-DE" sz="2400" dirty="0"/>
              <a:t>Ich: „Ja. (…) Du zeigst mit deinem Finger dahin, wo etwas gefährlich ist, ja?“ </a:t>
            </a:r>
          </a:p>
          <a:p>
            <a:r>
              <a:rPr lang="de-DE" sz="2400" dirty="0" err="1"/>
              <a:t>EPf</a:t>
            </a:r>
            <a:r>
              <a:rPr lang="de-DE" sz="2400" dirty="0"/>
              <a:t>: Nicken. (</a:t>
            </a:r>
            <a:r>
              <a:rPr lang="de-DE" sz="2400" dirty="0" err="1"/>
              <a:t>EPf</a:t>
            </a:r>
            <a:r>
              <a:rPr lang="de-DE" sz="2400" dirty="0"/>
              <a:t> wird deutlich ruhiger, die Augen sind nicht mehr so aufgerissen, Atmung ruhiger).</a:t>
            </a:r>
          </a:p>
          <a:p>
            <a:r>
              <a:rPr lang="de-DE" sz="2400" dirty="0"/>
              <a:t>Ich: „Ja. (…)Sollen wir mal gemeinsam zu der Tür gehen und das Gefährliche untersuchen?“ </a:t>
            </a:r>
          </a:p>
          <a:p>
            <a:r>
              <a:rPr lang="de-DE" sz="2400" dirty="0" err="1"/>
              <a:t>EPf</a:t>
            </a:r>
            <a:r>
              <a:rPr lang="de-DE" sz="2400" dirty="0"/>
              <a:t>: Kräftiges Kopfschütteln.</a:t>
            </a:r>
          </a:p>
          <a:p>
            <a:r>
              <a:rPr lang="de-DE" sz="2400" dirty="0"/>
              <a:t>Ich: „Nein. Nein. O.K. Das tun wir nicht.“</a:t>
            </a:r>
          </a:p>
          <a:p>
            <a:endParaRPr lang="de-DE" dirty="0"/>
          </a:p>
        </p:txBody>
      </p:sp>
      <p:sp>
        <p:nvSpPr>
          <p:cNvPr id="4" name="Fußzeilenplatzhalter 3">
            <a:extLst>
              <a:ext uri="{FF2B5EF4-FFF2-40B4-BE49-F238E27FC236}">
                <a16:creationId xmlns:a16="http://schemas.microsoft.com/office/drawing/2014/main" id="{0B0F7359-68EF-E2AD-F8FD-3B29864A1CF6}"/>
              </a:ext>
            </a:extLst>
          </p:cNvPr>
          <p:cNvSpPr>
            <a:spLocks noGrp="1"/>
          </p:cNvSpPr>
          <p:nvPr>
            <p:ph type="ftr" sz="quarter" idx="11"/>
          </p:nvPr>
        </p:nvSpPr>
        <p:spPr/>
        <p:txBody>
          <a:bodyPr/>
          <a:lstStyle/>
          <a:p>
            <a:r>
              <a:rPr lang="en-US"/>
              <a:t>© Uta Meiß</a:t>
            </a:r>
            <a:endParaRPr lang="en-US" dirty="0"/>
          </a:p>
        </p:txBody>
      </p:sp>
      <p:sp>
        <p:nvSpPr>
          <p:cNvPr id="5" name="Foliennummernplatzhalter 4">
            <a:extLst>
              <a:ext uri="{FF2B5EF4-FFF2-40B4-BE49-F238E27FC236}">
                <a16:creationId xmlns:a16="http://schemas.microsoft.com/office/drawing/2014/main" id="{E4F6FB17-256F-515B-7E84-5B0AF23107F3}"/>
              </a:ext>
            </a:extLst>
          </p:cNvPr>
          <p:cNvSpPr>
            <a:spLocks noGrp="1"/>
          </p:cNvSpPr>
          <p:nvPr>
            <p:ph type="sldNum" sz="quarter" idx="12"/>
          </p:nvPr>
        </p:nvSpPr>
        <p:spPr/>
        <p:txBody>
          <a:bodyPr/>
          <a:lstStyle/>
          <a:p>
            <a:fld id="{D57F1E4F-1CFF-5643-939E-217C01CDF565}" type="slidenum">
              <a:rPr lang="en-US" smtClean="0"/>
              <a:pPr/>
              <a:t>17</a:t>
            </a:fld>
            <a:endParaRPr lang="en-US" dirty="0"/>
          </a:p>
        </p:txBody>
      </p:sp>
      <p:sp>
        <p:nvSpPr>
          <p:cNvPr id="6" name="Titel 1">
            <a:extLst>
              <a:ext uri="{FF2B5EF4-FFF2-40B4-BE49-F238E27FC236}">
                <a16:creationId xmlns:a16="http://schemas.microsoft.com/office/drawing/2014/main" id="{7C27BA35-79CA-6744-78ED-AAA48FFBFE7F}"/>
              </a:ext>
            </a:extLst>
          </p:cNvPr>
          <p:cNvSpPr>
            <a:spLocks noGrp="1"/>
          </p:cNvSpPr>
          <p:nvPr>
            <p:ph type="title"/>
          </p:nvPr>
        </p:nvSpPr>
        <p:spPr>
          <a:xfrm>
            <a:off x="2592388" y="623888"/>
            <a:ext cx="8912225" cy="1281112"/>
          </a:xfrm>
        </p:spPr>
        <p:txBody>
          <a:bodyPr/>
          <a:lstStyle/>
          <a:p>
            <a:r>
              <a:rPr lang="de-DE" dirty="0"/>
              <a:t>Therapieszenen mit Kommentierungen</a:t>
            </a:r>
          </a:p>
        </p:txBody>
      </p:sp>
    </p:spTree>
    <p:extLst>
      <p:ext uri="{BB962C8B-B14F-4D97-AF65-F5344CB8AC3E}">
        <p14:creationId xmlns:p14="http://schemas.microsoft.com/office/powerpoint/2010/main" val="2049297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504429-719A-B250-2C89-004CD45CB290}"/>
              </a:ext>
            </a:extLst>
          </p:cNvPr>
          <p:cNvSpPr>
            <a:spLocks noGrp="1"/>
          </p:cNvSpPr>
          <p:nvPr>
            <p:ph type="title"/>
          </p:nvPr>
        </p:nvSpPr>
        <p:spPr/>
        <p:txBody>
          <a:bodyPr/>
          <a:lstStyle/>
          <a:p>
            <a:r>
              <a:rPr lang="de-DE" dirty="0"/>
              <a:t>Therapieszenen mit Kommentierungen</a:t>
            </a:r>
          </a:p>
        </p:txBody>
      </p:sp>
      <p:sp>
        <p:nvSpPr>
          <p:cNvPr id="3" name="Inhaltsplatzhalter 2">
            <a:extLst>
              <a:ext uri="{FF2B5EF4-FFF2-40B4-BE49-F238E27FC236}">
                <a16:creationId xmlns:a16="http://schemas.microsoft.com/office/drawing/2014/main" id="{8CB2D32D-D4F1-0159-5E40-53CBA19447D0}"/>
              </a:ext>
            </a:extLst>
          </p:cNvPr>
          <p:cNvSpPr>
            <a:spLocks noGrp="1"/>
          </p:cNvSpPr>
          <p:nvPr>
            <p:ph idx="1"/>
          </p:nvPr>
        </p:nvSpPr>
        <p:spPr>
          <a:xfrm>
            <a:off x="2589212" y="1459832"/>
            <a:ext cx="8915400" cy="4780546"/>
          </a:xfrm>
        </p:spPr>
        <p:txBody>
          <a:bodyPr>
            <a:normAutofit/>
          </a:bodyPr>
          <a:lstStyle/>
          <a:p>
            <a:r>
              <a:rPr lang="de-DE" sz="2400" dirty="0"/>
              <a:t>Plötzlich taucht ein männlich identifizierter </a:t>
            </a:r>
            <a:r>
              <a:rPr lang="de-DE" sz="2400" dirty="0" err="1"/>
              <a:t>EPk</a:t>
            </a:r>
            <a:r>
              <a:rPr lang="de-DE" sz="2400" dirty="0"/>
              <a:t> auf, den ich schon länger kenne, baut sich etwas auf, guckt mich verärgert/genervt an und sagt zu mir:</a:t>
            </a:r>
          </a:p>
          <a:p>
            <a:r>
              <a:rPr lang="de-DE" sz="2400" dirty="0" err="1"/>
              <a:t>EPk</a:t>
            </a:r>
            <a:r>
              <a:rPr lang="de-DE" sz="2400" dirty="0"/>
              <a:t>: „Hi“</a:t>
            </a:r>
          </a:p>
          <a:p>
            <a:r>
              <a:rPr lang="de-DE" sz="2400" dirty="0"/>
              <a:t>Ich: „Hi“… </a:t>
            </a:r>
          </a:p>
          <a:p>
            <a:r>
              <a:rPr lang="de-DE" sz="2400" dirty="0" err="1"/>
              <a:t>EPk</a:t>
            </a:r>
            <a:r>
              <a:rPr lang="de-DE" sz="2400" dirty="0"/>
              <a:t> steht auf, geht zur Tür, zieht den Schlüssel aus der Tür, kommt auf mich zu und sagt: „Diese Kleine hat vor so einem kleinen Schlüssel Angst, genau wie die anderen Weiber. </a:t>
            </a:r>
            <a:r>
              <a:rPr lang="de-DE" sz="2400" dirty="0" err="1"/>
              <a:t>Kapierste</a:t>
            </a:r>
            <a:r>
              <a:rPr lang="de-DE" sz="2400" dirty="0"/>
              <a:t> das? </a:t>
            </a:r>
          </a:p>
          <a:p>
            <a:r>
              <a:rPr lang="de-DE" sz="2400" dirty="0"/>
              <a:t>Ich: „Ja, ja, klar, das kapiere ich“. </a:t>
            </a:r>
          </a:p>
          <a:p>
            <a:endParaRPr lang="de-DE" sz="2400" dirty="0"/>
          </a:p>
        </p:txBody>
      </p:sp>
      <p:sp>
        <p:nvSpPr>
          <p:cNvPr id="4" name="Fußzeilenplatzhalter 3">
            <a:extLst>
              <a:ext uri="{FF2B5EF4-FFF2-40B4-BE49-F238E27FC236}">
                <a16:creationId xmlns:a16="http://schemas.microsoft.com/office/drawing/2014/main" id="{21341F58-FCCF-37A5-5454-D44BF7FE2122}"/>
              </a:ext>
            </a:extLst>
          </p:cNvPr>
          <p:cNvSpPr>
            <a:spLocks noGrp="1"/>
          </p:cNvSpPr>
          <p:nvPr>
            <p:ph type="ftr" sz="quarter" idx="11"/>
          </p:nvPr>
        </p:nvSpPr>
        <p:spPr/>
        <p:txBody>
          <a:bodyPr/>
          <a:lstStyle/>
          <a:p>
            <a:r>
              <a:rPr lang="en-US"/>
              <a:t>© Uta Meiß</a:t>
            </a:r>
            <a:endParaRPr lang="en-US" dirty="0"/>
          </a:p>
        </p:txBody>
      </p:sp>
      <p:sp>
        <p:nvSpPr>
          <p:cNvPr id="5" name="Foliennummernplatzhalter 4">
            <a:extLst>
              <a:ext uri="{FF2B5EF4-FFF2-40B4-BE49-F238E27FC236}">
                <a16:creationId xmlns:a16="http://schemas.microsoft.com/office/drawing/2014/main" id="{E7B15191-3784-08DA-1687-7772AF521949}"/>
              </a:ext>
            </a:extLst>
          </p:cNvPr>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502342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0B2B5-284E-E2A1-8F30-0176BFC5AB8C}"/>
              </a:ext>
            </a:extLst>
          </p:cNvPr>
          <p:cNvSpPr>
            <a:spLocks noGrp="1"/>
          </p:cNvSpPr>
          <p:nvPr>
            <p:ph type="title"/>
          </p:nvPr>
        </p:nvSpPr>
        <p:spPr/>
        <p:txBody>
          <a:bodyPr/>
          <a:lstStyle/>
          <a:p>
            <a:r>
              <a:rPr lang="de-DE" dirty="0"/>
              <a:t>Therapieszenen mit Kommentierungen</a:t>
            </a:r>
          </a:p>
        </p:txBody>
      </p:sp>
      <p:sp>
        <p:nvSpPr>
          <p:cNvPr id="3" name="Inhaltsplatzhalter 2">
            <a:extLst>
              <a:ext uri="{FF2B5EF4-FFF2-40B4-BE49-F238E27FC236}">
                <a16:creationId xmlns:a16="http://schemas.microsoft.com/office/drawing/2014/main" id="{25125894-EE72-A5C7-CDFC-DAB1483C54F9}"/>
              </a:ext>
            </a:extLst>
          </p:cNvPr>
          <p:cNvSpPr>
            <a:spLocks noGrp="1"/>
          </p:cNvSpPr>
          <p:nvPr>
            <p:ph idx="1"/>
          </p:nvPr>
        </p:nvSpPr>
        <p:spPr>
          <a:xfrm>
            <a:off x="2589212" y="1732550"/>
            <a:ext cx="8915400" cy="3777622"/>
          </a:xfrm>
        </p:spPr>
        <p:txBody>
          <a:bodyPr>
            <a:noAutofit/>
          </a:bodyPr>
          <a:lstStyle/>
          <a:p>
            <a:r>
              <a:rPr lang="de-DE" sz="2200" dirty="0"/>
              <a:t>Er: „Das ist doch bekloppt. Mit dem Schlüssel kann man machen, was man will. Die Tür zuschließen, die Tür aufmachen, man kann doch damit machen, was man will. Wieso kapieren das die blöden Weiber eigentlich nicht mal, ist doch nicht so schwer.“ </a:t>
            </a:r>
          </a:p>
          <a:p>
            <a:r>
              <a:rPr lang="de-DE" sz="2200" dirty="0"/>
              <a:t>Ich: „Ich bin ja auch ein Weib.“ </a:t>
            </a:r>
          </a:p>
          <a:p>
            <a:r>
              <a:rPr lang="de-DE" sz="2200" dirty="0"/>
              <a:t>Er: „Ja, aber nicht so ein richtiges, weil du keine Angst hast und du kapierst auch manchmal was. </a:t>
            </a:r>
          </a:p>
          <a:p>
            <a:r>
              <a:rPr lang="de-DE" sz="2200" dirty="0"/>
              <a:t>Ich: „O.K. Danke dir. Habe ich genauso wenig Angst wie du?“</a:t>
            </a:r>
          </a:p>
          <a:p>
            <a:r>
              <a:rPr lang="de-DE" sz="2200" dirty="0"/>
              <a:t> Er: „Nene, ich bin stärker.“</a:t>
            </a:r>
          </a:p>
          <a:p>
            <a:r>
              <a:rPr lang="de-DE" sz="2200" dirty="0"/>
              <a:t>Ich: „O.K. Du bist stärker.“</a:t>
            </a:r>
          </a:p>
          <a:p>
            <a:endParaRPr lang="de-DE" sz="2200" dirty="0"/>
          </a:p>
        </p:txBody>
      </p:sp>
      <p:sp>
        <p:nvSpPr>
          <p:cNvPr id="4" name="Fußzeilenplatzhalter 3">
            <a:extLst>
              <a:ext uri="{FF2B5EF4-FFF2-40B4-BE49-F238E27FC236}">
                <a16:creationId xmlns:a16="http://schemas.microsoft.com/office/drawing/2014/main" id="{034AFAB9-D098-146C-5612-94A65294D7E4}"/>
              </a:ext>
            </a:extLst>
          </p:cNvPr>
          <p:cNvSpPr>
            <a:spLocks noGrp="1"/>
          </p:cNvSpPr>
          <p:nvPr>
            <p:ph type="ftr" sz="quarter" idx="11"/>
          </p:nvPr>
        </p:nvSpPr>
        <p:spPr/>
        <p:txBody>
          <a:bodyPr/>
          <a:lstStyle/>
          <a:p>
            <a:r>
              <a:rPr lang="en-US"/>
              <a:t>© Uta Meiß</a:t>
            </a:r>
            <a:endParaRPr lang="en-US" dirty="0"/>
          </a:p>
        </p:txBody>
      </p:sp>
      <p:sp>
        <p:nvSpPr>
          <p:cNvPr id="5" name="Foliennummernplatzhalter 4">
            <a:extLst>
              <a:ext uri="{FF2B5EF4-FFF2-40B4-BE49-F238E27FC236}">
                <a16:creationId xmlns:a16="http://schemas.microsoft.com/office/drawing/2014/main" id="{40298202-8F60-D20C-31E0-DA6BDE5D0252}"/>
              </a:ext>
            </a:extLst>
          </p:cNvPr>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2102200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9FEB9-07AC-6370-3381-DC470297CD6D}"/>
              </a:ext>
            </a:extLst>
          </p:cNvPr>
          <p:cNvSpPr>
            <a:spLocks noGrp="1"/>
          </p:cNvSpPr>
          <p:nvPr>
            <p:ph type="title"/>
          </p:nvPr>
        </p:nvSpPr>
        <p:spPr>
          <a:xfrm>
            <a:off x="1981200" y="701675"/>
            <a:ext cx="9843856" cy="1143000"/>
          </a:xfrm>
        </p:spPr>
        <p:txBody>
          <a:bodyPr>
            <a:noAutofit/>
          </a:bodyPr>
          <a:lstStyle/>
          <a:p>
            <a:pPr>
              <a:defRPr/>
            </a:pPr>
            <a:r>
              <a:rPr lang="de-DE" sz="4400" dirty="0"/>
              <a:t>Formel für gemeinsame Sinnstiftung</a:t>
            </a:r>
          </a:p>
        </p:txBody>
      </p:sp>
      <p:sp>
        <p:nvSpPr>
          <p:cNvPr id="3" name="Inhaltsplatzhalter 2">
            <a:extLst>
              <a:ext uri="{FF2B5EF4-FFF2-40B4-BE49-F238E27FC236}">
                <a16:creationId xmlns:a16="http://schemas.microsoft.com/office/drawing/2014/main" id="{0236A0E6-518C-4ED0-B263-D884FE16EBFE}"/>
              </a:ext>
            </a:extLst>
          </p:cNvPr>
          <p:cNvSpPr>
            <a:spLocks noGrp="1"/>
          </p:cNvSpPr>
          <p:nvPr>
            <p:ph idx="1"/>
          </p:nvPr>
        </p:nvSpPr>
        <p:spPr>
          <a:xfrm>
            <a:off x="2056552" y="1858391"/>
            <a:ext cx="8915400" cy="3777622"/>
          </a:xfrm>
        </p:spPr>
        <p:txBody>
          <a:bodyPr/>
          <a:lstStyle/>
          <a:p>
            <a:pPr marL="0" indent="0" algn="ctr">
              <a:buNone/>
              <a:defRPr/>
            </a:pPr>
            <a:endParaRPr lang="nl-NL" altLang="nl-NL" b="1" dirty="0">
              <a:ea typeface="ＭＳ Ｐゴシック" panose="020B0600070205080204" pitchFamily="34" charset="-128"/>
            </a:endParaRPr>
          </a:p>
          <a:p>
            <a:pPr marL="0" indent="0" algn="ctr">
              <a:buNone/>
              <a:defRPr/>
            </a:pPr>
            <a:endParaRPr lang="nl-NL" altLang="nl-NL" b="1" dirty="0">
              <a:ea typeface="ＭＳ Ｐゴシック" panose="020B0600070205080204" pitchFamily="34" charset="-128"/>
            </a:endParaRPr>
          </a:p>
          <a:p>
            <a:pPr marL="0" indent="0" algn="ctr">
              <a:buNone/>
              <a:defRPr/>
            </a:pPr>
            <a:r>
              <a:rPr lang="nl-NL" altLang="nl-NL" sz="3200" dirty="0">
                <a:solidFill>
                  <a:srgbClr val="0070C0"/>
                </a:solidFill>
                <a:ea typeface="ＭＳ Ｐゴシック" panose="020B0600070205080204" pitchFamily="34" charset="-128"/>
              </a:rPr>
              <a:t>Ecological System = Subjekt x Subjekt</a:t>
            </a:r>
            <a:br>
              <a:rPr lang="nl-NL" altLang="nl-NL" sz="3200" dirty="0">
                <a:ea typeface="ＭＳ Ｐゴシック" panose="020B0600070205080204" pitchFamily="34" charset="-128"/>
              </a:rPr>
            </a:br>
            <a:endParaRPr lang="nl-NL" altLang="nl-NL" sz="3200" dirty="0">
              <a:ea typeface="ＭＳ Ｐゴシック" panose="020B0600070205080204" pitchFamily="34" charset="-128"/>
            </a:endParaRPr>
          </a:p>
          <a:p>
            <a:pPr marL="0" indent="0" algn="ctr">
              <a:buNone/>
              <a:defRPr/>
            </a:pPr>
            <a:r>
              <a:rPr lang="nl-NL" altLang="nl-NL" sz="3200" b="1" dirty="0">
                <a:solidFill>
                  <a:srgbClr val="002060"/>
                </a:solidFill>
                <a:ea typeface="ＭＳ Ｐゴシック" panose="020B0600070205080204" pitchFamily="34" charset="-128"/>
              </a:rPr>
              <a:t>E = S1 x S2</a:t>
            </a:r>
            <a:endParaRPr lang="de-DE" sz="3200" b="1" dirty="0">
              <a:solidFill>
                <a:srgbClr val="002060"/>
              </a:solidFill>
            </a:endParaRPr>
          </a:p>
        </p:txBody>
      </p:sp>
      <p:sp>
        <p:nvSpPr>
          <p:cNvPr id="49158" name="Textfeld 4">
            <a:extLst>
              <a:ext uri="{FF2B5EF4-FFF2-40B4-BE49-F238E27FC236}">
                <a16:creationId xmlns:a16="http://schemas.microsoft.com/office/drawing/2014/main" id="{048077A1-378B-5068-6B52-F87BFD03AA0D}"/>
              </a:ext>
            </a:extLst>
          </p:cNvPr>
          <p:cNvSpPr txBox="1">
            <a:spLocks noChangeArrowheads="1"/>
          </p:cNvSpPr>
          <p:nvPr/>
        </p:nvSpPr>
        <p:spPr bwMode="auto">
          <a:xfrm>
            <a:off x="2699551" y="4941637"/>
            <a:ext cx="7771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 typeface="Wingdings" panose="05000000000000000000" pitchFamily="2" charset="2"/>
              <a:buNone/>
            </a:pPr>
            <a:r>
              <a:rPr lang="nl-NL" altLang="de-DE" sz="1800" dirty="0">
                <a:solidFill>
                  <a:srgbClr val="0070C0"/>
                </a:solidFill>
                <a:latin typeface="Century Gothic" panose="020B0502020202020204" pitchFamily="34" charset="0"/>
                <a:ea typeface="ＭＳ Ｐゴシック" panose="020B0600070205080204" pitchFamily="34" charset="-128"/>
              </a:rPr>
              <a:t>x steht für Relativität, </a:t>
            </a:r>
            <a:r>
              <a:rPr lang="nl-NL" altLang="de-DE" sz="1800" b="1" dirty="0">
                <a:solidFill>
                  <a:srgbClr val="0070C0"/>
                </a:solidFill>
                <a:latin typeface="Century Gothic" panose="020B0502020202020204" pitchFamily="34" charset="0"/>
                <a:ea typeface="ＭＳ Ｐゴシック" panose="020B0600070205080204" pitchFamily="34" charset="-128"/>
              </a:rPr>
              <a:t>Kopplung</a:t>
            </a:r>
            <a:r>
              <a:rPr lang="nl-NL" altLang="de-DE" sz="1800" dirty="0">
                <a:solidFill>
                  <a:srgbClr val="0070C0"/>
                </a:solidFill>
                <a:latin typeface="Century Gothic" panose="020B0502020202020204" pitchFamily="34" charset="0"/>
                <a:ea typeface="ＭＳ Ｐゴシック" panose="020B0600070205080204" pitchFamily="34" charset="-128"/>
              </a:rPr>
              <a:t> und </a:t>
            </a:r>
            <a:r>
              <a:rPr lang="nl-NL" altLang="de-DE" sz="1800" b="1" dirty="0">
                <a:solidFill>
                  <a:srgbClr val="0070C0"/>
                </a:solidFill>
                <a:latin typeface="Century Gothic" panose="020B0502020202020204" pitchFamily="34" charset="0"/>
                <a:ea typeface="ＭＳ Ｐゴシック" panose="020B0600070205080204" pitchFamily="34" charset="-128"/>
              </a:rPr>
              <a:t>Ko-enagieren</a:t>
            </a:r>
            <a:r>
              <a:rPr lang="nl-NL" altLang="de-DE" sz="1800" dirty="0">
                <a:solidFill>
                  <a:srgbClr val="0070C0"/>
                </a:solidFill>
                <a:latin typeface="Century Gothic" panose="020B0502020202020204" pitchFamily="34" charset="0"/>
                <a:ea typeface="ＭＳ Ｐゴシック" panose="020B0600070205080204" pitchFamily="34" charset="-128"/>
              </a:rPr>
              <a:t> </a:t>
            </a:r>
          </a:p>
          <a:p>
            <a:pPr algn="ctr">
              <a:spcBef>
                <a:spcPct val="0"/>
              </a:spcBef>
              <a:buClrTx/>
              <a:buSzTx/>
              <a:buFont typeface="Wingdings" panose="05000000000000000000" pitchFamily="2" charset="2"/>
              <a:buNone/>
            </a:pPr>
            <a:r>
              <a:rPr lang="nl-NL" altLang="de-DE" sz="1800" dirty="0">
                <a:solidFill>
                  <a:srgbClr val="0070C0"/>
                </a:solidFill>
                <a:latin typeface="Century Gothic" panose="020B0502020202020204" pitchFamily="34" charset="0"/>
                <a:ea typeface="ＭＳ Ｐゴシック" panose="020B0600070205080204" pitchFamily="34" charset="-128"/>
              </a:rPr>
              <a:t>von Subjekt (S1) und Subjekt (S2)</a:t>
            </a:r>
            <a:endParaRPr lang="de-DE" altLang="de-DE" sz="1800" dirty="0">
              <a:solidFill>
                <a:srgbClr val="0070C0"/>
              </a:solidFill>
              <a:latin typeface="Century Gothic" panose="020B0502020202020204" pitchFamily="34" charset="0"/>
            </a:endParaRPr>
          </a:p>
        </p:txBody>
      </p:sp>
      <p:sp>
        <p:nvSpPr>
          <p:cNvPr id="49159" name="Textfeld 3">
            <a:extLst>
              <a:ext uri="{FF2B5EF4-FFF2-40B4-BE49-F238E27FC236}">
                <a16:creationId xmlns:a16="http://schemas.microsoft.com/office/drawing/2014/main" id="{11C4EF8B-2C2B-AD0D-CAFD-5264E7079D66}"/>
              </a:ext>
            </a:extLst>
          </p:cNvPr>
          <p:cNvSpPr txBox="1">
            <a:spLocks noChangeArrowheads="1"/>
          </p:cNvSpPr>
          <p:nvPr/>
        </p:nvSpPr>
        <p:spPr bwMode="auto">
          <a:xfrm flipH="1">
            <a:off x="9728447" y="6156325"/>
            <a:ext cx="20161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de-DE" altLang="de-DE" sz="1400" dirty="0">
                <a:latin typeface="Century Gothic" panose="020B0502020202020204" pitchFamily="34" charset="0"/>
              </a:rPr>
              <a:t>Ellert Nijenhuis</a:t>
            </a:r>
          </a:p>
        </p:txBody>
      </p:sp>
      <p:sp>
        <p:nvSpPr>
          <p:cNvPr id="4" name="Fußzeilenplatzhalter 3">
            <a:extLst>
              <a:ext uri="{FF2B5EF4-FFF2-40B4-BE49-F238E27FC236}">
                <a16:creationId xmlns:a16="http://schemas.microsoft.com/office/drawing/2014/main" id="{B78D732A-ABD8-CFA7-3D72-75A3BD0DFF59}"/>
              </a:ext>
            </a:extLst>
          </p:cNvPr>
          <p:cNvSpPr>
            <a:spLocks noGrp="1"/>
          </p:cNvSpPr>
          <p:nvPr>
            <p:ph type="ftr" sz="quarter" idx="11"/>
          </p:nvPr>
        </p:nvSpPr>
        <p:spPr/>
        <p:txBody>
          <a:bodyPr/>
          <a:lstStyle/>
          <a:p>
            <a:r>
              <a:rPr lang="en-US" dirty="0"/>
              <a:t>© Uta Meiß</a:t>
            </a:r>
          </a:p>
        </p:txBody>
      </p:sp>
      <p:sp>
        <p:nvSpPr>
          <p:cNvPr id="5" name="Foliennummernplatzhalter 4">
            <a:extLst>
              <a:ext uri="{FF2B5EF4-FFF2-40B4-BE49-F238E27FC236}">
                <a16:creationId xmlns:a16="http://schemas.microsoft.com/office/drawing/2014/main" id="{1E687417-AA6C-C6DB-DC33-1C88C1AFE95E}"/>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F119EB-DC83-0565-1965-AB35E379299F}"/>
              </a:ext>
            </a:extLst>
          </p:cNvPr>
          <p:cNvSpPr>
            <a:spLocks noGrp="1"/>
          </p:cNvSpPr>
          <p:nvPr>
            <p:ph type="title"/>
          </p:nvPr>
        </p:nvSpPr>
        <p:spPr/>
        <p:txBody>
          <a:bodyPr/>
          <a:lstStyle/>
          <a:p>
            <a:r>
              <a:rPr lang="de-DE" dirty="0"/>
              <a:t>Therapieszenen mit Kommentierungen</a:t>
            </a:r>
          </a:p>
        </p:txBody>
      </p:sp>
      <p:sp>
        <p:nvSpPr>
          <p:cNvPr id="3" name="Inhaltsplatzhalter 2">
            <a:extLst>
              <a:ext uri="{FF2B5EF4-FFF2-40B4-BE49-F238E27FC236}">
                <a16:creationId xmlns:a16="http://schemas.microsoft.com/office/drawing/2014/main" id="{50F55303-B3A1-9A1F-F165-B150725C2272}"/>
              </a:ext>
            </a:extLst>
          </p:cNvPr>
          <p:cNvSpPr>
            <a:spLocks noGrp="1"/>
          </p:cNvSpPr>
          <p:nvPr>
            <p:ph idx="1"/>
          </p:nvPr>
        </p:nvSpPr>
        <p:spPr>
          <a:xfrm>
            <a:off x="2589212" y="2133599"/>
            <a:ext cx="8915400" cy="3850105"/>
          </a:xfrm>
        </p:spPr>
        <p:txBody>
          <a:bodyPr>
            <a:normAutofit/>
          </a:bodyPr>
          <a:lstStyle/>
          <a:p>
            <a:r>
              <a:rPr lang="de-DE" sz="2400" dirty="0"/>
              <a:t>Ich: „Kann es vielleicht sein, dass die Kleine denkt, dass sie hier gefangen gehalten werden könnte?“ (Von der Gefangenschaft kann ich sprechen, da sie mir bereits von dem Jungen berichtet wurde). </a:t>
            </a:r>
          </a:p>
          <a:p>
            <a:r>
              <a:rPr lang="de-DE" sz="2400" dirty="0"/>
              <a:t>Der Junge: „Vielleicht, aber das ist ja Quatsch.“ </a:t>
            </a:r>
          </a:p>
          <a:p>
            <a:r>
              <a:rPr lang="de-DE" sz="2400" dirty="0"/>
              <a:t>Ich: „Ja, vielleicht, für dich ist es Quatsch, aber für sie ist es vielleicht kein Quatsch.“ </a:t>
            </a:r>
          </a:p>
          <a:p>
            <a:r>
              <a:rPr lang="de-DE" sz="2400" dirty="0"/>
              <a:t>Der Junge: „Hm“ </a:t>
            </a:r>
          </a:p>
          <a:p>
            <a:endParaRPr lang="de-DE" sz="2400" dirty="0"/>
          </a:p>
        </p:txBody>
      </p:sp>
      <p:sp>
        <p:nvSpPr>
          <p:cNvPr id="4" name="Fußzeilenplatzhalter 3">
            <a:extLst>
              <a:ext uri="{FF2B5EF4-FFF2-40B4-BE49-F238E27FC236}">
                <a16:creationId xmlns:a16="http://schemas.microsoft.com/office/drawing/2014/main" id="{969957EB-3D56-A834-9A5E-2A12E34AABFF}"/>
              </a:ext>
            </a:extLst>
          </p:cNvPr>
          <p:cNvSpPr>
            <a:spLocks noGrp="1"/>
          </p:cNvSpPr>
          <p:nvPr>
            <p:ph type="ftr" sz="quarter" idx="11"/>
          </p:nvPr>
        </p:nvSpPr>
        <p:spPr/>
        <p:txBody>
          <a:bodyPr/>
          <a:lstStyle/>
          <a:p>
            <a:r>
              <a:rPr lang="en-US"/>
              <a:t>© Uta Meiß</a:t>
            </a:r>
            <a:endParaRPr lang="en-US" dirty="0"/>
          </a:p>
        </p:txBody>
      </p:sp>
      <p:sp>
        <p:nvSpPr>
          <p:cNvPr id="5" name="Foliennummernplatzhalter 4">
            <a:extLst>
              <a:ext uri="{FF2B5EF4-FFF2-40B4-BE49-F238E27FC236}">
                <a16:creationId xmlns:a16="http://schemas.microsoft.com/office/drawing/2014/main" id="{2C42CB1C-46FD-7FAB-DA98-8C980F4C3986}"/>
              </a:ext>
            </a:extLst>
          </p:cNvPr>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10577270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5DADBE1-D3BF-CC48-CC0A-F680ABFC738D}"/>
              </a:ext>
            </a:extLst>
          </p:cNvPr>
          <p:cNvSpPr>
            <a:spLocks noGrp="1"/>
          </p:cNvSpPr>
          <p:nvPr>
            <p:ph type="ftr" sz="quarter" idx="11"/>
          </p:nvPr>
        </p:nvSpPr>
        <p:spPr/>
        <p:txBody>
          <a:bodyPr/>
          <a:lstStyle/>
          <a:p>
            <a:r>
              <a:rPr lang="en-US"/>
              <a:t>© Uta Meiß</a:t>
            </a:r>
            <a:endParaRPr lang="en-US" dirty="0"/>
          </a:p>
        </p:txBody>
      </p:sp>
      <p:sp>
        <p:nvSpPr>
          <p:cNvPr id="3" name="Foliennummernplatzhalter 2">
            <a:extLst>
              <a:ext uri="{FF2B5EF4-FFF2-40B4-BE49-F238E27FC236}">
                <a16:creationId xmlns:a16="http://schemas.microsoft.com/office/drawing/2014/main" id="{E030373F-0211-154F-2A32-AD2677A99210}"/>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2050" name="Picture 2" descr="Hände-Handshake-Handschlag-Zeichnung-02">
            <a:extLst>
              <a:ext uri="{FF2B5EF4-FFF2-40B4-BE49-F238E27FC236}">
                <a16:creationId xmlns:a16="http://schemas.microsoft.com/office/drawing/2014/main" id="{6FA7CA82-5FB8-8FFC-29A9-1F332CEACE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716" y="1556926"/>
            <a:ext cx="7759366" cy="4341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3980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E529DC18-F0EF-D342-E6F0-EF1BB683F27C}"/>
              </a:ext>
            </a:extLst>
          </p:cNvPr>
          <p:cNvSpPr>
            <a:spLocks noGrp="1"/>
          </p:cNvSpPr>
          <p:nvPr>
            <p:ph type="ftr" sz="quarter" idx="11"/>
          </p:nvPr>
        </p:nvSpPr>
        <p:spPr/>
        <p:txBody>
          <a:bodyPr/>
          <a:lstStyle/>
          <a:p>
            <a:r>
              <a:rPr lang="en-US"/>
              <a:t>© Uta Meiß</a:t>
            </a:r>
            <a:endParaRPr lang="en-US" dirty="0"/>
          </a:p>
        </p:txBody>
      </p:sp>
      <p:sp>
        <p:nvSpPr>
          <p:cNvPr id="3" name="Foliennummernplatzhalter 2">
            <a:extLst>
              <a:ext uri="{FF2B5EF4-FFF2-40B4-BE49-F238E27FC236}">
                <a16:creationId xmlns:a16="http://schemas.microsoft.com/office/drawing/2014/main" id="{BCB5DE29-0F26-052D-54C8-30B02CF5D05B}"/>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3076" name="Picture 4" descr="Hände-Handshake-Handschlag-Zeichnung-02">
            <a:extLst>
              <a:ext uri="{FF2B5EF4-FFF2-40B4-BE49-F238E27FC236}">
                <a16:creationId xmlns:a16="http://schemas.microsoft.com/office/drawing/2014/main" id="{50DE4279-F845-6EEF-B048-0C2FB7539A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274" y="4210602"/>
            <a:ext cx="3352799" cy="1875756"/>
          </a:xfrm>
          <a:prstGeom prst="rect">
            <a:avLst/>
          </a:prstGeom>
          <a:noFill/>
          <a:extLst>
            <a:ext uri="{909E8E84-426E-40DD-AFC4-6F175D3DCCD1}">
              <a14:hiddenFill xmlns:a14="http://schemas.microsoft.com/office/drawing/2010/main">
                <a:solidFill>
                  <a:srgbClr val="FFFFFF"/>
                </a:solidFill>
              </a14:hiddenFill>
            </a:ext>
          </a:extLst>
        </p:spPr>
      </p:pic>
      <p:sp>
        <p:nvSpPr>
          <p:cNvPr id="4" name="Herz 3">
            <a:extLst>
              <a:ext uri="{FF2B5EF4-FFF2-40B4-BE49-F238E27FC236}">
                <a16:creationId xmlns:a16="http://schemas.microsoft.com/office/drawing/2014/main" id="{30747F06-2942-8B62-8E34-7D5CB70B17C0}"/>
              </a:ext>
            </a:extLst>
          </p:cNvPr>
          <p:cNvSpPr/>
          <p:nvPr/>
        </p:nvSpPr>
        <p:spPr>
          <a:xfrm>
            <a:off x="5920979" y="4864421"/>
            <a:ext cx="1379621" cy="1331498"/>
          </a:xfrm>
          <a:prstGeom prst="heart">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78" name="Picture 6">
            <a:extLst>
              <a:ext uri="{FF2B5EF4-FFF2-40B4-BE49-F238E27FC236}">
                <a16:creationId xmlns:a16="http://schemas.microsoft.com/office/drawing/2014/main" id="{73B5C8B3-ED0D-8364-EAF3-D7E9E7C6AE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4636" y="2755101"/>
            <a:ext cx="2715729" cy="374583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Bütterhoff - Ihr Partner für Haushalt, Werkstatt und Garten: Heim- und  Handwerk">
            <a:extLst>
              <a:ext uri="{FF2B5EF4-FFF2-40B4-BE49-F238E27FC236}">
                <a16:creationId xmlns:a16="http://schemas.microsoft.com/office/drawing/2014/main" id="{67253B06-34D0-EE63-86B1-94C9583DB7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5342" y="3188309"/>
            <a:ext cx="3481275" cy="1331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8">
            <a:extLst>
              <a:ext uri="{FF2B5EF4-FFF2-40B4-BE49-F238E27FC236}">
                <a16:creationId xmlns:a16="http://schemas.microsoft.com/office/drawing/2014/main" id="{215AFA19-5A8F-1924-0914-749EA62D88B9}"/>
              </a:ext>
            </a:extLst>
          </p:cNvPr>
          <p:cNvPicPr>
            <a:picLocks noChangeAspect="1"/>
          </p:cNvPicPr>
          <p:nvPr/>
        </p:nvPicPr>
        <p:blipFill>
          <a:blip r:embed="rId5"/>
          <a:stretch>
            <a:fillRect/>
          </a:stretch>
        </p:blipFill>
        <p:spPr>
          <a:xfrm>
            <a:off x="2984838" y="703467"/>
            <a:ext cx="2847518" cy="2135950"/>
          </a:xfrm>
          <a:prstGeom prst="rect">
            <a:avLst/>
          </a:prstGeom>
        </p:spPr>
      </p:pic>
      <p:pic>
        <p:nvPicPr>
          <p:cNvPr id="11" name="Grafik 10">
            <a:extLst>
              <a:ext uri="{FF2B5EF4-FFF2-40B4-BE49-F238E27FC236}">
                <a16:creationId xmlns:a16="http://schemas.microsoft.com/office/drawing/2014/main" id="{AFB7C0F1-088A-0040-90A8-875F600ADABF}"/>
              </a:ext>
            </a:extLst>
          </p:cNvPr>
          <p:cNvPicPr>
            <a:picLocks noChangeAspect="1"/>
          </p:cNvPicPr>
          <p:nvPr/>
        </p:nvPicPr>
        <p:blipFill>
          <a:blip r:embed="rId6"/>
          <a:stretch>
            <a:fillRect/>
          </a:stretch>
        </p:blipFill>
        <p:spPr>
          <a:xfrm>
            <a:off x="7321636" y="454811"/>
            <a:ext cx="2303152" cy="2483017"/>
          </a:xfrm>
          <a:prstGeom prst="rect">
            <a:avLst/>
          </a:prstGeom>
        </p:spPr>
      </p:pic>
    </p:spTree>
    <p:extLst>
      <p:ext uri="{BB962C8B-B14F-4D97-AF65-F5344CB8AC3E}">
        <p14:creationId xmlns:p14="http://schemas.microsoft.com/office/powerpoint/2010/main" val="4075934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3DE22A-FD60-C6D1-8A00-62A5245A4B0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59C7D8B-172A-8A77-2489-E42450F662B3}"/>
              </a:ext>
            </a:extLst>
          </p:cNvPr>
          <p:cNvSpPr>
            <a:spLocks noGrp="1"/>
          </p:cNvSpPr>
          <p:nvPr>
            <p:ph type="title"/>
          </p:nvPr>
        </p:nvSpPr>
        <p:spPr/>
        <p:txBody>
          <a:bodyPr/>
          <a:lstStyle/>
          <a:p>
            <a:r>
              <a:rPr lang="de-DE" dirty="0"/>
              <a:t>Enaktive Traumatherapie</a:t>
            </a:r>
          </a:p>
        </p:txBody>
      </p:sp>
      <p:sp>
        <p:nvSpPr>
          <p:cNvPr id="3" name="Fußzeilenplatzhalter 2">
            <a:extLst>
              <a:ext uri="{FF2B5EF4-FFF2-40B4-BE49-F238E27FC236}">
                <a16:creationId xmlns:a16="http://schemas.microsoft.com/office/drawing/2014/main" id="{3621DEDE-E7F1-F93F-BD69-FAA93BEE1919}"/>
              </a:ext>
            </a:extLst>
          </p:cNvPr>
          <p:cNvSpPr>
            <a:spLocks noGrp="1"/>
          </p:cNvSpPr>
          <p:nvPr>
            <p:ph type="ftr" sz="quarter" idx="11"/>
          </p:nvPr>
        </p:nvSpPr>
        <p:spPr/>
        <p:txBody>
          <a:bodyPr/>
          <a:lstStyle/>
          <a:p>
            <a:r>
              <a:rPr lang="en-US"/>
              <a:t>© Uta Meiß</a:t>
            </a:r>
            <a:endParaRPr lang="en-US" dirty="0"/>
          </a:p>
        </p:txBody>
      </p:sp>
      <p:sp>
        <p:nvSpPr>
          <p:cNvPr id="4" name="Foliennummernplatzhalter 3">
            <a:extLst>
              <a:ext uri="{FF2B5EF4-FFF2-40B4-BE49-F238E27FC236}">
                <a16:creationId xmlns:a16="http://schemas.microsoft.com/office/drawing/2014/main" id="{63ABACF5-650E-79F4-FE6C-BC6F880CB725}"/>
              </a:ext>
            </a:extLst>
          </p:cNvPr>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1026" name="Picture 2" descr="Psychotherapiesitzung, psychiatersitzung in der psychiatrischen klinik.">
            <a:extLst>
              <a:ext uri="{FF2B5EF4-FFF2-40B4-BE49-F238E27FC236}">
                <a16:creationId xmlns:a16="http://schemas.microsoft.com/office/drawing/2014/main" id="{460D2D6A-EE12-A47A-EFD4-6612F43AC9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0970" y="1425491"/>
            <a:ext cx="6460523" cy="46544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281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E8B36E-ECD7-00C2-8A4F-03F94994EBD9}"/>
              </a:ext>
            </a:extLst>
          </p:cNvPr>
          <p:cNvSpPr>
            <a:spLocks noGrp="1"/>
          </p:cNvSpPr>
          <p:nvPr>
            <p:ph type="title"/>
          </p:nvPr>
        </p:nvSpPr>
        <p:spPr>
          <a:xfrm>
            <a:off x="2641051" y="367438"/>
            <a:ext cx="8911687" cy="1280890"/>
          </a:xfrm>
        </p:spPr>
        <p:txBody>
          <a:bodyPr>
            <a:noAutofit/>
          </a:bodyPr>
          <a:lstStyle/>
          <a:p>
            <a:r>
              <a:rPr lang="de-DE" sz="4400" dirty="0"/>
              <a:t>Soziale Kopplung – Gemeinsame Sinnstiftung</a:t>
            </a:r>
          </a:p>
        </p:txBody>
      </p:sp>
      <p:sp>
        <p:nvSpPr>
          <p:cNvPr id="3" name="Inhaltsplatzhalter 2">
            <a:extLst>
              <a:ext uri="{FF2B5EF4-FFF2-40B4-BE49-F238E27FC236}">
                <a16:creationId xmlns:a16="http://schemas.microsoft.com/office/drawing/2014/main" id="{9A1948A1-94FE-36B6-4DD2-5721702E258B}"/>
              </a:ext>
            </a:extLst>
          </p:cNvPr>
          <p:cNvSpPr>
            <a:spLocks noGrp="1"/>
          </p:cNvSpPr>
          <p:nvPr>
            <p:ph idx="1"/>
          </p:nvPr>
        </p:nvSpPr>
        <p:spPr>
          <a:xfrm>
            <a:off x="2589212" y="2021933"/>
            <a:ext cx="8915400" cy="4160664"/>
          </a:xfrm>
        </p:spPr>
        <p:txBody>
          <a:bodyPr>
            <a:noAutofit/>
          </a:bodyPr>
          <a:lstStyle/>
          <a:p>
            <a:pPr>
              <a:defRPr/>
            </a:pPr>
            <a:r>
              <a:rPr lang="de-DE" sz="2400" b="1" dirty="0">
                <a:solidFill>
                  <a:srgbClr val="0070C0"/>
                </a:solidFill>
              </a:rPr>
              <a:t>1. Person Perspektive (I-</a:t>
            </a:r>
            <a:r>
              <a:rPr lang="de-DE" sz="2400" b="1" dirty="0" err="1">
                <a:solidFill>
                  <a:srgbClr val="0070C0"/>
                </a:solidFill>
              </a:rPr>
              <a:t>ing</a:t>
            </a:r>
            <a:r>
              <a:rPr lang="de-DE" sz="2400" b="1" dirty="0">
                <a:solidFill>
                  <a:srgbClr val="0070C0"/>
                </a:solidFill>
              </a:rPr>
              <a:t>)</a:t>
            </a:r>
            <a:r>
              <a:rPr lang="de-DE" sz="2400" dirty="0"/>
              <a:t>: „Ich“ spüre, „Ich“ fühle… ist eine </a:t>
            </a:r>
            <a:r>
              <a:rPr lang="de-DE" sz="2400" b="1" dirty="0">
                <a:solidFill>
                  <a:srgbClr val="0070C0"/>
                </a:solidFill>
              </a:rPr>
              <a:t>phänomenale Erfahrung</a:t>
            </a:r>
          </a:p>
          <a:p>
            <a:pPr>
              <a:defRPr/>
            </a:pPr>
            <a:r>
              <a:rPr lang="de-DE" sz="2400" b="1" dirty="0">
                <a:solidFill>
                  <a:srgbClr val="0070C0"/>
                </a:solidFill>
              </a:rPr>
              <a:t>Quasi 2. Person Perspektive (</a:t>
            </a:r>
            <a:r>
              <a:rPr lang="de-DE" sz="2400" b="1" dirty="0" err="1">
                <a:solidFill>
                  <a:srgbClr val="0070C0"/>
                </a:solidFill>
              </a:rPr>
              <a:t>me-ing</a:t>
            </a:r>
            <a:r>
              <a:rPr lang="de-DE" sz="2400" b="1" dirty="0">
                <a:solidFill>
                  <a:srgbClr val="0070C0"/>
                </a:solidFill>
              </a:rPr>
              <a:t>/Reflecting I-</a:t>
            </a:r>
            <a:r>
              <a:rPr lang="de-DE" sz="2400" b="1" dirty="0" err="1">
                <a:solidFill>
                  <a:srgbClr val="0070C0"/>
                </a:solidFill>
              </a:rPr>
              <a:t>ing</a:t>
            </a:r>
            <a:r>
              <a:rPr lang="de-DE" sz="2400" b="1" dirty="0">
                <a:solidFill>
                  <a:srgbClr val="0070C0"/>
                </a:solidFill>
              </a:rPr>
              <a:t>)</a:t>
            </a:r>
            <a:r>
              <a:rPr lang="de-DE" sz="2400" dirty="0"/>
              <a:t>: „Ich spüre mich“, Ich fühle mich… ist eine </a:t>
            </a:r>
            <a:r>
              <a:rPr lang="de-DE" sz="2400" b="1" dirty="0">
                <a:solidFill>
                  <a:srgbClr val="0070C0"/>
                </a:solidFill>
              </a:rPr>
              <a:t>phänomenale Beziehung</a:t>
            </a:r>
          </a:p>
          <a:p>
            <a:pPr>
              <a:defRPr/>
            </a:pPr>
            <a:r>
              <a:rPr lang="de-DE" sz="2400" b="1" dirty="0">
                <a:solidFill>
                  <a:srgbClr val="0070C0"/>
                </a:solidFill>
              </a:rPr>
              <a:t>2.</a:t>
            </a:r>
            <a:r>
              <a:rPr lang="de-DE" sz="2400" b="1" dirty="0">
                <a:solidFill>
                  <a:srgbClr val="FFC000"/>
                </a:solidFill>
              </a:rPr>
              <a:t> </a:t>
            </a:r>
            <a:r>
              <a:rPr lang="de-DE" sz="2400" b="1" dirty="0">
                <a:solidFill>
                  <a:srgbClr val="0070C0"/>
                </a:solidFill>
              </a:rPr>
              <a:t>Person Perspektive (</a:t>
            </a:r>
            <a:r>
              <a:rPr lang="de-DE" sz="2400" b="1" dirty="0" err="1">
                <a:solidFill>
                  <a:srgbClr val="0070C0"/>
                </a:solidFill>
              </a:rPr>
              <a:t>You-ing</a:t>
            </a:r>
            <a:r>
              <a:rPr lang="de-DE" sz="2400" b="1" dirty="0">
                <a:solidFill>
                  <a:srgbClr val="0070C0"/>
                </a:solidFill>
              </a:rPr>
              <a:t>)</a:t>
            </a:r>
            <a:r>
              <a:rPr lang="de-DE" sz="2400" dirty="0"/>
              <a:t>: „Ich“ – „Du“… ist eine phänomenale Beziehung und enthält ein phänomenales Urteil (</a:t>
            </a:r>
            <a:r>
              <a:rPr lang="de-DE" sz="2400" b="1" dirty="0">
                <a:solidFill>
                  <a:srgbClr val="0070C0"/>
                </a:solidFill>
              </a:rPr>
              <a:t>phänomenale Bewertung</a:t>
            </a:r>
            <a:r>
              <a:rPr lang="de-DE" sz="2400" dirty="0"/>
              <a:t>)</a:t>
            </a:r>
          </a:p>
          <a:p>
            <a:pPr>
              <a:defRPr/>
            </a:pPr>
            <a:r>
              <a:rPr lang="de-DE" sz="2400" b="1" dirty="0">
                <a:solidFill>
                  <a:srgbClr val="0070C0"/>
                </a:solidFill>
              </a:rPr>
              <a:t>3. Person Perspektive (Thing-</a:t>
            </a:r>
            <a:r>
              <a:rPr lang="de-DE" sz="2400" b="1" dirty="0" err="1">
                <a:solidFill>
                  <a:srgbClr val="0070C0"/>
                </a:solidFill>
              </a:rPr>
              <a:t>ing</a:t>
            </a:r>
            <a:r>
              <a:rPr lang="de-DE" sz="2400" b="1" dirty="0">
                <a:solidFill>
                  <a:srgbClr val="0070C0"/>
                </a:solidFill>
              </a:rPr>
              <a:t>)</a:t>
            </a:r>
            <a:r>
              <a:rPr lang="de-DE" sz="2400" dirty="0"/>
              <a:t>: „Ich erfasse ein Ding“… ist eine physikalische Beziehung und enthält ein physikalisch – sinnliches Urteil (</a:t>
            </a:r>
            <a:r>
              <a:rPr lang="de-DE" sz="2400" b="1" dirty="0">
                <a:solidFill>
                  <a:srgbClr val="0070C0"/>
                </a:solidFill>
              </a:rPr>
              <a:t>physische Bewertung</a:t>
            </a:r>
            <a:r>
              <a:rPr lang="de-DE" sz="2400" dirty="0"/>
              <a:t>)</a:t>
            </a:r>
          </a:p>
          <a:p>
            <a:endParaRPr lang="de-DE" sz="2400" dirty="0"/>
          </a:p>
        </p:txBody>
      </p:sp>
      <p:sp>
        <p:nvSpPr>
          <p:cNvPr id="4" name="Fußzeilenplatzhalter 3">
            <a:extLst>
              <a:ext uri="{FF2B5EF4-FFF2-40B4-BE49-F238E27FC236}">
                <a16:creationId xmlns:a16="http://schemas.microsoft.com/office/drawing/2014/main" id="{D1E05CC7-F41B-3A68-6090-4512C1375270}"/>
              </a:ext>
            </a:extLst>
          </p:cNvPr>
          <p:cNvSpPr>
            <a:spLocks noGrp="1"/>
          </p:cNvSpPr>
          <p:nvPr>
            <p:ph type="ftr" sz="quarter" idx="11"/>
          </p:nvPr>
        </p:nvSpPr>
        <p:spPr/>
        <p:txBody>
          <a:bodyPr/>
          <a:lstStyle/>
          <a:p>
            <a:r>
              <a:rPr lang="en-US"/>
              <a:t>© Uta Meiß</a:t>
            </a:r>
            <a:endParaRPr lang="en-US" dirty="0"/>
          </a:p>
        </p:txBody>
      </p:sp>
      <p:sp>
        <p:nvSpPr>
          <p:cNvPr id="5" name="Foliennummernplatzhalter 4">
            <a:extLst>
              <a:ext uri="{FF2B5EF4-FFF2-40B4-BE49-F238E27FC236}">
                <a16:creationId xmlns:a16="http://schemas.microsoft.com/office/drawing/2014/main" id="{94327A61-338D-2848-244A-8F808D001401}"/>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921003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A1F536-C7ED-1661-724C-69E648A7E22E}"/>
              </a:ext>
            </a:extLst>
          </p:cNvPr>
          <p:cNvSpPr>
            <a:spLocks noGrp="1"/>
          </p:cNvSpPr>
          <p:nvPr>
            <p:ph type="title"/>
          </p:nvPr>
        </p:nvSpPr>
        <p:spPr/>
        <p:txBody>
          <a:bodyPr/>
          <a:lstStyle/>
          <a:p>
            <a:r>
              <a:rPr lang="de-DE" dirty="0"/>
              <a:t>Therapieszenen mit Kommentierungen</a:t>
            </a:r>
          </a:p>
        </p:txBody>
      </p:sp>
      <p:sp>
        <p:nvSpPr>
          <p:cNvPr id="3" name="Fußzeilenplatzhalter 2">
            <a:extLst>
              <a:ext uri="{FF2B5EF4-FFF2-40B4-BE49-F238E27FC236}">
                <a16:creationId xmlns:a16="http://schemas.microsoft.com/office/drawing/2014/main" id="{97D86C9A-D196-3991-6E86-97B5E6402B3F}"/>
              </a:ext>
            </a:extLst>
          </p:cNvPr>
          <p:cNvSpPr>
            <a:spLocks noGrp="1"/>
          </p:cNvSpPr>
          <p:nvPr>
            <p:ph type="ftr" sz="quarter" idx="11"/>
          </p:nvPr>
        </p:nvSpPr>
        <p:spPr/>
        <p:txBody>
          <a:bodyPr/>
          <a:lstStyle/>
          <a:p>
            <a:r>
              <a:rPr lang="en-US" dirty="0"/>
              <a:t>© Uta Meiß</a:t>
            </a:r>
          </a:p>
        </p:txBody>
      </p:sp>
      <p:sp>
        <p:nvSpPr>
          <p:cNvPr id="4" name="Foliennummernplatzhalter 3">
            <a:extLst>
              <a:ext uri="{FF2B5EF4-FFF2-40B4-BE49-F238E27FC236}">
                <a16:creationId xmlns:a16="http://schemas.microsoft.com/office/drawing/2014/main" id="{DE172724-EB09-824C-276A-C1C62725DD19}"/>
              </a:ext>
            </a:extLst>
          </p:cNvPr>
          <p:cNvSpPr>
            <a:spLocks noGrp="1"/>
          </p:cNvSpPr>
          <p:nvPr>
            <p:ph type="sldNum" sz="quarter" idx="12"/>
          </p:nvPr>
        </p:nvSpPr>
        <p:spPr/>
        <p:txBody>
          <a:bodyPr/>
          <a:lstStyle/>
          <a:p>
            <a:fld id="{D57F1E4F-1CFF-5643-939E-217C01CDF565}" type="slidenum">
              <a:rPr lang="en-US" smtClean="0"/>
              <a:pPr/>
              <a:t>4</a:t>
            </a:fld>
            <a:endParaRPr lang="en-US" dirty="0"/>
          </a:p>
        </p:txBody>
      </p:sp>
      <p:graphicFrame>
        <p:nvGraphicFramePr>
          <p:cNvPr id="5" name="Tabelle 4">
            <a:extLst>
              <a:ext uri="{FF2B5EF4-FFF2-40B4-BE49-F238E27FC236}">
                <a16:creationId xmlns:a16="http://schemas.microsoft.com/office/drawing/2014/main" id="{444DE3D5-F9D2-D52E-3DC4-F98E3DEFA38A}"/>
              </a:ext>
            </a:extLst>
          </p:cNvPr>
          <p:cNvGraphicFramePr>
            <a:graphicFrameLocks noGrp="1"/>
          </p:cNvGraphicFramePr>
          <p:nvPr>
            <p:extLst>
              <p:ext uri="{D42A27DB-BD31-4B8C-83A1-F6EECF244321}">
                <p14:modId xmlns:p14="http://schemas.microsoft.com/office/powerpoint/2010/main" val="495009106"/>
              </p:ext>
            </p:extLst>
          </p:nvPr>
        </p:nvGraphicFramePr>
        <p:xfrm>
          <a:off x="2653380" y="1606860"/>
          <a:ext cx="8570020" cy="4528948"/>
        </p:xfrm>
        <a:graphic>
          <a:graphicData uri="http://schemas.openxmlformats.org/drawingml/2006/table">
            <a:tbl>
              <a:tblPr firstRow="1" bandRow="1">
                <a:tableStyleId>{5C22544A-7EE6-4342-B048-85BDC9FD1C3A}</a:tableStyleId>
              </a:tblPr>
              <a:tblGrid>
                <a:gridCol w="4285010">
                  <a:extLst>
                    <a:ext uri="{9D8B030D-6E8A-4147-A177-3AD203B41FA5}">
                      <a16:colId xmlns:a16="http://schemas.microsoft.com/office/drawing/2014/main" val="1722027065"/>
                    </a:ext>
                  </a:extLst>
                </a:gridCol>
                <a:gridCol w="4285010">
                  <a:extLst>
                    <a:ext uri="{9D8B030D-6E8A-4147-A177-3AD203B41FA5}">
                      <a16:colId xmlns:a16="http://schemas.microsoft.com/office/drawing/2014/main" val="554630762"/>
                    </a:ext>
                  </a:extLst>
                </a:gridCol>
              </a:tblGrid>
              <a:tr h="416915">
                <a:tc>
                  <a:txBody>
                    <a:bodyPr/>
                    <a:lstStyle/>
                    <a:p>
                      <a:pPr algn="ctr"/>
                      <a:r>
                        <a:rPr lang="de-DE" dirty="0"/>
                        <a:t>Verbale und nonverbale Signale</a:t>
                      </a:r>
                    </a:p>
                  </a:txBody>
                  <a:tcPr/>
                </a:tc>
                <a:tc>
                  <a:txBody>
                    <a:bodyPr/>
                    <a:lstStyle/>
                    <a:p>
                      <a:pPr algn="ctr"/>
                      <a:r>
                        <a:rPr lang="de-DE" dirty="0"/>
                        <a:t>Kommentierungen</a:t>
                      </a:r>
                    </a:p>
                  </a:txBody>
                  <a:tcPr/>
                </a:tc>
                <a:extLst>
                  <a:ext uri="{0D108BD9-81ED-4DB2-BD59-A6C34878D82A}">
                    <a16:rowId xmlns:a16="http://schemas.microsoft.com/office/drawing/2014/main" val="3319295273"/>
                  </a:ext>
                </a:extLst>
              </a:tr>
              <a:tr h="719606">
                <a:tc>
                  <a:txBody>
                    <a:bodyPr/>
                    <a:lstStyle/>
                    <a:p>
                      <a:r>
                        <a:rPr lang="de-DE" dirty="0"/>
                        <a:t>P (ANP 1)</a:t>
                      </a:r>
                    </a:p>
                  </a:txBody>
                  <a:tcPr/>
                </a:tc>
                <a:tc>
                  <a:txBody>
                    <a:bodyPr/>
                    <a:lstStyle/>
                    <a:p>
                      <a:r>
                        <a:rPr lang="de-DE" b="1" dirty="0">
                          <a:solidFill>
                            <a:srgbClr val="0070C0"/>
                          </a:solidFill>
                        </a:rPr>
                        <a:t>I-</a:t>
                      </a:r>
                      <a:r>
                        <a:rPr lang="de-DE" b="1" dirty="0" err="1">
                          <a:solidFill>
                            <a:srgbClr val="0070C0"/>
                          </a:solidFill>
                        </a:rPr>
                        <a:t>ing</a:t>
                      </a:r>
                      <a:r>
                        <a:rPr lang="de-DE" dirty="0"/>
                        <a:t>: Eigene phänomenale Erfahrung (EPP)</a:t>
                      </a:r>
                    </a:p>
                  </a:txBody>
                  <a:tcPr/>
                </a:tc>
                <a:extLst>
                  <a:ext uri="{0D108BD9-81ED-4DB2-BD59-A6C34878D82A}">
                    <a16:rowId xmlns:a16="http://schemas.microsoft.com/office/drawing/2014/main" val="3968685142"/>
                  </a:ext>
                </a:extLst>
              </a:tr>
              <a:tr h="1028008">
                <a:tc>
                  <a:txBody>
                    <a:bodyPr/>
                    <a:lstStyle/>
                    <a:p>
                      <a:r>
                        <a:rPr lang="de-DE" dirty="0"/>
                        <a:t>Kleine (</a:t>
                      </a:r>
                      <a:r>
                        <a:rPr lang="de-DE" dirty="0" err="1"/>
                        <a:t>EPf</a:t>
                      </a:r>
                      <a:r>
                        <a:rPr lang="de-DE" dirty="0"/>
                        <a:t>)</a:t>
                      </a:r>
                    </a:p>
                  </a:txBody>
                  <a:tcPr/>
                </a:tc>
                <a:tc>
                  <a:txBody>
                    <a:bodyPr/>
                    <a:lstStyle/>
                    <a:p>
                      <a:r>
                        <a:rPr lang="de-DE" b="1" dirty="0">
                          <a:solidFill>
                            <a:srgbClr val="0070C0"/>
                          </a:solidFill>
                        </a:rPr>
                        <a:t>Me-</a:t>
                      </a:r>
                      <a:r>
                        <a:rPr lang="de-DE" b="1" dirty="0" err="1">
                          <a:solidFill>
                            <a:srgbClr val="0070C0"/>
                          </a:solidFill>
                        </a:rPr>
                        <a:t>ing</a:t>
                      </a:r>
                      <a:r>
                        <a:rPr lang="de-DE" b="1" dirty="0">
                          <a:solidFill>
                            <a:srgbClr val="0070C0"/>
                          </a:solidFill>
                        </a:rPr>
                        <a:t>/Reflecting I-</a:t>
                      </a:r>
                      <a:r>
                        <a:rPr lang="de-DE" b="1" dirty="0" err="1">
                          <a:solidFill>
                            <a:srgbClr val="0070C0"/>
                          </a:solidFill>
                        </a:rPr>
                        <a:t>ing</a:t>
                      </a:r>
                      <a:r>
                        <a:rPr lang="de-DE" dirty="0"/>
                        <a:t>: Phänomenale Bewertung meiner phänomenalen Erfahrung(QZPP)</a:t>
                      </a:r>
                    </a:p>
                  </a:txBody>
                  <a:tcPr/>
                </a:tc>
                <a:extLst>
                  <a:ext uri="{0D108BD9-81ED-4DB2-BD59-A6C34878D82A}">
                    <a16:rowId xmlns:a16="http://schemas.microsoft.com/office/drawing/2014/main" val="3123110583"/>
                  </a:ext>
                </a:extLst>
              </a:tr>
              <a:tr h="1028008">
                <a:tc>
                  <a:txBody>
                    <a:bodyPr/>
                    <a:lstStyle/>
                    <a:p>
                      <a:r>
                        <a:rPr lang="de-DE" dirty="0"/>
                        <a:t>Junge (</a:t>
                      </a:r>
                      <a:r>
                        <a:rPr lang="de-DE" dirty="0" err="1"/>
                        <a:t>EPk</a:t>
                      </a:r>
                      <a:r>
                        <a:rPr lang="de-DE" dirty="0"/>
                        <a:t>)</a:t>
                      </a:r>
                    </a:p>
                  </a:txBody>
                  <a:tcPr/>
                </a:tc>
                <a:tc>
                  <a:txBody>
                    <a:bodyPr/>
                    <a:lstStyle/>
                    <a:p>
                      <a:r>
                        <a:rPr lang="de-DE" b="1" dirty="0" err="1">
                          <a:solidFill>
                            <a:srgbClr val="0070C0"/>
                          </a:solidFill>
                        </a:rPr>
                        <a:t>You-ing</a:t>
                      </a:r>
                      <a:r>
                        <a:rPr lang="de-DE" dirty="0"/>
                        <a:t>: Phänomenale Bewertung meiner Beziehungserfahrung mit einzelnen Agenzien (ZPP) </a:t>
                      </a:r>
                    </a:p>
                  </a:txBody>
                  <a:tcPr/>
                </a:tc>
                <a:extLst>
                  <a:ext uri="{0D108BD9-81ED-4DB2-BD59-A6C34878D82A}">
                    <a16:rowId xmlns:a16="http://schemas.microsoft.com/office/drawing/2014/main" val="128408734"/>
                  </a:ext>
                </a:extLst>
              </a:tr>
              <a:tr h="1336411">
                <a:tc>
                  <a:txBody>
                    <a:bodyPr/>
                    <a:lstStyle/>
                    <a:p>
                      <a:r>
                        <a:rPr lang="de-DE" dirty="0"/>
                        <a:t>Therapeutin</a:t>
                      </a:r>
                    </a:p>
                  </a:txBody>
                  <a:tcPr/>
                </a:tc>
                <a:tc>
                  <a:txBody>
                    <a:bodyPr/>
                    <a:lstStyle/>
                    <a:p>
                      <a:r>
                        <a:rPr lang="de-DE" b="1" dirty="0">
                          <a:solidFill>
                            <a:srgbClr val="0070C0"/>
                          </a:solidFill>
                        </a:rPr>
                        <a:t>Thing-</a:t>
                      </a:r>
                      <a:r>
                        <a:rPr lang="de-DE" b="1" dirty="0" err="1">
                          <a:solidFill>
                            <a:srgbClr val="0070C0"/>
                          </a:solidFill>
                        </a:rPr>
                        <a:t>ing</a:t>
                      </a:r>
                      <a:r>
                        <a:rPr lang="de-DE" dirty="0"/>
                        <a:t>: Meine technischen Vorstellungen und Bewertungen betreffend einzelner Agenzien (DPP)</a:t>
                      </a:r>
                    </a:p>
                  </a:txBody>
                  <a:tcPr/>
                </a:tc>
                <a:extLst>
                  <a:ext uri="{0D108BD9-81ED-4DB2-BD59-A6C34878D82A}">
                    <a16:rowId xmlns:a16="http://schemas.microsoft.com/office/drawing/2014/main" val="2653128353"/>
                  </a:ext>
                </a:extLst>
              </a:tr>
            </a:tbl>
          </a:graphicData>
        </a:graphic>
      </p:graphicFrame>
    </p:spTree>
    <p:extLst>
      <p:ext uri="{BB962C8B-B14F-4D97-AF65-F5344CB8AC3E}">
        <p14:creationId xmlns:p14="http://schemas.microsoft.com/office/powerpoint/2010/main" val="3082265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E415BD-EE92-243E-8630-A476628CD33F}"/>
              </a:ext>
            </a:extLst>
          </p:cNvPr>
          <p:cNvSpPr>
            <a:spLocks noGrp="1"/>
          </p:cNvSpPr>
          <p:nvPr>
            <p:ph type="title"/>
          </p:nvPr>
        </p:nvSpPr>
        <p:spPr/>
        <p:txBody>
          <a:bodyPr/>
          <a:lstStyle/>
          <a:p>
            <a:r>
              <a:rPr lang="nl-NL" dirty="0"/>
              <a:t>Sinnstiftung des eigenen Ichs </a:t>
            </a:r>
            <a:br>
              <a:rPr lang="nl-NL" dirty="0"/>
            </a:br>
            <a:r>
              <a:rPr lang="nl-NL" dirty="0"/>
              <a:t>(Me-ing/Reflecting I-ing)</a:t>
            </a:r>
            <a:endParaRPr lang="de-DE" dirty="0"/>
          </a:p>
        </p:txBody>
      </p:sp>
      <p:sp>
        <p:nvSpPr>
          <p:cNvPr id="3" name="Inhaltsplatzhalter 2">
            <a:extLst>
              <a:ext uri="{FF2B5EF4-FFF2-40B4-BE49-F238E27FC236}">
                <a16:creationId xmlns:a16="http://schemas.microsoft.com/office/drawing/2014/main" id="{58F18099-567F-73EE-0E1D-D52732277E6C}"/>
              </a:ext>
            </a:extLst>
          </p:cNvPr>
          <p:cNvSpPr>
            <a:spLocks noGrp="1"/>
          </p:cNvSpPr>
          <p:nvPr>
            <p:ph idx="1"/>
          </p:nvPr>
        </p:nvSpPr>
        <p:spPr>
          <a:xfrm>
            <a:off x="2358189" y="2124722"/>
            <a:ext cx="9146423" cy="3777622"/>
          </a:xfrm>
        </p:spPr>
        <p:txBody>
          <a:bodyPr>
            <a:noAutofit/>
          </a:bodyPr>
          <a:lstStyle/>
          <a:p>
            <a:pPr>
              <a:defRPr/>
            </a:pPr>
            <a:r>
              <a:rPr lang="nl-NL" sz="2400" b="1" dirty="0"/>
              <a:t>Ich - mich selbst (E = SxS)</a:t>
            </a:r>
          </a:p>
          <a:p>
            <a:pPr lvl="1">
              <a:defRPr/>
            </a:pPr>
            <a:r>
              <a:rPr lang="nl-NL" sz="2400" dirty="0"/>
              <a:t>Me-ing/Reflecting I-ing (Quasi 2PP)</a:t>
            </a:r>
          </a:p>
          <a:p>
            <a:pPr lvl="1">
              <a:defRPr/>
            </a:pPr>
            <a:r>
              <a:rPr lang="nl-NL" sz="2400" dirty="0"/>
              <a:t>Ich und mein Leib</a:t>
            </a:r>
          </a:p>
          <a:p>
            <a:pPr lvl="1">
              <a:defRPr/>
            </a:pPr>
            <a:r>
              <a:rPr lang="nl-NL" sz="2400" dirty="0"/>
              <a:t>Ich und meine Gefühle</a:t>
            </a:r>
          </a:p>
          <a:p>
            <a:pPr lvl="1">
              <a:defRPr/>
            </a:pPr>
            <a:r>
              <a:rPr lang="nl-NL" sz="2400" dirty="0"/>
              <a:t>Ich und meine Vorstellungen </a:t>
            </a:r>
          </a:p>
          <a:p>
            <a:pPr lvl="2">
              <a:defRPr/>
            </a:pPr>
            <a:r>
              <a:rPr lang="nl-NL" sz="2400" dirty="0"/>
              <a:t>(z.B. meine Gedanken, Erinnerungen, Phantasien)</a:t>
            </a:r>
          </a:p>
          <a:p>
            <a:pPr lvl="2">
              <a:defRPr/>
            </a:pPr>
            <a:endParaRPr lang="nl-NL" sz="2400" dirty="0"/>
          </a:p>
          <a:p>
            <a:pPr marL="0" indent="0" algn="ctr">
              <a:buNone/>
              <a:defRPr/>
            </a:pPr>
            <a:r>
              <a:rPr lang="nl-NL" sz="2400" b="1" dirty="0">
                <a:solidFill>
                  <a:srgbClr val="0070C0"/>
                </a:solidFill>
              </a:rPr>
              <a:t>E = S (I-ing; “Ich”) x S (me-ing/reflecting I-ing; “ich”, “mich”)</a:t>
            </a:r>
          </a:p>
          <a:p>
            <a:endParaRPr lang="de-DE" sz="2400" dirty="0"/>
          </a:p>
        </p:txBody>
      </p:sp>
      <p:sp>
        <p:nvSpPr>
          <p:cNvPr id="4" name="Fußzeilenplatzhalter 3">
            <a:extLst>
              <a:ext uri="{FF2B5EF4-FFF2-40B4-BE49-F238E27FC236}">
                <a16:creationId xmlns:a16="http://schemas.microsoft.com/office/drawing/2014/main" id="{EC9EC7D0-36C5-B6CF-03B4-6F18FFF1493A}"/>
              </a:ext>
            </a:extLst>
          </p:cNvPr>
          <p:cNvSpPr>
            <a:spLocks noGrp="1"/>
          </p:cNvSpPr>
          <p:nvPr>
            <p:ph type="ftr" sz="quarter" idx="11"/>
          </p:nvPr>
        </p:nvSpPr>
        <p:spPr/>
        <p:txBody>
          <a:bodyPr/>
          <a:lstStyle/>
          <a:p>
            <a:r>
              <a:rPr lang="en-US" dirty="0"/>
              <a:t>© Uta Meiß</a:t>
            </a:r>
          </a:p>
        </p:txBody>
      </p:sp>
      <p:sp>
        <p:nvSpPr>
          <p:cNvPr id="5" name="Foliennummernplatzhalter 4">
            <a:extLst>
              <a:ext uri="{FF2B5EF4-FFF2-40B4-BE49-F238E27FC236}">
                <a16:creationId xmlns:a16="http://schemas.microsoft.com/office/drawing/2014/main" id="{05C9A8C3-A715-D1B7-61C0-C9E3F2330D61}"/>
              </a:ext>
            </a:extLst>
          </p:cNvPr>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936182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1D18320-ECA3-7F4E-AC6F-25C946A1A4C8}"/>
              </a:ext>
            </a:extLst>
          </p:cNvPr>
          <p:cNvSpPr>
            <a:spLocks noGrp="1"/>
          </p:cNvSpPr>
          <p:nvPr>
            <p:ph type="ftr" sz="quarter" idx="11"/>
          </p:nvPr>
        </p:nvSpPr>
        <p:spPr/>
        <p:txBody>
          <a:bodyPr/>
          <a:lstStyle/>
          <a:p>
            <a:r>
              <a:rPr lang="en-US"/>
              <a:t>© Uta Meiß</a:t>
            </a:r>
            <a:endParaRPr lang="en-US" dirty="0"/>
          </a:p>
        </p:txBody>
      </p:sp>
      <p:sp>
        <p:nvSpPr>
          <p:cNvPr id="3" name="Foliennummernplatzhalter 2">
            <a:extLst>
              <a:ext uri="{FF2B5EF4-FFF2-40B4-BE49-F238E27FC236}">
                <a16:creationId xmlns:a16="http://schemas.microsoft.com/office/drawing/2014/main" id="{2EA7A74C-6D5F-D2C9-7ED0-EB14863CAC32}"/>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
        <p:nvSpPr>
          <p:cNvPr id="7" name="Textfeld 4">
            <a:extLst>
              <a:ext uri="{FF2B5EF4-FFF2-40B4-BE49-F238E27FC236}">
                <a16:creationId xmlns:a16="http://schemas.microsoft.com/office/drawing/2014/main" id="{8B706F24-47D4-CE7B-2EE9-93D9FCBC9B72}"/>
              </a:ext>
            </a:extLst>
          </p:cNvPr>
          <p:cNvSpPr txBox="1">
            <a:spLocks noChangeArrowheads="1"/>
          </p:cNvSpPr>
          <p:nvPr/>
        </p:nvSpPr>
        <p:spPr bwMode="auto">
          <a:xfrm>
            <a:off x="5547933" y="6055019"/>
            <a:ext cx="15605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de-DE" altLang="de-DE" sz="1800" dirty="0">
                <a:latin typeface="Century Gothic" panose="020B0502020202020204" pitchFamily="34" charset="0"/>
              </a:rPr>
              <a:t>2018</a:t>
            </a:r>
          </a:p>
        </p:txBody>
      </p:sp>
      <p:pic>
        <p:nvPicPr>
          <p:cNvPr id="11" name="Grafik 10">
            <a:extLst>
              <a:ext uri="{FF2B5EF4-FFF2-40B4-BE49-F238E27FC236}">
                <a16:creationId xmlns:a16="http://schemas.microsoft.com/office/drawing/2014/main" id="{AE31C37A-E9D8-7F6C-FFBB-5B2D20670AEB}"/>
              </a:ext>
            </a:extLst>
          </p:cNvPr>
          <p:cNvPicPr>
            <a:picLocks noChangeAspect="1"/>
          </p:cNvPicPr>
          <p:nvPr/>
        </p:nvPicPr>
        <p:blipFill>
          <a:blip r:embed="rId2"/>
          <a:stretch>
            <a:fillRect/>
          </a:stretch>
        </p:blipFill>
        <p:spPr>
          <a:xfrm>
            <a:off x="4522158" y="550420"/>
            <a:ext cx="3647573" cy="5386711"/>
          </a:xfrm>
          <a:prstGeom prst="rect">
            <a:avLst/>
          </a:prstGeom>
        </p:spPr>
      </p:pic>
    </p:spTree>
    <p:extLst>
      <p:ext uri="{BB962C8B-B14F-4D97-AF65-F5344CB8AC3E}">
        <p14:creationId xmlns:p14="http://schemas.microsoft.com/office/powerpoint/2010/main" val="5797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1E64DB-474A-D78D-A178-9ED752C21EA0}"/>
              </a:ext>
            </a:extLst>
          </p:cNvPr>
          <p:cNvSpPr>
            <a:spLocks noGrp="1"/>
          </p:cNvSpPr>
          <p:nvPr>
            <p:ph type="title"/>
          </p:nvPr>
        </p:nvSpPr>
        <p:spPr/>
        <p:txBody>
          <a:bodyPr>
            <a:normAutofit/>
          </a:bodyPr>
          <a:lstStyle/>
          <a:p>
            <a:pPr>
              <a:defRPr/>
            </a:pPr>
            <a:r>
              <a:rPr lang="de-DE" sz="4400" dirty="0" err="1"/>
              <a:t>Linguistic</a:t>
            </a:r>
            <a:r>
              <a:rPr lang="de-DE" sz="4400" dirty="0"/>
              <a:t> </a:t>
            </a:r>
            <a:r>
              <a:rPr lang="de-DE" sz="4400" dirty="0" err="1"/>
              <a:t>Bodies</a:t>
            </a:r>
            <a:endParaRPr lang="de-DE" sz="4400" dirty="0"/>
          </a:p>
        </p:txBody>
      </p:sp>
      <p:pic>
        <p:nvPicPr>
          <p:cNvPr id="75781" name="Grafik 6">
            <a:extLst>
              <a:ext uri="{FF2B5EF4-FFF2-40B4-BE49-F238E27FC236}">
                <a16:creationId xmlns:a16="http://schemas.microsoft.com/office/drawing/2014/main" id="{46840358-37BD-9A90-31C2-9C12E6D566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263" t="2592" r="12286" b="4187"/>
          <a:stretch>
            <a:fillRect/>
          </a:stretch>
        </p:blipFill>
        <p:spPr bwMode="auto">
          <a:xfrm>
            <a:off x="2697828" y="1572076"/>
            <a:ext cx="6803926" cy="45637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2" name="Textfeld 2">
            <a:extLst>
              <a:ext uri="{FF2B5EF4-FFF2-40B4-BE49-F238E27FC236}">
                <a16:creationId xmlns:a16="http://schemas.microsoft.com/office/drawing/2014/main" id="{E26E1A5A-FC8F-2A25-4C32-E31828356AD3}"/>
              </a:ext>
            </a:extLst>
          </p:cNvPr>
          <p:cNvSpPr txBox="1">
            <a:spLocks noChangeArrowheads="1"/>
          </p:cNvSpPr>
          <p:nvPr/>
        </p:nvSpPr>
        <p:spPr bwMode="auto">
          <a:xfrm flipH="1">
            <a:off x="8833280" y="6304914"/>
            <a:ext cx="32758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de-DE" altLang="de-DE" sz="1400" dirty="0">
                <a:solidFill>
                  <a:srgbClr val="002060"/>
                </a:solidFill>
                <a:latin typeface="Century Gothic" panose="020B0502020202020204" pitchFamily="34" charset="0"/>
              </a:rPr>
              <a:t>Di Paolo, </a:t>
            </a:r>
            <a:r>
              <a:rPr lang="de-DE" altLang="de-DE" sz="1400" dirty="0" err="1">
                <a:solidFill>
                  <a:srgbClr val="002060"/>
                </a:solidFill>
                <a:latin typeface="Century Gothic" panose="020B0502020202020204" pitchFamily="34" charset="0"/>
              </a:rPr>
              <a:t>Cuffari</a:t>
            </a:r>
            <a:r>
              <a:rPr lang="de-DE" altLang="de-DE" sz="1400" dirty="0">
                <a:solidFill>
                  <a:srgbClr val="002060"/>
                </a:solidFill>
                <a:latin typeface="Century Gothic" panose="020B0502020202020204" pitchFamily="34" charset="0"/>
              </a:rPr>
              <a:t>, de </a:t>
            </a:r>
            <a:r>
              <a:rPr lang="de-DE" altLang="de-DE" sz="1400" dirty="0" err="1">
                <a:solidFill>
                  <a:srgbClr val="002060"/>
                </a:solidFill>
                <a:latin typeface="Century Gothic" panose="020B0502020202020204" pitchFamily="34" charset="0"/>
              </a:rPr>
              <a:t>Jaegher</a:t>
            </a:r>
            <a:r>
              <a:rPr lang="de-DE" altLang="de-DE" sz="1400" dirty="0">
                <a:solidFill>
                  <a:srgbClr val="002060"/>
                </a:solidFill>
                <a:latin typeface="Century Gothic" panose="020B0502020202020204" pitchFamily="34" charset="0"/>
              </a:rPr>
              <a:t>, 2018</a:t>
            </a:r>
          </a:p>
        </p:txBody>
      </p:sp>
      <p:sp>
        <p:nvSpPr>
          <p:cNvPr id="3" name="Fußzeilenplatzhalter 2">
            <a:extLst>
              <a:ext uri="{FF2B5EF4-FFF2-40B4-BE49-F238E27FC236}">
                <a16:creationId xmlns:a16="http://schemas.microsoft.com/office/drawing/2014/main" id="{F433F44C-2670-8F26-189C-E74236DAEC26}"/>
              </a:ext>
            </a:extLst>
          </p:cNvPr>
          <p:cNvSpPr>
            <a:spLocks noGrp="1"/>
          </p:cNvSpPr>
          <p:nvPr>
            <p:ph type="ftr" sz="quarter" idx="11"/>
          </p:nvPr>
        </p:nvSpPr>
        <p:spPr/>
        <p:txBody>
          <a:bodyPr/>
          <a:lstStyle/>
          <a:p>
            <a:r>
              <a:rPr lang="en-US"/>
              <a:t>© Uta Meiß</a:t>
            </a:r>
            <a:endParaRPr lang="en-US" dirty="0"/>
          </a:p>
        </p:txBody>
      </p:sp>
      <p:sp>
        <p:nvSpPr>
          <p:cNvPr id="4" name="Foliennummernplatzhalter 3">
            <a:extLst>
              <a:ext uri="{FF2B5EF4-FFF2-40B4-BE49-F238E27FC236}">
                <a16:creationId xmlns:a16="http://schemas.microsoft.com/office/drawing/2014/main" id="{AF8B36BA-68E1-C773-A424-452764AD4905}"/>
              </a:ext>
            </a:extLst>
          </p:cNvPr>
          <p:cNvSpPr>
            <a:spLocks noGrp="1"/>
          </p:cNvSpPr>
          <p:nvPr>
            <p:ph type="sldNum" sz="quarter" idx="12"/>
          </p:nvPr>
        </p:nvSpPr>
        <p:spPr/>
        <p:txBody>
          <a:bodyPr/>
          <a:lstStyle/>
          <a:p>
            <a:fld id="{D57F1E4F-1CFF-5643-939E-217C01CDF565}"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476667-3B53-0A19-CE4D-7A18D4FA5697}"/>
              </a:ext>
            </a:extLst>
          </p:cNvPr>
          <p:cNvSpPr>
            <a:spLocks noGrp="1"/>
          </p:cNvSpPr>
          <p:nvPr>
            <p:ph type="title"/>
          </p:nvPr>
        </p:nvSpPr>
        <p:spPr/>
        <p:txBody>
          <a:bodyPr/>
          <a:lstStyle/>
          <a:p>
            <a:r>
              <a:rPr lang="de-DE" dirty="0"/>
              <a:t>Unterschied zwischen Kognitiver Linguistik und </a:t>
            </a:r>
            <a:r>
              <a:rPr lang="de-DE" dirty="0" err="1"/>
              <a:t>Embodied</a:t>
            </a:r>
            <a:r>
              <a:rPr lang="de-DE" dirty="0"/>
              <a:t> </a:t>
            </a:r>
            <a:r>
              <a:rPr lang="de-DE" dirty="0" err="1"/>
              <a:t>Linguistic</a:t>
            </a:r>
            <a:endParaRPr lang="de-DE" dirty="0"/>
          </a:p>
        </p:txBody>
      </p:sp>
      <p:sp>
        <p:nvSpPr>
          <p:cNvPr id="3" name="Textplatzhalter 2">
            <a:extLst>
              <a:ext uri="{FF2B5EF4-FFF2-40B4-BE49-F238E27FC236}">
                <a16:creationId xmlns:a16="http://schemas.microsoft.com/office/drawing/2014/main" id="{D1A0EFDF-B337-6F73-493A-8B850FC13431}"/>
              </a:ext>
            </a:extLst>
          </p:cNvPr>
          <p:cNvSpPr>
            <a:spLocks noGrp="1"/>
          </p:cNvSpPr>
          <p:nvPr>
            <p:ph type="body" idx="1"/>
          </p:nvPr>
        </p:nvSpPr>
        <p:spPr>
          <a:xfrm>
            <a:off x="2522120" y="1972703"/>
            <a:ext cx="3992732" cy="576262"/>
          </a:xfrm>
        </p:spPr>
        <p:txBody>
          <a:bodyPr/>
          <a:lstStyle/>
          <a:p>
            <a:r>
              <a:rPr lang="de-DE" b="1" dirty="0">
                <a:solidFill>
                  <a:schemeClr val="accent2">
                    <a:lumMod val="75000"/>
                  </a:schemeClr>
                </a:solidFill>
              </a:rPr>
              <a:t>Kognitive Linguistik</a:t>
            </a:r>
          </a:p>
        </p:txBody>
      </p:sp>
      <p:sp>
        <p:nvSpPr>
          <p:cNvPr id="4" name="Inhaltsplatzhalter 3">
            <a:extLst>
              <a:ext uri="{FF2B5EF4-FFF2-40B4-BE49-F238E27FC236}">
                <a16:creationId xmlns:a16="http://schemas.microsoft.com/office/drawing/2014/main" id="{041C0464-B8AA-F064-2ACA-D12F05443760}"/>
              </a:ext>
            </a:extLst>
          </p:cNvPr>
          <p:cNvSpPr>
            <a:spLocks noGrp="1"/>
          </p:cNvSpPr>
          <p:nvPr>
            <p:ph sz="half" idx="2"/>
          </p:nvPr>
        </p:nvSpPr>
        <p:spPr>
          <a:xfrm>
            <a:off x="2166151" y="2647048"/>
            <a:ext cx="4348701" cy="3586842"/>
          </a:xfrm>
        </p:spPr>
        <p:txBody>
          <a:bodyPr>
            <a:noAutofit/>
          </a:bodyPr>
          <a:lstStyle/>
          <a:p>
            <a:r>
              <a:rPr lang="de-DE" sz="2000" dirty="0"/>
              <a:t>Körperliche Gewohnheiten, Strukturen usw., die den Sprachgebrauch und -wandel einschränken und prägen</a:t>
            </a:r>
          </a:p>
          <a:p>
            <a:endParaRPr lang="de-DE" sz="2000" dirty="0"/>
          </a:p>
          <a:p>
            <a:r>
              <a:rPr lang="de-DE" sz="2000" dirty="0"/>
              <a:t>Die Universalität des „Körpers“</a:t>
            </a:r>
          </a:p>
          <a:p>
            <a:endParaRPr lang="de-DE" sz="2000" dirty="0"/>
          </a:p>
          <a:p>
            <a:r>
              <a:rPr lang="de-DE" sz="2000" dirty="0"/>
              <a:t>„Sprache ist verkörpert“ (</a:t>
            </a:r>
            <a:r>
              <a:rPr lang="de-DE" sz="2000" dirty="0" err="1"/>
              <a:t>Lakoff</a:t>
            </a:r>
            <a:r>
              <a:rPr lang="de-DE" sz="2000" dirty="0"/>
              <a:t> und Johnson: „Leben in Metaphern“)</a:t>
            </a:r>
          </a:p>
        </p:txBody>
      </p:sp>
      <p:sp>
        <p:nvSpPr>
          <p:cNvPr id="5" name="Textplatzhalter 4">
            <a:extLst>
              <a:ext uri="{FF2B5EF4-FFF2-40B4-BE49-F238E27FC236}">
                <a16:creationId xmlns:a16="http://schemas.microsoft.com/office/drawing/2014/main" id="{B3D2C795-EA17-BC54-C886-8004D7B4FC25}"/>
              </a:ext>
            </a:extLst>
          </p:cNvPr>
          <p:cNvSpPr>
            <a:spLocks noGrp="1"/>
          </p:cNvSpPr>
          <p:nvPr>
            <p:ph type="body" sz="quarter" idx="3"/>
          </p:nvPr>
        </p:nvSpPr>
        <p:spPr>
          <a:xfrm>
            <a:off x="7275805" y="1969475"/>
            <a:ext cx="4448891" cy="576262"/>
          </a:xfrm>
        </p:spPr>
        <p:txBody>
          <a:bodyPr/>
          <a:lstStyle/>
          <a:p>
            <a:r>
              <a:rPr lang="de-DE" b="1" dirty="0" err="1">
                <a:solidFill>
                  <a:schemeClr val="accent2">
                    <a:lumMod val="75000"/>
                  </a:schemeClr>
                </a:solidFill>
              </a:rPr>
              <a:t>Embodied</a:t>
            </a:r>
            <a:r>
              <a:rPr lang="de-DE" b="1" dirty="0">
                <a:solidFill>
                  <a:schemeClr val="accent2">
                    <a:lumMod val="75000"/>
                  </a:schemeClr>
                </a:solidFill>
              </a:rPr>
              <a:t> </a:t>
            </a:r>
            <a:r>
              <a:rPr lang="de-DE" b="1" dirty="0" err="1">
                <a:solidFill>
                  <a:schemeClr val="accent2">
                    <a:lumMod val="75000"/>
                  </a:schemeClr>
                </a:solidFill>
              </a:rPr>
              <a:t>Linguistic</a:t>
            </a:r>
            <a:r>
              <a:rPr lang="de-DE" dirty="0">
                <a:solidFill>
                  <a:schemeClr val="accent2">
                    <a:lumMod val="75000"/>
                  </a:schemeClr>
                </a:solidFill>
              </a:rPr>
              <a:t> </a:t>
            </a:r>
          </a:p>
        </p:txBody>
      </p:sp>
      <p:sp>
        <p:nvSpPr>
          <p:cNvPr id="6" name="Inhaltsplatzhalter 5">
            <a:extLst>
              <a:ext uri="{FF2B5EF4-FFF2-40B4-BE49-F238E27FC236}">
                <a16:creationId xmlns:a16="http://schemas.microsoft.com/office/drawing/2014/main" id="{D6584A4F-6E05-0D7A-464E-9759C3F74026}"/>
              </a:ext>
            </a:extLst>
          </p:cNvPr>
          <p:cNvSpPr>
            <a:spLocks noGrp="1"/>
          </p:cNvSpPr>
          <p:nvPr>
            <p:ph sz="quarter" idx="4"/>
          </p:nvPr>
        </p:nvSpPr>
        <p:spPr>
          <a:xfrm>
            <a:off x="6927259" y="2643396"/>
            <a:ext cx="4826777" cy="3354060"/>
          </a:xfrm>
        </p:spPr>
        <p:txBody>
          <a:bodyPr>
            <a:noAutofit/>
          </a:bodyPr>
          <a:lstStyle/>
          <a:p>
            <a:r>
              <a:rPr lang="de-DE" sz="2000" dirty="0"/>
              <a:t>Sprachgebrauch und Sprachwandel erzwingen, ermöglichen und konstituieren eine bestimmte körperliche Existenzweise</a:t>
            </a:r>
          </a:p>
          <a:p>
            <a:r>
              <a:rPr lang="de-DE" sz="2000" dirty="0"/>
              <a:t>Vielfältige, unvollendete, </a:t>
            </a:r>
            <a:r>
              <a:rPr lang="de-DE" sz="2000" dirty="0" err="1"/>
              <a:t>enagierende</a:t>
            </a:r>
            <a:r>
              <a:rPr lang="de-DE" sz="2000" dirty="0"/>
              <a:t> Körper. Konkrete Universalität.</a:t>
            </a:r>
          </a:p>
          <a:p>
            <a:r>
              <a:rPr lang="de-DE" sz="2000" dirty="0"/>
              <a:t>„Der Mensch ist ein sprachlicher Körper.“ </a:t>
            </a:r>
          </a:p>
        </p:txBody>
      </p:sp>
      <p:sp>
        <p:nvSpPr>
          <p:cNvPr id="7" name="Fußzeilenplatzhalter 6">
            <a:extLst>
              <a:ext uri="{FF2B5EF4-FFF2-40B4-BE49-F238E27FC236}">
                <a16:creationId xmlns:a16="http://schemas.microsoft.com/office/drawing/2014/main" id="{0F28D30B-37A1-CEE4-7555-3B94E9DEB805}"/>
              </a:ext>
            </a:extLst>
          </p:cNvPr>
          <p:cNvSpPr>
            <a:spLocks noGrp="1"/>
          </p:cNvSpPr>
          <p:nvPr>
            <p:ph type="ftr" sz="quarter" idx="11"/>
          </p:nvPr>
        </p:nvSpPr>
        <p:spPr>
          <a:xfrm>
            <a:off x="2589212" y="6260100"/>
            <a:ext cx="7619999" cy="365125"/>
          </a:xfrm>
        </p:spPr>
        <p:txBody>
          <a:bodyPr/>
          <a:lstStyle/>
          <a:p>
            <a:r>
              <a:rPr lang="en-US" dirty="0"/>
              <a:t>© Uta Meiß</a:t>
            </a:r>
          </a:p>
        </p:txBody>
      </p:sp>
      <p:sp>
        <p:nvSpPr>
          <p:cNvPr id="8" name="Foliennummernplatzhalter 7">
            <a:extLst>
              <a:ext uri="{FF2B5EF4-FFF2-40B4-BE49-F238E27FC236}">
                <a16:creationId xmlns:a16="http://schemas.microsoft.com/office/drawing/2014/main" id="{8526770A-2A8B-11A4-A89E-44F1A4E1B9A9}"/>
              </a:ext>
            </a:extLst>
          </p:cNvPr>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37331333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34CF13D1-A3EF-5728-3A1E-7EF5FF702D98}"/>
              </a:ext>
            </a:extLst>
          </p:cNvPr>
          <p:cNvSpPr>
            <a:spLocks noGrp="1"/>
          </p:cNvSpPr>
          <p:nvPr>
            <p:ph type="ftr" sz="quarter" idx="11"/>
          </p:nvPr>
        </p:nvSpPr>
        <p:spPr/>
        <p:txBody>
          <a:bodyPr/>
          <a:lstStyle/>
          <a:p>
            <a:r>
              <a:rPr lang="en-US"/>
              <a:t>© Uta Meiß</a:t>
            </a:r>
            <a:endParaRPr lang="en-US" dirty="0"/>
          </a:p>
        </p:txBody>
      </p:sp>
      <p:sp>
        <p:nvSpPr>
          <p:cNvPr id="3" name="Foliennummernplatzhalter 2">
            <a:extLst>
              <a:ext uri="{FF2B5EF4-FFF2-40B4-BE49-F238E27FC236}">
                <a16:creationId xmlns:a16="http://schemas.microsoft.com/office/drawing/2014/main" id="{25840B36-8DEA-52E5-3457-DCF85BBCC808}"/>
              </a:ext>
            </a:extLst>
          </p:cNvPr>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Grafik 5">
            <a:extLst>
              <a:ext uri="{FF2B5EF4-FFF2-40B4-BE49-F238E27FC236}">
                <a16:creationId xmlns:a16="http://schemas.microsoft.com/office/drawing/2014/main" id="{52C2E6C4-A140-D2CE-ED9C-B0EC6971254A}"/>
              </a:ext>
            </a:extLst>
          </p:cNvPr>
          <p:cNvPicPr>
            <a:picLocks noChangeAspect="1"/>
          </p:cNvPicPr>
          <p:nvPr/>
        </p:nvPicPr>
        <p:blipFill>
          <a:blip r:embed="rId2"/>
          <a:stretch>
            <a:fillRect/>
          </a:stretch>
        </p:blipFill>
        <p:spPr>
          <a:xfrm>
            <a:off x="3076622" y="1044099"/>
            <a:ext cx="6378098" cy="4960743"/>
          </a:xfrm>
          <a:prstGeom prst="rect">
            <a:avLst/>
          </a:prstGeom>
        </p:spPr>
      </p:pic>
      <p:sp>
        <p:nvSpPr>
          <p:cNvPr id="7" name="Textfeld 6">
            <a:extLst>
              <a:ext uri="{FF2B5EF4-FFF2-40B4-BE49-F238E27FC236}">
                <a16:creationId xmlns:a16="http://schemas.microsoft.com/office/drawing/2014/main" id="{9FE0DCF5-9506-3ABD-BA84-9ADF9DD11E9D}"/>
              </a:ext>
            </a:extLst>
          </p:cNvPr>
          <p:cNvSpPr txBox="1"/>
          <p:nvPr/>
        </p:nvSpPr>
        <p:spPr>
          <a:xfrm>
            <a:off x="8771141" y="6218483"/>
            <a:ext cx="3355760" cy="307777"/>
          </a:xfrm>
          <a:prstGeom prst="rect">
            <a:avLst/>
          </a:prstGeom>
          <a:noFill/>
        </p:spPr>
        <p:txBody>
          <a:bodyPr wrap="square" rtlCol="0">
            <a:spAutoFit/>
          </a:bodyPr>
          <a:lstStyle/>
          <a:p>
            <a:r>
              <a:rPr lang="de-DE" sz="1400" dirty="0"/>
              <a:t>Di Paolo, </a:t>
            </a:r>
            <a:r>
              <a:rPr lang="de-DE" sz="1400" dirty="0" err="1"/>
              <a:t>Cuffari</a:t>
            </a:r>
            <a:r>
              <a:rPr lang="de-DE" sz="1400" dirty="0"/>
              <a:t>, de </a:t>
            </a:r>
            <a:r>
              <a:rPr lang="de-DE" sz="1400" dirty="0" err="1"/>
              <a:t>Jaegher</a:t>
            </a:r>
            <a:r>
              <a:rPr lang="de-DE" sz="1400" dirty="0"/>
              <a:t>, 2018</a:t>
            </a:r>
          </a:p>
        </p:txBody>
      </p:sp>
    </p:spTree>
    <p:extLst>
      <p:ext uri="{BB962C8B-B14F-4D97-AF65-F5344CB8AC3E}">
        <p14:creationId xmlns:p14="http://schemas.microsoft.com/office/powerpoint/2010/main" val="862671116"/>
      </p:ext>
    </p:extLst>
  </p:cSld>
  <p:clrMapOvr>
    <a:masterClrMapping/>
  </p:clrMapOvr>
</p:sld>
</file>

<file path=ppt/theme/theme1.xml><?xml version="1.0" encoding="utf-8"?>
<a:theme xmlns:a="http://schemas.openxmlformats.org/drawingml/2006/main" name="Fetzen">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0</TotalTime>
  <Words>1114</Words>
  <Application>Microsoft Office PowerPoint</Application>
  <PresentationFormat>Breitbild</PresentationFormat>
  <Paragraphs>161</Paragraphs>
  <Slides>23</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23</vt:i4>
      </vt:variant>
    </vt:vector>
  </HeadingPairs>
  <TitlesOfParts>
    <vt:vector size="30" baseType="lpstr">
      <vt:lpstr>ＭＳ Ｐゴシック</vt:lpstr>
      <vt:lpstr>Arial</vt:lpstr>
      <vt:lpstr>Calibri</vt:lpstr>
      <vt:lpstr>Century Gothic</vt:lpstr>
      <vt:lpstr>Wingdings</vt:lpstr>
      <vt:lpstr>Wingdings 3</vt:lpstr>
      <vt:lpstr>Fetzen</vt:lpstr>
      <vt:lpstr>Gemeinsame Sinnstiftung in der Enaktiven Traumatherapie Teil 2</vt:lpstr>
      <vt:lpstr>Formel für gemeinsame Sinnstiftung</vt:lpstr>
      <vt:lpstr>Soziale Kopplung – Gemeinsame Sinnstiftung</vt:lpstr>
      <vt:lpstr>Therapieszenen mit Kommentierungen</vt:lpstr>
      <vt:lpstr>Sinnstiftung des eigenen Ichs  (Me-ing/Reflecting I-ing)</vt:lpstr>
      <vt:lpstr>PowerPoint-Präsentation</vt:lpstr>
      <vt:lpstr>Linguistic Bodies</vt:lpstr>
      <vt:lpstr>Unterschied zwischen Kognitiver Linguistik und Embodied Linguistic</vt:lpstr>
      <vt:lpstr>PowerPoint-Präsentation</vt:lpstr>
      <vt:lpstr>Die Trinität dissoziativer Agenzien und Therapeut*in:  Konsensuelle Bereiche</vt:lpstr>
      <vt:lpstr>Subjekt-Umwelt-Subjekt-Kopplung</vt:lpstr>
      <vt:lpstr>PowerPoint-Präsentation</vt:lpstr>
      <vt:lpstr>PowerPoint-Präsentation</vt:lpstr>
      <vt:lpstr>Enaktive Traumatherapie</vt:lpstr>
      <vt:lpstr>Therapieszenen mit Kommentierungen</vt:lpstr>
      <vt:lpstr>Therapieszenen mit Kommentierungen</vt:lpstr>
      <vt:lpstr>Therapieszenen mit Kommentierungen</vt:lpstr>
      <vt:lpstr>Therapieszenen mit Kommentierungen</vt:lpstr>
      <vt:lpstr>Therapieszenen mit Kommentierungen</vt:lpstr>
      <vt:lpstr>Therapieszenen mit Kommentierungen</vt:lpstr>
      <vt:lpstr>PowerPoint-Präsentation</vt:lpstr>
      <vt:lpstr>PowerPoint-Präsentation</vt:lpstr>
      <vt:lpstr>Enaktive Traumatherapie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Participatory Sense-Making in the Enactive Trauma Therapy, Part 2</dc:title>
  <dc:creator>Uta Meiß</dc:creator>
  <cp:lastModifiedBy>Uta Meiß</cp:lastModifiedBy>
  <cp:revision>22</cp:revision>
  <dcterms:created xsi:type="dcterms:W3CDTF">2023-10-24T12:02:51Z</dcterms:created>
  <dcterms:modified xsi:type="dcterms:W3CDTF">2024-03-01T13:22:13Z</dcterms:modified>
</cp:coreProperties>
</file>