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302" r:id="rId3"/>
    <p:sldId id="260" r:id="rId4"/>
    <p:sldId id="262" r:id="rId5"/>
    <p:sldId id="295" r:id="rId6"/>
    <p:sldId id="297" r:id="rId7"/>
    <p:sldId id="279" r:id="rId8"/>
    <p:sldId id="272" r:id="rId9"/>
    <p:sldId id="291" r:id="rId10"/>
    <p:sldId id="296" r:id="rId11"/>
    <p:sldId id="298" r:id="rId12"/>
    <p:sldId id="299" r:id="rId13"/>
    <p:sldId id="300" r:id="rId14"/>
    <p:sldId id="271" r:id="rId15"/>
    <p:sldId id="294" r:id="rId16"/>
    <p:sldId id="293" r:id="rId17"/>
    <p:sldId id="30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AA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656" autoAdjust="0"/>
    <p:restoredTop sz="94660"/>
  </p:normalViewPr>
  <p:slideViewPr>
    <p:cSldViewPr snapToGrid="0">
      <p:cViewPr varScale="1">
        <p:scale>
          <a:sx n="113" d="100"/>
          <a:sy n="113" d="100"/>
        </p:scale>
        <p:origin x="87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3D5B81D-43FB-4B27-B096-3D7ABB024E3A}" type="datetimeFigureOut">
              <a:rPr lang="en-GB" smtClean="0"/>
              <a:t>24/02/2020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7F5451-187C-4783-AA9B-82643C77BA24}" type="slidenum">
              <a:rPr lang="en-GB" smtClean="0"/>
              <a:t>‹#›</a:t>
            </a:fld>
            <a:endParaRPr lang="en-GB"/>
          </a:p>
        </p:txBody>
      </p:sp>
    </p:spTree>
    <p:extLst>
      <p:ext uri="{BB962C8B-B14F-4D97-AF65-F5344CB8AC3E}">
        <p14:creationId xmlns:p14="http://schemas.microsoft.com/office/powerpoint/2010/main" val="2028689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3D5B81D-43FB-4B27-B096-3D7ABB024E3A}" type="datetimeFigureOut">
              <a:rPr lang="en-GB" smtClean="0"/>
              <a:t>24/02/2020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7F5451-187C-4783-AA9B-82643C77BA24}" type="slidenum">
              <a:rPr lang="en-GB" smtClean="0"/>
              <a:t>‹#›</a:t>
            </a:fld>
            <a:endParaRPr lang="en-GB"/>
          </a:p>
        </p:txBody>
      </p:sp>
    </p:spTree>
    <p:extLst>
      <p:ext uri="{BB962C8B-B14F-4D97-AF65-F5344CB8AC3E}">
        <p14:creationId xmlns:p14="http://schemas.microsoft.com/office/powerpoint/2010/main" val="63644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3D5B81D-43FB-4B27-B096-3D7ABB024E3A}" type="datetimeFigureOut">
              <a:rPr lang="en-GB" smtClean="0"/>
              <a:t>24/02/2020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7F5451-187C-4783-AA9B-82643C77BA24}" type="slidenum">
              <a:rPr lang="en-GB" smtClean="0"/>
              <a:t>‹#›</a:t>
            </a:fld>
            <a:endParaRPr lang="en-GB"/>
          </a:p>
        </p:txBody>
      </p:sp>
    </p:spTree>
    <p:extLst>
      <p:ext uri="{BB962C8B-B14F-4D97-AF65-F5344CB8AC3E}">
        <p14:creationId xmlns:p14="http://schemas.microsoft.com/office/powerpoint/2010/main" val="3668177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91912097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3D5B81D-43FB-4B27-B096-3D7ABB024E3A}" type="datetimeFigureOut">
              <a:rPr lang="en-GB" smtClean="0"/>
              <a:t>24/02/2020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7F5451-187C-4783-AA9B-82643C77BA24}" type="slidenum">
              <a:rPr lang="en-GB" smtClean="0"/>
              <a:t>‹#›</a:t>
            </a:fld>
            <a:endParaRPr lang="en-GB"/>
          </a:p>
        </p:txBody>
      </p:sp>
    </p:spTree>
    <p:extLst>
      <p:ext uri="{BB962C8B-B14F-4D97-AF65-F5344CB8AC3E}">
        <p14:creationId xmlns:p14="http://schemas.microsoft.com/office/powerpoint/2010/main" val="2811584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3D5B81D-43FB-4B27-B096-3D7ABB024E3A}" type="datetimeFigureOut">
              <a:rPr lang="en-GB" smtClean="0"/>
              <a:t>24/02/2020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7F5451-187C-4783-AA9B-82643C77BA24}" type="slidenum">
              <a:rPr lang="en-GB" smtClean="0"/>
              <a:t>‹#›</a:t>
            </a:fld>
            <a:endParaRPr lang="en-GB"/>
          </a:p>
        </p:txBody>
      </p:sp>
    </p:spTree>
    <p:extLst>
      <p:ext uri="{BB962C8B-B14F-4D97-AF65-F5344CB8AC3E}">
        <p14:creationId xmlns:p14="http://schemas.microsoft.com/office/powerpoint/2010/main" val="203156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3D5B81D-43FB-4B27-B096-3D7ABB024E3A}" type="datetimeFigureOut">
              <a:rPr lang="en-GB" smtClean="0"/>
              <a:t>24/02/2020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17F5451-187C-4783-AA9B-82643C77BA24}" type="slidenum">
              <a:rPr lang="en-GB" smtClean="0"/>
              <a:t>‹#›</a:t>
            </a:fld>
            <a:endParaRPr lang="en-GB"/>
          </a:p>
        </p:txBody>
      </p:sp>
    </p:spTree>
    <p:extLst>
      <p:ext uri="{BB962C8B-B14F-4D97-AF65-F5344CB8AC3E}">
        <p14:creationId xmlns:p14="http://schemas.microsoft.com/office/powerpoint/2010/main" val="2911173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3D5B81D-43FB-4B27-B096-3D7ABB024E3A}" type="datetimeFigureOut">
              <a:rPr lang="en-GB" smtClean="0"/>
              <a:t>24/02/2020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17F5451-187C-4783-AA9B-82643C77BA24}" type="slidenum">
              <a:rPr lang="en-GB" smtClean="0"/>
              <a:t>‹#›</a:t>
            </a:fld>
            <a:endParaRPr lang="en-GB"/>
          </a:p>
        </p:txBody>
      </p:sp>
    </p:spTree>
    <p:extLst>
      <p:ext uri="{BB962C8B-B14F-4D97-AF65-F5344CB8AC3E}">
        <p14:creationId xmlns:p14="http://schemas.microsoft.com/office/powerpoint/2010/main" val="4114022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3D5B81D-43FB-4B27-B096-3D7ABB024E3A}" type="datetimeFigureOut">
              <a:rPr lang="en-GB" smtClean="0"/>
              <a:t>24/02/2020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17F5451-187C-4783-AA9B-82643C77BA24}" type="slidenum">
              <a:rPr lang="en-GB" smtClean="0"/>
              <a:t>‹#›</a:t>
            </a:fld>
            <a:endParaRPr lang="en-GB"/>
          </a:p>
        </p:txBody>
      </p:sp>
    </p:spTree>
    <p:extLst>
      <p:ext uri="{BB962C8B-B14F-4D97-AF65-F5344CB8AC3E}">
        <p14:creationId xmlns:p14="http://schemas.microsoft.com/office/powerpoint/2010/main" val="1929068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D5B81D-43FB-4B27-B096-3D7ABB024E3A}" type="datetimeFigureOut">
              <a:rPr lang="en-GB" smtClean="0"/>
              <a:t>24/02/2020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17F5451-187C-4783-AA9B-82643C77BA24}" type="slidenum">
              <a:rPr lang="en-GB" smtClean="0"/>
              <a:t>‹#›</a:t>
            </a:fld>
            <a:endParaRPr lang="en-GB"/>
          </a:p>
        </p:txBody>
      </p:sp>
    </p:spTree>
    <p:extLst>
      <p:ext uri="{BB962C8B-B14F-4D97-AF65-F5344CB8AC3E}">
        <p14:creationId xmlns:p14="http://schemas.microsoft.com/office/powerpoint/2010/main" val="3693349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3D5B81D-43FB-4B27-B096-3D7ABB024E3A}" type="datetimeFigureOut">
              <a:rPr lang="en-GB" smtClean="0"/>
              <a:t>24/02/2020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17F5451-187C-4783-AA9B-82643C77BA24}" type="slidenum">
              <a:rPr lang="en-GB" smtClean="0"/>
              <a:t>‹#›</a:t>
            </a:fld>
            <a:endParaRPr lang="en-GB"/>
          </a:p>
        </p:txBody>
      </p:sp>
    </p:spTree>
    <p:extLst>
      <p:ext uri="{BB962C8B-B14F-4D97-AF65-F5344CB8AC3E}">
        <p14:creationId xmlns:p14="http://schemas.microsoft.com/office/powerpoint/2010/main" val="2861599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3D5B81D-43FB-4B27-B096-3D7ABB024E3A}" type="datetimeFigureOut">
              <a:rPr lang="en-GB" smtClean="0"/>
              <a:t>24/02/2020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17F5451-187C-4783-AA9B-82643C77BA24}" type="slidenum">
              <a:rPr lang="en-GB" smtClean="0"/>
              <a:t>‹#›</a:t>
            </a:fld>
            <a:endParaRPr lang="en-GB"/>
          </a:p>
        </p:txBody>
      </p:sp>
    </p:spTree>
    <p:extLst>
      <p:ext uri="{BB962C8B-B14F-4D97-AF65-F5344CB8AC3E}">
        <p14:creationId xmlns:p14="http://schemas.microsoft.com/office/powerpoint/2010/main" val="2965877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D5B81D-43FB-4B27-B096-3D7ABB024E3A}" type="datetimeFigureOut">
              <a:rPr lang="en-GB" smtClean="0"/>
              <a:t>24/02/2020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7F5451-187C-4783-AA9B-82643C77BA24}" type="slidenum">
              <a:rPr lang="en-GB" smtClean="0"/>
              <a:t>‹#›</a:t>
            </a:fld>
            <a:endParaRPr lang="en-GB"/>
          </a:p>
        </p:txBody>
      </p:sp>
    </p:spTree>
    <p:extLst>
      <p:ext uri="{BB962C8B-B14F-4D97-AF65-F5344CB8AC3E}">
        <p14:creationId xmlns:p14="http://schemas.microsoft.com/office/powerpoint/2010/main" val="944373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7.xml"/><Relationship Id="rId4" Type="http://schemas.openxmlformats.org/officeDocument/2006/relationships/image" Target="../media/image6.tiff"/></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F0E910-96C9-E24F-8914-AD9BDD31EC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313"/>
            <a:ext cx="12192000" cy="6864626"/>
          </a:xfrm>
          <a:prstGeom prst="rect">
            <a:avLst/>
          </a:prstGeom>
        </p:spPr>
      </p:pic>
    </p:spTree>
    <p:extLst>
      <p:ext uri="{BB962C8B-B14F-4D97-AF65-F5344CB8AC3E}">
        <p14:creationId xmlns:p14="http://schemas.microsoft.com/office/powerpoint/2010/main" val="476361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FCEB7F2-751E-3C4D-8AF6-4EE7D18D4FA3}"/>
              </a:ext>
            </a:extLst>
          </p:cNvPr>
          <p:cNvSpPr>
            <a:spLocks noGrp="1"/>
          </p:cNvSpPr>
          <p:nvPr>
            <p:ph type="body" idx="1"/>
          </p:nvPr>
        </p:nvSpPr>
        <p:spPr>
          <a:xfrm>
            <a:off x="547986" y="643023"/>
            <a:ext cx="11096029" cy="5079463"/>
          </a:xfrm>
        </p:spPr>
        <p:txBody>
          <a:bodyPr anchor="t">
            <a:noAutofit/>
          </a:bodyPr>
          <a:lstStyle/>
          <a:p>
            <a:pPr marL="0" indent="0">
              <a:lnSpc>
                <a:spcPct val="100000"/>
              </a:lnSpc>
              <a:spcBef>
                <a:spcPts val="0"/>
              </a:spcBef>
              <a:buNone/>
            </a:pPr>
            <a:r>
              <a:rPr lang="en-GB" sz="3800" dirty="0">
                <a:solidFill>
                  <a:schemeClr val="bg1">
                    <a:lumMod val="65000"/>
                  </a:schemeClr>
                </a:solidFill>
                <a:latin typeface="Montserrat" panose="02000505000000020004" pitchFamily="2" charset="77"/>
              </a:rPr>
              <a:t>1.  He saw the value of individual people</a:t>
            </a:r>
          </a:p>
          <a:p>
            <a:pPr marL="0" indent="0">
              <a:lnSpc>
                <a:spcPct val="100000"/>
              </a:lnSpc>
              <a:spcBef>
                <a:spcPts val="0"/>
              </a:spcBef>
              <a:buNone/>
            </a:pPr>
            <a:r>
              <a:rPr lang="en-GB" sz="3800" dirty="0">
                <a:solidFill>
                  <a:schemeClr val="bg1">
                    <a:lumMod val="65000"/>
                  </a:schemeClr>
                </a:solidFill>
                <a:latin typeface="Montserrat" panose="02000505000000020004" pitchFamily="2" charset="77"/>
              </a:rPr>
              <a:t>2. He saw the value of insignificant gifts</a:t>
            </a:r>
          </a:p>
          <a:p>
            <a:pPr marL="0" indent="0">
              <a:lnSpc>
                <a:spcPct val="100000"/>
              </a:lnSpc>
              <a:spcBef>
                <a:spcPts val="0"/>
              </a:spcBef>
              <a:buNone/>
            </a:pPr>
            <a:r>
              <a:rPr lang="en-GB" sz="3800" dirty="0">
                <a:latin typeface="Montserrat" panose="02000505000000020004" pitchFamily="2" charset="77"/>
              </a:rPr>
              <a:t>3. He saw the value of </a:t>
            </a:r>
            <a:r>
              <a:rPr lang="en-GB" sz="3800" b="1" dirty="0">
                <a:solidFill>
                  <a:srgbClr val="26AAE1"/>
                </a:solidFill>
                <a:latin typeface="Montserrat" panose="02000505000000020004" pitchFamily="2" charset="77"/>
              </a:rPr>
              <a:t>inconspicuous service</a:t>
            </a:r>
          </a:p>
          <a:p>
            <a:pPr marL="0" indent="0">
              <a:lnSpc>
                <a:spcPct val="100000"/>
              </a:lnSpc>
              <a:spcBef>
                <a:spcPts val="0"/>
              </a:spcBef>
              <a:buNone/>
            </a:pPr>
            <a:endParaRPr lang="en-GB" sz="3800" dirty="0">
              <a:latin typeface="Montserrat" panose="02000505000000020004" pitchFamily="2" charset="77"/>
            </a:endParaRPr>
          </a:p>
        </p:txBody>
      </p:sp>
    </p:spTree>
    <p:extLst>
      <p:ext uri="{BB962C8B-B14F-4D97-AF65-F5344CB8AC3E}">
        <p14:creationId xmlns:p14="http://schemas.microsoft.com/office/powerpoint/2010/main" val="307361571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FCEB7F2-751E-3C4D-8AF6-4EE7D18D4FA3}"/>
              </a:ext>
            </a:extLst>
          </p:cNvPr>
          <p:cNvSpPr>
            <a:spLocks noGrp="1"/>
          </p:cNvSpPr>
          <p:nvPr>
            <p:ph type="body" idx="1"/>
          </p:nvPr>
        </p:nvSpPr>
        <p:spPr>
          <a:xfrm>
            <a:off x="563371" y="643023"/>
            <a:ext cx="11065258" cy="5079463"/>
          </a:xfrm>
        </p:spPr>
        <p:txBody>
          <a:bodyPr anchor="t">
            <a:noAutofit/>
          </a:bodyPr>
          <a:lstStyle/>
          <a:p>
            <a:pPr marL="0" indent="0">
              <a:lnSpc>
                <a:spcPct val="100000"/>
              </a:lnSpc>
              <a:buNone/>
            </a:pPr>
            <a:r>
              <a:rPr lang="en-GB" sz="4000" b="1" baseline="30000" dirty="0">
                <a:latin typeface="Montserrat" panose="02000505000000020004" pitchFamily="2" charset="77"/>
              </a:rPr>
              <a:t>6 </a:t>
            </a:r>
            <a:r>
              <a:rPr lang="en-GB" sz="4000" b="1" i="1" dirty="0">
                <a:latin typeface="Montserrat" panose="02000505000000020004" pitchFamily="2" charset="77"/>
                <a:ea typeface="Calibri" panose="020F0502020204030204" pitchFamily="34" charset="0"/>
                <a:cs typeface="Times New Roman" panose="02020603050405020304" pitchFamily="18" charset="0"/>
              </a:rPr>
              <a:t> </a:t>
            </a:r>
            <a:r>
              <a:rPr lang="en-GB" sz="4000" dirty="0">
                <a:latin typeface="Montserrat" panose="02000505000000020004" pitchFamily="2" charset="77"/>
                <a:ea typeface="Calibri" panose="020F0502020204030204" pitchFamily="34" charset="0"/>
                <a:cs typeface="Times New Roman" panose="02020603050405020304" pitchFamily="18" charset="0"/>
              </a:rPr>
              <a:t>“Bondservants obey earthly masters with fear and trembling, with a sincere heart as you would Christ, not by the way of eye-service, as people-pleasers, but as bondservants of Christ, </a:t>
            </a:r>
            <a:r>
              <a:rPr lang="en-GB" sz="4000" dirty="0">
                <a:solidFill>
                  <a:srgbClr val="FFC000"/>
                </a:solidFill>
                <a:latin typeface="Montserrat" panose="02000505000000020004" pitchFamily="2" charset="77"/>
                <a:ea typeface="Calibri" panose="020F0502020204030204" pitchFamily="34" charset="0"/>
                <a:cs typeface="Times New Roman" panose="02020603050405020304" pitchFamily="18" charset="0"/>
              </a:rPr>
              <a:t>doing the will of God from the heart</a:t>
            </a:r>
            <a:r>
              <a:rPr lang="en-GB" sz="4000" dirty="0">
                <a:latin typeface="Montserrat" panose="02000505000000020004" pitchFamily="2" charset="77"/>
                <a:ea typeface="Calibri" panose="020F0502020204030204" pitchFamily="34" charset="0"/>
                <a:cs typeface="Times New Roman" panose="02020603050405020304" pitchFamily="18" charset="0"/>
              </a:rPr>
              <a:t>”.</a:t>
            </a:r>
            <a:r>
              <a:rPr lang="en-GB" sz="4000" dirty="0">
                <a:latin typeface="Montserrat" panose="02000505000000020004" pitchFamily="2" charset="77"/>
              </a:rPr>
              <a:t> </a:t>
            </a:r>
          </a:p>
          <a:p>
            <a:pPr marL="0" indent="0">
              <a:lnSpc>
                <a:spcPct val="100000"/>
              </a:lnSpc>
              <a:buNone/>
            </a:pPr>
            <a:r>
              <a:rPr lang="en-GB" sz="1687" dirty="0">
                <a:latin typeface="Montserrat" panose="02000505000000020004" pitchFamily="2" charset="77"/>
              </a:rPr>
              <a:t>Ephesians 6:6 ESV</a:t>
            </a:r>
          </a:p>
        </p:txBody>
      </p:sp>
    </p:spTree>
    <p:extLst>
      <p:ext uri="{BB962C8B-B14F-4D97-AF65-F5344CB8AC3E}">
        <p14:creationId xmlns:p14="http://schemas.microsoft.com/office/powerpoint/2010/main" val="72921147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FCEB7F2-751E-3C4D-8AF6-4EE7D18D4FA3}"/>
              </a:ext>
            </a:extLst>
          </p:cNvPr>
          <p:cNvSpPr>
            <a:spLocks noGrp="1"/>
          </p:cNvSpPr>
          <p:nvPr>
            <p:ph type="body" idx="1"/>
          </p:nvPr>
        </p:nvSpPr>
        <p:spPr>
          <a:xfrm>
            <a:off x="563371" y="643023"/>
            <a:ext cx="11065258" cy="5079463"/>
          </a:xfrm>
        </p:spPr>
        <p:txBody>
          <a:bodyPr anchor="t">
            <a:noAutofit/>
          </a:bodyPr>
          <a:lstStyle/>
          <a:p>
            <a:pPr marL="0" indent="0">
              <a:lnSpc>
                <a:spcPct val="100000"/>
              </a:lnSpc>
              <a:buNone/>
            </a:pPr>
            <a:r>
              <a:rPr lang="en-GB" sz="3600" b="1" baseline="30000" dirty="0">
                <a:latin typeface="Montserrat" panose="02000505000000020004" pitchFamily="2" charset="77"/>
              </a:rPr>
              <a:t>27 </a:t>
            </a:r>
            <a:r>
              <a:rPr lang="en-GB" sz="3600" dirty="0">
                <a:latin typeface="Montserrat" panose="02000505000000020004" pitchFamily="2" charset="77"/>
              </a:rPr>
              <a:t>But </a:t>
            </a:r>
            <a:r>
              <a:rPr lang="en-GB" sz="3600" dirty="0">
                <a:solidFill>
                  <a:srgbClr val="FFC000"/>
                </a:solidFill>
                <a:latin typeface="Montserrat" panose="02000505000000020004" pitchFamily="2" charset="77"/>
              </a:rPr>
              <a:t>God chose what is foolish </a:t>
            </a:r>
            <a:r>
              <a:rPr lang="en-GB" sz="3600" dirty="0">
                <a:latin typeface="Montserrat" panose="02000505000000020004" pitchFamily="2" charset="77"/>
              </a:rPr>
              <a:t>in the world to shame the wise; </a:t>
            </a:r>
            <a:r>
              <a:rPr lang="en-GB" sz="3600" dirty="0">
                <a:solidFill>
                  <a:srgbClr val="FFC000"/>
                </a:solidFill>
                <a:latin typeface="Montserrat" panose="02000505000000020004" pitchFamily="2" charset="77"/>
              </a:rPr>
              <a:t>God chose what is weak </a:t>
            </a:r>
            <a:r>
              <a:rPr lang="en-GB" sz="3600" dirty="0">
                <a:latin typeface="Montserrat" panose="02000505000000020004" pitchFamily="2" charset="77"/>
              </a:rPr>
              <a:t>in the world to shame the strong; </a:t>
            </a:r>
            <a:r>
              <a:rPr lang="en-GB" sz="3600" b="1" baseline="30000" dirty="0">
                <a:latin typeface="Montserrat" panose="02000505000000020004" pitchFamily="2" charset="77"/>
              </a:rPr>
              <a:t>28 </a:t>
            </a:r>
            <a:r>
              <a:rPr lang="en-GB" sz="3600" dirty="0">
                <a:solidFill>
                  <a:srgbClr val="FFC000"/>
                </a:solidFill>
                <a:latin typeface="Montserrat" panose="02000505000000020004" pitchFamily="2" charset="77"/>
              </a:rPr>
              <a:t>God chose what is low and despised in the world, even things that are not</a:t>
            </a:r>
            <a:r>
              <a:rPr lang="en-GB" sz="3600" dirty="0">
                <a:latin typeface="Montserrat" panose="02000505000000020004" pitchFamily="2" charset="77"/>
              </a:rPr>
              <a:t>, to bring to nothing things that are, </a:t>
            </a:r>
            <a:r>
              <a:rPr lang="en-GB" sz="3600" b="1" baseline="30000" dirty="0">
                <a:latin typeface="Montserrat" panose="02000505000000020004" pitchFamily="2" charset="77"/>
              </a:rPr>
              <a:t>29 </a:t>
            </a:r>
            <a:r>
              <a:rPr lang="en-GB" sz="3600" dirty="0">
                <a:solidFill>
                  <a:srgbClr val="FFC000"/>
                </a:solidFill>
                <a:latin typeface="Montserrat" panose="02000505000000020004" pitchFamily="2" charset="77"/>
              </a:rPr>
              <a:t>so that no human being might boast in the presence of God</a:t>
            </a:r>
            <a:r>
              <a:rPr lang="en-GB" sz="3600" dirty="0">
                <a:latin typeface="Montserrat" panose="02000505000000020004" pitchFamily="2" charset="77"/>
              </a:rPr>
              <a:t>.</a:t>
            </a:r>
          </a:p>
          <a:p>
            <a:pPr marL="0" indent="0">
              <a:lnSpc>
                <a:spcPct val="100000"/>
              </a:lnSpc>
              <a:buNone/>
            </a:pPr>
            <a:r>
              <a:rPr lang="en-GB" sz="1687" dirty="0">
                <a:latin typeface="Montserrat" panose="02000505000000020004" pitchFamily="2" charset="77"/>
              </a:rPr>
              <a:t>1 Corinthians 1: 27-29 ESV</a:t>
            </a:r>
          </a:p>
        </p:txBody>
      </p:sp>
    </p:spTree>
    <p:extLst>
      <p:ext uri="{BB962C8B-B14F-4D97-AF65-F5344CB8AC3E}">
        <p14:creationId xmlns:p14="http://schemas.microsoft.com/office/powerpoint/2010/main" val="348035039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FCEB7F2-751E-3C4D-8AF6-4EE7D18D4FA3}"/>
              </a:ext>
            </a:extLst>
          </p:cNvPr>
          <p:cNvSpPr>
            <a:spLocks noGrp="1"/>
          </p:cNvSpPr>
          <p:nvPr>
            <p:ph type="body" idx="1"/>
          </p:nvPr>
        </p:nvSpPr>
        <p:spPr>
          <a:xfrm>
            <a:off x="547986" y="643023"/>
            <a:ext cx="11096029" cy="5079463"/>
          </a:xfrm>
        </p:spPr>
        <p:txBody>
          <a:bodyPr anchor="t">
            <a:noAutofit/>
          </a:bodyPr>
          <a:lstStyle/>
          <a:p>
            <a:pPr marL="0" indent="0">
              <a:lnSpc>
                <a:spcPct val="100000"/>
              </a:lnSpc>
              <a:spcBef>
                <a:spcPts val="0"/>
              </a:spcBef>
              <a:buNone/>
            </a:pPr>
            <a:r>
              <a:rPr lang="en-GB" sz="3800" dirty="0">
                <a:latin typeface="Montserrat" panose="02000505000000020004" pitchFamily="2" charset="77"/>
              </a:rPr>
              <a:t>1. He saw the value of </a:t>
            </a:r>
            <a:r>
              <a:rPr lang="en-GB" sz="3800" b="1" dirty="0">
                <a:solidFill>
                  <a:srgbClr val="26AAE1"/>
                </a:solidFill>
                <a:latin typeface="Montserrat" panose="02000505000000020004" pitchFamily="2" charset="77"/>
              </a:rPr>
              <a:t>individual people</a:t>
            </a:r>
          </a:p>
          <a:p>
            <a:pPr marL="0" indent="0">
              <a:lnSpc>
                <a:spcPct val="100000"/>
              </a:lnSpc>
              <a:spcBef>
                <a:spcPts val="0"/>
              </a:spcBef>
              <a:buNone/>
            </a:pPr>
            <a:r>
              <a:rPr lang="en-GB" sz="3800" dirty="0">
                <a:latin typeface="Montserrat" panose="02000505000000020004" pitchFamily="2" charset="77"/>
              </a:rPr>
              <a:t>2. He saw the value of </a:t>
            </a:r>
            <a:r>
              <a:rPr lang="en-GB" sz="3800" b="1" dirty="0">
                <a:solidFill>
                  <a:srgbClr val="26AAE1"/>
                </a:solidFill>
                <a:latin typeface="Montserrat" panose="02000505000000020004" pitchFamily="2" charset="77"/>
              </a:rPr>
              <a:t>insignificant gifts</a:t>
            </a:r>
          </a:p>
          <a:p>
            <a:pPr marL="0" indent="0">
              <a:lnSpc>
                <a:spcPct val="100000"/>
              </a:lnSpc>
              <a:spcBef>
                <a:spcPts val="0"/>
              </a:spcBef>
              <a:buNone/>
            </a:pPr>
            <a:r>
              <a:rPr lang="en-GB" sz="3800" dirty="0">
                <a:latin typeface="Montserrat" panose="02000505000000020004" pitchFamily="2" charset="77"/>
              </a:rPr>
              <a:t>3. He saw the value of </a:t>
            </a:r>
            <a:r>
              <a:rPr lang="en-GB" sz="3800" b="1" dirty="0">
                <a:solidFill>
                  <a:srgbClr val="26AAE1"/>
                </a:solidFill>
                <a:latin typeface="Montserrat" panose="02000505000000020004" pitchFamily="2" charset="77"/>
              </a:rPr>
              <a:t>inconspicuous service</a:t>
            </a:r>
          </a:p>
          <a:p>
            <a:pPr marL="0" indent="0">
              <a:lnSpc>
                <a:spcPct val="100000"/>
              </a:lnSpc>
              <a:spcBef>
                <a:spcPts val="0"/>
              </a:spcBef>
              <a:buNone/>
            </a:pPr>
            <a:endParaRPr lang="en-GB" sz="3800" dirty="0">
              <a:latin typeface="Montserrat" panose="02000505000000020004" pitchFamily="2" charset="77"/>
            </a:endParaRPr>
          </a:p>
        </p:txBody>
      </p:sp>
    </p:spTree>
    <p:extLst>
      <p:ext uri="{BB962C8B-B14F-4D97-AF65-F5344CB8AC3E}">
        <p14:creationId xmlns:p14="http://schemas.microsoft.com/office/powerpoint/2010/main" val="2496417397"/>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It may be easier to just chose someone, but it is much more important to join God where He is already working."/>
          <p:cNvSpPr txBox="1"/>
          <p:nvPr/>
        </p:nvSpPr>
        <p:spPr>
          <a:xfrm>
            <a:off x="1938479" y="604630"/>
            <a:ext cx="8315042" cy="4832732"/>
          </a:xfrm>
          <a:prstGeom prst="rect">
            <a:avLst/>
          </a:prstGeom>
          <a:ln w="12700">
            <a:miter lim="400000"/>
          </a:ln>
          <a:extLst>
            <a:ext uri="{C572A759-6A51-4108-AA02-DFA0A04FC94B}">
              <ma14:wrappingTextBoxFlag xmlns:ma14="http://schemas.microsoft.com/office/mac/drawingml/2011/main" xmlns="" val="1"/>
            </a:ext>
          </a:extLst>
        </p:spPr>
        <p:txBody>
          <a:bodyPr lIns="35718" tIns="35718" rIns="35718" bIns="35718" anchor="ctr">
            <a:spAutoFit/>
          </a:bodyPr>
          <a:lstStyle>
            <a:lvl1pPr>
              <a:defRPr sz="6500" b="0">
                <a:latin typeface="American Typewriter"/>
                <a:ea typeface="American Typewriter"/>
                <a:cs typeface="American Typewriter"/>
                <a:sym typeface="American Typewriter"/>
              </a:defRPr>
            </a:lvl1pPr>
          </a:lstStyle>
          <a:p>
            <a:pPr algn="ctr">
              <a:defRPr sz="11100"/>
            </a:pPr>
            <a:r>
              <a:rPr lang="en-GB" sz="6187" dirty="0">
                <a:latin typeface="Montserrat" panose="02000505000000020004" pitchFamily="2" charset="77"/>
                <a:cs typeface="Arial" panose="020B0604020202020204" pitchFamily="34" charset="0"/>
              </a:rPr>
              <a:t>identify</a:t>
            </a:r>
          </a:p>
          <a:p>
            <a:pPr algn="ctr">
              <a:defRPr sz="11100"/>
            </a:pPr>
            <a:r>
              <a:rPr lang="en-GB" sz="6187" dirty="0">
                <a:latin typeface="Montserrat" panose="02000505000000020004" pitchFamily="2" charset="77"/>
                <a:cs typeface="Arial" panose="020B0604020202020204" pitchFamily="34" charset="0"/>
              </a:rPr>
              <a:t>intercede</a:t>
            </a:r>
          </a:p>
          <a:p>
            <a:pPr algn="ctr">
              <a:defRPr sz="11100"/>
            </a:pPr>
            <a:r>
              <a:rPr lang="en-GB" sz="6187" dirty="0">
                <a:latin typeface="Montserrat" panose="02000505000000020004" pitchFamily="2" charset="77"/>
                <a:cs typeface="Arial" panose="020B0604020202020204" pitchFamily="34" charset="0"/>
              </a:rPr>
              <a:t>invest</a:t>
            </a:r>
          </a:p>
          <a:p>
            <a:pPr algn="ctr">
              <a:defRPr sz="11100"/>
            </a:pPr>
            <a:r>
              <a:rPr lang="en-GB" sz="6187" dirty="0">
                <a:latin typeface="Montserrat" panose="02000505000000020004" pitchFamily="2" charset="77"/>
                <a:cs typeface="Arial" panose="020B0604020202020204" pitchFamily="34" charset="0"/>
              </a:rPr>
              <a:t>intentional</a:t>
            </a:r>
          </a:p>
          <a:p>
            <a:pPr algn="ctr">
              <a:defRPr sz="11100"/>
            </a:pPr>
            <a:r>
              <a:rPr lang="en-GB" sz="6187" dirty="0">
                <a:latin typeface="Montserrat" panose="02000505000000020004" pitchFamily="2" charset="77"/>
                <a:cs typeface="Arial" panose="020B0604020202020204" pitchFamily="34" charset="0"/>
              </a:rPr>
              <a:t>invite</a:t>
            </a:r>
          </a:p>
        </p:txBody>
      </p:sp>
    </p:spTree>
    <p:extLst>
      <p:ext uri="{BB962C8B-B14F-4D97-AF65-F5344CB8AC3E}">
        <p14:creationId xmlns:p14="http://schemas.microsoft.com/office/powerpoint/2010/main" val="9486712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26E852F-19A5-A440-8457-6230E1185C2A}"/>
              </a:ext>
            </a:extLst>
          </p:cNvPr>
          <p:cNvSpPr>
            <a:spLocks noGrp="1"/>
          </p:cNvSpPr>
          <p:nvPr>
            <p:ph type="body" idx="1"/>
          </p:nvPr>
        </p:nvSpPr>
        <p:spPr>
          <a:xfrm>
            <a:off x="892969" y="1886672"/>
            <a:ext cx="10406063" cy="2395961"/>
          </a:xfrm>
        </p:spPr>
        <p:txBody>
          <a:bodyPr anchor="t" anchorCtr="0">
            <a:normAutofit/>
          </a:bodyPr>
          <a:lstStyle/>
          <a:p>
            <a:pPr marL="0" indent="0" algn="ctr">
              <a:spcBef>
                <a:spcPts val="0"/>
              </a:spcBef>
              <a:buNone/>
            </a:pPr>
            <a:r>
              <a:rPr lang="en-GB" sz="8086" b="1" dirty="0">
                <a:solidFill>
                  <a:schemeClr val="tx1">
                    <a:lumMod val="75000"/>
                    <a:lumOff val="25000"/>
                  </a:schemeClr>
                </a:solidFill>
                <a:latin typeface="Montserrat" panose="02000505000000020004" pitchFamily="2" charset="77"/>
                <a:ea typeface="Open Sans" panose="020B0606030504020204" pitchFamily="34" charset="0"/>
                <a:cs typeface="Open Sans" panose="020B0606030504020204" pitchFamily="34" charset="0"/>
              </a:rPr>
              <a:t>It’s a Wonderful Life</a:t>
            </a:r>
          </a:p>
          <a:p>
            <a:pPr marL="0" indent="0" algn="ctr">
              <a:spcBef>
                <a:spcPts val="0"/>
              </a:spcBef>
              <a:buNone/>
            </a:pPr>
            <a:r>
              <a:rPr lang="en-GB" sz="3797" b="1" dirty="0">
                <a:solidFill>
                  <a:srgbClr val="26AAE3"/>
                </a:solidFill>
                <a:latin typeface="Montserrat" panose="02000505000000020004" pitchFamily="2" charset="77"/>
                <a:ea typeface="Open Sans" panose="020B0606030504020204" pitchFamily="34" charset="0"/>
                <a:cs typeface="Open Sans" panose="020B0606030504020204" pitchFamily="34" charset="0"/>
              </a:rPr>
              <a:t>……………………….</a:t>
            </a:r>
          </a:p>
          <a:p>
            <a:pPr marL="0" indent="0" algn="ctr">
              <a:spcBef>
                <a:spcPts val="0"/>
              </a:spcBef>
              <a:buNone/>
            </a:pPr>
            <a:r>
              <a:rPr lang="en-GB" sz="3797" b="1" dirty="0">
                <a:solidFill>
                  <a:srgbClr val="26AAE3"/>
                </a:solidFill>
                <a:latin typeface="Montserrat" panose="02000505000000020004" pitchFamily="2" charset="77"/>
                <a:ea typeface="Open Sans" panose="020B0606030504020204" pitchFamily="34" charset="0"/>
                <a:cs typeface="Open Sans" panose="020B0606030504020204" pitchFamily="34" charset="0"/>
              </a:rPr>
              <a:t>John 1:40-42</a:t>
            </a:r>
            <a:endParaRPr lang="en-GB" sz="3375" b="1" dirty="0">
              <a:solidFill>
                <a:srgbClr val="26AAE3"/>
              </a:solidFill>
              <a:latin typeface="Montserrat" panose="02000505000000020004" pitchFamily="2" charset="77"/>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237305967"/>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9E195E-F75F-014A-873B-5D76600F5D18}"/>
              </a:ext>
            </a:extLst>
          </p:cNvPr>
          <p:cNvPicPr>
            <a:picLocks noChangeAspect="1"/>
          </p:cNvPicPr>
          <p:nvPr/>
        </p:nvPicPr>
        <p:blipFill rotWithShape="1">
          <a:blip r:embed="rId2"/>
          <a:srcRect l="5397" t="4938" r="7406" b="9346"/>
          <a:stretch/>
        </p:blipFill>
        <p:spPr>
          <a:xfrm>
            <a:off x="328614" y="177348"/>
            <a:ext cx="4000500" cy="5512891"/>
          </a:xfrm>
          <a:prstGeom prst="rect">
            <a:avLst/>
          </a:prstGeom>
        </p:spPr>
      </p:pic>
      <p:pic>
        <p:nvPicPr>
          <p:cNvPr id="3" name="Picture 2">
            <a:extLst>
              <a:ext uri="{FF2B5EF4-FFF2-40B4-BE49-F238E27FC236}">
                <a16:creationId xmlns:a16="http://schemas.microsoft.com/office/drawing/2014/main" id="{60A49BFB-083A-BA48-9A9F-5F880D75D3E5}"/>
              </a:ext>
            </a:extLst>
          </p:cNvPr>
          <p:cNvPicPr>
            <a:picLocks noChangeAspect="1"/>
          </p:cNvPicPr>
          <p:nvPr/>
        </p:nvPicPr>
        <p:blipFill>
          <a:blip r:embed="rId3"/>
          <a:stretch>
            <a:fillRect/>
          </a:stretch>
        </p:blipFill>
        <p:spPr>
          <a:xfrm>
            <a:off x="8212661" y="177349"/>
            <a:ext cx="3565002" cy="5512890"/>
          </a:xfrm>
          <a:prstGeom prst="rect">
            <a:avLst/>
          </a:prstGeom>
        </p:spPr>
      </p:pic>
      <p:pic>
        <p:nvPicPr>
          <p:cNvPr id="4" name="Picture 3">
            <a:extLst>
              <a:ext uri="{FF2B5EF4-FFF2-40B4-BE49-F238E27FC236}">
                <a16:creationId xmlns:a16="http://schemas.microsoft.com/office/drawing/2014/main" id="{EAA6A292-0C8D-4F42-9BEB-1C3151F59787}"/>
              </a:ext>
            </a:extLst>
          </p:cNvPr>
          <p:cNvPicPr>
            <a:picLocks noChangeAspect="1"/>
          </p:cNvPicPr>
          <p:nvPr/>
        </p:nvPicPr>
        <p:blipFill>
          <a:blip r:embed="rId4"/>
          <a:stretch>
            <a:fillRect/>
          </a:stretch>
        </p:blipFill>
        <p:spPr>
          <a:xfrm>
            <a:off x="5395913" y="177348"/>
            <a:ext cx="1400174" cy="5676380"/>
          </a:xfrm>
          <a:prstGeom prst="rect">
            <a:avLst/>
          </a:prstGeom>
        </p:spPr>
      </p:pic>
      <p:sp>
        <p:nvSpPr>
          <p:cNvPr id="5" name="TextBox 4">
            <a:extLst>
              <a:ext uri="{FF2B5EF4-FFF2-40B4-BE49-F238E27FC236}">
                <a16:creationId xmlns:a16="http://schemas.microsoft.com/office/drawing/2014/main" id="{B191A88B-C19F-E24D-B48F-8A2B9CC7A0DF}"/>
              </a:ext>
            </a:extLst>
          </p:cNvPr>
          <p:cNvSpPr txBox="1"/>
          <p:nvPr/>
        </p:nvSpPr>
        <p:spPr>
          <a:xfrm>
            <a:off x="1923327" y="6099858"/>
            <a:ext cx="8345347" cy="584775"/>
          </a:xfrm>
          <a:prstGeom prst="rect">
            <a:avLst/>
          </a:prstGeom>
          <a:solidFill>
            <a:srgbClr val="26AAE1"/>
          </a:solidFill>
        </p:spPr>
        <p:txBody>
          <a:bodyPr wrap="square" rtlCol="0">
            <a:spAutoFit/>
          </a:bodyPr>
          <a:lstStyle/>
          <a:p>
            <a:pPr algn="ctr"/>
            <a:r>
              <a:rPr lang="en-GB" sz="3200" b="1" dirty="0" err="1">
                <a:solidFill>
                  <a:schemeClr val="bg1"/>
                </a:solidFill>
                <a:latin typeface="Montserrat" panose="02000505000000020004" pitchFamily="2" charset="77"/>
              </a:rPr>
              <a:t>redeemerchurchcolchester.org</a:t>
            </a:r>
            <a:r>
              <a:rPr lang="en-GB" sz="3200" b="1" dirty="0">
                <a:solidFill>
                  <a:schemeClr val="bg1"/>
                </a:solidFill>
                <a:latin typeface="Montserrat" panose="02000505000000020004" pitchFamily="2" charset="77"/>
              </a:rPr>
              <a:t>/one</a:t>
            </a:r>
          </a:p>
        </p:txBody>
      </p:sp>
    </p:spTree>
    <p:extLst>
      <p:ext uri="{BB962C8B-B14F-4D97-AF65-F5344CB8AC3E}">
        <p14:creationId xmlns:p14="http://schemas.microsoft.com/office/powerpoint/2010/main" val="42741154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F0E910-96C9-E24F-8914-AD9BDD31EC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313"/>
            <a:ext cx="12192000" cy="6864626"/>
          </a:xfrm>
          <a:prstGeom prst="rect">
            <a:avLst/>
          </a:prstGeom>
        </p:spPr>
      </p:pic>
    </p:spTree>
    <p:extLst>
      <p:ext uri="{BB962C8B-B14F-4D97-AF65-F5344CB8AC3E}">
        <p14:creationId xmlns:p14="http://schemas.microsoft.com/office/powerpoint/2010/main" val="1719195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8F650-BD77-4103-8F57-02F7C86B2275}"/>
              </a:ext>
            </a:extLst>
          </p:cNvPr>
          <p:cNvSpPr>
            <a:spLocks noGrp="1"/>
          </p:cNvSpPr>
          <p:nvPr>
            <p:ph type="title"/>
          </p:nvPr>
        </p:nvSpPr>
        <p:spPr>
          <a:xfrm>
            <a:off x="838200" y="365126"/>
            <a:ext cx="10515600" cy="45719"/>
          </a:xfrm>
        </p:spPr>
        <p:txBody>
          <a:bodyPr>
            <a:normAutofit fontScale="90000"/>
          </a:bodyPr>
          <a:lstStyle/>
          <a:p>
            <a:endParaRPr lang="en-GB" dirty="0"/>
          </a:p>
        </p:txBody>
      </p:sp>
      <p:pic>
        <p:nvPicPr>
          <p:cNvPr id="4" name="Picture 3">
            <a:extLst>
              <a:ext uri="{FF2B5EF4-FFF2-40B4-BE49-F238E27FC236}">
                <a16:creationId xmlns:a16="http://schemas.microsoft.com/office/drawing/2014/main" id="{A6458D60-A6EA-4933-94A4-8BDC8EE3FA3E}"/>
              </a:ext>
            </a:extLst>
          </p:cNvPr>
          <p:cNvPicPr>
            <a:picLocks noChangeAspect="1"/>
          </p:cNvPicPr>
          <p:nvPr/>
        </p:nvPicPr>
        <p:blipFill>
          <a:blip r:embed="rId2"/>
          <a:stretch>
            <a:fillRect/>
          </a:stretch>
        </p:blipFill>
        <p:spPr>
          <a:xfrm>
            <a:off x="2305877" y="571501"/>
            <a:ext cx="7487479" cy="5378725"/>
          </a:xfrm>
          <a:prstGeom prst="rect">
            <a:avLst/>
          </a:prstGeom>
        </p:spPr>
      </p:pic>
      <p:sp>
        <p:nvSpPr>
          <p:cNvPr id="3" name="Text Placeholder 2">
            <a:extLst>
              <a:ext uri="{FF2B5EF4-FFF2-40B4-BE49-F238E27FC236}">
                <a16:creationId xmlns:a16="http://schemas.microsoft.com/office/drawing/2014/main" id="{A267795B-0760-4CE8-B0FB-0A9155A04E24}"/>
              </a:ext>
            </a:extLst>
          </p:cNvPr>
          <p:cNvSpPr>
            <a:spLocks noGrp="1"/>
          </p:cNvSpPr>
          <p:nvPr>
            <p:ph type="body" idx="1"/>
          </p:nvPr>
        </p:nvSpPr>
        <p:spPr>
          <a:xfrm>
            <a:off x="838200" y="571501"/>
            <a:ext cx="10515600" cy="5378725"/>
          </a:xfrm>
        </p:spPr>
        <p:txBody>
          <a:bodyPr/>
          <a:lstStyle/>
          <a:p>
            <a:pPr marL="0" indent="0">
              <a:buNone/>
            </a:pPr>
            <a:endParaRPr lang="en-GB" dirty="0"/>
          </a:p>
        </p:txBody>
      </p:sp>
    </p:spTree>
    <p:extLst>
      <p:ext uri="{BB962C8B-B14F-4D97-AF65-F5344CB8AC3E}">
        <p14:creationId xmlns:p14="http://schemas.microsoft.com/office/powerpoint/2010/main" val="33931561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26E852F-19A5-A440-8457-6230E1185C2A}"/>
              </a:ext>
            </a:extLst>
          </p:cNvPr>
          <p:cNvSpPr>
            <a:spLocks noGrp="1"/>
          </p:cNvSpPr>
          <p:nvPr>
            <p:ph type="body" idx="1"/>
          </p:nvPr>
        </p:nvSpPr>
        <p:spPr>
          <a:xfrm>
            <a:off x="892969" y="1886672"/>
            <a:ext cx="10406063" cy="2395961"/>
          </a:xfrm>
        </p:spPr>
        <p:txBody>
          <a:bodyPr anchor="t" anchorCtr="0">
            <a:normAutofit/>
          </a:bodyPr>
          <a:lstStyle/>
          <a:p>
            <a:pPr marL="0" indent="0" algn="ctr">
              <a:spcBef>
                <a:spcPts val="0"/>
              </a:spcBef>
              <a:buNone/>
            </a:pPr>
            <a:r>
              <a:rPr lang="en-GB" sz="8086" b="1" dirty="0">
                <a:solidFill>
                  <a:schemeClr val="tx1">
                    <a:lumMod val="75000"/>
                    <a:lumOff val="25000"/>
                  </a:schemeClr>
                </a:solidFill>
                <a:latin typeface="Montserrat" panose="02000505000000020004" pitchFamily="2" charset="77"/>
                <a:ea typeface="Open Sans" panose="020B0606030504020204" pitchFamily="34" charset="0"/>
                <a:cs typeface="Open Sans" panose="020B0606030504020204" pitchFamily="34" charset="0"/>
              </a:rPr>
              <a:t>It’s a Wonderful Life</a:t>
            </a:r>
          </a:p>
          <a:p>
            <a:pPr marL="0" indent="0" algn="ctr">
              <a:spcBef>
                <a:spcPts val="0"/>
              </a:spcBef>
              <a:buNone/>
            </a:pPr>
            <a:r>
              <a:rPr lang="en-GB" sz="3797" b="1" dirty="0">
                <a:solidFill>
                  <a:srgbClr val="26AAE3"/>
                </a:solidFill>
                <a:latin typeface="Montserrat" panose="02000505000000020004" pitchFamily="2" charset="77"/>
                <a:ea typeface="Open Sans" panose="020B0606030504020204" pitchFamily="34" charset="0"/>
                <a:cs typeface="Open Sans" panose="020B0606030504020204" pitchFamily="34" charset="0"/>
              </a:rPr>
              <a:t>……………………….</a:t>
            </a:r>
          </a:p>
          <a:p>
            <a:pPr marL="0" indent="0" algn="ctr">
              <a:spcBef>
                <a:spcPts val="0"/>
              </a:spcBef>
              <a:buNone/>
            </a:pPr>
            <a:r>
              <a:rPr lang="en-GB" sz="3797" b="1" dirty="0">
                <a:solidFill>
                  <a:srgbClr val="26AAE3"/>
                </a:solidFill>
                <a:latin typeface="Montserrat" panose="02000505000000020004" pitchFamily="2" charset="77"/>
                <a:ea typeface="Open Sans" panose="020B0606030504020204" pitchFamily="34" charset="0"/>
                <a:cs typeface="Open Sans" panose="020B0606030504020204" pitchFamily="34" charset="0"/>
              </a:rPr>
              <a:t>John 1:40-42</a:t>
            </a:r>
            <a:endParaRPr lang="en-GB" sz="3375" b="1" dirty="0">
              <a:solidFill>
                <a:srgbClr val="26AAE3"/>
              </a:solidFill>
              <a:latin typeface="Montserrat" panose="02000505000000020004" pitchFamily="2" charset="77"/>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58471183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FCEB7F2-751E-3C4D-8AF6-4EE7D18D4FA3}"/>
              </a:ext>
            </a:extLst>
          </p:cNvPr>
          <p:cNvSpPr>
            <a:spLocks noGrp="1"/>
          </p:cNvSpPr>
          <p:nvPr>
            <p:ph type="body" idx="1"/>
          </p:nvPr>
        </p:nvSpPr>
        <p:spPr>
          <a:xfrm>
            <a:off x="563371" y="643023"/>
            <a:ext cx="11065258" cy="5079463"/>
          </a:xfrm>
        </p:spPr>
        <p:txBody>
          <a:bodyPr anchor="t">
            <a:noAutofit/>
          </a:bodyPr>
          <a:lstStyle/>
          <a:p>
            <a:pPr marL="0" indent="0">
              <a:lnSpc>
                <a:spcPct val="100000"/>
              </a:lnSpc>
              <a:buNone/>
            </a:pPr>
            <a:r>
              <a:rPr lang="en-GB" baseline="30000" dirty="0">
                <a:latin typeface="Montserrat" panose="02000505000000020004" pitchFamily="2" charset="77"/>
              </a:rPr>
              <a:t>32</a:t>
            </a:r>
            <a:r>
              <a:rPr lang="en-GB" dirty="0">
                <a:latin typeface="Montserrat" panose="02000505000000020004" pitchFamily="2" charset="77"/>
              </a:rPr>
              <a:t> John (the Baptist) was standing with two of his disciples, and he looked at Jesus as he walked by and said, “Behold, the Lamb of God”. The two disciples heard him say this, and they followed Jesus”…</a:t>
            </a:r>
          </a:p>
          <a:p>
            <a:pPr marL="0" indent="0">
              <a:lnSpc>
                <a:spcPct val="100000"/>
              </a:lnSpc>
              <a:buNone/>
            </a:pPr>
            <a:endParaRPr lang="en-GB" sz="1100" dirty="0">
              <a:latin typeface="Montserrat" panose="02000505000000020004" pitchFamily="2" charset="77"/>
            </a:endParaRPr>
          </a:p>
          <a:p>
            <a:pPr marL="0" indent="0">
              <a:lnSpc>
                <a:spcPct val="100000"/>
              </a:lnSpc>
              <a:buNone/>
            </a:pPr>
            <a:r>
              <a:rPr lang="en-GB" b="1" baseline="30000" dirty="0">
                <a:latin typeface="Montserrat" panose="02000505000000020004" pitchFamily="2" charset="77"/>
              </a:rPr>
              <a:t>40 </a:t>
            </a:r>
            <a:r>
              <a:rPr lang="en-GB" dirty="0">
                <a:latin typeface="Montserrat" panose="02000505000000020004" pitchFamily="2" charset="77"/>
              </a:rPr>
              <a:t>One of the two who heard John speak and followed Jesus was Andrew, Simon Peter's brother. </a:t>
            </a:r>
            <a:r>
              <a:rPr lang="en-GB" b="1" baseline="30000" dirty="0">
                <a:latin typeface="Montserrat" panose="02000505000000020004" pitchFamily="2" charset="77"/>
              </a:rPr>
              <a:t>41 </a:t>
            </a:r>
            <a:r>
              <a:rPr lang="en-GB" dirty="0">
                <a:solidFill>
                  <a:srgbClr val="FFC000"/>
                </a:solidFill>
                <a:latin typeface="Montserrat" panose="02000505000000020004" pitchFamily="2" charset="77"/>
              </a:rPr>
              <a:t>He first found his own brother Simon </a:t>
            </a:r>
            <a:r>
              <a:rPr lang="en-GB" dirty="0">
                <a:latin typeface="Montserrat" panose="02000505000000020004" pitchFamily="2" charset="77"/>
              </a:rPr>
              <a:t>and said to him, “We have found the Messiah” (which means Christ). </a:t>
            </a:r>
            <a:r>
              <a:rPr lang="en-GB" b="1" baseline="30000" dirty="0">
                <a:latin typeface="Montserrat" panose="02000505000000020004" pitchFamily="2" charset="77"/>
              </a:rPr>
              <a:t>42 </a:t>
            </a:r>
            <a:r>
              <a:rPr lang="en-GB" dirty="0">
                <a:solidFill>
                  <a:srgbClr val="FFC000"/>
                </a:solidFill>
                <a:latin typeface="Montserrat" panose="02000505000000020004" pitchFamily="2" charset="77"/>
              </a:rPr>
              <a:t>He brought him to Jesus</a:t>
            </a:r>
            <a:r>
              <a:rPr lang="en-GB" dirty="0">
                <a:latin typeface="Montserrat" panose="02000505000000020004" pitchFamily="2" charset="77"/>
              </a:rPr>
              <a:t>. Jesus looked at him and said, “You are Simon the son of John. You shall be called Cephas” (which means Peter).</a:t>
            </a:r>
          </a:p>
          <a:p>
            <a:pPr marL="0" indent="0">
              <a:lnSpc>
                <a:spcPct val="100000"/>
              </a:lnSpc>
              <a:buNone/>
            </a:pPr>
            <a:r>
              <a:rPr lang="en-GB" sz="1687" dirty="0">
                <a:latin typeface="Montserrat" panose="02000505000000020004" pitchFamily="2" charset="77"/>
              </a:rPr>
              <a:t>John 1:38-42 ESV</a:t>
            </a:r>
          </a:p>
        </p:txBody>
      </p:sp>
    </p:spTree>
    <p:extLst>
      <p:ext uri="{BB962C8B-B14F-4D97-AF65-F5344CB8AC3E}">
        <p14:creationId xmlns:p14="http://schemas.microsoft.com/office/powerpoint/2010/main" val="400378976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FCEB7F2-751E-3C4D-8AF6-4EE7D18D4FA3}"/>
              </a:ext>
            </a:extLst>
          </p:cNvPr>
          <p:cNvSpPr>
            <a:spLocks noGrp="1"/>
          </p:cNvSpPr>
          <p:nvPr>
            <p:ph type="body" idx="1"/>
          </p:nvPr>
        </p:nvSpPr>
        <p:spPr>
          <a:xfrm>
            <a:off x="547986" y="643023"/>
            <a:ext cx="11096029" cy="5079463"/>
          </a:xfrm>
        </p:spPr>
        <p:txBody>
          <a:bodyPr anchor="t">
            <a:noAutofit/>
          </a:bodyPr>
          <a:lstStyle/>
          <a:p>
            <a:pPr marL="0" indent="0">
              <a:lnSpc>
                <a:spcPct val="100000"/>
              </a:lnSpc>
              <a:spcBef>
                <a:spcPts val="0"/>
              </a:spcBef>
              <a:buNone/>
            </a:pPr>
            <a:r>
              <a:rPr lang="en-GB" sz="3800" dirty="0">
                <a:latin typeface="Montserrat" panose="02000505000000020004" pitchFamily="2" charset="77"/>
              </a:rPr>
              <a:t>1.  He saw the value of </a:t>
            </a:r>
            <a:r>
              <a:rPr lang="en-GB" sz="3800" b="1" dirty="0">
                <a:solidFill>
                  <a:srgbClr val="26AAE1"/>
                </a:solidFill>
                <a:latin typeface="Montserrat" panose="02000505000000020004" pitchFamily="2" charset="77"/>
              </a:rPr>
              <a:t>individual people</a:t>
            </a:r>
          </a:p>
          <a:p>
            <a:pPr marL="0" indent="0">
              <a:lnSpc>
                <a:spcPct val="100000"/>
              </a:lnSpc>
              <a:spcBef>
                <a:spcPts val="0"/>
              </a:spcBef>
              <a:buNone/>
            </a:pPr>
            <a:endParaRPr lang="en-GB" sz="3800" dirty="0">
              <a:latin typeface="Montserrat" panose="02000505000000020004" pitchFamily="2" charset="77"/>
            </a:endParaRPr>
          </a:p>
        </p:txBody>
      </p:sp>
    </p:spTree>
    <p:extLst>
      <p:ext uri="{BB962C8B-B14F-4D97-AF65-F5344CB8AC3E}">
        <p14:creationId xmlns:p14="http://schemas.microsoft.com/office/powerpoint/2010/main" val="285755315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FCEB7F2-751E-3C4D-8AF6-4EE7D18D4FA3}"/>
              </a:ext>
            </a:extLst>
          </p:cNvPr>
          <p:cNvSpPr>
            <a:spLocks noGrp="1"/>
          </p:cNvSpPr>
          <p:nvPr>
            <p:ph type="body" idx="1"/>
          </p:nvPr>
        </p:nvSpPr>
        <p:spPr>
          <a:xfrm>
            <a:off x="563371" y="643023"/>
            <a:ext cx="11065258" cy="5079463"/>
          </a:xfrm>
        </p:spPr>
        <p:txBody>
          <a:bodyPr anchor="t">
            <a:noAutofit/>
          </a:bodyPr>
          <a:lstStyle/>
          <a:p>
            <a:pPr marL="0" indent="0">
              <a:lnSpc>
                <a:spcPct val="100000"/>
              </a:lnSpc>
              <a:buNone/>
            </a:pPr>
            <a:r>
              <a:rPr lang="en-GB" sz="3200" dirty="0">
                <a:latin typeface="Montserrat" panose="02000505000000020004" pitchFamily="2" charset="77"/>
              </a:rPr>
              <a:t> </a:t>
            </a:r>
            <a:r>
              <a:rPr lang="en-GB" sz="3200" b="1" baseline="30000" dirty="0">
                <a:latin typeface="Montserrat" panose="02000505000000020004" pitchFamily="2" charset="77"/>
              </a:rPr>
              <a:t>40 </a:t>
            </a:r>
            <a:r>
              <a:rPr lang="en-GB" sz="3200" dirty="0">
                <a:latin typeface="Montserrat" panose="02000505000000020004" pitchFamily="2" charset="77"/>
              </a:rPr>
              <a:t>One of the two who heard John speak and followed Jesus was Andrew, Simon Peter's brother. </a:t>
            </a:r>
            <a:r>
              <a:rPr lang="en-GB" sz="3200" b="1" baseline="30000" dirty="0">
                <a:latin typeface="Montserrat" panose="02000505000000020004" pitchFamily="2" charset="77"/>
              </a:rPr>
              <a:t>41 </a:t>
            </a:r>
            <a:r>
              <a:rPr lang="en-GB" sz="3200" dirty="0">
                <a:latin typeface="Montserrat" panose="02000505000000020004" pitchFamily="2" charset="77"/>
              </a:rPr>
              <a:t>He first found his own brother Simon and said to him, “We have found the Messiah” (which means Christ). </a:t>
            </a:r>
            <a:r>
              <a:rPr lang="en-GB" sz="3200" b="1" baseline="30000" dirty="0">
                <a:latin typeface="Montserrat" panose="02000505000000020004" pitchFamily="2" charset="77"/>
              </a:rPr>
              <a:t>42 </a:t>
            </a:r>
            <a:r>
              <a:rPr lang="en-GB" sz="3200" dirty="0">
                <a:solidFill>
                  <a:srgbClr val="FFC000"/>
                </a:solidFill>
                <a:latin typeface="Montserrat" panose="02000505000000020004" pitchFamily="2" charset="77"/>
              </a:rPr>
              <a:t>He brought him to Jesus</a:t>
            </a:r>
            <a:r>
              <a:rPr lang="en-GB" sz="3200" dirty="0">
                <a:latin typeface="Montserrat" panose="02000505000000020004" pitchFamily="2" charset="77"/>
              </a:rPr>
              <a:t>. Jesus looked at him and said, “You are Simon the son of John. You shall be called Cephas” (which means Peter).</a:t>
            </a:r>
          </a:p>
          <a:p>
            <a:pPr marL="0" indent="0">
              <a:lnSpc>
                <a:spcPct val="100000"/>
              </a:lnSpc>
              <a:buNone/>
            </a:pPr>
            <a:r>
              <a:rPr lang="en-GB" sz="1687" dirty="0">
                <a:latin typeface="Montserrat" panose="02000505000000020004" pitchFamily="2" charset="77"/>
              </a:rPr>
              <a:t>John 1:40-42 ESV</a:t>
            </a:r>
          </a:p>
        </p:txBody>
      </p:sp>
    </p:spTree>
    <p:extLst>
      <p:ext uri="{BB962C8B-B14F-4D97-AF65-F5344CB8AC3E}">
        <p14:creationId xmlns:p14="http://schemas.microsoft.com/office/powerpoint/2010/main" val="268235578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FCEB7F2-751E-3C4D-8AF6-4EE7D18D4FA3}"/>
              </a:ext>
            </a:extLst>
          </p:cNvPr>
          <p:cNvSpPr>
            <a:spLocks noGrp="1"/>
          </p:cNvSpPr>
          <p:nvPr>
            <p:ph type="body" idx="1"/>
          </p:nvPr>
        </p:nvSpPr>
        <p:spPr>
          <a:xfrm>
            <a:off x="547986" y="643023"/>
            <a:ext cx="11096029" cy="5079463"/>
          </a:xfrm>
        </p:spPr>
        <p:txBody>
          <a:bodyPr anchor="t">
            <a:noAutofit/>
          </a:bodyPr>
          <a:lstStyle/>
          <a:p>
            <a:pPr marL="0" indent="0">
              <a:lnSpc>
                <a:spcPct val="100000"/>
              </a:lnSpc>
              <a:spcBef>
                <a:spcPts val="0"/>
              </a:spcBef>
              <a:buNone/>
            </a:pPr>
            <a:r>
              <a:rPr lang="en-GB" sz="3800" dirty="0">
                <a:solidFill>
                  <a:schemeClr val="bg1">
                    <a:lumMod val="65000"/>
                  </a:schemeClr>
                </a:solidFill>
                <a:latin typeface="Montserrat" panose="02000505000000020004" pitchFamily="2" charset="77"/>
              </a:rPr>
              <a:t>1.  He saw the value of </a:t>
            </a:r>
            <a:r>
              <a:rPr lang="en-GB" sz="3800" b="1" dirty="0">
                <a:solidFill>
                  <a:schemeClr val="bg1">
                    <a:lumMod val="65000"/>
                  </a:schemeClr>
                </a:solidFill>
                <a:latin typeface="Montserrat" panose="02000505000000020004" pitchFamily="2" charset="77"/>
              </a:rPr>
              <a:t>individual people</a:t>
            </a:r>
          </a:p>
          <a:p>
            <a:pPr marL="0" indent="0">
              <a:lnSpc>
                <a:spcPct val="100000"/>
              </a:lnSpc>
              <a:spcBef>
                <a:spcPts val="0"/>
              </a:spcBef>
              <a:buNone/>
            </a:pPr>
            <a:r>
              <a:rPr lang="en-GB" sz="3800" dirty="0">
                <a:latin typeface="Montserrat" panose="02000505000000020004" pitchFamily="2" charset="77"/>
              </a:rPr>
              <a:t>2. He saw the value of </a:t>
            </a:r>
            <a:r>
              <a:rPr lang="en-GB" sz="3800" b="1" dirty="0">
                <a:solidFill>
                  <a:srgbClr val="26AAE1"/>
                </a:solidFill>
                <a:latin typeface="Montserrat" panose="02000505000000020004" pitchFamily="2" charset="77"/>
              </a:rPr>
              <a:t>insignificant gifts</a:t>
            </a:r>
          </a:p>
          <a:p>
            <a:pPr marL="0" indent="0">
              <a:lnSpc>
                <a:spcPct val="100000"/>
              </a:lnSpc>
              <a:spcBef>
                <a:spcPts val="0"/>
              </a:spcBef>
              <a:buNone/>
            </a:pPr>
            <a:endParaRPr lang="en-GB" sz="3800" dirty="0">
              <a:latin typeface="Montserrat" panose="02000505000000020004" pitchFamily="2" charset="77"/>
            </a:endParaRPr>
          </a:p>
        </p:txBody>
      </p:sp>
    </p:spTree>
    <p:extLst>
      <p:ext uri="{BB962C8B-B14F-4D97-AF65-F5344CB8AC3E}">
        <p14:creationId xmlns:p14="http://schemas.microsoft.com/office/powerpoint/2010/main" val="426194589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FCEB7F2-751E-3C4D-8AF6-4EE7D18D4FA3}"/>
              </a:ext>
            </a:extLst>
          </p:cNvPr>
          <p:cNvSpPr>
            <a:spLocks noGrp="1"/>
          </p:cNvSpPr>
          <p:nvPr>
            <p:ph type="body" idx="1"/>
          </p:nvPr>
        </p:nvSpPr>
        <p:spPr>
          <a:xfrm>
            <a:off x="771716" y="643023"/>
            <a:ext cx="10648569" cy="5079463"/>
          </a:xfrm>
        </p:spPr>
        <p:txBody>
          <a:bodyPr anchor="t">
            <a:noAutofit/>
          </a:bodyPr>
          <a:lstStyle/>
          <a:p>
            <a:pPr marL="0" indent="0">
              <a:lnSpc>
                <a:spcPct val="100000"/>
              </a:lnSpc>
              <a:buNone/>
            </a:pPr>
            <a:r>
              <a:rPr lang="en-GB" sz="3800" baseline="30000" dirty="0">
                <a:latin typeface="Montserrat" panose="02000505000000020004" pitchFamily="2" charset="77"/>
              </a:rPr>
              <a:t>8 </a:t>
            </a:r>
            <a:r>
              <a:rPr lang="en-GB" sz="3800" dirty="0">
                <a:latin typeface="Montserrat" panose="02000505000000020004" pitchFamily="2" charset="77"/>
              </a:rPr>
              <a:t>One of his disciples, Andrew, Simon Peter's brother, said to him, </a:t>
            </a:r>
            <a:r>
              <a:rPr lang="en-GB" sz="3800" baseline="30000" dirty="0">
                <a:latin typeface="Montserrat" panose="02000505000000020004" pitchFamily="2" charset="77"/>
              </a:rPr>
              <a:t>9</a:t>
            </a:r>
            <a:r>
              <a:rPr lang="en-GB" sz="3800" dirty="0">
                <a:latin typeface="Montserrat" panose="02000505000000020004" pitchFamily="2" charset="77"/>
              </a:rPr>
              <a:t> “</a:t>
            </a:r>
            <a:r>
              <a:rPr lang="en-GB" sz="3800" dirty="0">
                <a:solidFill>
                  <a:srgbClr val="FFC000"/>
                </a:solidFill>
                <a:latin typeface="Montserrat" panose="02000505000000020004" pitchFamily="2" charset="77"/>
              </a:rPr>
              <a:t>There is a boy here who has five barley loaves and two fish, but what are they for so many?</a:t>
            </a:r>
            <a:r>
              <a:rPr lang="en-GB" sz="3800" dirty="0">
                <a:latin typeface="Montserrat" panose="02000505000000020004" pitchFamily="2" charset="77"/>
              </a:rPr>
              <a:t>”</a:t>
            </a:r>
          </a:p>
          <a:p>
            <a:pPr marL="0" indent="0">
              <a:lnSpc>
                <a:spcPct val="100000"/>
              </a:lnSpc>
              <a:buNone/>
            </a:pPr>
            <a:r>
              <a:rPr lang="en-GB" sz="1687" dirty="0">
                <a:latin typeface="Montserrat" panose="02000505000000020004" pitchFamily="2" charset="77"/>
              </a:rPr>
              <a:t>John 6:8-9 ESV</a:t>
            </a:r>
          </a:p>
        </p:txBody>
      </p:sp>
    </p:spTree>
    <p:extLst>
      <p:ext uri="{BB962C8B-B14F-4D97-AF65-F5344CB8AC3E}">
        <p14:creationId xmlns:p14="http://schemas.microsoft.com/office/powerpoint/2010/main" val="290525642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FCEB7F2-751E-3C4D-8AF6-4EE7D18D4FA3}"/>
              </a:ext>
            </a:extLst>
          </p:cNvPr>
          <p:cNvSpPr>
            <a:spLocks noGrp="1"/>
          </p:cNvSpPr>
          <p:nvPr>
            <p:ph type="body" idx="1"/>
          </p:nvPr>
        </p:nvSpPr>
        <p:spPr>
          <a:xfrm>
            <a:off x="563371" y="643023"/>
            <a:ext cx="11065258" cy="5079463"/>
          </a:xfrm>
        </p:spPr>
        <p:txBody>
          <a:bodyPr anchor="t">
            <a:noAutofit/>
          </a:bodyPr>
          <a:lstStyle/>
          <a:p>
            <a:pPr marL="0" indent="0">
              <a:lnSpc>
                <a:spcPct val="100000"/>
              </a:lnSpc>
              <a:buNone/>
            </a:pPr>
            <a:r>
              <a:rPr lang="en-GB" sz="3400" baseline="30000" dirty="0">
                <a:latin typeface="Montserrat" panose="02000505000000020004" pitchFamily="2" charset="77"/>
              </a:rPr>
              <a:t>1 </a:t>
            </a:r>
            <a:r>
              <a:rPr lang="en-GB" sz="3400" dirty="0">
                <a:latin typeface="Montserrat" panose="02000505000000020004" pitchFamily="2" charset="77"/>
              </a:rPr>
              <a:t>Jesus looked up and saw the rich putting their gifts into the offering box, </a:t>
            </a:r>
            <a:r>
              <a:rPr lang="en-GB" sz="3400" b="1" baseline="30000" dirty="0">
                <a:latin typeface="Montserrat" panose="02000505000000020004" pitchFamily="2" charset="77"/>
              </a:rPr>
              <a:t>2 </a:t>
            </a:r>
            <a:r>
              <a:rPr lang="en-GB" sz="3400" dirty="0">
                <a:latin typeface="Montserrat" panose="02000505000000020004" pitchFamily="2" charset="77"/>
              </a:rPr>
              <a:t>and he saw a poor widow put in two small copper coins. </a:t>
            </a:r>
            <a:r>
              <a:rPr lang="en-GB" sz="3400" b="1" baseline="30000" dirty="0">
                <a:latin typeface="Montserrat" panose="02000505000000020004" pitchFamily="2" charset="77"/>
              </a:rPr>
              <a:t>3 </a:t>
            </a:r>
            <a:r>
              <a:rPr lang="en-GB" sz="3400" dirty="0">
                <a:latin typeface="Montserrat" panose="02000505000000020004" pitchFamily="2" charset="77"/>
              </a:rPr>
              <a:t>And he said, “Truly, I tell you, </a:t>
            </a:r>
            <a:r>
              <a:rPr lang="en-GB" sz="3400" dirty="0">
                <a:solidFill>
                  <a:srgbClr val="FFC000"/>
                </a:solidFill>
                <a:latin typeface="Montserrat" panose="02000505000000020004" pitchFamily="2" charset="77"/>
              </a:rPr>
              <a:t>this poor widow has put in more than all of them</a:t>
            </a:r>
            <a:r>
              <a:rPr lang="en-GB" sz="3400" dirty="0">
                <a:latin typeface="Montserrat" panose="02000505000000020004" pitchFamily="2" charset="77"/>
              </a:rPr>
              <a:t>. </a:t>
            </a:r>
            <a:r>
              <a:rPr lang="en-GB" sz="3400" b="1" baseline="30000" dirty="0">
                <a:latin typeface="Montserrat" panose="02000505000000020004" pitchFamily="2" charset="77"/>
              </a:rPr>
              <a:t>4 </a:t>
            </a:r>
            <a:r>
              <a:rPr lang="en-GB" sz="3400" dirty="0">
                <a:latin typeface="Montserrat" panose="02000505000000020004" pitchFamily="2" charset="77"/>
              </a:rPr>
              <a:t>For they all contributed out of their abundance, but </a:t>
            </a:r>
            <a:r>
              <a:rPr lang="en-GB" sz="3400" dirty="0">
                <a:solidFill>
                  <a:srgbClr val="FFC000"/>
                </a:solidFill>
                <a:latin typeface="Montserrat" panose="02000505000000020004" pitchFamily="2" charset="77"/>
              </a:rPr>
              <a:t>she</a:t>
            </a:r>
            <a:r>
              <a:rPr lang="en-GB" sz="3400" dirty="0">
                <a:latin typeface="Montserrat" panose="02000505000000020004" pitchFamily="2" charset="77"/>
              </a:rPr>
              <a:t> out of her poverty </a:t>
            </a:r>
            <a:r>
              <a:rPr lang="en-GB" sz="3400" dirty="0">
                <a:solidFill>
                  <a:srgbClr val="FFC000"/>
                </a:solidFill>
                <a:latin typeface="Montserrat" panose="02000505000000020004" pitchFamily="2" charset="77"/>
              </a:rPr>
              <a:t>put in all she had</a:t>
            </a:r>
            <a:r>
              <a:rPr lang="en-GB" sz="3400" dirty="0">
                <a:latin typeface="Montserrat" panose="02000505000000020004" pitchFamily="2" charset="77"/>
              </a:rPr>
              <a:t> to live on.”</a:t>
            </a:r>
          </a:p>
          <a:p>
            <a:pPr marL="0" indent="0">
              <a:lnSpc>
                <a:spcPct val="100000"/>
              </a:lnSpc>
              <a:buNone/>
            </a:pPr>
            <a:r>
              <a:rPr lang="en-GB" sz="1687" dirty="0">
                <a:latin typeface="Montserrat" panose="02000505000000020004" pitchFamily="2" charset="77"/>
              </a:rPr>
              <a:t>Luke 21:1-4 ESV</a:t>
            </a:r>
          </a:p>
        </p:txBody>
      </p:sp>
    </p:spTree>
    <p:extLst>
      <p:ext uri="{BB962C8B-B14F-4D97-AF65-F5344CB8AC3E}">
        <p14:creationId xmlns:p14="http://schemas.microsoft.com/office/powerpoint/2010/main" val="1082672906"/>
      </p:ext>
    </p:extLst>
  </p:cSld>
  <p:clrMapOvr>
    <a:masterClrMapping/>
  </p:clrMapOvr>
  <p:transition spd="me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3138</TotalTime>
  <Words>608</Words>
  <Application>Microsoft Macintosh PowerPoint</Application>
  <PresentationFormat>Widescreen</PresentationFormat>
  <Paragraphs>35</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American Typewriter</vt:lpstr>
      <vt:lpstr>Arial</vt:lpstr>
      <vt:lpstr>Calibri</vt:lpstr>
      <vt:lpstr>Calibri Light</vt:lpstr>
      <vt:lpstr>Montserrat</vt:lpstr>
      <vt:lpstr>Open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RCC Visuals</dc:creator>
  <cp:lastModifiedBy>Microsoft Office User</cp:lastModifiedBy>
  <cp:revision>37</cp:revision>
  <dcterms:created xsi:type="dcterms:W3CDTF">2020-01-19T07:42:05Z</dcterms:created>
  <dcterms:modified xsi:type="dcterms:W3CDTF">2020-02-24T13:56:50Z</dcterms:modified>
</cp:coreProperties>
</file>