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6" r:id="rId2"/>
    <p:sldId id="263" r:id="rId3"/>
    <p:sldId id="261" r:id="rId4"/>
    <p:sldId id="258" r:id="rId5"/>
    <p:sldId id="257" r:id="rId6"/>
    <p:sldId id="274" r:id="rId7"/>
    <p:sldId id="271" r:id="rId8"/>
    <p:sldId id="259" r:id="rId9"/>
    <p:sldId id="270" r:id="rId10"/>
    <p:sldId id="266" r:id="rId11"/>
    <p:sldId id="260" r:id="rId12"/>
    <p:sldId id="275" r:id="rId13"/>
    <p:sldId id="269" r:id="rId14"/>
    <p:sldId id="277" r:id="rId15"/>
    <p:sldId id="276" r:id="rId16"/>
    <p:sldId id="280" r:id="rId17"/>
    <p:sldId id="262" r:id="rId18"/>
    <p:sldId id="278" r:id="rId19"/>
    <p:sldId id="273" r:id="rId20"/>
    <p:sldId id="279" r:id="rId21"/>
    <p:sldId id="267" r:id="rId22"/>
    <p:sldId id="272" r:id="rId23"/>
    <p:sldId id="268" r:id="rId24"/>
    <p:sldId id="265" r:id="rId25"/>
    <p:sldId id="264"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4" autoAdjust="0"/>
    <p:restoredTop sz="64510" autoAdjust="0"/>
  </p:normalViewPr>
  <p:slideViewPr>
    <p:cSldViewPr>
      <p:cViewPr varScale="1">
        <p:scale>
          <a:sx n="55" d="100"/>
          <a:sy n="55" d="100"/>
        </p:scale>
        <p:origin x="2275"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698903-0DAF-4BE1-9018-BA70C1073588}" type="datetimeFigureOut">
              <a:rPr lang="en-US" smtClean="0"/>
              <a:pPr/>
              <a:t>12/5/2022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A5A8E7-37C9-4BA4-BBE4-7A1AA4CE17F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Today</a:t>
            </a:r>
            <a:r>
              <a:rPr lang="en-US" baseline="0" dirty="0"/>
              <a:t> we are going to be talking about the United States, World War I and a big boat called the Lusitania – </a:t>
            </a:r>
          </a:p>
          <a:p>
            <a:r>
              <a:rPr lang="en-US" baseline="0" dirty="0"/>
              <a:t>But first what was going on with WWI before the US got involved? These guys were at war: Germany, Italy, and </a:t>
            </a:r>
            <a:r>
              <a:rPr lang="en-US" baseline="0" dirty="0" err="1"/>
              <a:t>Austia</a:t>
            </a:r>
            <a:r>
              <a:rPr lang="en-US" baseline="0" dirty="0"/>
              <a:t>-Hungary versus Great Britain, Russia, and France. Make a joke about the mustaches.. </a:t>
            </a:r>
          </a:p>
        </p:txBody>
      </p:sp>
      <p:sp>
        <p:nvSpPr>
          <p:cNvPr id="4" name="Slide Number Placeholder 3"/>
          <p:cNvSpPr>
            <a:spLocks noGrp="1"/>
          </p:cNvSpPr>
          <p:nvPr>
            <p:ph type="sldNum" sz="quarter" idx="10"/>
          </p:nvPr>
        </p:nvSpPr>
        <p:spPr/>
        <p:txBody>
          <a:bodyPr/>
          <a:lstStyle/>
          <a:p>
            <a:fld id="{08A5A8E7-37C9-4BA4-BBE4-7A1AA4CE17F2}"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German Ambassador to the US puts an ad in the paper to warn Americans not</a:t>
            </a:r>
            <a:r>
              <a:rPr lang="en-US" baseline="0" dirty="0"/>
              <a:t> to sail to England because of the war.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U20 only shot one torpedo, but heard two explosions,  may not have realized it was the Lusitania until after the shot was taken.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Lusitania Sunk, Lots of people died. </a:t>
            </a:r>
          </a:p>
        </p:txBody>
      </p:sp>
      <p:sp>
        <p:nvSpPr>
          <p:cNvPr id="4" name="Slide Number Placeholder 3"/>
          <p:cNvSpPr>
            <a:spLocks noGrp="1"/>
          </p:cNvSpPr>
          <p:nvPr>
            <p:ph type="sldNum" sz="quarter" idx="10"/>
          </p:nvPr>
        </p:nvSpPr>
        <p:spPr/>
        <p:txBody>
          <a:bodyPr/>
          <a:lstStyle/>
          <a:p>
            <a:fld id="{08A5A8E7-37C9-4BA4-BBE4-7A1AA4CE17F2}"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Or did they? How do we know</a:t>
            </a:r>
            <a:r>
              <a:rPr lang="en-US" baseline="0" dirty="0"/>
              <a:t> the truth?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Shows where</a:t>
            </a:r>
            <a:r>
              <a:rPr lang="en-US" baseline="0" dirty="0"/>
              <a:t> the ship sank, clearly within the war zone declared by the Germans.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State</a:t>
            </a:r>
            <a:r>
              <a:rPr lang="en-US" baseline="0" dirty="0"/>
              <a:t> Secretary of German Foreign Office --- writes letter back to Wilson – next slide </a:t>
            </a:r>
          </a:p>
        </p:txBody>
      </p:sp>
      <p:sp>
        <p:nvSpPr>
          <p:cNvPr id="4" name="Slide Number Placeholder 3"/>
          <p:cNvSpPr>
            <a:spLocks noGrp="1"/>
          </p:cNvSpPr>
          <p:nvPr>
            <p:ph type="sldNum" sz="quarter" idx="10"/>
          </p:nvPr>
        </p:nvSpPr>
        <p:spPr/>
        <p:txBody>
          <a:bodyPr/>
          <a:lstStyle/>
          <a:p>
            <a:fld id="{08A5A8E7-37C9-4BA4-BBE4-7A1AA4CE17F2}"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a:p>
            <a:r>
              <a:rPr lang="en-US" baseline="0" dirty="0"/>
              <a:t>Lusitania was carrying war material, ammunition, and had cannons on board, etc, </a:t>
            </a:r>
          </a:p>
          <a:p>
            <a:r>
              <a:rPr lang="en-US" baseline="0" dirty="0"/>
              <a:t>there were Canadian troops on board, </a:t>
            </a:r>
          </a:p>
          <a:p>
            <a:r>
              <a:rPr lang="en-US" baseline="0" dirty="0"/>
              <a:t>Plus it was specifically built to be used as a war ship </a:t>
            </a:r>
          </a:p>
          <a:p>
            <a:r>
              <a:rPr lang="en-US" baseline="0" dirty="0"/>
              <a:t>We have the right to protect our troops by getting rid of war ships that might threaten their lives. </a:t>
            </a:r>
            <a:endParaRPr lang="en-US" dirty="0"/>
          </a:p>
          <a:p>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Germans on the other hand blamed the </a:t>
            </a:r>
            <a:r>
              <a:rPr lang="en-US" dirty="0" err="1"/>
              <a:t>Cunard</a:t>
            </a:r>
            <a:r>
              <a:rPr lang="en-US" dirty="0"/>
              <a:t> Line for the tragedy. They shouldn’t have been carrying ammunition and civilians.</a:t>
            </a:r>
            <a:r>
              <a:rPr lang="en-US" baseline="0" dirty="0"/>
              <a:t> Almost a “we warned you!” You  cared more about making money off of ticket sales than the safety of your passengers.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Because Lusitania was a British ship, the British</a:t>
            </a:r>
            <a:r>
              <a:rPr lang="en-US" baseline="0" dirty="0"/>
              <a:t> Government held a trial to figure out what actually happened and who was responsible. They blamed Germany, not the </a:t>
            </a:r>
            <a:r>
              <a:rPr lang="en-US" baseline="0" dirty="0" err="1"/>
              <a:t>Cunard</a:t>
            </a:r>
            <a:r>
              <a:rPr lang="en-US" baseline="0" dirty="0"/>
              <a:t> Line. Argued there were no explosives/ammunition on board. Germans were just murderers.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Political Cartoon, claiming the canons</a:t>
            </a:r>
            <a:r>
              <a:rPr lang="en-US" baseline="0" dirty="0"/>
              <a:t> weren’t real. Just toys.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WJB Sec of State, Wilson Pres </a:t>
            </a:r>
          </a:p>
          <a:p>
            <a:r>
              <a:rPr lang="en-US" dirty="0"/>
              <a:t>Now over in the US,</a:t>
            </a:r>
            <a:r>
              <a:rPr lang="en-US" baseline="0" dirty="0"/>
              <a:t> These guys were having none of it, they weren’t even interested in the fun mustaches. They wanted to remain NEUTRAL, and maintain trade with everyone involved.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this cartoon the US</a:t>
            </a:r>
            <a:r>
              <a:rPr lang="en-US" baseline="0" dirty="0"/>
              <a:t>, dedicated to neutrality seems to have turned her back on the poor victims of the Lusitania, meant to goad US citizens into supporting US entry into the war.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American propaganda</a:t>
            </a:r>
            <a:r>
              <a:rPr lang="en-US" baseline="0" dirty="0"/>
              <a:t> poster, meant to make potential soldiers feel sympathy for the children that died on the boat. To want revenge/ justice.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a:t>
            </a:r>
            <a:r>
              <a:rPr lang="en-US" baseline="0" dirty="0"/>
              <a:t> we’ve seen how things were reported and can trace out the course of events, but when did Wilson ask congress to declare war? When was the Lusitania sunk? Two years is a long time. Do you think it is fair to say that the Lusitania made them go to war? No. Didn’t help.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What</a:t>
            </a:r>
            <a:r>
              <a:rPr lang="en-US" baseline="0" dirty="0"/>
              <a:t> happened in 1917 that finally tipped the scales and influenced Wilson to join the War? The Zimmerman Telegram</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Zimmermann Telegram was a secret diplomatic communication issued from the German Foreign Office in January 1917 that proposed a military alliance between Germany and Mexico in the prior event of the United States entering World War I against Germany. Mexico would recover Texas, Arizona and New Mexico. The proposal was intercepted and decoded by British intelligence. Revelation of the contents enraged American public opinion, especially after the German Foreign Secretary Arthur Zimmermann publicly admitted the telegram was genuine on March 3, and helped generate support for the United States declaration of war on Germany in April.</a:t>
            </a:r>
          </a:p>
        </p:txBody>
      </p:sp>
      <p:sp>
        <p:nvSpPr>
          <p:cNvPr id="4" name="Slide Number Placeholder 3"/>
          <p:cNvSpPr>
            <a:spLocks noGrp="1"/>
          </p:cNvSpPr>
          <p:nvPr>
            <p:ph type="sldNum" sz="quarter" idx="10"/>
          </p:nvPr>
        </p:nvSpPr>
        <p:spPr/>
        <p:txBody>
          <a:bodyPr/>
          <a:lstStyle/>
          <a:p>
            <a:fld id="{08A5A8E7-37C9-4BA4-BBE4-7A1AA4CE17F2}"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But</a:t>
            </a:r>
            <a:r>
              <a:rPr lang="en-US" baseline="0" dirty="0"/>
              <a:t> then the Germans introduced the submarine, or the </a:t>
            </a:r>
            <a:r>
              <a:rPr lang="en-US" baseline="0" dirty="0" err="1"/>
              <a:t>Unterseeboote</a:t>
            </a:r>
            <a:r>
              <a:rPr lang="en-US" baseline="0" dirty="0"/>
              <a:t>. (You could show them the picture and let them figure out what they are?) And started attacking boats that were enemy boats, but also MERCHANT ships, like PASSENGER LINERS. (Use the Titanic as an example if necessary – they need to understand that these boats carried people and all kinds of cargo that would be sold in Europe and America.)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Lusitania was</a:t>
            </a:r>
            <a:r>
              <a:rPr lang="en-US" baseline="0" dirty="0"/>
              <a:t> one of these passenger liners, and today we are going to look at a number of primary sources related to the Lusitania, to get a better idea of what happened to the ship and how it impacted the war. Talk to the kids about what a primary source is, and explain to them that you are going to give them time to look at a picture/ document/ etc and you want them to really think about what they are seeing and what it might mean. Pass out primary sources, give them a minute or two to examine them and then bring the group back together to go through the slides examining the sources.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a:t>
            </a:r>
            <a:r>
              <a:rPr lang="en-US" baseline="0" dirty="0"/>
              <a:t> video is a fun introduction to the boat to get the kids to think about how big these ships were compared to the </a:t>
            </a:r>
            <a:r>
              <a:rPr lang="en-US" baseline="0" dirty="0" err="1"/>
              <a:t>Uboats</a:t>
            </a:r>
            <a:r>
              <a:rPr lang="en-US" baseline="0" dirty="0"/>
              <a:t>. https://www.youtube.com/watch?v=7ZOqw5XEaN0</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 - Great Britain paid the </a:t>
            </a:r>
            <a:r>
              <a:rPr lang="en-US" baseline="0" dirty="0" err="1"/>
              <a:t>Cunard</a:t>
            </a:r>
            <a:r>
              <a:rPr lang="en-US" baseline="0" dirty="0"/>
              <a:t> Company to build two ships, one was the Lusitania, in exchange for the ability to use it during war time.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Germany</a:t>
            </a:r>
            <a:r>
              <a:rPr lang="en-US" baseline="0" dirty="0"/>
              <a:t> declares the ocean around GB a war zone, threaten to sink allied ships in the area.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Lusitania’s Captain</a:t>
            </a:r>
            <a:r>
              <a:rPr lang="en-US" baseline="0" dirty="0"/>
              <a:t> states that he will fly an American Flag on the boat if he thinks they are at risk because of the Germans threats to sink ships around GB.  - You may have to explain to the kids that boats fly flags to identify themselves.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Political Cartoon, </a:t>
            </a:r>
            <a:r>
              <a:rPr lang="en-US" baseline="0" dirty="0"/>
              <a:t> WJB sends letters to GB (Don’t use my flag) and Germany (Don’t stop Americans from using the oceans, we aren’t at war with you and should be able to sail wherever we like.) The Letters were sent on Feb 13, so the artist is joking that they were valentines because the US was trying to remain friendly with both sides. </a:t>
            </a:r>
            <a:endParaRPr lang="en-US" dirty="0"/>
          </a:p>
        </p:txBody>
      </p:sp>
      <p:sp>
        <p:nvSpPr>
          <p:cNvPr id="4" name="Slide Number Placeholder 3"/>
          <p:cNvSpPr>
            <a:spLocks noGrp="1"/>
          </p:cNvSpPr>
          <p:nvPr>
            <p:ph type="sldNum" sz="quarter" idx="10"/>
          </p:nvPr>
        </p:nvSpPr>
        <p:spPr/>
        <p:txBody>
          <a:bodyPr/>
          <a:lstStyle/>
          <a:p>
            <a:fld id="{08A5A8E7-37C9-4BA4-BBE4-7A1AA4CE17F2}"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46D2E68D-64E0-4423-BCA3-CB69D8A8B4F5}" type="datetimeFigureOut">
              <a:rPr lang="en-US" smtClean="0"/>
              <a:pPr/>
              <a:t>12/5/2022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E43CD2C-007B-4874-AA3D-50A1A4DEFBC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6D2E68D-64E0-4423-BCA3-CB69D8A8B4F5}" type="datetimeFigureOut">
              <a:rPr lang="en-US" smtClean="0"/>
              <a:pPr/>
              <a:t>12/5/2022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6D2E68D-64E0-4423-BCA3-CB69D8A8B4F5}" type="datetimeFigureOut">
              <a:rPr lang="en-US" smtClean="0"/>
              <a:pPr/>
              <a:t>12/5/2022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46D2E68D-64E0-4423-BCA3-CB69D8A8B4F5}" type="datetimeFigureOut">
              <a:rPr lang="en-US" smtClean="0"/>
              <a:pPr/>
              <a:t>12/5/2022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46D2E68D-64E0-4423-BCA3-CB69D8A8B4F5}" type="datetimeFigureOut">
              <a:rPr lang="en-US" smtClean="0"/>
              <a:pPr/>
              <a:t>12/5/2022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43CD2C-007B-4874-AA3D-50A1A4DEFBC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46D2E68D-64E0-4423-BCA3-CB69D8A8B4F5}" type="datetimeFigureOut">
              <a:rPr lang="en-US" smtClean="0"/>
              <a:pPr/>
              <a:t>12/5/2022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46D2E68D-64E0-4423-BCA3-CB69D8A8B4F5}" type="datetimeFigureOut">
              <a:rPr lang="en-US" smtClean="0"/>
              <a:pPr/>
              <a:t>12/5/2022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46D2E68D-64E0-4423-BCA3-CB69D8A8B4F5}" type="datetimeFigureOut">
              <a:rPr lang="en-US" smtClean="0"/>
              <a:pPr/>
              <a:t>12/5/2022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D2E68D-64E0-4423-BCA3-CB69D8A8B4F5}" type="datetimeFigureOut">
              <a:rPr lang="en-US" smtClean="0"/>
              <a:pPr/>
              <a:t>12/5/2022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46D2E68D-64E0-4423-BCA3-CB69D8A8B4F5}" type="datetimeFigureOut">
              <a:rPr lang="en-US" smtClean="0"/>
              <a:pPr/>
              <a:t>12/5/2022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43CD2C-007B-4874-AA3D-50A1A4DEFBC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46D2E68D-64E0-4423-BCA3-CB69D8A8B4F5}" type="datetimeFigureOut">
              <a:rPr lang="en-US" smtClean="0"/>
              <a:pPr/>
              <a:t>12/5/2022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E43CD2C-007B-4874-AA3D-50A1A4DEFBC5}"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6D2E68D-64E0-4423-BCA3-CB69D8A8B4F5}" type="datetimeFigureOut">
              <a:rPr lang="en-US" smtClean="0"/>
              <a:pPr/>
              <a:t>12/5/2022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E43CD2C-007B-4874-AA3D-50A1A4DEFBC5}"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1981200"/>
            <a:ext cx="6480048" cy="2301240"/>
          </a:xfrm>
        </p:spPr>
        <p:txBody>
          <a:bodyPr/>
          <a:lstStyle/>
          <a:p>
            <a:r>
              <a:rPr lang="en-US" dirty="0"/>
              <a:t>War on </a:t>
            </a:r>
            <a:br>
              <a:rPr lang="en-US" dirty="0"/>
            </a:br>
            <a:r>
              <a:rPr lang="en-US" dirty="0"/>
              <a:t>the Water</a:t>
            </a:r>
          </a:p>
        </p:txBody>
      </p:sp>
      <p:sp>
        <p:nvSpPr>
          <p:cNvPr id="3" name="Subtitle 2"/>
          <p:cNvSpPr>
            <a:spLocks noGrp="1"/>
          </p:cNvSpPr>
          <p:nvPr>
            <p:ph type="subTitle" idx="1"/>
          </p:nvPr>
        </p:nvSpPr>
        <p:spPr>
          <a:xfrm>
            <a:off x="-2971800" y="1371600"/>
            <a:ext cx="6480048" cy="1752600"/>
          </a:xfrm>
        </p:spPr>
        <p:txBody>
          <a:bodyPr/>
          <a:lstStyle/>
          <a:p>
            <a:endParaRPr lang="en-US" dirty="0"/>
          </a:p>
          <a:p>
            <a:endParaRPr lang="en-US" dirty="0"/>
          </a:p>
          <a:p>
            <a:endParaRPr lang="en-US" dirty="0"/>
          </a:p>
        </p:txBody>
      </p:sp>
      <p:pic>
        <p:nvPicPr>
          <p:cNvPr id="19458" name="Picture 2" descr="Help Crush the Menace of the Seas - USA Propaganda Posters - World War I and"/>
          <p:cNvPicPr>
            <a:picLocks noChangeAspect="1" noChangeArrowheads="1"/>
          </p:cNvPicPr>
          <p:nvPr/>
        </p:nvPicPr>
        <p:blipFill>
          <a:blip r:embed="rId2" cstate="print"/>
          <a:srcRect/>
          <a:stretch>
            <a:fillRect/>
          </a:stretch>
        </p:blipFill>
        <p:spPr bwMode="auto">
          <a:xfrm>
            <a:off x="4648200" y="381000"/>
            <a:ext cx="4060657" cy="61722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Strictly Impartial</a:t>
            </a:r>
          </a:p>
        </p:txBody>
      </p:sp>
      <p:sp>
        <p:nvSpPr>
          <p:cNvPr id="3" name="Content Placeholder 2"/>
          <p:cNvSpPr>
            <a:spLocks noGrp="1"/>
          </p:cNvSpPr>
          <p:nvPr>
            <p:ph idx="1"/>
          </p:nvPr>
        </p:nvSpPr>
        <p:spPr/>
        <p:txBody>
          <a:bodyPr/>
          <a:lstStyle/>
          <a:p>
            <a:endParaRPr lang="en-US"/>
          </a:p>
        </p:txBody>
      </p:sp>
      <p:pic>
        <p:nvPicPr>
          <p:cNvPr id="38914" name="Picture 2" descr="https://cdn.loc.gov/service/pnp/cph/3b30000/3b30000/3b30600/3b30635r.jpg"/>
          <p:cNvPicPr>
            <a:picLocks noChangeAspect="1" noChangeArrowheads="1"/>
          </p:cNvPicPr>
          <p:nvPr/>
        </p:nvPicPr>
        <p:blipFill>
          <a:blip r:embed="rId3" cstate="print"/>
          <a:srcRect/>
          <a:stretch>
            <a:fillRect/>
          </a:stretch>
        </p:blipFill>
        <p:spPr bwMode="auto">
          <a:xfrm>
            <a:off x="457200" y="1828800"/>
            <a:ext cx="8367700" cy="48768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0"/>
            <a:ext cx="3124200" cy="2667000"/>
          </a:xfrm>
        </p:spPr>
        <p:txBody>
          <a:bodyPr>
            <a:normAutofit/>
          </a:bodyPr>
          <a:lstStyle/>
          <a:p>
            <a:r>
              <a:rPr lang="en-US" sz="3600" dirty="0"/>
              <a:t>Ambassador Von Bernstorff’s Warning! </a:t>
            </a:r>
          </a:p>
        </p:txBody>
      </p:sp>
      <p:pic>
        <p:nvPicPr>
          <p:cNvPr id="5122" name="Picture 2" descr="german warning"/>
          <p:cNvPicPr>
            <a:picLocks noGrp="1" noChangeAspect="1" noChangeArrowheads="1"/>
          </p:cNvPicPr>
          <p:nvPr>
            <p:ph idx="1"/>
          </p:nvPr>
        </p:nvPicPr>
        <p:blipFill>
          <a:blip r:embed="rId3" cstate="print"/>
          <a:srcRect l="1765" r="2058"/>
          <a:stretch>
            <a:fillRect/>
          </a:stretch>
        </p:blipFill>
        <p:spPr bwMode="auto">
          <a:xfrm>
            <a:off x="685800" y="990600"/>
            <a:ext cx="5181600" cy="5229606"/>
          </a:xfrm>
          <a:prstGeom prst="rect">
            <a:avLst/>
          </a:prstGeom>
          <a:noFill/>
          <a:ln w="9525" algn="in">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0"/>
            <a:ext cx="2743200" cy="1524000"/>
          </a:xfrm>
        </p:spPr>
        <p:txBody>
          <a:bodyPr>
            <a:normAutofit fontScale="90000"/>
          </a:bodyPr>
          <a:lstStyle/>
          <a:p>
            <a:pPr algn="ctr"/>
            <a:r>
              <a:rPr lang="en-US" dirty="0" err="1"/>
              <a:t>Schweiger’s</a:t>
            </a:r>
            <a:r>
              <a:rPr lang="en-US" dirty="0"/>
              <a:t> Diary</a:t>
            </a:r>
          </a:p>
        </p:txBody>
      </p:sp>
      <p:pic>
        <p:nvPicPr>
          <p:cNvPr id="1026" name="Picture 2" descr="18"/>
          <p:cNvPicPr>
            <a:picLocks noChangeAspect="1" noChangeArrowheads="1"/>
          </p:cNvPicPr>
          <p:nvPr/>
        </p:nvPicPr>
        <p:blipFill>
          <a:blip r:embed="rId3" cstate="print"/>
          <a:srcRect l="11714" t="9470" r="14572" b="10034"/>
          <a:stretch>
            <a:fillRect/>
          </a:stretch>
        </p:blipFill>
        <p:spPr bwMode="auto">
          <a:xfrm>
            <a:off x="3073400" y="457200"/>
            <a:ext cx="6070600" cy="8401050"/>
          </a:xfrm>
          <a:prstGeom prst="rect">
            <a:avLst/>
          </a:prstGeom>
          <a:noFill/>
          <a:ln w="9525" algn="in">
            <a:noFill/>
            <a:miter lim="800000"/>
            <a:headEnd/>
            <a:tailEnd/>
          </a:ln>
        </p:spPr>
      </p:pic>
      <p:graphicFrame>
        <p:nvGraphicFramePr>
          <p:cNvPr id="5" name="Content Placeholder 4"/>
          <p:cNvGraphicFramePr>
            <a:graphicFrameLocks noGrp="1"/>
          </p:cNvGraphicFramePr>
          <p:nvPr>
            <p:ph idx="1"/>
          </p:nvPr>
        </p:nvGraphicFramePr>
        <p:xfrm>
          <a:off x="381000" y="2438400"/>
          <a:ext cx="6986656" cy="3241489"/>
        </p:xfrm>
        <a:graphic>
          <a:graphicData uri="http://schemas.openxmlformats.org/drawingml/2006/table">
            <a:tbl>
              <a:tblPr/>
              <a:tblGrid>
                <a:gridCol w="1007984">
                  <a:extLst>
                    <a:ext uri="{9D8B030D-6E8A-4147-A177-3AD203B41FA5}">
                      <a16:colId xmlns:a16="http://schemas.microsoft.com/office/drawing/2014/main" val="20000"/>
                    </a:ext>
                  </a:extLst>
                </a:gridCol>
                <a:gridCol w="5978672">
                  <a:extLst>
                    <a:ext uri="{9D8B030D-6E8A-4147-A177-3AD203B41FA5}">
                      <a16:colId xmlns:a16="http://schemas.microsoft.com/office/drawing/2014/main" val="20001"/>
                    </a:ext>
                  </a:extLst>
                </a:gridCol>
              </a:tblGrid>
              <a:tr h="467809">
                <a:tc>
                  <a:txBody>
                    <a:bodyPr/>
                    <a:lstStyle/>
                    <a:p>
                      <a:pPr marR="0" indent="0" algn="l" rtl="0">
                        <a:spcBef>
                          <a:spcPts val="0"/>
                        </a:spcBef>
                        <a:spcAft>
                          <a:spcPts val="0"/>
                        </a:spcAft>
                      </a:pPr>
                      <a:r>
                        <a:rPr lang="en-US" sz="1400" kern="1400" dirty="0">
                          <a:solidFill>
                            <a:srgbClr val="000000"/>
                          </a:solidFill>
                          <a:latin typeface="Arial"/>
                        </a:rPr>
                        <a:t>May 7, 1915</a:t>
                      </a:r>
                      <a:endParaRPr lang="en-US" sz="800" kern="1400" dirty="0">
                        <a:solidFill>
                          <a:srgbClr val="000000"/>
                        </a:solidFill>
                        <a:latin typeface="Times New Roman"/>
                      </a:endParaRPr>
                    </a:p>
                  </a:txBody>
                  <a:tcPr marL="53079" marR="53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0" indent="0" algn="l" rtl="0">
                        <a:spcBef>
                          <a:spcPts val="0"/>
                        </a:spcBef>
                        <a:spcAft>
                          <a:spcPts val="0"/>
                        </a:spcAft>
                      </a:pPr>
                      <a:r>
                        <a:rPr lang="en-US" sz="1400" b="1" kern="1400" dirty="0">
                          <a:solidFill>
                            <a:srgbClr val="000000"/>
                          </a:solidFill>
                          <a:latin typeface="Arial"/>
                        </a:rPr>
                        <a:t>War Dairy of Walter </a:t>
                      </a:r>
                      <a:r>
                        <a:rPr lang="en-US" sz="1400" b="1" kern="1400" dirty="0" err="1">
                          <a:solidFill>
                            <a:srgbClr val="000000"/>
                          </a:solidFill>
                          <a:latin typeface="Arial"/>
                        </a:rPr>
                        <a:t>Schweiger</a:t>
                      </a:r>
                      <a:r>
                        <a:rPr lang="en-US" sz="1400" b="1" kern="1400" dirty="0">
                          <a:solidFill>
                            <a:srgbClr val="000000"/>
                          </a:solidFill>
                          <a:latin typeface="Arial"/>
                        </a:rPr>
                        <a:t> Commander of the German Submarine U20</a:t>
                      </a:r>
                      <a:endParaRPr lang="en-US" sz="800" kern="1400" dirty="0">
                        <a:solidFill>
                          <a:srgbClr val="000000"/>
                        </a:solidFill>
                        <a:latin typeface="Times New Roman"/>
                      </a:endParaRPr>
                    </a:p>
                  </a:txBody>
                  <a:tcPr marL="53079" marR="53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5086">
                <a:tc>
                  <a:txBody>
                    <a:bodyPr/>
                    <a:lstStyle/>
                    <a:p>
                      <a:pPr marR="0" indent="0" algn="l" rtl="0">
                        <a:spcBef>
                          <a:spcPts val="0"/>
                        </a:spcBef>
                        <a:spcAft>
                          <a:spcPts val="0"/>
                        </a:spcAft>
                      </a:pPr>
                      <a:r>
                        <a:rPr lang="en-US" sz="1400" kern="1400">
                          <a:solidFill>
                            <a:srgbClr val="000000"/>
                          </a:solidFill>
                          <a:latin typeface="Arial"/>
                        </a:rPr>
                        <a:t>2:00 pm</a:t>
                      </a:r>
                      <a:endParaRPr lang="en-US" sz="800" kern="1400">
                        <a:solidFill>
                          <a:srgbClr val="000000"/>
                        </a:solidFill>
                        <a:latin typeface="Times New Roman"/>
                      </a:endParaRPr>
                    </a:p>
                  </a:txBody>
                  <a:tcPr marL="53079" marR="53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0" indent="0" algn="l" rtl="0">
                        <a:spcBef>
                          <a:spcPts val="0"/>
                        </a:spcBef>
                        <a:spcAft>
                          <a:spcPts val="0"/>
                        </a:spcAft>
                      </a:pPr>
                      <a:r>
                        <a:rPr lang="en-US" sz="1400" kern="1400">
                          <a:solidFill>
                            <a:srgbClr val="000000"/>
                          </a:solidFill>
                          <a:latin typeface="Arial"/>
                        </a:rPr>
                        <a:t>Straight ahead the 4 funnels and 3 masts of a steamer ship with a path crossing ours… Ship is a large passenger liner.</a:t>
                      </a:r>
                      <a:endParaRPr lang="en-US" sz="800" kern="1400">
                        <a:solidFill>
                          <a:srgbClr val="000000"/>
                        </a:solidFill>
                        <a:latin typeface="Times New Roman"/>
                      </a:endParaRPr>
                    </a:p>
                    <a:p>
                      <a:pPr marR="0" indent="0" algn="l" rtl="0">
                        <a:spcBef>
                          <a:spcPts val="0"/>
                        </a:spcBef>
                        <a:spcAft>
                          <a:spcPts val="0"/>
                        </a:spcAft>
                      </a:pPr>
                      <a:r>
                        <a:rPr lang="en-US" sz="1400" kern="1400">
                          <a:solidFill>
                            <a:srgbClr val="000000"/>
                          </a:solidFill>
                          <a:latin typeface="Arial"/>
                        </a:rPr>
                        <a:t> </a:t>
                      </a:r>
                      <a:endParaRPr lang="en-US" sz="800" kern="1400">
                        <a:solidFill>
                          <a:srgbClr val="000000"/>
                        </a:solidFill>
                        <a:latin typeface="Times New Roman"/>
                      </a:endParaRPr>
                    </a:p>
                  </a:txBody>
                  <a:tcPr marL="53079" marR="53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650288">
                <a:tc>
                  <a:txBody>
                    <a:bodyPr/>
                    <a:lstStyle/>
                    <a:p>
                      <a:pPr marR="0" indent="0" algn="l" rtl="0">
                        <a:spcBef>
                          <a:spcPts val="0"/>
                        </a:spcBef>
                        <a:spcAft>
                          <a:spcPts val="0"/>
                        </a:spcAft>
                      </a:pPr>
                      <a:r>
                        <a:rPr lang="en-US" sz="1400" kern="1400">
                          <a:solidFill>
                            <a:srgbClr val="000000"/>
                          </a:solidFill>
                          <a:latin typeface="Arial"/>
                        </a:rPr>
                        <a:t>3:10 pm</a:t>
                      </a:r>
                      <a:endParaRPr lang="en-US" sz="800" kern="1400">
                        <a:solidFill>
                          <a:srgbClr val="000000"/>
                        </a:solidFill>
                        <a:latin typeface="Times New Roman"/>
                      </a:endParaRPr>
                    </a:p>
                  </a:txBody>
                  <a:tcPr marL="53079" marR="53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0" indent="0" algn="l" rtl="0">
                        <a:spcBef>
                          <a:spcPts val="0"/>
                        </a:spcBef>
                        <a:spcAft>
                          <a:spcPts val="0"/>
                        </a:spcAft>
                      </a:pPr>
                      <a:r>
                        <a:rPr lang="en-US" sz="1400" kern="1400" dirty="0">
                          <a:solidFill>
                            <a:srgbClr val="000000"/>
                          </a:solidFill>
                          <a:latin typeface="Arial"/>
                        </a:rPr>
                        <a:t>Clear shot to the front of the ship from 700 meters away…</a:t>
                      </a:r>
                      <a:endParaRPr lang="en-US" sz="800" kern="1400" dirty="0">
                        <a:solidFill>
                          <a:srgbClr val="000000"/>
                        </a:solidFill>
                        <a:latin typeface="Times New Roman"/>
                      </a:endParaRPr>
                    </a:p>
                    <a:p>
                      <a:pPr marR="0" indent="0" algn="l" rtl="0">
                        <a:spcBef>
                          <a:spcPts val="0"/>
                        </a:spcBef>
                        <a:spcAft>
                          <a:spcPts val="0"/>
                        </a:spcAft>
                      </a:pPr>
                      <a:r>
                        <a:rPr lang="en-US" sz="1400" kern="1400" dirty="0">
                          <a:solidFill>
                            <a:srgbClr val="000000"/>
                          </a:solidFill>
                          <a:latin typeface="Arial"/>
                        </a:rPr>
                        <a:t>Shot struck the right side .... A very heavy explosion followed, with a very large cloud of smoke …. A second explosion must have followed that of the torpedo (Was it the boiler or coal or powder?).</a:t>
                      </a:r>
                      <a:endParaRPr lang="en-US" sz="800" kern="1400" dirty="0">
                        <a:solidFill>
                          <a:srgbClr val="000000"/>
                        </a:solidFill>
                        <a:latin typeface="Times New Roman"/>
                      </a:endParaRPr>
                    </a:p>
                    <a:p>
                      <a:pPr marR="0" indent="0" algn="l" rtl="0">
                        <a:spcBef>
                          <a:spcPts val="0"/>
                        </a:spcBef>
                        <a:spcAft>
                          <a:spcPts val="0"/>
                        </a:spcAft>
                      </a:pPr>
                      <a:r>
                        <a:rPr lang="en-US" sz="1400" kern="1400" dirty="0">
                          <a:solidFill>
                            <a:srgbClr val="000000"/>
                          </a:solidFill>
                          <a:latin typeface="Arial"/>
                        </a:rPr>
                        <a:t> </a:t>
                      </a:r>
                      <a:endParaRPr lang="en-US" sz="800" kern="1400" dirty="0">
                        <a:solidFill>
                          <a:srgbClr val="000000"/>
                        </a:solidFill>
                        <a:latin typeface="Times New Roman"/>
                      </a:endParaRPr>
                    </a:p>
                    <a:p>
                      <a:pPr marR="0" indent="0" algn="l" rtl="0">
                        <a:spcBef>
                          <a:spcPts val="0"/>
                        </a:spcBef>
                        <a:spcAft>
                          <a:spcPts val="0"/>
                        </a:spcAft>
                      </a:pPr>
                      <a:r>
                        <a:rPr lang="en-US" sz="1400" kern="1400" dirty="0">
                          <a:solidFill>
                            <a:srgbClr val="000000"/>
                          </a:solidFill>
                          <a:latin typeface="Arial"/>
                        </a:rPr>
                        <a:t>The ship stopped and quickly leaned to the right, sinking deeper at the front at the same time. There was a lot of confusion on the ship…. The ship blew off steam, and at the front of the boat the name “Lusitania” in golden letters could be seen.</a:t>
                      </a:r>
                      <a:endParaRPr lang="en-US" sz="800" kern="1400" dirty="0">
                        <a:solidFill>
                          <a:srgbClr val="000000"/>
                        </a:solidFill>
                        <a:latin typeface="Times New Roman"/>
                      </a:endParaRPr>
                    </a:p>
                    <a:p>
                      <a:pPr marR="0" indent="0" algn="l" rtl="0">
                        <a:spcBef>
                          <a:spcPts val="0"/>
                        </a:spcBef>
                        <a:spcAft>
                          <a:spcPts val="0"/>
                        </a:spcAft>
                      </a:pPr>
                      <a:r>
                        <a:rPr lang="en-US" sz="1400" kern="1400" dirty="0">
                          <a:solidFill>
                            <a:srgbClr val="000000"/>
                          </a:solidFill>
                          <a:latin typeface="Arial"/>
                        </a:rPr>
                        <a:t> </a:t>
                      </a:r>
                      <a:endParaRPr lang="en-US" sz="800" kern="1400" dirty="0">
                        <a:solidFill>
                          <a:srgbClr val="000000"/>
                        </a:solidFill>
                        <a:latin typeface="Times New Roman"/>
                      </a:endParaRPr>
                    </a:p>
                  </a:txBody>
                  <a:tcPr marL="53079" marR="53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Lusitania Sunk1 "/>
          <p:cNvPicPr>
            <a:picLocks noChangeAspect="1" noChangeArrowheads="1"/>
          </p:cNvPicPr>
          <p:nvPr/>
        </p:nvPicPr>
        <p:blipFill>
          <a:blip r:embed="rId3" cstate="print"/>
          <a:srcRect/>
          <a:stretch>
            <a:fillRect/>
          </a:stretch>
        </p:blipFill>
        <p:spPr bwMode="auto">
          <a:xfrm>
            <a:off x="152400" y="990600"/>
            <a:ext cx="8899525" cy="3797359"/>
          </a:xfrm>
          <a:prstGeom prst="rect">
            <a:avLst/>
          </a:prstGeom>
          <a:noFill/>
          <a:ln w="9525" algn="in">
            <a:noFill/>
            <a:miter lim="800000"/>
            <a:headEnd/>
            <a:tailEnd/>
          </a:ln>
          <a:effectLst/>
        </p:spPr>
      </p:pic>
      <p:pic>
        <p:nvPicPr>
          <p:cNvPr id="41987" name="Picture 3" descr="Lusitania Sunk 2"/>
          <p:cNvPicPr>
            <a:picLocks noChangeAspect="1" noChangeArrowheads="1"/>
          </p:cNvPicPr>
          <p:nvPr/>
        </p:nvPicPr>
        <p:blipFill>
          <a:blip r:embed="rId4" cstate="print"/>
          <a:srcRect b="3448"/>
          <a:stretch>
            <a:fillRect/>
          </a:stretch>
        </p:blipFill>
        <p:spPr bwMode="auto">
          <a:xfrm>
            <a:off x="152400" y="4724400"/>
            <a:ext cx="8899525" cy="3146517"/>
          </a:xfrm>
          <a:prstGeom prst="rect">
            <a:avLst/>
          </a:prstGeom>
          <a:noFill/>
          <a:ln w="9525" algn="in">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6866" name="Picture 2"/>
          <p:cNvPicPr>
            <a:picLocks noChangeAspect="1" noChangeArrowheads="1"/>
          </p:cNvPicPr>
          <p:nvPr/>
        </p:nvPicPr>
        <p:blipFill>
          <a:blip r:embed="rId3" cstate="print"/>
          <a:srcRect t="14261" r="1515" b="377"/>
          <a:stretch>
            <a:fillRect/>
          </a:stretch>
        </p:blipFill>
        <p:spPr bwMode="auto">
          <a:xfrm>
            <a:off x="152400" y="1600200"/>
            <a:ext cx="8915400" cy="4105275"/>
          </a:xfrm>
          <a:prstGeom prst="rect">
            <a:avLst/>
          </a:prstGeom>
          <a:noFill/>
          <a:ln w="9525" algn="in">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5842" name="Picture 2"/>
          <p:cNvPicPr>
            <a:picLocks noChangeAspect="1" noChangeArrowheads="1"/>
          </p:cNvPicPr>
          <p:nvPr/>
        </p:nvPicPr>
        <p:blipFill>
          <a:blip r:embed="rId3" cstate="print"/>
          <a:srcRect l="25253" t="23767" r="29292" b="7309"/>
          <a:stretch>
            <a:fillRect/>
          </a:stretch>
        </p:blipFill>
        <p:spPr bwMode="auto">
          <a:xfrm>
            <a:off x="609600" y="504825"/>
            <a:ext cx="7886700" cy="6353175"/>
          </a:xfrm>
          <a:prstGeom prst="rect">
            <a:avLst/>
          </a:prstGeom>
          <a:noFill/>
          <a:ln w="9525" algn="in">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Wilson’s Letters </a:t>
            </a:r>
          </a:p>
        </p:txBody>
      </p:sp>
      <p:sp>
        <p:nvSpPr>
          <p:cNvPr id="3" name="Content Placeholder 2"/>
          <p:cNvSpPr>
            <a:spLocks noGrp="1"/>
          </p:cNvSpPr>
          <p:nvPr>
            <p:ph idx="1"/>
          </p:nvPr>
        </p:nvSpPr>
        <p:spPr>
          <a:xfrm>
            <a:off x="457200" y="2362200"/>
            <a:ext cx="8229600" cy="4389120"/>
          </a:xfrm>
        </p:spPr>
        <p:txBody>
          <a:bodyPr/>
          <a:lstStyle/>
          <a:p>
            <a:pPr marL="514350" indent="-514350">
              <a:buFont typeface="+mj-lt"/>
              <a:buAutoNum type="arabicPeriod"/>
            </a:pPr>
            <a:r>
              <a:rPr lang="en-US" dirty="0"/>
              <a:t>US citizens have the right to sail on the oceans and trade. Plus: Submarines, because of small crew, can’t take over a large passenger liner, shouldn’t be used in warfare</a:t>
            </a:r>
          </a:p>
          <a:p>
            <a:pPr marL="514350" indent="-514350">
              <a:buFont typeface="+mj-lt"/>
              <a:buAutoNum type="arabicPeriod"/>
            </a:pPr>
            <a:r>
              <a:rPr lang="en-US" dirty="0"/>
              <a:t>No guns on the Lusitania, we checked</a:t>
            </a:r>
          </a:p>
          <a:p>
            <a:pPr marL="514350" indent="-514350">
              <a:buFont typeface="+mj-lt"/>
              <a:buAutoNum type="arabicPeriod"/>
            </a:pPr>
            <a:r>
              <a:rPr lang="en-US" dirty="0"/>
              <a:t>Stop It! Or Else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667000"/>
            <a:ext cx="2209800" cy="1143000"/>
          </a:xfrm>
        </p:spPr>
        <p:txBody>
          <a:bodyPr>
            <a:normAutofit fontScale="90000"/>
          </a:bodyPr>
          <a:lstStyle/>
          <a:p>
            <a:r>
              <a:rPr lang="en-US" dirty="0"/>
              <a:t>Gottlieb von </a:t>
            </a:r>
            <a:r>
              <a:rPr lang="en-US" dirty="0" err="1"/>
              <a:t>Jagow</a:t>
            </a:r>
            <a:r>
              <a:rPr lang="en-US" dirty="0"/>
              <a:t> </a:t>
            </a:r>
          </a:p>
        </p:txBody>
      </p:sp>
      <p:pic>
        <p:nvPicPr>
          <p:cNvPr id="20482" name="Picture 2" descr="https://cdn.loc.gov/service/pnp/ggbain/21100/21135v.jpg"/>
          <p:cNvPicPr>
            <a:picLocks noChangeAspect="1" noChangeArrowheads="1"/>
          </p:cNvPicPr>
          <p:nvPr/>
        </p:nvPicPr>
        <p:blipFill>
          <a:blip r:embed="rId3" cstate="print"/>
          <a:srcRect l="3243" t="2344" r="3784" b="39063"/>
          <a:stretch>
            <a:fillRect/>
          </a:stretch>
        </p:blipFill>
        <p:spPr bwMode="auto">
          <a:xfrm>
            <a:off x="2667000" y="1371600"/>
            <a:ext cx="5943600" cy="518337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7890" name="Picture 2"/>
          <p:cNvPicPr>
            <a:picLocks noChangeAspect="1" noChangeArrowheads="1"/>
          </p:cNvPicPr>
          <p:nvPr/>
        </p:nvPicPr>
        <p:blipFill>
          <a:blip r:embed="rId3" cstate="print"/>
          <a:srcRect l="2777" t="13072" r="3787" b="60783"/>
          <a:stretch>
            <a:fillRect/>
          </a:stretch>
        </p:blipFill>
        <p:spPr bwMode="auto">
          <a:xfrm>
            <a:off x="152400" y="990600"/>
            <a:ext cx="8458200" cy="1257300"/>
          </a:xfrm>
          <a:prstGeom prst="rect">
            <a:avLst/>
          </a:prstGeom>
          <a:noFill/>
          <a:ln w="9525" algn="in">
            <a:noFill/>
            <a:miter lim="800000"/>
            <a:headEnd/>
            <a:tailEnd/>
          </a:ln>
          <a:effectLst/>
        </p:spPr>
      </p:pic>
      <p:pic>
        <p:nvPicPr>
          <p:cNvPr id="37891" name="Picture 3"/>
          <p:cNvPicPr>
            <a:picLocks noChangeAspect="1" noChangeArrowheads="1"/>
          </p:cNvPicPr>
          <p:nvPr/>
        </p:nvPicPr>
        <p:blipFill>
          <a:blip r:embed="rId4" cstate="print"/>
          <a:srcRect l="2925" t="19936" r="72047" b="35397"/>
          <a:stretch>
            <a:fillRect/>
          </a:stretch>
        </p:blipFill>
        <p:spPr bwMode="auto">
          <a:xfrm>
            <a:off x="2286000" y="2368550"/>
            <a:ext cx="4743450" cy="4489450"/>
          </a:xfrm>
          <a:prstGeom prst="rect">
            <a:avLst/>
          </a:prstGeom>
          <a:noFill/>
          <a:ln w="9525" algn="in">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1143000"/>
          </a:xfrm>
        </p:spPr>
        <p:txBody>
          <a:bodyPr>
            <a:normAutofit fontScale="90000"/>
          </a:bodyPr>
          <a:lstStyle/>
          <a:p>
            <a:br>
              <a:rPr lang="en-US" dirty="0"/>
            </a:br>
            <a:r>
              <a:rPr lang="en-US" dirty="0"/>
              <a:t>German Response </a:t>
            </a:r>
          </a:p>
        </p:txBody>
      </p:sp>
      <p:sp>
        <p:nvSpPr>
          <p:cNvPr id="3" name="Content Placeholder 2"/>
          <p:cNvSpPr>
            <a:spLocks noGrp="1"/>
          </p:cNvSpPr>
          <p:nvPr>
            <p:ph idx="1"/>
          </p:nvPr>
        </p:nvSpPr>
        <p:spPr/>
        <p:txBody>
          <a:bodyPr/>
          <a:lstStyle/>
          <a:p>
            <a:endParaRPr lang="en-US" dirty="0"/>
          </a:p>
        </p:txBody>
      </p:sp>
      <p:pic>
        <p:nvPicPr>
          <p:cNvPr id="3074" name="Picture 2" descr="Lusitania_commemorative_German_medal_replica"/>
          <p:cNvPicPr>
            <a:picLocks noChangeAspect="1" noChangeArrowheads="1"/>
          </p:cNvPicPr>
          <p:nvPr/>
        </p:nvPicPr>
        <p:blipFill>
          <a:blip r:embed="rId3" cstate="print"/>
          <a:srcRect b="50093"/>
          <a:stretch>
            <a:fillRect/>
          </a:stretch>
        </p:blipFill>
        <p:spPr bwMode="auto">
          <a:xfrm>
            <a:off x="304800" y="1905000"/>
            <a:ext cx="3962400" cy="3962400"/>
          </a:xfrm>
          <a:prstGeom prst="rect">
            <a:avLst/>
          </a:prstGeom>
          <a:noFill/>
          <a:ln w="9525" algn="in">
            <a:noFill/>
            <a:miter lim="800000"/>
            <a:headEnd/>
            <a:tailEnd/>
          </a:ln>
        </p:spPr>
      </p:pic>
      <p:pic>
        <p:nvPicPr>
          <p:cNvPr id="3075" name="Picture 3" descr="Lusitania_commemorative_German_medal_replica"/>
          <p:cNvPicPr>
            <a:picLocks noChangeAspect="1" noChangeArrowheads="1"/>
          </p:cNvPicPr>
          <p:nvPr/>
        </p:nvPicPr>
        <p:blipFill>
          <a:blip r:embed="rId3" cstate="print"/>
          <a:srcRect t="49907"/>
          <a:stretch>
            <a:fillRect/>
          </a:stretch>
        </p:blipFill>
        <p:spPr bwMode="auto">
          <a:xfrm>
            <a:off x="4572000" y="2362200"/>
            <a:ext cx="3947265" cy="3962400"/>
          </a:xfrm>
          <a:prstGeom prst="rect">
            <a:avLst/>
          </a:prstGeom>
          <a:noFill/>
          <a:ln w="9525" algn="in">
            <a:noFill/>
            <a:miter lim="800000"/>
            <a:headEnd/>
            <a:tailEnd/>
          </a:ln>
        </p:spPr>
      </p:pic>
      <p:sp>
        <p:nvSpPr>
          <p:cNvPr id="3076" name="Text Box 4"/>
          <p:cNvSpPr txBox="1">
            <a:spLocks noChangeArrowheads="1"/>
          </p:cNvSpPr>
          <p:nvPr/>
        </p:nvSpPr>
        <p:spPr bwMode="auto">
          <a:xfrm>
            <a:off x="609600" y="5867400"/>
            <a:ext cx="2449512" cy="11430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400"/>
              </a:spcAft>
              <a:buClrTx/>
              <a:buSzTx/>
              <a:buFontTx/>
              <a:buNone/>
              <a:tabLst/>
            </a:pPr>
            <a:r>
              <a:rPr kumimoji="0" lang="en-US" sz="1400" b="0" i="0" u="none" strike="noStrike" cap="none" normalizeH="0" baseline="0" dirty="0">
                <a:ln>
                  <a:noFill/>
                </a:ln>
                <a:solidFill>
                  <a:srgbClr val="000000"/>
                </a:solidFill>
                <a:effectLst/>
                <a:latin typeface="Times New Roman" pitchFamily="18" charset="0"/>
                <a:cs typeface="Arial" pitchFamily="34" charset="0"/>
              </a:rPr>
              <a:t>No Contraband Goods! </a:t>
            </a:r>
          </a:p>
          <a:p>
            <a:pPr marL="0" marR="0" lvl="0" indent="0" algn="l" defTabSz="914400" rtl="0" eaLnBrk="1" fontAlgn="base" latinLnBrk="0" hangingPunct="1">
              <a:lnSpc>
                <a:spcPct val="100000"/>
              </a:lnSpc>
              <a:spcBef>
                <a:spcPct val="0"/>
              </a:spcBef>
              <a:spcAft>
                <a:spcPts val="1400"/>
              </a:spcAft>
              <a:buClrTx/>
              <a:buSzTx/>
              <a:buFontTx/>
              <a:buNone/>
              <a:tabLst/>
            </a:pPr>
            <a:r>
              <a:rPr kumimoji="0" lang="en-US" sz="1400" b="0" i="0" u="none" strike="noStrike" cap="none" normalizeH="0" baseline="0" dirty="0">
                <a:ln>
                  <a:noFill/>
                </a:ln>
                <a:solidFill>
                  <a:srgbClr val="000000"/>
                </a:solidFill>
                <a:effectLst/>
                <a:latin typeface="Times New Roman" pitchFamily="18" charset="0"/>
                <a:cs typeface="Arial" pitchFamily="34" charset="0"/>
              </a:rPr>
              <a:t>The liner </a:t>
            </a:r>
            <a:r>
              <a:rPr kumimoji="0" lang="en-US" sz="1400" b="0" i="1" u="none" strike="noStrike" cap="none" normalizeH="0" baseline="0" dirty="0">
                <a:ln>
                  <a:noFill/>
                </a:ln>
                <a:solidFill>
                  <a:srgbClr val="000000"/>
                </a:solidFill>
                <a:effectLst/>
                <a:latin typeface="Times New Roman" pitchFamily="18" charset="0"/>
                <a:cs typeface="Arial" pitchFamily="34" charset="0"/>
              </a:rPr>
              <a:t>Lusitania </a:t>
            </a:r>
            <a:r>
              <a:rPr kumimoji="0" lang="en-US" sz="1400" b="0" i="0" u="none" strike="noStrike" cap="none" normalizeH="0" baseline="0" dirty="0">
                <a:ln>
                  <a:noFill/>
                </a:ln>
                <a:solidFill>
                  <a:srgbClr val="000000"/>
                </a:solidFill>
                <a:effectLst/>
                <a:latin typeface="Times New Roman" pitchFamily="18" charset="0"/>
                <a:cs typeface="Arial" pitchFamily="34" charset="0"/>
              </a:rPr>
              <a:t>sunk by a German submarine 5 May 1915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077" name="Text Box 5"/>
          <p:cNvSpPr txBox="1">
            <a:spLocks noChangeArrowheads="1"/>
          </p:cNvSpPr>
          <p:nvPr/>
        </p:nvSpPr>
        <p:spPr bwMode="auto">
          <a:xfrm>
            <a:off x="6629400" y="1600200"/>
            <a:ext cx="2106612" cy="685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400"/>
              </a:spcAft>
              <a:buClrTx/>
              <a:buSzTx/>
              <a:buFontTx/>
              <a:buNone/>
              <a:tabLst/>
            </a:pPr>
            <a:r>
              <a:rPr kumimoji="0" lang="en-US" sz="1400" b="0" i="0" u="none" strike="noStrike" cap="none" normalizeH="0" baseline="0" dirty="0">
                <a:ln>
                  <a:noFill/>
                </a:ln>
                <a:solidFill>
                  <a:srgbClr val="000000"/>
                </a:solidFill>
                <a:effectLst/>
                <a:latin typeface="Times New Roman" pitchFamily="18" charset="0"/>
                <a:cs typeface="Arial" pitchFamily="34" charset="0"/>
              </a:rPr>
              <a:t>Business Above All </a:t>
            </a:r>
          </a:p>
          <a:p>
            <a:pPr marL="0" marR="0" lvl="0" indent="0" algn="l" defTabSz="914400" rtl="0" eaLnBrk="1" fontAlgn="base" latinLnBrk="0" hangingPunct="1">
              <a:lnSpc>
                <a:spcPct val="100000"/>
              </a:lnSpc>
              <a:spcBef>
                <a:spcPct val="0"/>
              </a:spcBef>
              <a:spcAft>
                <a:spcPts val="1400"/>
              </a:spcAft>
              <a:buClrTx/>
              <a:buSzTx/>
              <a:buFontTx/>
              <a:buNone/>
              <a:tabLst/>
            </a:pPr>
            <a:r>
              <a:rPr kumimoji="0" lang="en-US" sz="1400" b="0" i="0" u="none" strike="noStrike" cap="none" normalizeH="0" baseline="0" dirty="0">
                <a:ln>
                  <a:noFill/>
                </a:ln>
                <a:solidFill>
                  <a:srgbClr val="000000"/>
                </a:solidFill>
                <a:effectLst/>
                <a:latin typeface="Times New Roman" pitchFamily="18" charset="0"/>
                <a:cs typeface="Arial" pitchFamily="34" charset="0"/>
              </a:rPr>
              <a:t>Ticket Counter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078" name="Text Box 6"/>
          <p:cNvSpPr txBox="1">
            <a:spLocks noChangeArrowheads="1"/>
          </p:cNvSpPr>
          <p:nvPr/>
        </p:nvSpPr>
        <p:spPr bwMode="auto">
          <a:xfrm>
            <a:off x="4572000" y="6096000"/>
            <a:ext cx="914400" cy="3429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400"/>
              </a:spcAft>
              <a:buClrTx/>
              <a:buSzTx/>
              <a:buFontTx/>
              <a:buNone/>
              <a:tabLst/>
            </a:pPr>
            <a:r>
              <a:rPr kumimoji="0" lang="en-US" sz="1000" b="0" i="0" u="none" strike="noStrike" cap="none" normalizeH="0" baseline="0">
                <a:ln>
                  <a:noFill/>
                </a:ln>
                <a:solidFill>
                  <a:srgbClr val="000000"/>
                </a:solidFill>
                <a:effectLst/>
                <a:latin typeface="Times New Roman" pitchFamily="18" charset="0"/>
                <a:cs typeface="Arial" pitchFamily="34" charset="0"/>
              </a:rPr>
              <a:t>Vacarme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5" name="Picture 19" descr="Emperor Francis Joseph.jpg"/>
          <p:cNvPicPr>
            <a:picLocks noChangeAspect="1" noChangeArrowheads="1"/>
          </p:cNvPicPr>
          <p:nvPr/>
        </p:nvPicPr>
        <p:blipFill>
          <a:blip r:embed="rId3" cstate="print"/>
          <a:srcRect/>
          <a:stretch>
            <a:fillRect/>
          </a:stretch>
        </p:blipFill>
        <p:spPr bwMode="auto">
          <a:xfrm>
            <a:off x="-228600" y="4191000"/>
            <a:ext cx="2816225" cy="3925114"/>
          </a:xfrm>
          <a:prstGeom prst="rect">
            <a:avLst/>
          </a:prstGeom>
          <a:noFill/>
        </p:spPr>
      </p:pic>
      <p:pic>
        <p:nvPicPr>
          <p:cNvPr id="9223" name="Picture 7" descr="C:\Users\User\AppData\Local\Microsoft\Windows\Temporary Internet Files\Content.IE5\1N7UUREH\Great-Britain-Flag-great-britain-13511748-1920-1200[1].jpg"/>
          <p:cNvPicPr>
            <a:picLocks noChangeAspect="1" noChangeArrowheads="1"/>
          </p:cNvPicPr>
          <p:nvPr/>
        </p:nvPicPr>
        <p:blipFill>
          <a:blip r:embed="rId4" cstate="print"/>
          <a:srcRect/>
          <a:stretch>
            <a:fillRect/>
          </a:stretch>
        </p:blipFill>
        <p:spPr bwMode="auto">
          <a:xfrm>
            <a:off x="10134600" y="1066800"/>
            <a:ext cx="3901440" cy="2438400"/>
          </a:xfrm>
          <a:prstGeom prst="rect">
            <a:avLst/>
          </a:prstGeom>
          <a:noFill/>
        </p:spPr>
      </p:pic>
      <p:pic>
        <p:nvPicPr>
          <p:cNvPr id="9221" name="Picture 5" descr="C:\Users\User\AppData\Local\Microsoft\Windows\Temporary Internet Files\Content.IE5\WY39N9EK\france_grunge_flag_by_think0[1].jpg"/>
          <p:cNvPicPr>
            <a:picLocks noChangeAspect="1" noChangeArrowheads="1"/>
          </p:cNvPicPr>
          <p:nvPr/>
        </p:nvPicPr>
        <p:blipFill>
          <a:blip r:embed="rId5" cstate="print"/>
          <a:srcRect/>
          <a:stretch>
            <a:fillRect/>
          </a:stretch>
        </p:blipFill>
        <p:spPr bwMode="auto">
          <a:xfrm>
            <a:off x="9906000" y="7772400"/>
            <a:ext cx="3901440" cy="2602992"/>
          </a:xfrm>
          <a:prstGeom prst="rect">
            <a:avLst/>
          </a:prstGeom>
          <a:noFill/>
        </p:spPr>
      </p:pic>
      <p:sp>
        <p:nvSpPr>
          <p:cNvPr id="2" name="Title 1"/>
          <p:cNvSpPr>
            <a:spLocks noGrp="1"/>
          </p:cNvSpPr>
          <p:nvPr>
            <p:ph type="title"/>
          </p:nvPr>
        </p:nvSpPr>
        <p:spPr>
          <a:xfrm>
            <a:off x="609600" y="381000"/>
            <a:ext cx="8229600" cy="1143000"/>
          </a:xfrm>
        </p:spPr>
        <p:txBody>
          <a:bodyPr>
            <a:normAutofit/>
          </a:bodyPr>
          <a:lstStyle/>
          <a:p>
            <a:r>
              <a:rPr lang="en-US" sz="4400" dirty="0"/>
              <a:t>World War in 1915</a:t>
            </a:r>
          </a:p>
        </p:txBody>
      </p:sp>
      <p:pic>
        <p:nvPicPr>
          <p:cNvPr id="9218" name="Picture 2" descr="https://upload.wikimedia.org/wikipedia/commons/f/f7/Wilhelm_II_of_Germany.jpg"/>
          <p:cNvPicPr>
            <a:picLocks noChangeAspect="1" noChangeArrowheads="1"/>
          </p:cNvPicPr>
          <p:nvPr/>
        </p:nvPicPr>
        <p:blipFill>
          <a:blip r:embed="rId6" cstate="print"/>
          <a:srcRect l="20000" r="36364" b="54412"/>
          <a:stretch>
            <a:fillRect/>
          </a:stretch>
        </p:blipFill>
        <p:spPr bwMode="auto">
          <a:xfrm>
            <a:off x="0" y="1676400"/>
            <a:ext cx="1828800" cy="2819400"/>
          </a:xfrm>
          <a:prstGeom prst="rect">
            <a:avLst/>
          </a:prstGeom>
          <a:noFill/>
        </p:spPr>
      </p:pic>
      <p:sp>
        <p:nvSpPr>
          <p:cNvPr id="6" name="TextBox 5"/>
          <p:cNvSpPr txBox="1"/>
          <p:nvPr/>
        </p:nvSpPr>
        <p:spPr>
          <a:xfrm>
            <a:off x="1828800" y="1752600"/>
            <a:ext cx="2590800" cy="646331"/>
          </a:xfrm>
          <a:prstGeom prst="rect">
            <a:avLst/>
          </a:prstGeom>
          <a:noFill/>
        </p:spPr>
        <p:txBody>
          <a:bodyPr wrap="square" rtlCol="0">
            <a:spAutoFit/>
          </a:bodyPr>
          <a:lstStyle/>
          <a:p>
            <a:r>
              <a:rPr lang="en-US" dirty="0"/>
              <a:t>Wilhelm II </a:t>
            </a:r>
          </a:p>
          <a:p>
            <a:r>
              <a:rPr lang="en-US" dirty="0"/>
              <a:t>German Kaiser </a:t>
            </a:r>
          </a:p>
        </p:txBody>
      </p:sp>
      <p:sp>
        <p:nvSpPr>
          <p:cNvPr id="9225" name="AutoShape 9" descr="Image result for russian flag 1914"/>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27" name="Picture 11" descr="File:Russian Empire 1914 17 (bordered).PNG"/>
          <p:cNvPicPr>
            <a:picLocks noChangeAspect="1" noChangeArrowheads="1"/>
          </p:cNvPicPr>
          <p:nvPr/>
        </p:nvPicPr>
        <p:blipFill>
          <a:blip r:embed="rId7" cstate="print"/>
          <a:srcRect/>
          <a:stretch>
            <a:fillRect/>
          </a:stretch>
        </p:blipFill>
        <p:spPr bwMode="auto">
          <a:xfrm>
            <a:off x="9525000" y="3581400"/>
            <a:ext cx="3886200" cy="2610578"/>
          </a:xfrm>
          <a:prstGeom prst="rect">
            <a:avLst/>
          </a:prstGeom>
          <a:noFill/>
        </p:spPr>
      </p:pic>
      <p:pic>
        <p:nvPicPr>
          <p:cNvPr id="21506" name="Picture 2" descr="Pale-eyed grey-bearded man of slim build wearing a dress uniform and medals"/>
          <p:cNvPicPr>
            <a:picLocks noChangeAspect="1" noChangeArrowheads="1"/>
          </p:cNvPicPr>
          <p:nvPr/>
        </p:nvPicPr>
        <p:blipFill>
          <a:blip r:embed="rId8" cstate="print"/>
          <a:srcRect b="39588"/>
          <a:stretch>
            <a:fillRect/>
          </a:stretch>
        </p:blipFill>
        <p:spPr bwMode="auto">
          <a:xfrm>
            <a:off x="6400800" y="1219200"/>
            <a:ext cx="3117171" cy="2667000"/>
          </a:xfrm>
          <a:prstGeom prst="rect">
            <a:avLst/>
          </a:prstGeom>
          <a:noFill/>
        </p:spPr>
      </p:pic>
      <p:sp>
        <p:nvSpPr>
          <p:cNvPr id="7" name="TextBox 6"/>
          <p:cNvSpPr txBox="1"/>
          <p:nvPr/>
        </p:nvSpPr>
        <p:spPr>
          <a:xfrm>
            <a:off x="4572000" y="1295400"/>
            <a:ext cx="2895600" cy="646331"/>
          </a:xfrm>
          <a:prstGeom prst="rect">
            <a:avLst/>
          </a:prstGeom>
          <a:noFill/>
        </p:spPr>
        <p:txBody>
          <a:bodyPr wrap="square" rtlCol="0">
            <a:spAutoFit/>
          </a:bodyPr>
          <a:lstStyle/>
          <a:p>
            <a:pPr algn="r"/>
            <a:r>
              <a:rPr lang="en-US" dirty="0">
                <a:solidFill>
                  <a:schemeClr val="bg1"/>
                </a:solidFill>
              </a:rPr>
              <a:t>George V </a:t>
            </a:r>
          </a:p>
          <a:p>
            <a:pPr algn="r"/>
            <a:r>
              <a:rPr lang="en-US" dirty="0">
                <a:solidFill>
                  <a:schemeClr val="bg1"/>
                </a:solidFill>
              </a:rPr>
              <a:t>England </a:t>
            </a:r>
          </a:p>
        </p:txBody>
      </p:sp>
      <p:pic>
        <p:nvPicPr>
          <p:cNvPr id="9229" name="Picture 13" descr="Nicholas II by Boissonnas &amp; Eggler c1909.jpg"/>
          <p:cNvPicPr>
            <a:picLocks noChangeAspect="1" noChangeArrowheads="1"/>
          </p:cNvPicPr>
          <p:nvPr/>
        </p:nvPicPr>
        <p:blipFill>
          <a:blip r:embed="rId9" cstate="print"/>
          <a:srcRect l="17958" t="10458" r="28042" b="59937"/>
          <a:stretch>
            <a:fillRect/>
          </a:stretch>
        </p:blipFill>
        <p:spPr bwMode="auto">
          <a:xfrm>
            <a:off x="4572000" y="2286000"/>
            <a:ext cx="2743200" cy="2286000"/>
          </a:xfrm>
          <a:prstGeom prst="rect">
            <a:avLst/>
          </a:prstGeom>
          <a:noFill/>
        </p:spPr>
      </p:pic>
      <p:sp>
        <p:nvSpPr>
          <p:cNvPr id="17" name="TextBox 16"/>
          <p:cNvSpPr txBox="1"/>
          <p:nvPr/>
        </p:nvSpPr>
        <p:spPr>
          <a:xfrm>
            <a:off x="3886200" y="4648200"/>
            <a:ext cx="2895600" cy="646331"/>
          </a:xfrm>
          <a:prstGeom prst="rect">
            <a:avLst/>
          </a:prstGeom>
          <a:noFill/>
        </p:spPr>
        <p:txBody>
          <a:bodyPr wrap="square" rtlCol="0">
            <a:spAutoFit/>
          </a:bodyPr>
          <a:lstStyle/>
          <a:p>
            <a:pPr algn="r"/>
            <a:r>
              <a:rPr lang="en-US" dirty="0"/>
              <a:t>Nicholas II</a:t>
            </a:r>
          </a:p>
          <a:p>
            <a:pPr algn="r"/>
            <a:r>
              <a:rPr lang="en-US" dirty="0"/>
              <a:t>Russia  </a:t>
            </a:r>
          </a:p>
        </p:txBody>
      </p:sp>
      <p:pic>
        <p:nvPicPr>
          <p:cNvPr id="9231" name="Picture 15" descr="Image result"/>
          <p:cNvPicPr>
            <a:picLocks noChangeAspect="1" noChangeArrowheads="1"/>
          </p:cNvPicPr>
          <p:nvPr/>
        </p:nvPicPr>
        <p:blipFill>
          <a:blip r:embed="rId10" cstate="print"/>
          <a:srcRect l="16867" r="20482" b="41333"/>
          <a:stretch>
            <a:fillRect/>
          </a:stretch>
        </p:blipFill>
        <p:spPr bwMode="auto">
          <a:xfrm>
            <a:off x="6802581" y="3886200"/>
            <a:ext cx="2341419" cy="2971800"/>
          </a:xfrm>
          <a:prstGeom prst="rect">
            <a:avLst/>
          </a:prstGeom>
          <a:noFill/>
        </p:spPr>
      </p:pic>
      <p:sp>
        <p:nvSpPr>
          <p:cNvPr id="19" name="TextBox 18"/>
          <p:cNvSpPr txBox="1"/>
          <p:nvPr/>
        </p:nvSpPr>
        <p:spPr>
          <a:xfrm>
            <a:off x="3886200" y="6211669"/>
            <a:ext cx="2895600" cy="646331"/>
          </a:xfrm>
          <a:prstGeom prst="rect">
            <a:avLst/>
          </a:prstGeom>
          <a:noFill/>
        </p:spPr>
        <p:txBody>
          <a:bodyPr wrap="square" rtlCol="0">
            <a:spAutoFit/>
          </a:bodyPr>
          <a:lstStyle/>
          <a:p>
            <a:pPr algn="r"/>
            <a:r>
              <a:rPr lang="en-US" dirty="0" err="1"/>
              <a:t>Poincaré</a:t>
            </a:r>
            <a:endParaRPr lang="en-US" dirty="0"/>
          </a:p>
          <a:p>
            <a:pPr algn="r"/>
            <a:r>
              <a:rPr lang="en-US" dirty="0"/>
              <a:t>France </a:t>
            </a:r>
          </a:p>
        </p:txBody>
      </p:sp>
      <p:pic>
        <p:nvPicPr>
          <p:cNvPr id="9233" name="Picture 17" descr="File:Vitorioemanuel.jpg"/>
          <p:cNvPicPr>
            <a:picLocks noChangeAspect="1" noChangeArrowheads="1"/>
          </p:cNvPicPr>
          <p:nvPr/>
        </p:nvPicPr>
        <p:blipFill>
          <a:blip r:embed="rId11" cstate="print"/>
          <a:srcRect b="27503"/>
          <a:stretch>
            <a:fillRect/>
          </a:stretch>
        </p:blipFill>
        <p:spPr bwMode="auto">
          <a:xfrm>
            <a:off x="1828800" y="3276600"/>
            <a:ext cx="2138934" cy="2286000"/>
          </a:xfrm>
          <a:prstGeom prst="rect">
            <a:avLst/>
          </a:prstGeom>
          <a:noFill/>
        </p:spPr>
      </p:pic>
      <p:sp>
        <p:nvSpPr>
          <p:cNvPr id="21" name="TextBox 20"/>
          <p:cNvSpPr txBox="1"/>
          <p:nvPr/>
        </p:nvSpPr>
        <p:spPr>
          <a:xfrm>
            <a:off x="2057400" y="2667000"/>
            <a:ext cx="2590800" cy="646331"/>
          </a:xfrm>
          <a:prstGeom prst="rect">
            <a:avLst/>
          </a:prstGeom>
          <a:noFill/>
        </p:spPr>
        <p:txBody>
          <a:bodyPr wrap="square" rtlCol="0">
            <a:spAutoFit/>
          </a:bodyPr>
          <a:lstStyle/>
          <a:p>
            <a:r>
              <a:rPr lang="en-US" dirty="0"/>
              <a:t>Victor Emmanuel III</a:t>
            </a:r>
          </a:p>
          <a:p>
            <a:r>
              <a:rPr lang="en-US" dirty="0"/>
              <a:t>King of Italy </a:t>
            </a:r>
          </a:p>
        </p:txBody>
      </p:sp>
      <p:sp>
        <p:nvSpPr>
          <p:cNvPr id="23" name="TextBox 22"/>
          <p:cNvSpPr txBox="1"/>
          <p:nvPr/>
        </p:nvSpPr>
        <p:spPr>
          <a:xfrm>
            <a:off x="2590800" y="5943600"/>
            <a:ext cx="2590800" cy="646331"/>
          </a:xfrm>
          <a:prstGeom prst="rect">
            <a:avLst/>
          </a:prstGeom>
          <a:noFill/>
        </p:spPr>
        <p:txBody>
          <a:bodyPr wrap="square" rtlCol="0">
            <a:spAutoFit/>
          </a:bodyPr>
          <a:lstStyle/>
          <a:p>
            <a:r>
              <a:rPr lang="en-US" dirty="0"/>
              <a:t>Franz Josef I</a:t>
            </a:r>
          </a:p>
          <a:p>
            <a:r>
              <a:rPr lang="en-US" dirty="0"/>
              <a:t>Austria-Hungary </a:t>
            </a:r>
          </a:p>
        </p:txBody>
      </p:sp>
      <p:pic>
        <p:nvPicPr>
          <p:cNvPr id="9219" name="Picture 3" descr="C:\Users\User\AppData\Local\Microsoft\Windows\Temporary Internet Files\Content.IE5\FSJTW21A\pinkie_pie_mustache_version_2_by_littlecolt-d5prfna[1].png"/>
          <p:cNvPicPr>
            <a:picLocks noChangeAspect="1" noChangeArrowheads="1"/>
          </p:cNvPicPr>
          <p:nvPr/>
        </p:nvPicPr>
        <p:blipFill>
          <a:blip r:embed="rId12" cstate="print"/>
          <a:srcRect/>
          <a:stretch>
            <a:fillRect/>
          </a:stretch>
        </p:blipFill>
        <p:spPr bwMode="auto">
          <a:xfrm rot="247271">
            <a:off x="4090333" y="5100680"/>
            <a:ext cx="1654375" cy="961283"/>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219200"/>
            <a:ext cx="3200400" cy="2514600"/>
          </a:xfrm>
        </p:spPr>
        <p:txBody>
          <a:bodyPr>
            <a:normAutofit/>
          </a:bodyPr>
          <a:lstStyle/>
          <a:p>
            <a:r>
              <a:rPr lang="en-US" dirty="0"/>
              <a:t>Mersey Court Decision</a:t>
            </a:r>
          </a:p>
        </p:txBody>
      </p:sp>
      <p:pic>
        <p:nvPicPr>
          <p:cNvPr id="38914" name="Picture 2"/>
          <p:cNvPicPr>
            <a:picLocks noChangeAspect="1" noChangeArrowheads="1"/>
          </p:cNvPicPr>
          <p:nvPr/>
        </p:nvPicPr>
        <p:blipFill>
          <a:blip r:embed="rId3" cstate="print"/>
          <a:srcRect l="56818" t="23767" r="21718"/>
          <a:stretch>
            <a:fillRect/>
          </a:stretch>
        </p:blipFill>
        <p:spPr bwMode="auto">
          <a:xfrm>
            <a:off x="4419600" y="838200"/>
            <a:ext cx="4119562" cy="7772400"/>
          </a:xfrm>
          <a:prstGeom prst="rect">
            <a:avLst/>
          </a:prstGeom>
          <a:noFill/>
          <a:ln w="9525" algn="in">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2a14487r"/>
          <p:cNvPicPr>
            <a:picLocks noChangeAspect="1" noChangeArrowheads="1"/>
          </p:cNvPicPr>
          <p:nvPr/>
        </p:nvPicPr>
        <p:blipFill>
          <a:blip r:embed="rId3" cstate="print"/>
          <a:srcRect l="17604" t="3279" r="3662" b="4918"/>
          <a:stretch>
            <a:fillRect/>
          </a:stretch>
        </p:blipFill>
        <p:spPr bwMode="auto">
          <a:xfrm>
            <a:off x="4114800" y="838200"/>
            <a:ext cx="4305300" cy="5606902"/>
          </a:xfrm>
          <a:prstGeom prst="rect">
            <a:avLst/>
          </a:prstGeom>
          <a:noFill/>
          <a:ln w="9525" algn="in">
            <a:noFill/>
            <a:miter lim="800000"/>
            <a:headEnd/>
            <a:tailEnd/>
          </a:ln>
        </p:spPr>
      </p:pic>
      <p:sp>
        <p:nvSpPr>
          <p:cNvPr id="4" name="Title 1"/>
          <p:cNvSpPr>
            <a:spLocks noGrp="1"/>
          </p:cNvSpPr>
          <p:nvPr>
            <p:ph type="title"/>
          </p:nvPr>
        </p:nvSpPr>
        <p:spPr>
          <a:xfrm>
            <a:off x="762000" y="1219200"/>
            <a:ext cx="3200400" cy="2514600"/>
          </a:xfrm>
        </p:spPr>
        <p:txBody>
          <a:bodyPr>
            <a:normAutofit fontScale="90000"/>
          </a:bodyPr>
          <a:lstStyle/>
          <a:p>
            <a:r>
              <a:rPr lang="en-US" dirty="0"/>
              <a:t>Those Cannon on the Forward Deck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descr="2a14498r"/>
          <p:cNvPicPr>
            <a:picLocks noChangeAspect="1" noChangeArrowheads="1"/>
          </p:cNvPicPr>
          <p:nvPr/>
        </p:nvPicPr>
        <p:blipFill>
          <a:blip r:embed="rId3" cstate="print"/>
          <a:srcRect l="20798" r="3821" b="6250"/>
          <a:stretch>
            <a:fillRect/>
          </a:stretch>
        </p:blipFill>
        <p:spPr bwMode="auto">
          <a:xfrm>
            <a:off x="2362200" y="685800"/>
            <a:ext cx="4229100" cy="5715000"/>
          </a:xfrm>
          <a:prstGeom prst="rect">
            <a:avLst/>
          </a:prstGeom>
          <a:noFill/>
          <a:ln w="9525" algn="in">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62" name="Picture 2" descr="3g09840v"/>
          <p:cNvPicPr>
            <a:picLocks noGrp="1" noChangeAspect="1" noChangeArrowheads="1"/>
          </p:cNvPicPr>
          <p:nvPr>
            <p:ph idx="1"/>
          </p:nvPr>
        </p:nvPicPr>
        <p:blipFill>
          <a:blip r:embed="rId3" cstate="print"/>
          <a:srcRect l="16687" t="10547" r="16078" b="14453"/>
          <a:stretch>
            <a:fillRect/>
          </a:stretch>
        </p:blipFill>
        <p:spPr bwMode="auto">
          <a:xfrm>
            <a:off x="2286000" y="838200"/>
            <a:ext cx="4800601" cy="5562600"/>
          </a:xfrm>
          <a:prstGeom prst="rect">
            <a:avLst/>
          </a:prstGeom>
          <a:noFill/>
          <a:ln w="9525" algn="in">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Wilson Addresses Congress</a:t>
            </a:r>
          </a:p>
        </p:txBody>
      </p:sp>
      <p:pic>
        <p:nvPicPr>
          <p:cNvPr id="37891" name="Picture 3" descr="3g10297v"/>
          <p:cNvPicPr>
            <a:picLocks noGrp="1" noChangeAspect="1" noChangeArrowheads="1"/>
          </p:cNvPicPr>
          <p:nvPr>
            <p:ph idx="1"/>
          </p:nvPr>
        </p:nvPicPr>
        <p:blipFill>
          <a:blip r:embed="rId3" cstate="print"/>
          <a:srcRect l="14063" t="13075" r="9766" b="14285"/>
          <a:stretch>
            <a:fillRect/>
          </a:stretch>
        </p:blipFill>
        <p:spPr bwMode="auto">
          <a:xfrm>
            <a:off x="1981200" y="1905018"/>
            <a:ext cx="6042504" cy="4648182"/>
          </a:xfrm>
          <a:prstGeom prst="rect">
            <a:avLst/>
          </a:prstGeom>
          <a:noFill/>
          <a:ln w="9525" algn="in">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2209800" y="2514600"/>
            <a:ext cx="6172200" cy="1143000"/>
          </a:xfrm>
        </p:spPr>
        <p:txBody>
          <a:bodyPr/>
          <a:lstStyle/>
          <a:p>
            <a:r>
              <a:rPr lang="en-US" dirty="0"/>
              <a:t>Zimmerman Telegram</a:t>
            </a:r>
          </a:p>
        </p:txBody>
      </p:sp>
      <p:sp>
        <p:nvSpPr>
          <p:cNvPr id="3" name="Content Placeholder 2"/>
          <p:cNvSpPr>
            <a:spLocks noGrp="1"/>
          </p:cNvSpPr>
          <p:nvPr>
            <p:ph idx="1"/>
          </p:nvPr>
        </p:nvSpPr>
        <p:spPr/>
        <p:txBody>
          <a:bodyPr/>
          <a:lstStyle/>
          <a:p>
            <a:endParaRPr lang="en-US" dirty="0"/>
          </a:p>
        </p:txBody>
      </p:sp>
      <p:pic>
        <p:nvPicPr>
          <p:cNvPr id="22530" name="Picture 2" descr="https://www.archives.gov/files/education/lessons/zimmermann/images/coded-message-l.jpg"/>
          <p:cNvPicPr>
            <a:picLocks noChangeAspect="1" noChangeArrowheads="1"/>
          </p:cNvPicPr>
          <p:nvPr/>
        </p:nvPicPr>
        <p:blipFill>
          <a:blip r:embed="rId3" cstate="print"/>
          <a:srcRect l="1600" t="5988" r="2400" b="1796"/>
          <a:stretch>
            <a:fillRect/>
          </a:stretch>
        </p:blipFill>
        <p:spPr bwMode="auto">
          <a:xfrm>
            <a:off x="1600200" y="228600"/>
            <a:ext cx="4572000" cy="5867400"/>
          </a:xfrm>
          <a:prstGeom prst="rect">
            <a:avLst/>
          </a:prstGeom>
          <a:noFill/>
        </p:spPr>
      </p:pic>
      <p:pic>
        <p:nvPicPr>
          <p:cNvPr id="22532" name="Picture 4" descr="Refer to Caption"/>
          <p:cNvPicPr>
            <a:picLocks noChangeAspect="1" noChangeArrowheads="1"/>
          </p:cNvPicPr>
          <p:nvPr/>
        </p:nvPicPr>
        <p:blipFill>
          <a:blip r:embed="rId4" cstate="print"/>
          <a:srcRect/>
          <a:stretch>
            <a:fillRect/>
          </a:stretch>
        </p:blipFill>
        <p:spPr bwMode="auto">
          <a:xfrm>
            <a:off x="3810000" y="1219200"/>
            <a:ext cx="5029200" cy="539224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8200" y="5257800"/>
            <a:ext cx="3962400" cy="1143000"/>
          </a:xfrm>
        </p:spPr>
        <p:txBody>
          <a:bodyPr>
            <a:normAutofit/>
          </a:bodyPr>
          <a:lstStyle/>
          <a:p>
            <a:pPr algn="ctr"/>
            <a:r>
              <a:rPr lang="en-US" sz="3200" dirty="0">
                <a:solidFill>
                  <a:schemeClr val="tx1"/>
                </a:solidFill>
              </a:rPr>
              <a:t>Woodrow</a:t>
            </a:r>
            <a:r>
              <a:rPr lang="en-US" sz="3200" dirty="0"/>
              <a:t> </a:t>
            </a:r>
            <a:r>
              <a:rPr lang="en-US" sz="3200" dirty="0">
                <a:solidFill>
                  <a:schemeClr val="tx1"/>
                </a:solidFill>
              </a:rPr>
              <a:t>Wilson</a:t>
            </a:r>
          </a:p>
        </p:txBody>
      </p:sp>
      <p:sp>
        <p:nvSpPr>
          <p:cNvPr id="3" name="Content Placeholder 2"/>
          <p:cNvSpPr>
            <a:spLocks noGrp="1"/>
          </p:cNvSpPr>
          <p:nvPr>
            <p:ph idx="1"/>
          </p:nvPr>
        </p:nvSpPr>
        <p:spPr>
          <a:xfrm>
            <a:off x="-8382000" y="1981200"/>
            <a:ext cx="8229600" cy="4389120"/>
          </a:xfrm>
        </p:spPr>
        <p:txBody>
          <a:bodyPr/>
          <a:lstStyle/>
          <a:p>
            <a:endParaRPr lang="en-US" dirty="0"/>
          </a:p>
        </p:txBody>
      </p:sp>
      <p:pic>
        <p:nvPicPr>
          <p:cNvPr id="6146" name="Picture 2" descr="https://cdn.loc.gov/service/pnp/npcc/19000/19004v.jpg"/>
          <p:cNvPicPr>
            <a:picLocks noChangeAspect="1" noChangeArrowheads="1"/>
          </p:cNvPicPr>
          <p:nvPr/>
        </p:nvPicPr>
        <p:blipFill>
          <a:blip r:embed="rId3" cstate="print"/>
          <a:srcRect l="19407" t="19531" r="24528" b="27344"/>
          <a:stretch>
            <a:fillRect/>
          </a:stretch>
        </p:blipFill>
        <p:spPr bwMode="auto">
          <a:xfrm>
            <a:off x="4648200" y="533400"/>
            <a:ext cx="3962400" cy="5181600"/>
          </a:xfrm>
          <a:prstGeom prst="rect">
            <a:avLst/>
          </a:prstGeom>
          <a:noFill/>
        </p:spPr>
      </p:pic>
      <p:sp>
        <p:nvSpPr>
          <p:cNvPr id="5" name="Title 1"/>
          <p:cNvSpPr txBox="1">
            <a:spLocks/>
          </p:cNvSpPr>
          <p:nvPr/>
        </p:nvSpPr>
        <p:spPr>
          <a:xfrm>
            <a:off x="457200" y="5562600"/>
            <a:ext cx="7467600" cy="1143000"/>
          </a:xfrm>
          <a:prstGeom prst="rect">
            <a:avLst/>
          </a:prstGeom>
        </p:spPr>
        <p:txBody>
          <a:bodyPr vert="horz" lIns="45720" rIns="4572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tx1"/>
                </a:solidFill>
                <a:effectLst/>
                <a:uLnTx/>
                <a:uFillTx/>
                <a:latin typeface="+mj-lt"/>
                <a:ea typeface="+mj-ea"/>
                <a:cs typeface="+mj-cs"/>
              </a:rPr>
              <a:t>William Jennings Bryan </a:t>
            </a:r>
          </a:p>
        </p:txBody>
      </p:sp>
      <p:pic>
        <p:nvPicPr>
          <p:cNvPr id="6148" name="Picture 4" descr="https://cdn.loc.gov/service/pnp/ggbain/06200/06257v.jpg"/>
          <p:cNvPicPr>
            <a:picLocks noChangeAspect="1" noChangeArrowheads="1"/>
          </p:cNvPicPr>
          <p:nvPr/>
        </p:nvPicPr>
        <p:blipFill>
          <a:blip r:embed="rId4" cstate="print"/>
          <a:srcRect l="17022" t="8903" r="16845" b="20003"/>
          <a:stretch>
            <a:fillRect/>
          </a:stretch>
        </p:blipFill>
        <p:spPr bwMode="auto">
          <a:xfrm>
            <a:off x="609600" y="533400"/>
            <a:ext cx="3505200" cy="514472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7782v"/>
          <p:cNvPicPr>
            <a:picLocks noGrp="1" noChangeAspect="1" noChangeArrowheads="1"/>
          </p:cNvPicPr>
          <p:nvPr>
            <p:ph idx="1"/>
          </p:nvPr>
        </p:nvPicPr>
        <p:blipFill>
          <a:blip r:embed="rId3" cstate="print"/>
          <a:srcRect l="4883" t="6757" r="7227" b="8108"/>
          <a:stretch>
            <a:fillRect/>
          </a:stretch>
        </p:blipFill>
        <p:spPr bwMode="auto">
          <a:xfrm>
            <a:off x="1143000" y="1143000"/>
            <a:ext cx="7728857" cy="5410200"/>
          </a:xfrm>
          <a:prstGeom prst="rect">
            <a:avLst/>
          </a:prstGeom>
          <a:noFill/>
          <a:ln w="9525" algn="in">
            <a:noFill/>
            <a:miter lim="800000"/>
            <a:headEnd/>
            <a:tailEnd/>
          </a:ln>
        </p:spPr>
      </p:pic>
      <p:sp>
        <p:nvSpPr>
          <p:cNvPr id="2" name="Title 1"/>
          <p:cNvSpPr>
            <a:spLocks noGrp="1"/>
          </p:cNvSpPr>
          <p:nvPr>
            <p:ph type="title"/>
          </p:nvPr>
        </p:nvSpPr>
        <p:spPr>
          <a:xfrm rot="16200000">
            <a:off x="-876300" y="1409700"/>
            <a:ext cx="2895600" cy="1143000"/>
          </a:xfrm>
        </p:spPr>
        <p:txBody>
          <a:bodyPr>
            <a:normAutofit/>
          </a:bodyPr>
          <a:lstStyle/>
          <a:p>
            <a:r>
              <a:rPr lang="en-US" dirty="0"/>
              <a:t>U- boats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Lusitania </a:t>
            </a:r>
          </a:p>
        </p:txBody>
      </p:sp>
      <p:pic>
        <p:nvPicPr>
          <p:cNvPr id="2050" name="Picture 2" descr="3a40726r"/>
          <p:cNvPicPr>
            <a:picLocks noGrp="1" noChangeAspect="1" noChangeArrowheads="1"/>
          </p:cNvPicPr>
          <p:nvPr>
            <p:ph idx="1"/>
          </p:nvPr>
        </p:nvPicPr>
        <p:blipFill>
          <a:blip r:embed="rId3" cstate="print"/>
          <a:stretch>
            <a:fillRect/>
          </a:stretch>
        </p:blipFill>
        <p:spPr bwMode="auto">
          <a:xfrm>
            <a:off x="1447799" y="1828800"/>
            <a:ext cx="7465719" cy="4724400"/>
          </a:xfrm>
          <a:prstGeom prst="rect">
            <a:avLst/>
          </a:prstGeom>
          <a:noFill/>
          <a:ln w="9525" algn="in">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Lusitania </a:t>
            </a:r>
          </a:p>
        </p:txBody>
      </p:sp>
      <p:sp>
        <p:nvSpPr>
          <p:cNvPr id="3" name="Content Placeholder 2"/>
          <p:cNvSpPr>
            <a:spLocks noGrp="1"/>
          </p:cNvSpPr>
          <p:nvPr>
            <p:ph idx="1"/>
          </p:nvPr>
        </p:nvSpPr>
        <p:spPr/>
        <p:txBody>
          <a:bodyPr/>
          <a:lstStyle/>
          <a:p>
            <a:endParaRPr lang="en-US" dirty="0"/>
          </a:p>
        </p:txBody>
      </p:sp>
      <p:sp>
        <p:nvSpPr>
          <p:cNvPr id="1026" name="Text Box 2"/>
          <p:cNvSpPr txBox="1">
            <a:spLocks noChangeArrowheads="1"/>
          </p:cNvSpPr>
          <p:nvPr/>
        </p:nvSpPr>
        <p:spPr bwMode="auto">
          <a:xfrm>
            <a:off x="4876800" y="1219200"/>
            <a:ext cx="3543300" cy="58864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itchFamily="34" charset="0"/>
                <a:cs typeface="Arial" pitchFamily="34" charset="0"/>
              </a:rPr>
              <a:t>Government and </a:t>
            </a:r>
            <a:r>
              <a:rPr kumimoji="0" lang="en-US" sz="1800" b="1" i="0" u="none" strike="noStrike" cap="none" normalizeH="0" baseline="0" dirty="0" err="1">
                <a:ln>
                  <a:noFill/>
                </a:ln>
                <a:solidFill>
                  <a:srgbClr val="000000"/>
                </a:solidFill>
                <a:effectLst/>
                <a:latin typeface="Arial" pitchFamily="34" charset="0"/>
                <a:cs typeface="Arial" pitchFamily="34" charset="0"/>
              </a:rPr>
              <a:t>Cunard</a:t>
            </a:r>
            <a:r>
              <a:rPr kumimoji="0" lang="en-US" sz="1800" b="1" i="0" u="none" strike="noStrike" cap="none" normalizeH="0" baseline="0" dirty="0">
                <a:ln>
                  <a:noFill/>
                </a:ln>
                <a:solidFill>
                  <a:srgbClr val="000000"/>
                </a:solidFill>
                <a:effectLst/>
                <a:latin typeface="Arial" pitchFamily="34" charset="0"/>
                <a:cs typeface="Arial" pitchFamily="34" charset="0"/>
              </a:rPr>
              <a:t> Company Agreement of 1907</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Under this agreement the government gave the company enough money to pay for new ships… if the company would build two large ships in the United Kingdom that could travel at an average ocean speed of 24.5 knots. … These two ships would carry the mail and be a symbol of British excellence – which we think is very important for British business. The ships will also be available for the government to use if war breaks out.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27" name="Picture 3" descr="Engineering Aug2_1907pg133"/>
          <p:cNvPicPr>
            <a:picLocks noChangeAspect="1" noChangeArrowheads="1"/>
          </p:cNvPicPr>
          <p:nvPr/>
        </p:nvPicPr>
        <p:blipFill>
          <a:blip r:embed="rId3" cstate="print"/>
          <a:srcRect b="13135"/>
          <a:stretch>
            <a:fillRect/>
          </a:stretch>
        </p:blipFill>
        <p:spPr bwMode="auto">
          <a:xfrm>
            <a:off x="1143000" y="2286000"/>
            <a:ext cx="2562225" cy="3657600"/>
          </a:xfrm>
          <a:prstGeom prst="rect">
            <a:avLst/>
          </a:prstGeom>
          <a:noFill/>
          <a:ln w="9525" algn="in">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71600"/>
            <a:ext cx="7467600" cy="1143000"/>
          </a:xfrm>
        </p:spPr>
        <p:txBody>
          <a:bodyPr>
            <a:normAutofit fontScale="90000"/>
          </a:bodyPr>
          <a:lstStyle/>
          <a:p>
            <a:r>
              <a:rPr lang="en-US" dirty="0"/>
              <a:t>Berlin </a:t>
            </a:r>
            <a:br>
              <a:rPr lang="en-US" dirty="0"/>
            </a:br>
            <a:r>
              <a:rPr lang="en-US" dirty="0"/>
              <a:t>Decree</a:t>
            </a:r>
          </a:p>
        </p:txBody>
      </p:sp>
      <p:pic>
        <p:nvPicPr>
          <p:cNvPr id="4098" name="Picture 2" descr="Berlin Decree"/>
          <p:cNvPicPr>
            <a:picLocks noGrp="1" noChangeAspect="1" noChangeArrowheads="1"/>
          </p:cNvPicPr>
          <p:nvPr>
            <p:ph idx="1"/>
          </p:nvPr>
        </p:nvPicPr>
        <p:blipFill>
          <a:blip r:embed="rId3" cstate="print"/>
          <a:srcRect/>
          <a:stretch>
            <a:fillRect/>
          </a:stretch>
        </p:blipFill>
        <p:spPr bwMode="auto">
          <a:xfrm>
            <a:off x="3200400" y="914400"/>
            <a:ext cx="5300831" cy="5562600"/>
          </a:xfrm>
          <a:prstGeom prst="rect">
            <a:avLst/>
          </a:prstGeom>
          <a:noFill/>
          <a:ln w="9525" algn="in">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2819400" cy="3486912"/>
          </a:xfrm>
        </p:spPr>
        <p:txBody>
          <a:bodyPr/>
          <a:lstStyle/>
          <a:p>
            <a:r>
              <a:rPr lang="en-US" dirty="0"/>
              <a:t>Captain Dow’s Flags </a:t>
            </a:r>
          </a:p>
        </p:txBody>
      </p:sp>
      <p:pic>
        <p:nvPicPr>
          <p:cNvPr id="4" name="Content Placeholder 3" descr="Lusitania Flag .png"/>
          <p:cNvPicPr>
            <a:picLocks noGrp="1" noChangeAspect="1"/>
          </p:cNvPicPr>
          <p:nvPr>
            <p:ph idx="1"/>
          </p:nvPr>
        </p:nvPicPr>
        <p:blipFill>
          <a:blip r:embed="rId3" cstate="print"/>
          <a:stretch>
            <a:fillRect/>
          </a:stretch>
        </p:blipFill>
        <p:spPr>
          <a:xfrm>
            <a:off x="3429000" y="990600"/>
            <a:ext cx="4724400" cy="4495800"/>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2421</TotalTime>
  <Words>1441</Words>
  <Application>Microsoft Office PowerPoint</Application>
  <PresentationFormat>On-screen Show (4:3)</PresentationFormat>
  <Paragraphs>108</Paragraphs>
  <Slides>25</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Constantia</vt:lpstr>
      <vt:lpstr>Times New Roman</vt:lpstr>
      <vt:lpstr>Wingdings 2</vt:lpstr>
      <vt:lpstr>Flow</vt:lpstr>
      <vt:lpstr>War on  the Water</vt:lpstr>
      <vt:lpstr>World War in 1915</vt:lpstr>
      <vt:lpstr>Woodrow Wilson</vt:lpstr>
      <vt:lpstr>U- boats</vt:lpstr>
      <vt:lpstr>Lusitania </vt:lpstr>
      <vt:lpstr>PowerPoint Presentation</vt:lpstr>
      <vt:lpstr>Lusitania </vt:lpstr>
      <vt:lpstr>Berlin  Decree</vt:lpstr>
      <vt:lpstr>Captain Dow’s Flags </vt:lpstr>
      <vt:lpstr>Strictly Impartial</vt:lpstr>
      <vt:lpstr>Ambassador Von Bernstorff’s Warning! </vt:lpstr>
      <vt:lpstr>Schweiger’s Diary</vt:lpstr>
      <vt:lpstr>PowerPoint Presentation</vt:lpstr>
      <vt:lpstr>PowerPoint Presentation</vt:lpstr>
      <vt:lpstr>PowerPoint Presentation</vt:lpstr>
      <vt:lpstr>Wilson’s Letters </vt:lpstr>
      <vt:lpstr>Gottlieb von Jagow </vt:lpstr>
      <vt:lpstr>PowerPoint Presentation</vt:lpstr>
      <vt:lpstr> German Response </vt:lpstr>
      <vt:lpstr>Mersey Court Decision</vt:lpstr>
      <vt:lpstr>Those Cannon on the Forward Deck </vt:lpstr>
      <vt:lpstr>PowerPoint Presentation</vt:lpstr>
      <vt:lpstr>PowerPoint Presentation</vt:lpstr>
      <vt:lpstr>Wilson Addresses Congress</vt:lpstr>
      <vt:lpstr>Zimmerman Telegram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 on the Water</dc:title>
  <dc:creator>Michelle Zupan</dc:creator>
  <cp:lastModifiedBy>Elizabeth Moore</cp:lastModifiedBy>
  <cp:revision>195</cp:revision>
  <dcterms:created xsi:type="dcterms:W3CDTF">2017-09-06T16:21:20Z</dcterms:created>
  <dcterms:modified xsi:type="dcterms:W3CDTF">2022-12-05T15:45:22Z</dcterms:modified>
</cp:coreProperties>
</file>