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32"/>
  </p:notesMasterIdLst>
  <p:sldIdLst>
    <p:sldId id="256" r:id="rId4"/>
    <p:sldId id="257" r:id="rId5"/>
    <p:sldId id="258" r:id="rId6"/>
    <p:sldId id="259" r:id="rId7"/>
    <p:sldId id="260" r:id="rId8"/>
    <p:sldId id="314" r:id="rId9"/>
    <p:sldId id="261" r:id="rId10"/>
    <p:sldId id="262" r:id="rId11"/>
    <p:sldId id="269" r:id="rId12"/>
    <p:sldId id="311" r:id="rId13"/>
    <p:sldId id="265" r:id="rId14"/>
    <p:sldId id="302" r:id="rId15"/>
    <p:sldId id="313" r:id="rId16"/>
    <p:sldId id="319" r:id="rId17"/>
    <p:sldId id="322" r:id="rId18"/>
    <p:sldId id="271" r:id="rId19"/>
    <p:sldId id="308" r:id="rId20"/>
    <p:sldId id="316" r:id="rId21"/>
    <p:sldId id="318" r:id="rId22"/>
    <p:sldId id="272" r:id="rId23"/>
    <p:sldId id="315" r:id="rId24"/>
    <p:sldId id="274" r:id="rId25"/>
    <p:sldId id="273" r:id="rId26"/>
    <p:sldId id="321" r:id="rId27"/>
    <p:sldId id="275" r:id="rId28"/>
    <p:sldId id="310" r:id="rId29"/>
    <p:sldId id="320" r:id="rId30"/>
    <p:sldId id="31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ia Vidal" initials="PV" lastIdx="1" clrIdx="0">
    <p:extLst/>
  </p:cmAuthor>
  <p:cmAuthor id="2" name="Patricia Vidal" initials="PV [2]" lastIdx="1" clrIdx="1">
    <p:extLst/>
  </p:cmAuthor>
  <p:cmAuthor id="3" name="Patricia Vidal" initials="PV [3]" lastIdx="1" clrIdx="2">
    <p:extLst/>
  </p:cmAuthor>
  <p:cmAuthor id="4" name="Patricia Vidal" initials="PV [4]" lastIdx="1" clrIdx="3">
    <p:extLst/>
  </p:cmAuthor>
  <p:cmAuthor id="5" name="Patricia Vidal" initials="PV [5]" lastIdx="1" clrIdx="4">
    <p:extLst/>
  </p:cmAuthor>
  <p:cmAuthor id="6" name="Patricia Vidal" initials="PV [6]" lastIdx="1" clrIdx="5">
    <p:extLst/>
  </p:cmAuthor>
  <p:cmAuthor id="7" name="Patricia Vidal" initials="PV [7]" lastIdx="1" clrIdx="6">
    <p:extLst/>
  </p:cmAuthor>
  <p:cmAuthor id="8" name="Patricia Vidal" initials="PV [8]" lastIdx="1" clrIdx="7">
    <p:extLst/>
  </p:cmAuthor>
  <p:cmAuthor id="9" name="Patricia Vidal" initials="PV [9]" lastIdx="1" clrIdx="8">
    <p:extLst/>
  </p:cmAuthor>
  <p:cmAuthor id="10" name="Patricia Vidal" initials="PV [10]" lastIdx="1" clrIdx="9">
    <p:extLst/>
  </p:cmAuthor>
  <p:cmAuthor id="11" name="Patricia Vidal" initials="PV [11]" lastIdx="1" clrIdx="10">
    <p:extLst/>
  </p:cmAuthor>
  <p:cmAuthor id="12" name="Patricia Vidal" initials="PV [12]" lastIdx="1" clrIdx="11">
    <p:extLst/>
  </p:cmAuthor>
  <p:cmAuthor id="13" name="Patricia Vidal" initials="PV [13]" lastIdx="1" clrIdx="12">
    <p:extLst/>
  </p:cmAuthor>
  <p:cmAuthor id="14" name="Patricia Vidal" initials="PV [14]" lastIdx="1" clrIdx="13">
    <p:extLst/>
  </p:cmAuthor>
  <p:cmAuthor id="15" name="Patricia Vidal" initials="PV [15]" lastIdx="1" clrIdx="1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43" autoAdjust="0"/>
    <p:restoredTop sz="82065" autoAdjust="0"/>
  </p:normalViewPr>
  <p:slideViewPr>
    <p:cSldViewPr snapToGrid="0">
      <p:cViewPr varScale="1">
        <p:scale>
          <a:sx n="60" d="100"/>
          <a:sy n="60" d="100"/>
        </p:scale>
        <p:origin x="1266" y="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 name="PlaceHolder 1"/>
          <p:cNvSpPr>
            <a:spLocks noGrp="1"/>
          </p:cNvSpPr>
          <p:nvPr>
            <p:ph type="body"/>
          </p:nvPr>
        </p:nvSpPr>
        <p:spPr>
          <a:xfrm>
            <a:off x="777240" y="4777560"/>
            <a:ext cx="6217560" cy="4525920"/>
          </a:xfrm>
          <a:prstGeom prst="rect">
            <a:avLst/>
          </a:prstGeom>
        </p:spPr>
        <p:txBody>
          <a:bodyPr wrap="none" lIns="0" tIns="0" rIns="0" bIns="0"/>
          <a:lstStyle/>
          <a:p>
            <a:r>
              <a:rPr lang="en-US"/>
              <a:t>Click to edit the notes format</a:t>
            </a:r>
            <a:endParaRPr/>
          </a:p>
        </p:txBody>
      </p:sp>
      <p:sp>
        <p:nvSpPr>
          <p:cNvPr id="157" name="PlaceHolder 2"/>
          <p:cNvSpPr>
            <a:spLocks noGrp="1"/>
          </p:cNvSpPr>
          <p:nvPr>
            <p:ph type="hdr"/>
          </p:nvPr>
        </p:nvSpPr>
        <p:spPr>
          <a:xfrm>
            <a:off x="0" y="0"/>
            <a:ext cx="3372840" cy="502560"/>
          </a:xfrm>
          <a:prstGeom prst="rect">
            <a:avLst/>
          </a:prstGeom>
        </p:spPr>
        <p:txBody>
          <a:bodyPr wrap="none" lIns="0" tIns="0" rIns="0" bIns="0"/>
          <a:lstStyle/>
          <a:p>
            <a:r>
              <a:rPr lang="en-US" dirty="0"/>
              <a:t>&lt;header&gt;</a:t>
            </a:r>
            <a:endParaRPr dirty="0"/>
          </a:p>
        </p:txBody>
      </p:sp>
      <p:sp>
        <p:nvSpPr>
          <p:cNvPr id="158" name="PlaceHolder 3"/>
          <p:cNvSpPr>
            <a:spLocks noGrp="1"/>
          </p:cNvSpPr>
          <p:nvPr>
            <p:ph type="dt"/>
          </p:nvPr>
        </p:nvSpPr>
        <p:spPr>
          <a:xfrm>
            <a:off x="4399200" y="0"/>
            <a:ext cx="3372840" cy="502560"/>
          </a:xfrm>
          <a:prstGeom prst="rect">
            <a:avLst/>
          </a:prstGeom>
        </p:spPr>
        <p:txBody>
          <a:bodyPr wrap="none" lIns="0" tIns="0" rIns="0" bIns="0"/>
          <a:lstStyle/>
          <a:p>
            <a:pPr algn="r"/>
            <a:r>
              <a:rPr lang="en-US" dirty="0"/>
              <a:t>&lt;date/time&gt;</a:t>
            </a:r>
            <a:endParaRPr dirty="0"/>
          </a:p>
        </p:txBody>
      </p:sp>
      <p:sp>
        <p:nvSpPr>
          <p:cNvPr id="159" name="PlaceHolder 4"/>
          <p:cNvSpPr>
            <a:spLocks noGrp="1"/>
          </p:cNvSpPr>
          <p:nvPr>
            <p:ph type="ftr"/>
          </p:nvPr>
        </p:nvSpPr>
        <p:spPr>
          <a:xfrm>
            <a:off x="0" y="9555480"/>
            <a:ext cx="3372840" cy="502560"/>
          </a:xfrm>
          <a:prstGeom prst="rect">
            <a:avLst/>
          </a:prstGeom>
        </p:spPr>
        <p:txBody>
          <a:bodyPr wrap="none" lIns="0" tIns="0" rIns="0" bIns="0" anchor="b"/>
          <a:lstStyle/>
          <a:p>
            <a:r>
              <a:rPr lang="en-US" dirty="0"/>
              <a:t>&lt;footer&gt;</a:t>
            </a:r>
            <a:endParaRPr dirty="0"/>
          </a:p>
        </p:txBody>
      </p:sp>
      <p:sp>
        <p:nvSpPr>
          <p:cNvPr id="160" name="PlaceHolder 5"/>
          <p:cNvSpPr>
            <a:spLocks noGrp="1"/>
          </p:cNvSpPr>
          <p:nvPr>
            <p:ph type="sldNum"/>
          </p:nvPr>
        </p:nvSpPr>
        <p:spPr>
          <a:xfrm>
            <a:off x="4399200" y="9555480"/>
            <a:ext cx="3372840" cy="502560"/>
          </a:xfrm>
          <a:prstGeom prst="rect">
            <a:avLst/>
          </a:prstGeom>
        </p:spPr>
        <p:txBody>
          <a:bodyPr wrap="none" lIns="0" tIns="0" rIns="0" bIns="0" anchor="b"/>
          <a:lstStyle/>
          <a:p>
            <a:pPr algn="r"/>
            <a:fld id="{E1A1F141-B111-41B1-9191-E1E1C1819101}" type="slidenum">
              <a:rPr lang="en-US"/>
              <a:pPr algn="r"/>
              <a:t>‹#›</a:t>
            </a:fld>
            <a:endParaRPr dirty="0"/>
          </a:p>
        </p:txBody>
      </p:sp>
    </p:spTree>
    <p:extLst>
      <p:ext uri="{BB962C8B-B14F-4D97-AF65-F5344CB8AC3E}">
        <p14:creationId xmlns:p14="http://schemas.microsoft.com/office/powerpoint/2010/main" val="1507415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1" name="TextShape 2"/>
          <p:cNvSpPr txBox="1"/>
          <p:nvPr/>
        </p:nvSpPr>
        <p:spPr>
          <a:xfrm>
            <a:off x="0" y="0"/>
            <a:ext cx="0" cy="0"/>
          </a:xfrm>
          <a:prstGeom prst="rect">
            <a:avLst/>
          </a:prstGeom>
        </p:spPr>
        <p:txBody>
          <a:bodyPr lIns="90000" tIns="45000" rIns="90000" bIns="45000"/>
          <a:lstStyle/>
          <a:p>
            <a:pPr>
              <a:lnSpc>
                <a:spcPct val="100000"/>
              </a:lnSpc>
            </a:pPr>
            <a:fld id="{F171A1E1-2111-41E1-A151-1141611141E1}" type="slidenum">
              <a:rPr lang="en-US">
                <a:solidFill>
                  <a:srgbClr val="000000"/>
                </a:solidFill>
                <a:latin typeface="+mn-lt"/>
                <a:ea typeface="+mn-ea"/>
              </a:rPr>
              <a:pPr>
                <a:lnSpc>
                  <a:spcPct val="100000"/>
                </a:lnSpc>
              </a:pPr>
              <a:t>2</a:t>
            </a:fld>
            <a:endParaRPr dirty="0"/>
          </a:p>
        </p:txBody>
      </p:sp>
    </p:spTree>
    <p:extLst>
      <p:ext uri="{BB962C8B-B14F-4D97-AF65-F5344CB8AC3E}">
        <p14:creationId xmlns:p14="http://schemas.microsoft.com/office/powerpoint/2010/main" val="2505762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13</a:t>
            </a:fld>
            <a:endParaRPr lang="uk-UA" dirty="0"/>
          </a:p>
        </p:txBody>
      </p:sp>
    </p:spTree>
    <p:extLst>
      <p:ext uri="{BB962C8B-B14F-4D97-AF65-F5344CB8AC3E}">
        <p14:creationId xmlns:p14="http://schemas.microsoft.com/office/powerpoint/2010/main" val="1988781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3" name="TextShape 2"/>
          <p:cNvSpPr txBox="1"/>
          <p:nvPr/>
        </p:nvSpPr>
        <p:spPr>
          <a:xfrm>
            <a:off x="0" y="0"/>
            <a:ext cx="0" cy="0"/>
          </a:xfrm>
          <a:prstGeom prst="rect">
            <a:avLst/>
          </a:prstGeom>
        </p:spPr>
        <p:txBody>
          <a:bodyPr lIns="90000" tIns="45000" rIns="90000" bIns="45000"/>
          <a:lstStyle/>
          <a:p>
            <a:pPr>
              <a:lnSpc>
                <a:spcPct val="100000"/>
              </a:lnSpc>
            </a:pPr>
            <a:fld id="{2171B131-A161-41C1-8121-7191F1217171}" type="slidenum">
              <a:rPr lang="en-US">
                <a:solidFill>
                  <a:srgbClr val="000000"/>
                </a:solidFill>
                <a:latin typeface="+mn-lt"/>
                <a:ea typeface="+mn-ea"/>
              </a:rPr>
              <a:pPr>
                <a:lnSpc>
                  <a:spcPct val="100000"/>
                </a:lnSpc>
              </a:pPr>
              <a:t>15</a:t>
            </a:fld>
            <a:endParaRPr dirty="0"/>
          </a:p>
        </p:txBody>
      </p:sp>
    </p:spTree>
    <p:extLst>
      <p:ext uri="{BB962C8B-B14F-4D97-AF65-F5344CB8AC3E}">
        <p14:creationId xmlns:p14="http://schemas.microsoft.com/office/powerpoint/2010/main" val="2125703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en-US" smtClean="0"/>
              <a:pPr algn="r"/>
              <a:t>16</a:t>
            </a:fld>
            <a:endParaRPr lang="en-US" dirty="0"/>
          </a:p>
        </p:txBody>
      </p:sp>
    </p:spTree>
    <p:extLst>
      <p:ext uri="{BB962C8B-B14F-4D97-AF65-F5344CB8AC3E}">
        <p14:creationId xmlns:p14="http://schemas.microsoft.com/office/powerpoint/2010/main" val="739305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7" name="TextShape 2"/>
          <p:cNvSpPr txBox="1"/>
          <p:nvPr/>
        </p:nvSpPr>
        <p:spPr>
          <a:xfrm>
            <a:off x="0" y="0"/>
            <a:ext cx="0" cy="0"/>
          </a:xfrm>
          <a:prstGeom prst="rect">
            <a:avLst/>
          </a:prstGeom>
        </p:spPr>
        <p:txBody>
          <a:bodyPr lIns="90000" tIns="45000" rIns="90000" bIns="45000"/>
          <a:lstStyle/>
          <a:p>
            <a:pPr>
              <a:lnSpc>
                <a:spcPct val="100000"/>
              </a:lnSpc>
            </a:pPr>
            <a:fld id="{81B131B1-0111-4181-91A1-31E1E1512191}" type="slidenum">
              <a:rPr lang="en-US">
                <a:solidFill>
                  <a:srgbClr val="000000"/>
                </a:solidFill>
                <a:latin typeface="+mn-lt"/>
                <a:ea typeface="+mn-ea"/>
              </a:rPr>
              <a:pPr>
                <a:lnSpc>
                  <a:spcPct val="100000"/>
                </a:lnSpc>
              </a:pPr>
              <a:t>18</a:t>
            </a:fld>
            <a:endParaRPr dirty="0"/>
          </a:p>
        </p:txBody>
      </p:sp>
    </p:spTree>
    <p:extLst>
      <p:ext uri="{BB962C8B-B14F-4D97-AF65-F5344CB8AC3E}">
        <p14:creationId xmlns:p14="http://schemas.microsoft.com/office/powerpoint/2010/main" val="732227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7" name="TextShape 2"/>
          <p:cNvSpPr txBox="1"/>
          <p:nvPr/>
        </p:nvSpPr>
        <p:spPr>
          <a:xfrm>
            <a:off x="0" y="0"/>
            <a:ext cx="0" cy="0"/>
          </a:xfrm>
          <a:prstGeom prst="rect">
            <a:avLst/>
          </a:prstGeom>
        </p:spPr>
        <p:txBody>
          <a:bodyPr lIns="90000" tIns="45000" rIns="90000" bIns="45000"/>
          <a:lstStyle/>
          <a:p>
            <a:pPr>
              <a:lnSpc>
                <a:spcPct val="100000"/>
              </a:lnSpc>
            </a:pPr>
            <a:fld id="{81B131B1-0111-4181-91A1-31E1E1512191}" type="slidenum">
              <a:rPr lang="en-US">
                <a:solidFill>
                  <a:srgbClr val="000000"/>
                </a:solidFill>
                <a:latin typeface="+mn-lt"/>
                <a:ea typeface="+mn-ea"/>
              </a:rPr>
              <a:pPr>
                <a:lnSpc>
                  <a:spcPct val="100000"/>
                </a:lnSpc>
              </a:pPr>
              <a:t>19</a:t>
            </a:fld>
            <a:endParaRPr dirty="0"/>
          </a:p>
        </p:txBody>
      </p:sp>
    </p:spTree>
    <p:extLst>
      <p:ext uri="{BB962C8B-B14F-4D97-AF65-F5344CB8AC3E}">
        <p14:creationId xmlns:p14="http://schemas.microsoft.com/office/powerpoint/2010/main" val="1583699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7" name="TextShape 2"/>
          <p:cNvSpPr txBox="1"/>
          <p:nvPr/>
        </p:nvSpPr>
        <p:spPr>
          <a:xfrm>
            <a:off x="0" y="0"/>
            <a:ext cx="0" cy="0"/>
          </a:xfrm>
          <a:prstGeom prst="rect">
            <a:avLst/>
          </a:prstGeom>
        </p:spPr>
        <p:txBody>
          <a:bodyPr lIns="90000" tIns="45000" rIns="90000" bIns="45000"/>
          <a:lstStyle/>
          <a:p>
            <a:pPr>
              <a:lnSpc>
                <a:spcPct val="100000"/>
              </a:lnSpc>
            </a:pPr>
            <a:fld id="{81B131B1-0111-4181-91A1-31E1E1512191}" type="slidenum">
              <a:rPr lang="en-US">
                <a:solidFill>
                  <a:srgbClr val="000000"/>
                </a:solidFill>
                <a:latin typeface="+mn-lt"/>
                <a:ea typeface="+mn-ea"/>
              </a:rPr>
              <a:pPr>
                <a:lnSpc>
                  <a:spcPct val="100000"/>
                </a:lnSpc>
              </a:pPr>
              <a:t>22</a:t>
            </a:fld>
            <a:endParaRPr dirty="0"/>
          </a:p>
        </p:txBody>
      </p:sp>
    </p:spTree>
    <p:extLst>
      <p:ext uri="{BB962C8B-B14F-4D97-AF65-F5344CB8AC3E}">
        <p14:creationId xmlns:p14="http://schemas.microsoft.com/office/powerpoint/2010/main" val="12511176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PlaceHolder 1"/>
          <p:cNvSpPr>
            <a:spLocks noGrp="1"/>
          </p:cNvSpPr>
          <p:nvPr>
            <p:ph type="body"/>
          </p:nvPr>
        </p:nvSpPr>
        <p:spPr>
          <a:xfrm>
            <a:off x="0" y="0"/>
            <a:ext cx="0" cy="0"/>
          </a:xfrm>
          <a:prstGeom prst="rect">
            <a:avLst/>
          </a:prstGeom>
        </p:spPr>
        <p:txBody>
          <a:bodyPr lIns="90000" tIns="45000" rIns="90000" bIns="45000"/>
          <a:lstStyle/>
          <a:p>
            <a:endParaRPr dirty="0"/>
          </a:p>
        </p:txBody>
      </p:sp>
      <p:sp>
        <p:nvSpPr>
          <p:cNvPr id="365" name="TextShape 2"/>
          <p:cNvSpPr txBox="1"/>
          <p:nvPr/>
        </p:nvSpPr>
        <p:spPr>
          <a:xfrm>
            <a:off x="0" y="0"/>
            <a:ext cx="0" cy="0"/>
          </a:xfrm>
          <a:prstGeom prst="rect">
            <a:avLst/>
          </a:prstGeom>
        </p:spPr>
        <p:txBody>
          <a:bodyPr lIns="90000" tIns="45000" rIns="90000" bIns="45000"/>
          <a:lstStyle/>
          <a:p>
            <a:pPr>
              <a:lnSpc>
                <a:spcPct val="100000"/>
              </a:lnSpc>
            </a:pPr>
            <a:fld id="{511121A1-0191-41F1-A161-7171212141B1}" type="slidenum">
              <a:rPr lang="en-US">
                <a:solidFill>
                  <a:srgbClr val="000000"/>
                </a:solidFill>
                <a:latin typeface="+mn-lt"/>
                <a:ea typeface="+mn-ea"/>
              </a:rPr>
              <a:pPr>
                <a:lnSpc>
                  <a:spcPct val="100000"/>
                </a:lnSpc>
              </a:pPr>
              <a:t>23</a:t>
            </a:fld>
            <a:endParaRPr dirty="0"/>
          </a:p>
        </p:txBody>
      </p:sp>
    </p:spTree>
    <p:extLst>
      <p:ext uri="{BB962C8B-B14F-4D97-AF65-F5344CB8AC3E}">
        <p14:creationId xmlns:p14="http://schemas.microsoft.com/office/powerpoint/2010/main" val="401201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26</a:t>
            </a:fld>
            <a:endParaRPr lang="uk-UA" dirty="0"/>
          </a:p>
        </p:txBody>
      </p:sp>
    </p:spTree>
    <p:extLst>
      <p:ext uri="{BB962C8B-B14F-4D97-AF65-F5344CB8AC3E}">
        <p14:creationId xmlns:p14="http://schemas.microsoft.com/office/powerpoint/2010/main" val="208848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en-US" smtClean="0"/>
              <a:pPr algn="r"/>
              <a:t>3</a:t>
            </a:fld>
            <a:endParaRPr lang="en-US" dirty="0"/>
          </a:p>
        </p:txBody>
      </p:sp>
    </p:spTree>
    <p:extLst>
      <p:ext uri="{BB962C8B-B14F-4D97-AF65-F5344CB8AC3E}">
        <p14:creationId xmlns:p14="http://schemas.microsoft.com/office/powerpoint/2010/main" val="268020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4</a:t>
            </a:fld>
            <a:endParaRPr lang="uk-UA" dirty="0"/>
          </a:p>
        </p:txBody>
      </p:sp>
    </p:spTree>
    <p:extLst>
      <p:ext uri="{BB962C8B-B14F-4D97-AF65-F5344CB8AC3E}">
        <p14:creationId xmlns:p14="http://schemas.microsoft.com/office/powerpoint/2010/main" val="185356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pPr>
              <a:lnSpc>
                <a:spcPct val="120000"/>
              </a:lnSpc>
            </a:pPr>
            <a:endParaRPr lang="en-US" b="0"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5</a:t>
            </a:fld>
            <a:endParaRPr lang="uk-UA" dirty="0"/>
          </a:p>
        </p:txBody>
      </p:sp>
    </p:spTree>
    <p:extLst>
      <p:ext uri="{BB962C8B-B14F-4D97-AF65-F5344CB8AC3E}">
        <p14:creationId xmlns:p14="http://schemas.microsoft.com/office/powerpoint/2010/main" val="795039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6</a:t>
            </a:fld>
            <a:endParaRPr lang="uk-UA" dirty="0"/>
          </a:p>
        </p:txBody>
      </p:sp>
    </p:spTree>
    <p:extLst>
      <p:ext uri="{BB962C8B-B14F-4D97-AF65-F5344CB8AC3E}">
        <p14:creationId xmlns:p14="http://schemas.microsoft.com/office/powerpoint/2010/main" val="1645133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7</a:t>
            </a:fld>
            <a:endParaRPr lang="uk-UA" dirty="0"/>
          </a:p>
        </p:txBody>
      </p:sp>
    </p:spTree>
    <p:extLst>
      <p:ext uri="{BB962C8B-B14F-4D97-AF65-F5344CB8AC3E}">
        <p14:creationId xmlns:p14="http://schemas.microsoft.com/office/powerpoint/2010/main" val="1531232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8</a:t>
            </a:fld>
            <a:endParaRPr lang="uk-UA" dirty="0"/>
          </a:p>
        </p:txBody>
      </p:sp>
    </p:spTree>
    <p:extLst>
      <p:ext uri="{BB962C8B-B14F-4D97-AF65-F5344CB8AC3E}">
        <p14:creationId xmlns:p14="http://schemas.microsoft.com/office/powerpoint/2010/main" val="1339737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idx="10"/>
          </p:nvPr>
        </p:nvSpPr>
        <p:spPr/>
        <p:txBody>
          <a:bodyPr/>
          <a:lstStyle/>
          <a:p>
            <a:pPr algn="r"/>
            <a:fld id="{E1A1F141-B111-41B1-9191-E1E1C1819101}" type="slidenum">
              <a:rPr lang="en-US" smtClean="0"/>
              <a:pPr algn="r"/>
              <a:t>9</a:t>
            </a:fld>
            <a:endParaRPr lang="en-US" dirty="0"/>
          </a:p>
        </p:txBody>
      </p:sp>
    </p:spTree>
    <p:extLst>
      <p:ext uri="{BB962C8B-B14F-4D97-AF65-F5344CB8AC3E}">
        <p14:creationId xmlns:p14="http://schemas.microsoft.com/office/powerpoint/2010/main" val="1056434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E1A1F141-B111-41B1-9191-E1E1C1819101}" type="slidenum">
              <a:rPr lang="uk-UA" smtClean="0"/>
              <a:pPr algn="r"/>
              <a:t>11</a:t>
            </a:fld>
            <a:endParaRPr lang="uk-UA" dirty="0"/>
          </a:p>
        </p:txBody>
      </p:sp>
    </p:spTree>
    <p:extLst>
      <p:ext uri="{BB962C8B-B14F-4D97-AF65-F5344CB8AC3E}">
        <p14:creationId xmlns:p14="http://schemas.microsoft.com/office/powerpoint/2010/main" val="147116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31" name="PlaceHolder 2"/>
          <p:cNvSpPr>
            <a:spLocks noGrp="1"/>
          </p:cNvSpPr>
          <p:nvPr>
            <p:ph type="body"/>
          </p:nvPr>
        </p:nvSpPr>
        <p:spPr>
          <a:xfrm>
            <a:off x="1024200" y="2286000"/>
            <a:ext cx="9719640" cy="1918440"/>
          </a:xfrm>
          <a:prstGeom prst="rect">
            <a:avLst/>
          </a:prstGeom>
        </p:spPr>
        <p:txBody>
          <a:bodyPr wrap="none" lIns="0" tIns="0" rIns="0" bIns="0"/>
          <a:lstStyle/>
          <a:p>
            <a:endParaRPr/>
          </a:p>
        </p:txBody>
      </p:sp>
      <p:sp>
        <p:nvSpPr>
          <p:cNvPr id="32" name="PlaceHolder 3"/>
          <p:cNvSpPr>
            <a:spLocks noGrp="1"/>
          </p:cNvSpPr>
          <p:nvPr>
            <p:ph type="body"/>
          </p:nvPr>
        </p:nvSpPr>
        <p:spPr>
          <a:xfrm>
            <a:off x="1024200" y="4386960"/>
            <a:ext cx="9719640" cy="19184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34"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35"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36"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
        <p:nvSpPr>
          <p:cNvPr id="37" name="PlaceHolder 5"/>
          <p:cNvSpPr>
            <a:spLocks noGrp="1"/>
          </p:cNvSpPr>
          <p:nvPr>
            <p:ph type="body"/>
          </p:nvPr>
        </p:nvSpPr>
        <p:spPr>
          <a:xfrm>
            <a:off x="1024200" y="4386960"/>
            <a:ext cx="4742640" cy="19184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39"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40"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49" name="PlaceHolder 2"/>
          <p:cNvSpPr>
            <a:spLocks noGrp="1"/>
          </p:cNvSpPr>
          <p:nvPr>
            <p:ph type="subTitle"/>
          </p:nvPr>
        </p:nvSpPr>
        <p:spPr>
          <a:xfrm>
            <a:off x="1024200" y="2286000"/>
            <a:ext cx="9719640" cy="402336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51" name="PlaceHolder 2"/>
          <p:cNvSpPr>
            <a:spLocks noGrp="1"/>
          </p:cNvSpPr>
          <p:nvPr>
            <p:ph type="body"/>
          </p:nvPr>
        </p:nvSpPr>
        <p:spPr>
          <a:xfrm>
            <a:off x="1024200" y="2286000"/>
            <a:ext cx="9719640" cy="402300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53"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54" name="PlaceHolder 3"/>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024200" y="568080"/>
            <a:ext cx="9719640" cy="57409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58"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59" name="PlaceHolder 3"/>
          <p:cNvSpPr>
            <a:spLocks noGrp="1"/>
          </p:cNvSpPr>
          <p:nvPr>
            <p:ph type="body"/>
          </p:nvPr>
        </p:nvSpPr>
        <p:spPr>
          <a:xfrm>
            <a:off x="1024200" y="4386960"/>
            <a:ext cx="4742640" cy="1918440"/>
          </a:xfrm>
          <a:prstGeom prst="rect">
            <a:avLst/>
          </a:prstGeom>
        </p:spPr>
        <p:txBody>
          <a:bodyPr wrap="none" lIns="0" tIns="0" rIns="0" bIns="0"/>
          <a:lstStyle/>
          <a:p>
            <a:endParaRPr/>
          </a:p>
        </p:txBody>
      </p:sp>
      <p:sp>
        <p:nvSpPr>
          <p:cNvPr id="60" name="PlaceHolder 4"/>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1024200" y="2286000"/>
            <a:ext cx="9719640" cy="402336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62"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63"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64"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66"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67"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68" name="PlaceHolder 4"/>
          <p:cNvSpPr>
            <a:spLocks noGrp="1"/>
          </p:cNvSpPr>
          <p:nvPr>
            <p:ph type="body"/>
          </p:nvPr>
        </p:nvSpPr>
        <p:spPr>
          <a:xfrm>
            <a:off x="1024200" y="4386960"/>
            <a:ext cx="9718560" cy="19184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70" name="PlaceHolder 2"/>
          <p:cNvSpPr>
            <a:spLocks noGrp="1"/>
          </p:cNvSpPr>
          <p:nvPr>
            <p:ph type="body"/>
          </p:nvPr>
        </p:nvSpPr>
        <p:spPr>
          <a:xfrm>
            <a:off x="1024200" y="2286000"/>
            <a:ext cx="9719640" cy="1918440"/>
          </a:xfrm>
          <a:prstGeom prst="rect">
            <a:avLst/>
          </a:prstGeom>
        </p:spPr>
        <p:txBody>
          <a:bodyPr wrap="none" lIns="0" tIns="0" rIns="0" bIns="0"/>
          <a:lstStyle/>
          <a:p>
            <a:endParaRPr/>
          </a:p>
        </p:txBody>
      </p:sp>
      <p:sp>
        <p:nvSpPr>
          <p:cNvPr id="71" name="PlaceHolder 3"/>
          <p:cNvSpPr>
            <a:spLocks noGrp="1"/>
          </p:cNvSpPr>
          <p:nvPr>
            <p:ph type="body"/>
          </p:nvPr>
        </p:nvSpPr>
        <p:spPr>
          <a:xfrm>
            <a:off x="1024200" y="4386960"/>
            <a:ext cx="9719640" cy="19184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73"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74"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75"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
        <p:nvSpPr>
          <p:cNvPr id="76" name="PlaceHolder 5"/>
          <p:cNvSpPr>
            <a:spLocks noGrp="1"/>
          </p:cNvSpPr>
          <p:nvPr>
            <p:ph type="body"/>
          </p:nvPr>
        </p:nvSpPr>
        <p:spPr>
          <a:xfrm>
            <a:off x="1024200" y="4386960"/>
            <a:ext cx="4742640" cy="19184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78"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79"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87" name="PlaceHolder 2"/>
          <p:cNvSpPr>
            <a:spLocks noGrp="1"/>
          </p:cNvSpPr>
          <p:nvPr>
            <p:ph type="subTitle"/>
          </p:nvPr>
        </p:nvSpPr>
        <p:spPr>
          <a:xfrm>
            <a:off x="1024200" y="2286000"/>
            <a:ext cx="9719640" cy="402336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89" name="PlaceHolder 2"/>
          <p:cNvSpPr>
            <a:spLocks noGrp="1"/>
          </p:cNvSpPr>
          <p:nvPr>
            <p:ph type="body"/>
          </p:nvPr>
        </p:nvSpPr>
        <p:spPr>
          <a:xfrm>
            <a:off x="1024200" y="2286000"/>
            <a:ext cx="9719640" cy="402300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91"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92" name="PlaceHolder 3"/>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2" name="PlaceHolder 2"/>
          <p:cNvSpPr>
            <a:spLocks noGrp="1"/>
          </p:cNvSpPr>
          <p:nvPr>
            <p:ph type="body"/>
          </p:nvPr>
        </p:nvSpPr>
        <p:spPr>
          <a:xfrm>
            <a:off x="1024200" y="2286000"/>
            <a:ext cx="9719640" cy="402300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1024200" y="568080"/>
            <a:ext cx="9719640" cy="57409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96"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97" name="PlaceHolder 3"/>
          <p:cNvSpPr>
            <a:spLocks noGrp="1"/>
          </p:cNvSpPr>
          <p:nvPr>
            <p:ph type="body"/>
          </p:nvPr>
        </p:nvSpPr>
        <p:spPr>
          <a:xfrm>
            <a:off x="1024200" y="4386960"/>
            <a:ext cx="4742640" cy="1918440"/>
          </a:xfrm>
          <a:prstGeom prst="rect">
            <a:avLst/>
          </a:prstGeom>
        </p:spPr>
        <p:txBody>
          <a:bodyPr wrap="none" lIns="0" tIns="0" rIns="0" bIns="0"/>
          <a:lstStyle/>
          <a:p>
            <a:endParaRPr/>
          </a:p>
        </p:txBody>
      </p:sp>
      <p:sp>
        <p:nvSpPr>
          <p:cNvPr id="98" name="PlaceHolder 4"/>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00"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101"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102"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04"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105"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106" name="PlaceHolder 4"/>
          <p:cNvSpPr>
            <a:spLocks noGrp="1"/>
          </p:cNvSpPr>
          <p:nvPr>
            <p:ph type="body"/>
          </p:nvPr>
        </p:nvSpPr>
        <p:spPr>
          <a:xfrm>
            <a:off x="1024200" y="4386960"/>
            <a:ext cx="9718560" cy="19184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08" name="PlaceHolder 2"/>
          <p:cNvSpPr>
            <a:spLocks noGrp="1"/>
          </p:cNvSpPr>
          <p:nvPr>
            <p:ph type="body"/>
          </p:nvPr>
        </p:nvSpPr>
        <p:spPr>
          <a:xfrm>
            <a:off x="1024200" y="2286000"/>
            <a:ext cx="9719640" cy="1918440"/>
          </a:xfrm>
          <a:prstGeom prst="rect">
            <a:avLst/>
          </a:prstGeom>
        </p:spPr>
        <p:txBody>
          <a:bodyPr wrap="none" lIns="0" tIns="0" rIns="0" bIns="0"/>
          <a:lstStyle/>
          <a:p>
            <a:endParaRPr/>
          </a:p>
        </p:txBody>
      </p:sp>
      <p:sp>
        <p:nvSpPr>
          <p:cNvPr id="109" name="PlaceHolder 3"/>
          <p:cNvSpPr>
            <a:spLocks noGrp="1"/>
          </p:cNvSpPr>
          <p:nvPr>
            <p:ph type="body"/>
          </p:nvPr>
        </p:nvSpPr>
        <p:spPr>
          <a:xfrm>
            <a:off x="1024200" y="4386960"/>
            <a:ext cx="9719640" cy="19184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11"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112"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113"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
        <p:nvSpPr>
          <p:cNvPr id="114" name="PlaceHolder 5"/>
          <p:cNvSpPr>
            <a:spLocks noGrp="1"/>
          </p:cNvSpPr>
          <p:nvPr>
            <p:ph type="body"/>
          </p:nvPr>
        </p:nvSpPr>
        <p:spPr>
          <a:xfrm>
            <a:off x="1024200" y="4386960"/>
            <a:ext cx="4742640" cy="19184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16"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117"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4"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15" name="PlaceHolder 3"/>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024200" y="568080"/>
            <a:ext cx="9719640" cy="57409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19"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20" name="PlaceHolder 3"/>
          <p:cNvSpPr>
            <a:spLocks noGrp="1"/>
          </p:cNvSpPr>
          <p:nvPr>
            <p:ph type="body"/>
          </p:nvPr>
        </p:nvSpPr>
        <p:spPr>
          <a:xfrm>
            <a:off x="1024200" y="4386960"/>
            <a:ext cx="4742640" cy="1918440"/>
          </a:xfrm>
          <a:prstGeom prst="rect">
            <a:avLst/>
          </a:prstGeom>
        </p:spPr>
        <p:txBody>
          <a:bodyPr wrap="none" lIns="0" tIns="0" rIns="0" bIns="0"/>
          <a:lstStyle/>
          <a:p>
            <a:endParaRPr/>
          </a:p>
        </p:txBody>
      </p:sp>
      <p:sp>
        <p:nvSpPr>
          <p:cNvPr id="21" name="PlaceHolder 4"/>
          <p:cNvSpPr>
            <a:spLocks noGrp="1"/>
          </p:cNvSpPr>
          <p:nvPr>
            <p:ph type="body"/>
          </p:nvPr>
        </p:nvSpPr>
        <p:spPr>
          <a:xfrm>
            <a:off x="6004080" y="2286000"/>
            <a:ext cx="4742640" cy="402300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23" name="PlaceHolder 2"/>
          <p:cNvSpPr>
            <a:spLocks noGrp="1"/>
          </p:cNvSpPr>
          <p:nvPr>
            <p:ph type="body"/>
          </p:nvPr>
        </p:nvSpPr>
        <p:spPr>
          <a:xfrm>
            <a:off x="1024200" y="2286000"/>
            <a:ext cx="4742640" cy="4023000"/>
          </a:xfrm>
          <a:prstGeom prst="rect">
            <a:avLst/>
          </a:prstGeom>
        </p:spPr>
        <p:txBody>
          <a:bodyPr wrap="none" lIns="0" tIns="0" rIns="0" bIns="0"/>
          <a:lstStyle/>
          <a:p>
            <a:endParaRPr/>
          </a:p>
        </p:txBody>
      </p:sp>
      <p:sp>
        <p:nvSpPr>
          <p:cNvPr id="24"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25" name="PlaceHolder 4"/>
          <p:cNvSpPr>
            <a:spLocks noGrp="1"/>
          </p:cNvSpPr>
          <p:nvPr>
            <p:ph type="body"/>
          </p:nvPr>
        </p:nvSpPr>
        <p:spPr>
          <a:xfrm>
            <a:off x="6004080" y="4386960"/>
            <a:ext cx="4742640" cy="19184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24200" y="568080"/>
            <a:ext cx="9719640" cy="1499760"/>
          </a:xfrm>
          <a:prstGeom prst="rect">
            <a:avLst/>
          </a:prstGeom>
        </p:spPr>
        <p:txBody>
          <a:bodyPr wrap="none" lIns="0" tIns="0" rIns="0" bIns="0" anchor="ctr"/>
          <a:lstStyle/>
          <a:p>
            <a:endParaRPr/>
          </a:p>
        </p:txBody>
      </p:sp>
      <p:sp>
        <p:nvSpPr>
          <p:cNvPr id="27" name="PlaceHolder 2"/>
          <p:cNvSpPr>
            <a:spLocks noGrp="1"/>
          </p:cNvSpPr>
          <p:nvPr>
            <p:ph type="body"/>
          </p:nvPr>
        </p:nvSpPr>
        <p:spPr>
          <a:xfrm>
            <a:off x="1024200" y="2286000"/>
            <a:ext cx="4742640" cy="1918440"/>
          </a:xfrm>
          <a:prstGeom prst="rect">
            <a:avLst/>
          </a:prstGeom>
        </p:spPr>
        <p:txBody>
          <a:bodyPr wrap="none" lIns="0" tIns="0" rIns="0" bIns="0"/>
          <a:lstStyle/>
          <a:p>
            <a:endParaRPr/>
          </a:p>
        </p:txBody>
      </p:sp>
      <p:sp>
        <p:nvSpPr>
          <p:cNvPr id="28" name="PlaceHolder 3"/>
          <p:cNvSpPr>
            <a:spLocks noGrp="1"/>
          </p:cNvSpPr>
          <p:nvPr>
            <p:ph type="body"/>
          </p:nvPr>
        </p:nvSpPr>
        <p:spPr>
          <a:xfrm>
            <a:off x="6004080" y="2286000"/>
            <a:ext cx="4742640" cy="1918440"/>
          </a:xfrm>
          <a:prstGeom prst="rect">
            <a:avLst/>
          </a:prstGeom>
        </p:spPr>
        <p:txBody>
          <a:bodyPr wrap="none" lIns="0" tIns="0" rIns="0" bIns="0"/>
          <a:lstStyle/>
          <a:p>
            <a:endParaRPr/>
          </a:p>
        </p:txBody>
      </p:sp>
      <p:sp>
        <p:nvSpPr>
          <p:cNvPr id="29" name="PlaceHolder 4"/>
          <p:cNvSpPr>
            <a:spLocks noGrp="1"/>
          </p:cNvSpPr>
          <p:nvPr>
            <p:ph type="body"/>
          </p:nvPr>
        </p:nvSpPr>
        <p:spPr>
          <a:xfrm>
            <a:off x="1024200" y="4386960"/>
            <a:ext cx="9718560" cy="19184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Line 1"/>
          <p:cNvSpPr/>
          <p:nvPr/>
        </p:nvSpPr>
        <p:spPr>
          <a:xfrm flipV="1">
            <a:off x="761760" y="808920"/>
            <a:ext cx="0" cy="914400"/>
          </a:xfrm>
          <a:prstGeom prst="line">
            <a:avLst/>
          </a:prstGeom>
          <a:ln w="19080">
            <a:solidFill>
              <a:srgbClr val="1CADE4"/>
            </a:solidFill>
            <a:round/>
          </a:ln>
        </p:spPr>
      </p:sp>
      <p:sp>
        <p:nvSpPr>
          <p:cNvPr id="10" name="CustomShape 2"/>
          <p:cNvSpPr/>
          <p:nvPr/>
        </p:nvSpPr>
        <p:spPr>
          <a:xfrm>
            <a:off x="0" y="0"/>
            <a:ext cx="12191760" cy="4571640"/>
          </a:xfrm>
          <a:prstGeom prst="rect">
            <a:avLst/>
          </a:prstGeom>
          <a:solidFill>
            <a:srgbClr val="1482AC"/>
          </a:solidFill>
        </p:spPr>
      </p:sp>
      <p:sp>
        <p:nvSpPr>
          <p:cNvPr id="2" name="CustomShape 3"/>
          <p:cNvSpPr/>
          <p:nvPr/>
        </p:nvSpPr>
        <p:spPr>
          <a:xfrm>
            <a:off x="0" y="0"/>
            <a:ext cx="12191760" cy="4571640"/>
          </a:xfrm>
          <a:prstGeom prst="rect">
            <a:avLst/>
          </a:prstGeom>
          <a:solidFill>
            <a:srgbClr val="FFFFFF"/>
          </a:solidFill>
        </p:spPr>
      </p:sp>
      <p:sp>
        <p:nvSpPr>
          <p:cNvPr id="3" name="PlaceHolder 4"/>
          <p:cNvSpPr>
            <a:spLocks noGrp="1"/>
          </p:cNvSpPr>
          <p:nvPr>
            <p:ph type="title"/>
          </p:nvPr>
        </p:nvSpPr>
        <p:spPr>
          <a:xfrm>
            <a:off x="457200" y="4960080"/>
            <a:ext cx="7772040" cy="1462680"/>
          </a:xfrm>
          <a:prstGeom prst="rect">
            <a:avLst/>
          </a:prstGeom>
        </p:spPr>
        <p:txBody>
          <a:bodyPr anchor="ctr"/>
          <a:lstStyle/>
          <a:p>
            <a:pPr>
              <a:lnSpc>
                <a:spcPct val="80000"/>
              </a:lnSpc>
            </a:pPr>
            <a:r>
              <a:rPr lang="en-US" sz="5000">
                <a:solidFill>
                  <a:srgbClr val="0D0D0D"/>
                </a:solidFill>
                <a:latin typeface="Calibri Light"/>
              </a:rPr>
              <a:t>Click to edit the title text formatClick to edit Master title style</a:t>
            </a:r>
            <a:endParaRPr/>
          </a:p>
        </p:txBody>
      </p:sp>
      <p:sp>
        <p:nvSpPr>
          <p:cNvPr id="4"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dirty="0">
                <a:solidFill>
                  <a:srgbClr val="000000"/>
                </a:solidFill>
                <a:latin typeface="Calibri"/>
              </a:rPr>
              <a:t>9/21/16</a:t>
            </a:r>
            <a:endParaRPr dirty="0"/>
          </a:p>
        </p:txBody>
      </p:sp>
      <p:sp>
        <p:nvSpPr>
          <p:cNvPr id="5" name="PlaceHolder 6"/>
          <p:cNvSpPr>
            <a:spLocks noGrp="1"/>
          </p:cNvSpPr>
          <p:nvPr>
            <p:ph type="ftr"/>
          </p:nvPr>
        </p:nvSpPr>
        <p:spPr>
          <a:xfrm>
            <a:off x="0" y="0"/>
            <a:ext cx="0" cy="0"/>
          </a:xfrm>
          <a:prstGeom prst="rect">
            <a:avLst/>
          </a:prstGeom>
        </p:spPr>
        <p:txBody>
          <a:bodyPr lIns="90000" tIns="45000" rIns="90000" bIns="45000"/>
          <a:lstStyle/>
          <a:p>
            <a:endParaRPr dirty="0"/>
          </a:p>
        </p:txBody>
      </p:sp>
      <p:sp>
        <p:nvSpPr>
          <p:cNvPr id="6"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F1D16101-0171-4191-91A1-61F1D11161B1}" type="slidenum">
              <a:rPr lang="en-US">
                <a:solidFill>
                  <a:srgbClr val="000000"/>
                </a:solidFill>
                <a:latin typeface="Calibri"/>
              </a:rPr>
              <a:pPr>
                <a:lnSpc>
                  <a:spcPct val="100000"/>
                </a:lnSpc>
              </a:pPr>
              <a:t>‹#›</a:t>
            </a:fld>
            <a:endParaRPr dirty="0"/>
          </a:p>
        </p:txBody>
      </p:sp>
      <p:sp>
        <p:nvSpPr>
          <p:cNvPr id="7" name="Line 8"/>
          <p:cNvSpPr/>
          <p:nvPr/>
        </p:nvSpPr>
        <p:spPr>
          <a:xfrm flipV="1">
            <a:off x="8386560" y="5263920"/>
            <a:ext cx="0" cy="914400"/>
          </a:xfrm>
          <a:prstGeom prst="line">
            <a:avLst/>
          </a:prstGeom>
          <a:ln w="19080">
            <a:solidFill>
              <a:srgbClr val="1482AC"/>
            </a:solidFill>
            <a:round/>
          </a:ln>
        </p:spPr>
      </p:sp>
      <p:sp>
        <p:nvSpPr>
          <p:cNvPr id="8" name="PlaceHolder 9"/>
          <p:cNvSpPr>
            <a:spLocks noGrp="1"/>
          </p:cNvSpPr>
          <p:nvPr>
            <p:ph type="body"/>
          </p:nvPr>
        </p:nvSpPr>
        <p:spPr>
          <a:xfrm>
            <a:off x="609480" y="1604520"/>
            <a:ext cx="10728360" cy="397692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Line 1"/>
          <p:cNvSpPr/>
          <p:nvPr/>
        </p:nvSpPr>
        <p:spPr>
          <a:xfrm flipV="1">
            <a:off x="761760" y="808920"/>
            <a:ext cx="0" cy="914400"/>
          </a:xfrm>
          <a:prstGeom prst="line">
            <a:avLst/>
          </a:prstGeom>
          <a:ln w="19080">
            <a:solidFill>
              <a:srgbClr val="1CADE4"/>
            </a:solidFill>
            <a:round/>
          </a:ln>
        </p:spPr>
      </p:sp>
      <p:sp>
        <p:nvSpPr>
          <p:cNvPr id="42" name="PlaceHolder 2"/>
          <p:cNvSpPr>
            <a:spLocks noGrp="1"/>
          </p:cNvSpPr>
          <p:nvPr>
            <p:ph type="title"/>
          </p:nvPr>
        </p:nvSpPr>
        <p:spPr>
          <a:xfrm>
            <a:off x="1024200" y="585360"/>
            <a:ext cx="9719640" cy="1499400"/>
          </a:xfrm>
          <a:prstGeom prst="rect">
            <a:avLst/>
          </a:prstGeom>
        </p:spPr>
        <p:txBody>
          <a:bodyPr anchor="ctr"/>
          <a:lstStyle/>
          <a:p>
            <a:pPr>
              <a:lnSpc>
                <a:spcPct val="80000"/>
              </a:lnSpc>
            </a:pPr>
            <a:r>
              <a:rPr lang="en-US" sz="5000">
                <a:solidFill>
                  <a:srgbClr val="0D0D0D"/>
                </a:solidFill>
                <a:latin typeface="Calibri Light"/>
              </a:rPr>
              <a:t>Click to edit the title text formatClick to edit Master title style</a:t>
            </a:r>
            <a:endParaRPr/>
          </a:p>
        </p:txBody>
      </p:sp>
      <p:sp>
        <p:nvSpPr>
          <p:cNvPr id="43" name="PlaceHolder 3"/>
          <p:cNvSpPr>
            <a:spLocks noGrp="1"/>
          </p:cNvSpPr>
          <p:nvPr>
            <p:ph type="body"/>
          </p:nvPr>
        </p:nvSpPr>
        <p:spPr>
          <a:xfrm>
            <a:off x="1024200" y="2286000"/>
            <a:ext cx="4754520" cy="4023000"/>
          </a:xfrm>
          <a:prstGeom prst="rect">
            <a:avLst/>
          </a:prstGeom>
        </p:spPr>
        <p:txBody>
          <a:bodyPr lIns="45720" rIns="45720"/>
          <a:lstStyle/>
          <a:p>
            <a:pPr>
              <a:buSzPct val="45000"/>
              <a:buFont typeface="StarSymbol"/>
              <a:buChar char=""/>
            </a:pPr>
            <a:r>
              <a:rPr lang="en-US" sz="2200">
                <a:solidFill>
                  <a:srgbClr val="000000"/>
                </a:solidFill>
                <a:latin typeface="Calibri"/>
              </a:rPr>
              <a:t>Click to edit the outline text format</a:t>
            </a:r>
            <a:endParaRPr/>
          </a:p>
          <a:p>
            <a:pPr lvl="1">
              <a:buSzPct val="75000"/>
              <a:buFont typeface="StarSymbol"/>
              <a:buChar char=""/>
            </a:pPr>
            <a:r>
              <a:rPr lang="en-US" sz="2200">
                <a:solidFill>
                  <a:srgbClr val="000000"/>
                </a:solidFill>
                <a:latin typeface="Calibri"/>
              </a:rPr>
              <a:t>Second Outline Level</a:t>
            </a:r>
            <a:endParaRPr/>
          </a:p>
          <a:p>
            <a:pPr lvl="2">
              <a:buSzPct val="45000"/>
              <a:buFont typeface="StarSymbol"/>
              <a:buChar char=""/>
            </a:pPr>
            <a:r>
              <a:rPr lang="en-US" sz="2200">
                <a:solidFill>
                  <a:srgbClr val="000000"/>
                </a:solidFill>
                <a:latin typeface="Calibri"/>
              </a:rPr>
              <a:t>Third Outline Level</a:t>
            </a:r>
            <a:endParaRPr/>
          </a:p>
          <a:p>
            <a:pPr lvl="3">
              <a:buSzPct val="75000"/>
              <a:buFont typeface="StarSymbol"/>
              <a:buChar char=""/>
            </a:pPr>
            <a:r>
              <a:rPr lang="en-US" sz="2200">
                <a:solidFill>
                  <a:srgbClr val="000000"/>
                </a:solidFill>
                <a:latin typeface="Calibri"/>
              </a:rPr>
              <a:t>Fourth Outline Level</a:t>
            </a:r>
            <a:endParaRPr/>
          </a:p>
          <a:p>
            <a:pPr lvl="4">
              <a:buSzPct val="45000"/>
              <a:buFont typeface="StarSymbol"/>
              <a:buChar char=""/>
            </a:pPr>
            <a:r>
              <a:rPr lang="en-US" sz="2200">
                <a:solidFill>
                  <a:srgbClr val="000000"/>
                </a:solidFill>
                <a:latin typeface="Calibri"/>
              </a:rPr>
              <a:t>Fifth Outline Level</a:t>
            </a:r>
            <a:endParaRPr/>
          </a:p>
          <a:p>
            <a:pPr lvl="5">
              <a:buSzPct val="45000"/>
              <a:buFont typeface="StarSymbol"/>
              <a:buChar char=""/>
            </a:pPr>
            <a:r>
              <a:rPr lang="en-US" sz="2200">
                <a:solidFill>
                  <a:srgbClr val="000000"/>
                </a:solidFill>
                <a:latin typeface="Calibri"/>
              </a:rPr>
              <a:t>Sixth Outline Level</a:t>
            </a:r>
            <a:endParaRPr/>
          </a:p>
          <a:p>
            <a:pPr>
              <a:lnSpc>
                <a:spcPct val="100000"/>
              </a:lnSpc>
              <a:buFont typeface="Tw Cen MT"/>
              <a:buChar char=" "/>
            </a:pPr>
            <a:r>
              <a:rPr lang="en-US" sz="2200">
                <a:solidFill>
                  <a:srgbClr val="000000"/>
                </a:solidFill>
                <a:latin typeface="Calibri"/>
              </a:rPr>
              <a:t>Seventh Outline LevelClick to edit Master text styles</a:t>
            </a:r>
            <a:endParaRPr/>
          </a:p>
          <a:p>
            <a:pPr lvl="1">
              <a:lnSpc>
                <a:spcPct val="100000"/>
              </a:lnSpc>
              <a:buFont typeface="Wingdings 3" charset="2"/>
              <a:buChar char=""/>
            </a:pPr>
            <a:r>
              <a:rPr lang="en-US">
                <a:solidFill>
                  <a:srgbClr val="000000"/>
                </a:solidFill>
                <a:latin typeface="Calibri"/>
              </a:rPr>
              <a:t>Second level</a:t>
            </a:r>
            <a:endParaRPr/>
          </a:p>
          <a:p>
            <a:pPr lvl="1">
              <a:buFont typeface="Wingdings 3" charset="2"/>
              <a:buChar char=""/>
            </a:pPr>
            <a:r>
              <a:rPr lang="en-US" sz="1400">
                <a:solidFill>
                  <a:srgbClr val="000000"/>
                </a:solidFill>
                <a:latin typeface="Calibri"/>
              </a:rPr>
              <a:t>Third level</a:t>
            </a:r>
            <a:endParaRPr/>
          </a:p>
          <a:p>
            <a:pPr lvl="2">
              <a:buFont typeface="Wingdings 3" charset="2"/>
              <a:buChar char=""/>
            </a:pPr>
            <a:r>
              <a:rPr lang="en-US" sz="1400">
                <a:solidFill>
                  <a:srgbClr val="000000"/>
                </a:solidFill>
                <a:latin typeface="Calibri"/>
              </a:rPr>
              <a:t>Fourth level</a:t>
            </a:r>
            <a:endParaRPr/>
          </a:p>
          <a:p>
            <a:pPr lvl="3">
              <a:buFont typeface="Wingdings 3" charset="2"/>
              <a:buChar char=""/>
            </a:pPr>
            <a:r>
              <a:rPr lang="en-US" sz="1400">
                <a:solidFill>
                  <a:srgbClr val="000000"/>
                </a:solidFill>
                <a:latin typeface="Calibri"/>
              </a:rPr>
              <a:t>Fifth level</a:t>
            </a:r>
            <a:endParaRPr/>
          </a:p>
        </p:txBody>
      </p:sp>
      <p:sp>
        <p:nvSpPr>
          <p:cNvPr id="44" name="PlaceHolder 4"/>
          <p:cNvSpPr>
            <a:spLocks noGrp="1"/>
          </p:cNvSpPr>
          <p:nvPr>
            <p:ph type="body"/>
          </p:nvPr>
        </p:nvSpPr>
        <p:spPr>
          <a:xfrm>
            <a:off x="5989320" y="2286000"/>
            <a:ext cx="4754520" cy="4023000"/>
          </a:xfrm>
          <a:prstGeom prst="rect">
            <a:avLst/>
          </a:prstGeom>
        </p:spPr>
        <p:txBody>
          <a:bodyPr anchor="ctr"/>
          <a:lstStyle/>
          <a:p>
            <a:pPr>
              <a:buSzPct val="45000"/>
              <a:buFont typeface="StarSymbol"/>
              <a:buChar char=""/>
            </a:pPr>
            <a:r>
              <a:rPr lang="en-US" sz="1000">
                <a:solidFill>
                  <a:srgbClr val="0D0D0D"/>
                </a:solidFill>
                <a:latin typeface="Calibri Light"/>
              </a:rPr>
              <a:t>Click to edit the outline text format</a:t>
            </a:r>
            <a:endParaRPr/>
          </a:p>
          <a:p>
            <a:pPr lvl="1">
              <a:buSzPct val="75000"/>
              <a:buFont typeface="StarSymbol"/>
              <a:buChar char=""/>
            </a:pPr>
            <a:r>
              <a:rPr lang="en-US" sz="1000">
                <a:solidFill>
                  <a:srgbClr val="0D0D0D"/>
                </a:solidFill>
                <a:latin typeface="Calibri Light"/>
              </a:rPr>
              <a:t>Second Outline Level</a:t>
            </a:r>
            <a:endParaRPr/>
          </a:p>
          <a:p>
            <a:pPr lvl="2">
              <a:buSzPct val="45000"/>
              <a:buFont typeface="StarSymbol"/>
              <a:buChar char=""/>
            </a:pPr>
            <a:r>
              <a:rPr lang="en-US" sz="1000">
                <a:solidFill>
                  <a:srgbClr val="0D0D0D"/>
                </a:solidFill>
                <a:latin typeface="Calibri Light"/>
              </a:rPr>
              <a:t>Third Outline Level</a:t>
            </a:r>
            <a:endParaRPr/>
          </a:p>
          <a:p>
            <a:pPr lvl="3">
              <a:buSzPct val="75000"/>
              <a:buFont typeface="StarSymbol"/>
              <a:buChar char=""/>
            </a:pPr>
            <a:r>
              <a:rPr lang="en-US" sz="1000">
                <a:solidFill>
                  <a:srgbClr val="0D0D0D"/>
                </a:solidFill>
                <a:latin typeface="Calibri Light"/>
              </a:rPr>
              <a:t>Fourth Outline Level</a:t>
            </a:r>
            <a:endParaRPr/>
          </a:p>
          <a:p>
            <a:pPr lvl="4">
              <a:buSzPct val="45000"/>
              <a:buFont typeface="StarSymbol"/>
              <a:buChar char=""/>
            </a:pPr>
            <a:r>
              <a:rPr lang="en-US" sz="1000">
                <a:solidFill>
                  <a:srgbClr val="0D0D0D"/>
                </a:solidFill>
                <a:latin typeface="Calibri Light"/>
              </a:rPr>
              <a:t>Fifth Outline Level</a:t>
            </a:r>
            <a:endParaRPr/>
          </a:p>
          <a:p>
            <a:pPr lvl="5">
              <a:buSzPct val="45000"/>
              <a:buFont typeface="StarSymbol"/>
              <a:buChar char=""/>
            </a:pPr>
            <a:r>
              <a:rPr lang="en-US" sz="1000">
                <a:solidFill>
                  <a:srgbClr val="0D0D0D"/>
                </a:solidFill>
                <a:latin typeface="Calibri Light"/>
              </a:rPr>
              <a:t>Sixth Outline Level</a:t>
            </a:r>
            <a:endParaRPr/>
          </a:p>
          <a:p>
            <a:pPr>
              <a:lnSpc>
                <a:spcPct val="100000"/>
              </a:lnSpc>
              <a:buFont typeface="Tw Cen MT"/>
              <a:buChar char=" "/>
            </a:pPr>
            <a:r>
              <a:rPr lang="en-US" sz="1000">
                <a:solidFill>
                  <a:srgbClr val="0D0D0D"/>
                </a:solidFill>
                <a:latin typeface="Calibri Light"/>
              </a:rPr>
              <a:t>Seventh Outline LevelClick to edit Master text styles</a:t>
            </a:r>
            <a:endParaRPr/>
          </a:p>
          <a:p>
            <a:pPr lvl="1">
              <a:lnSpc>
                <a:spcPct val="100000"/>
              </a:lnSpc>
              <a:buFont typeface="Wingdings 3" charset="2"/>
              <a:buChar char=""/>
            </a:pPr>
            <a:r>
              <a:rPr lang="en-US">
                <a:solidFill>
                  <a:srgbClr val="000000"/>
                </a:solidFill>
                <a:latin typeface="Calibri"/>
              </a:rPr>
              <a:t>Second level</a:t>
            </a:r>
            <a:endParaRPr/>
          </a:p>
          <a:p>
            <a:pPr lvl="1">
              <a:buFont typeface="Wingdings 3" charset="2"/>
              <a:buChar char=""/>
            </a:pPr>
            <a:r>
              <a:rPr lang="en-US" sz="1400">
                <a:solidFill>
                  <a:srgbClr val="000000"/>
                </a:solidFill>
                <a:latin typeface="Calibri"/>
              </a:rPr>
              <a:t>Third level</a:t>
            </a:r>
            <a:endParaRPr/>
          </a:p>
          <a:p>
            <a:pPr lvl="2">
              <a:buFont typeface="Wingdings 3" charset="2"/>
              <a:buChar char=""/>
            </a:pPr>
            <a:r>
              <a:rPr lang="en-US" sz="1400">
                <a:solidFill>
                  <a:srgbClr val="000000"/>
                </a:solidFill>
                <a:latin typeface="Calibri"/>
              </a:rPr>
              <a:t>Fourth level</a:t>
            </a:r>
            <a:endParaRPr/>
          </a:p>
          <a:p>
            <a:pPr lvl="3">
              <a:buFont typeface="Wingdings 3" charset="2"/>
              <a:buChar char=""/>
            </a:pPr>
            <a:r>
              <a:rPr lang="en-US" sz="1400">
                <a:solidFill>
                  <a:srgbClr val="000000"/>
                </a:solidFill>
                <a:latin typeface="Calibri"/>
              </a:rPr>
              <a:t>Fifth level</a:t>
            </a:r>
            <a:endParaRPr/>
          </a:p>
        </p:txBody>
      </p:sp>
      <p:sp>
        <p:nvSpPr>
          <p:cNvPr id="45"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dirty="0">
                <a:solidFill>
                  <a:srgbClr val="000000"/>
                </a:solidFill>
                <a:latin typeface="Calibri"/>
              </a:rPr>
              <a:t>9/21/16</a:t>
            </a:r>
            <a:endParaRPr dirty="0"/>
          </a:p>
        </p:txBody>
      </p:sp>
      <p:sp>
        <p:nvSpPr>
          <p:cNvPr id="46" name="PlaceHolder 6"/>
          <p:cNvSpPr>
            <a:spLocks noGrp="1"/>
          </p:cNvSpPr>
          <p:nvPr>
            <p:ph type="ftr"/>
          </p:nvPr>
        </p:nvSpPr>
        <p:spPr>
          <a:xfrm>
            <a:off x="0" y="0"/>
            <a:ext cx="0" cy="0"/>
          </a:xfrm>
          <a:prstGeom prst="rect">
            <a:avLst/>
          </a:prstGeom>
        </p:spPr>
        <p:txBody>
          <a:bodyPr lIns="90000" tIns="45000" rIns="90000" bIns="45000"/>
          <a:lstStyle/>
          <a:p>
            <a:endParaRPr dirty="0"/>
          </a:p>
        </p:txBody>
      </p:sp>
      <p:sp>
        <p:nvSpPr>
          <p:cNvPr id="47"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C1A15191-7111-41B1-8151-D1D1A1E11111}" type="slidenum">
              <a:rPr lang="en-US">
                <a:solidFill>
                  <a:srgbClr val="000000"/>
                </a:solidFill>
                <a:latin typeface="Calibri"/>
              </a:rPr>
              <a:pPr>
                <a:lnSpc>
                  <a:spcPct val="100000"/>
                </a:lnSpc>
              </a:pPr>
              <a:t>‹#›</a:t>
            </a:fld>
            <a:endParaRPr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 name="Line 1"/>
          <p:cNvSpPr/>
          <p:nvPr/>
        </p:nvSpPr>
        <p:spPr>
          <a:xfrm flipV="1">
            <a:off x="761760" y="808920"/>
            <a:ext cx="0" cy="914400"/>
          </a:xfrm>
          <a:prstGeom prst="line">
            <a:avLst/>
          </a:prstGeom>
          <a:ln w="19080">
            <a:solidFill>
              <a:srgbClr val="1CADE4"/>
            </a:solidFill>
            <a:round/>
          </a:ln>
        </p:spPr>
      </p:sp>
      <p:sp>
        <p:nvSpPr>
          <p:cNvPr id="81" name="PlaceHolder 2"/>
          <p:cNvSpPr>
            <a:spLocks noGrp="1"/>
          </p:cNvSpPr>
          <p:nvPr>
            <p:ph type="title"/>
          </p:nvPr>
        </p:nvSpPr>
        <p:spPr>
          <a:xfrm>
            <a:off x="1024200" y="568080"/>
            <a:ext cx="9719640" cy="1499400"/>
          </a:xfrm>
          <a:prstGeom prst="rect">
            <a:avLst/>
          </a:prstGeom>
        </p:spPr>
        <p:txBody>
          <a:bodyPr anchor="ctr"/>
          <a:lstStyle/>
          <a:p>
            <a:pPr>
              <a:lnSpc>
                <a:spcPct val="80000"/>
              </a:lnSpc>
            </a:pPr>
            <a:r>
              <a:rPr lang="en-US" sz="5000">
                <a:solidFill>
                  <a:srgbClr val="0D0D0D"/>
                </a:solidFill>
                <a:latin typeface="Calibri Light"/>
              </a:rPr>
              <a:t>Click to edit the title text formatClick to edit Master title style</a:t>
            </a:r>
            <a:endParaRPr/>
          </a:p>
        </p:txBody>
      </p:sp>
      <p:sp>
        <p:nvSpPr>
          <p:cNvPr id="82" name="PlaceHolder 3"/>
          <p:cNvSpPr>
            <a:spLocks noGrp="1"/>
          </p:cNvSpPr>
          <p:nvPr>
            <p:ph type="body"/>
          </p:nvPr>
        </p:nvSpPr>
        <p:spPr>
          <a:xfrm>
            <a:off x="1024200" y="2286000"/>
            <a:ext cx="9719640" cy="4023000"/>
          </a:xfrm>
          <a:prstGeom prst="rect">
            <a:avLst/>
          </a:prstGeom>
        </p:spPr>
        <p:txBody>
          <a:bodyPr lIns="45720" rIns="45720"/>
          <a:lstStyle/>
          <a:p>
            <a:pPr>
              <a:buSzPct val="45000"/>
              <a:buFont typeface="StarSymbol"/>
              <a:buChar char=""/>
            </a:pPr>
            <a:r>
              <a:rPr lang="en-US" sz="2200">
                <a:solidFill>
                  <a:srgbClr val="000000"/>
                </a:solidFill>
                <a:latin typeface="Calibri"/>
              </a:rPr>
              <a:t>Click to edit the outline text format</a:t>
            </a:r>
            <a:endParaRPr/>
          </a:p>
          <a:p>
            <a:pPr lvl="1">
              <a:buSzPct val="75000"/>
              <a:buFont typeface="StarSymbol"/>
              <a:buChar char=""/>
            </a:pPr>
            <a:r>
              <a:rPr lang="en-US" sz="2200">
                <a:solidFill>
                  <a:srgbClr val="000000"/>
                </a:solidFill>
                <a:latin typeface="Calibri"/>
              </a:rPr>
              <a:t>Second Outline Level</a:t>
            </a:r>
            <a:endParaRPr/>
          </a:p>
          <a:p>
            <a:pPr lvl="2">
              <a:buSzPct val="45000"/>
              <a:buFont typeface="StarSymbol"/>
              <a:buChar char=""/>
            </a:pPr>
            <a:r>
              <a:rPr lang="en-US" sz="2200">
                <a:solidFill>
                  <a:srgbClr val="000000"/>
                </a:solidFill>
                <a:latin typeface="Calibri"/>
              </a:rPr>
              <a:t>Third Outline Level</a:t>
            </a:r>
            <a:endParaRPr/>
          </a:p>
          <a:p>
            <a:pPr lvl="3">
              <a:buSzPct val="75000"/>
              <a:buFont typeface="StarSymbol"/>
              <a:buChar char=""/>
            </a:pPr>
            <a:r>
              <a:rPr lang="en-US" sz="2200">
                <a:solidFill>
                  <a:srgbClr val="000000"/>
                </a:solidFill>
                <a:latin typeface="Calibri"/>
              </a:rPr>
              <a:t>Fourth Outline Level</a:t>
            </a:r>
            <a:endParaRPr/>
          </a:p>
          <a:p>
            <a:pPr lvl="4">
              <a:buSzPct val="45000"/>
              <a:buFont typeface="StarSymbol"/>
              <a:buChar char=""/>
            </a:pPr>
            <a:r>
              <a:rPr lang="en-US" sz="2200">
                <a:solidFill>
                  <a:srgbClr val="000000"/>
                </a:solidFill>
                <a:latin typeface="Calibri"/>
              </a:rPr>
              <a:t>Fifth Outline Level</a:t>
            </a:r>
            <a:endParaRPr/>
          </a:p>
          <a:p>
            <a:pPr lvl="5">
              <a:buSzPct val="45000"/>
              <a:buFont typeface="StarSymbol"/>
              <a:buChar char=""/>
            </a:pPr>
            <a:r>
              <a:rPr lang="en-US" sz="2200">
                <a:solidFill>
                  <a:srgbClr val="000000"/>
                </a:solidFill>
                <a:latin typeface="Calibri"/>
              </a:rPr>
              <a:t>Sixth Outline Level</a:t>
            </a:r>
            <a:endParaRPr/>
          </a:p>
          <a:p>
            <a:pPr>
              <a:lnSpc>
                <a:spcPct val="100000"/>
              </a:lnSpc>
              <a:buFont typeface="Tw Cen MT"/>
              <a:buChar char=" "/>
            </a:pPr>
            <a:r>
              <a:rPr lang="en-US" sz="2200">
                <a:solidFill>
                  <a:srgbClr val="000000"/>
                </a:solidFill>
                <a:latin typeface="Calibri"/>
              </a:rPr>
              <a:t>Seventh Outline LevelClick to edit Master text styles</a:t>
            </a:r>
            <a:endParaRPr/>
          </a:p>
          <a:p>
            <a:pPr lvl="1">
              <a:lnSpc>
                <a:spcPct val="100000"/>
              </a:lnSpc>
              <a:buFont typeface="Wingdings 3" charset="2"/>
              <a:buChar char=""/>
            </a:pPr>
            <a:r>
              <a:rPr lang="en-US">
                <a:solidFill>
                  <a:srgbClr val="000000"/>
                </a:solidFill>
                <a:latin typeface="Calibri"/>
              </a:rPr>
              <a:t>Second level</a:t>
            </a:r>
            <a:endParaRPr/>
          </a:p>
          <a:p>
            <a:pPr lvl="1">
              <a:buFont typeface="Wingdings 3" charset="2"/>
              <a:buChar char=""/>
            </a:pPr>
            <a:r>
              <a:rPr lang="en-US" sz="1400">
                <a:solidFill>
                  <a:srgbClr val="000000"/>
                </a:solidFill>
                <a:latin typeface="Calibri"/>
              </a:rPr>
              <a:t>Third level</a:t>
            </a:r>
            <a:endParaRPr/>
          </a:p>
          <a:p>
            <a:pPr lvl="2">
              <a:buFont typeface="Wingdings 3" charset="2"/>
              <a:buChar char=""/>
            </a:pPr>
            <a:r>
              <a:rPr lang="en-US" sz="1400">
                <a:solidFill>
                  <a:srgbClr val="000000"/>
                </a:solidFill>
                <a:latin typeface="Calibri"/>
              </a:rPr>
              <a:t>Fourth level</a:t>
            </a:r>
            <a:endParaRPr/>
          </a:p>
          <a:p>
            <a:pPr lvl="3">
              <a:buFont typeface="Wingdings 3" charset="2"/>
              <a:buChar char=""/>
            </a:pPr>
            <a:r>
              <a:rPr lang="en-US" sz="1400">
                <a:solidFill>
                  <a:srgbClr val="000000"/>
                </a:solidFill>
                <a:latin typeface="Calibri"/>
              </a:rPr>
              <a:t>Fifth level</a:t>
            </a:r>
            <a:endParaRPr/>
          </a:p>
        </p:txBody>
      </p:sp>
      <p:sp>
        <p:nvSpPr>
          <p:cNvPr id="83"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dirty="0">
                <a:solidFill>
                  <a:srgbClr val="000000"/>
                </a:solidFill>
                <a:latin typeface="Calibri"/>
              </a:rPr>
              <a:t>9/21/16</a:t>
            </a:r>
            <a:endParaRPr dirty="0"/>
          </a:p>
        </p:txBody>
      </p:sp>
      <p:sp>
        <p:nvSpPr>
          <p:cNvPr id="84" name="PlaceHolder 5"/>
          <p:cNvSpPr>
            <a:spLocks noGrp="1"/>
          </p:cNvSpPr>
          <p:nvPr>
            <p:ph type="ftr"/>
          </p:nvPr>
        </p:nvSpPr>
        <p:spPr>
          <a:xfrm>
            <a:off x="0" y="0"/>
            <a:ext cx="0" cy="0"/>
          </a:xfrm>
          <a:prstGeom prst="rect">
            <a:avLst/>
          </a:prstGeom>
        </p:spPr>
        <p:txBody>
          <a:bodyPr lIns="90000" tIns="45000" rIns="90000" bIns="45000"/>
          <a:lstStyle/>
          <a:p>
            <a:endParaRPr dirty="0"/>
          </a:p>
        </p:txBody>
      </p:sp>
      <p:sp>
        <p:nvSpPr>
          <p:cNvPr id="85"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51615151-51E1-4161-91F1-D151019191F1}" type="slidenum">
              <a:rPr lang="en-US">
                <a:solidFill>
                  <a:srgbClr val="000000"/>
                </a:solidFill>
                <a:latin typeface="Calibri"/>
              </a:rPr>
              <a:pPr>
                <a:lnSpc>
                  <a:spcPct val="100000"/>
                </a:lnSpc>
              </a:pPr>
              <a:t>‹#›</a:t>
            </a:fld>
            <a:endParaRPr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hyperlink" Target="http://corporate.comcast.com/news-information/news-feed/thirty-million-u-s-households-projected-to-add-smart-home-technology-in-next-12-months" TargetMode="External"/><Relationship Id="rId2" Type="http://schemas.openxmlformats.org/officeDocument/2006/relationships/notesSlide" Target="../notesSlides/notesSlide11.xml"/><Relationship Id="rId1" Type="http://schemas.openxmlformats.org/officeDocument/2006/relationships/slideLayout" Target="../slideLayouts/slideLayout25.xml"/><Relationship Id="rId4" Type="http://schemas.openxmlformats.org/officeDocument/2006/relationships/hyperlink" Target="http://weekly-ads.us/bed-bath-and-beyond-weekly-ad-11322-715-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nist.gov/el/net-zero-energy-residential-test-facility" TargetMode="Externa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8" Type="http://schemas.openxmlformats.org/officeDocument/2006/relationships/hyperlink" Target="https://www.linkedin.com/in/misaelperez" TargetMode="External"/><Relationship Id="rId3" Type="http://schemas.openxmlformats.org/officeDocument/2006/relationships/image" Target="../media/image3.png"/><Relationship Id="rId7" Type="http://schemas.openxmlformats.org/officeDocument/2006/relationships/hyperlink" Target="https://www.linkedin.com/in/danieleugeniotrevino" TargetMode="Externa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hyperlink" Target="https://www.linkedin.com/in/jfcotrevino"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nepis.epa.gov/Exe/ZyPURL.cgi?Dockey=000003M1.TXT" TargetMode="External"/><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hyperlink" Target="http://www.energy.gov/public-services/homes/heating-cooling" TargetMode="External"/><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Picture 5"/>
          <p:cNvPicPr/>
          <p:nvPr/>
        </p:nvPicPr>
        <p:blipFill>
          <a:blip r:embed="rId2" cstate="print"/>
          <a:stretch>
            <a:fillRect/>
          </a:stretch>
        </p:blipFill>
        <p:spPr>
          <a:xfrm>
            <a:off x="3858120" y="4854600"/>
            <a:ext cx="4321440" cy="1620360"/>
          </a:xfrm>
          <a:prstGeom prst="rect">
            <a:avLst/>
          </a:prstGeom>
        </p:spPr>
      </p:pic>
      <p:sp>
        <p:nvSpPr>
          <p:cNvPr id="162" name="TextShape 1"/>
          <p:cNvSpPr txBox="1"/>
          <p:nvPr/>
        </p:nvSpPr>
        <p:spPr>
          <a:xfrm>
            <a:off x="8821710" y="5108535"/>
            <a:ext cx="2409840" cy="1112490"/>
          </a:xfrm>
          <a:prstGeom prst="rect">
            <a:avLst/>
          </a:prstGeom>
        </p:spPr>
        <p:txBody>
          <a:bodyPr anchor="ctr"/>
          <a:lstStyle/>
          <a:p>
            <a:pPr>
              <a:spcAft>
                <a:spcPts val="600"/>
              </a:spcAft>
            </a:pPr>
            <a:r>
              <a:rPr lang="en-US" dirty="0">
                <a:solidFill>
                  <a:srgbClr val="0D0D0D"/>
                </a:solidFill>
                <a:latin typeface="Calibri Light" panose="020F0302020204030204" pitchFamily="34" charset="0"/>
              </a:rPr>
              <a:t>Jesús F. Treviño
Daniel E. Treviño</a:t>
            </a:r>
            <a:endParaRPr dirty="0">
              <a:latin typeface="Calibri Light" panose="020F0302020204030204" pitchFamily="34" charset="0"/>
            </a:endParaRPr>
          </a:p>
          <a:p>
            <a:pPr>
              <a:spcAft>
                <a:spcPts val="600"/>
              </a:spcAft>
            </a:pPr>
            <a:r>
              <a:rPr lang="en-US" dirty="0">
                <a:solidFill>
                  <a:srgbClr val="0D0D0D"/>
                </a:solidFill>
                <a:latin typeface="Calibri Light" panose="020F0302020204030204" pitchFamily="34" charset="0"/>
              </a:rPr>
              <a:t>Misael Pérez</a:t>
            </a:r>
            <a:endParaRPr dirty="0">
              <a:latin typeface="Calibri Light" panose="020F0302020204030204" pitchFamily="34" charset="0"/>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3917" t="22249" r="113" b="13708"/>
          <a:stretch/>
        </p:blipFill>
        <p:spPr>
          <a:xfrm>
            <a:off x="1" y="0"/>
            <a:ext cx="12192000" cy="457200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Tech Specs</a:t>
            </a:r>
            <a:endParaRPr dirty="0"/>
          </a:p>
        </p:txBody>
      </p:sp>
      <p:sp>
        <p:nvSpPr>
          <p:cNvPr id="244" name="TextShape 2"/>
          <p:cNvSpPr txBox="1"/>
          <p:nvPr/>
        </p:nvSpPr>
        <p:spPr>
          <a:xfrm>
            <a:off x="1063956" y="2066708"/>
            <a:ext cx="9719640" cy="4023000"/>
          </a:xfrm>
          <a:prstGeom prst="rect">
            <a:avLst/>
          </a:prstGeom>
        </p:spPr>
        <p:txBody>
          <a:bodyPr lIns="45720" rIns="45720"/>
          <a:lstStyle/>
          <a:p>
            <a:pPr>
              <a:spcAft>
                <a:spcPts val="1200"/>
              </a:spcAft>
            </a:pPr>
            <a:r>
              <a:rPr lang="en-US" b="1" dirty="0">
                <a:latin typeface="Calibri Light" panose="020F0302020204030204" pitchFamily="34" charset="0"/>
              </a:rPr>
              <a:t>Motor</a:t>
            </a:r>
            <a:r>
              <a:rPr lang="en-US" dirty="0">
                <a:latin typeface="Calibri Light" panose="020F0302020204030204" pitchFamily="34" charset="0"/>
              </a:rPr>
              <a:t>: 6 volt electric motor mechanism with digital encoder.</a:t>
            </a:r>
          </a:p>
          <a:p>
            <a:pPr>
              <a:spcAft>
                <a:spcPts val="1200"/>
              </a:spcAft>
            </a:pPr>
            <a:r>
              <a:rPr lang="en-US" b="1" dirty="0">
                <a:latin typeface="Calibri Light" panose="020F0302020204030204" pitchFamily="34" charset="0"/>
              </a:rPr>
              <a:t>Sensors</a:t>
            </a:r>
            <a:r>
              <a:rPr lang="en-US" dirty="0">
                <a:latin typeface="Calibri Light" panose="020F0302020204030204" pitchFamily="34" charset="0"/>
              </a:rPr>
              <a:t>: Temperature, humidity, presence, and movement sensors onboard.</a:t>
            </a:r>
          </a:p>
          <a:p>
            <a:pPr>
              <a:spcAft>
                <a:spcPts val="1200"/>
              </a:spcAft>
            </a:pPr>
            <a:r>
              <a:rPr lang="en-US" b="1" dirty="0">
                <a:latin typeface="Calibri Light" panose="020F0302020204030204" pitchFamily="34" charset="0"/>
              </a:rPr>
              <a:t>Chipset</a:t>
            </a:r>
            <a:r>
              <a:rPr lang="en-US" dirty="0">
                <a:latin typeface="Calibri Light" panose="020F0302020204030204" pitchFamily="34" charset="0"/>
              </a:rPr>
              <a:t>: ATMEL® Microcontroller + Microchip ZigBee® radio module.</a:t>
            </a:r>
          </a:p>
          <a:p>
            <a:pPr>
              <a:spcAft>
                <a:spcPts val="1200"/>
              </a:spcAft>
            </a:pPr>
            <a:r>
              <a:rPr lang="en-US" b="1" dirty="0">
                <a:latin typeface="Calibri Light" panose="020F0302020204030204" pitchFamily="34" charset="0"/>
              </a:rPr>
              <a:t>Connectivity</a:t>
            </a:r>
            <a:r>
              <a:rPr lang="en-US" dirty="0">
                <a:latin typeface="Calibri Light" panose="020F0302020204030204" pitchFamily="34" charset="0"/>
              </a:rPr>
              <a:t>: Samsung </a:t>
            </a:r>
            <a:r>
              <a:rPr lang="en-US" dirty="0" err="1">
                <a:latin typeface="Calibri Light" panose="020F0302020204030204" pitchFamily="34" charset="0"/>
              </a:rPr>
              <a:t>SmartThings</a:t>
            </a:r>
            <a:r>
              <a:rPr lang="en-US" dirty="0">
                <a:latin typeface="Calibri Light" panose="020F0302020204030204" pitchFamily="34" charset="0"/>
              </a:rPr>
              <a:t>®.</a:t>
            </a:r>
          </a:p>
          <a:p>
            <a:pPr>
              <a:spcAft>
                <a:spcPts val="1200"/>
              </a:spcAft>
            </a:pPr>
            <a:r>
              <a:rPr lang="en-US" b="1" dirty="0">
                <a:latin typeface="Calibri Light" panose="020F0302020204030204" pitchFamily="34" charset="0"/>
              </a:rPr>
              <a:t>Power</a:t>
            </a:r>
            <a:r>
              <a:rPr lang="en-US" dirty="0">
                <a:latin typeface="Calibri Light" panose="020F0302020204030204" pitchFamily="34" charset="0"/>
              </a:rPr>
              <a:t>: High capacity Li-on battery charged by a 6.5 watt solar panel.</a:t>
            </a:r>
          </a:p>
          <a:p>
            <a:pPr>
              <a:spcAft>
                <a:spcPts val="1200"/>
              </a:spcAft>
            </a:pPr>
            <a:r>
              <a:rPr lang="en-US" b="1" dirty="0">
                <a:latin typeface="Calibri Light" panose="020F0302020204030204" pitchFamily="34" charset="0"/>
              </a:rPr>
              <a:t>Operation</a:t>
            </a:r>
            <a:r>
              <a:rPr lang="en-US" dirty="0">
                <a:latin typeface="Calibri Light" panose="020F0302020204030204" pitchFamily="34" charset="0"/>
              </a:rPr>
              <a:t>: Controlled using any iOS or Android smartphone/tablet via the </a:t>
            </a:r>
            <a:r>
              <a:rPr lang="en-US" b="1" dirty="0" err="1">
                <a:latin typeface="Calibri Light" panose="020F0302020204030204" pitchFamily="34" charset="0"/>
              </a:rPr>
              <a:t>SmartThings</a:t>
            </a:r>
            <a:r>
              <a:rPr lang="en-US" dirty="0">
                <a:latin typeface="Calibri Light" panose="020F0302020204030204" pitchFamily="34" charset="0"/>
              </a:rPr>
              <a:t>® app.</a:t>
            </a:r>
          </a:p>
          <a:p>
            <a:pPr>
              <a:spcAft>
                <a:spcPts val="1200"/>
              </a:spcAft>
            </a:pPr>
            <a:r>
              <a:rPr lang="en-US" b="1" dirty="0">
                <a:latin typeface="Calibri Light" panose="020F0302020204030204" pitchFamily="34" charset="0"/>
              </a:rPr>
              <a:t>Control Range (May Vary):</a:t>
            </a:r>
            <a:r>
              <a:rPr lang="en-US" dirty="0">
                <a:latin typeface="Calibri Light" panose="020F0302020204030204" pitchFamily="34" charset="0"/>
              </a:rPr>
              <a:t> 325 feet (100 meters).</a:t>
            </a:r>
          </a:p>
        </p:txBody>
      </p:sp>
      <p:sp>
        <p:nvSpPr>
          <p:cNvPr id="7" name="CustomShape 2"/>
          <p:cNvSpPr/>
          <p:nvPr/>
        </p:nvSpPr>
        <p:spPr>
          <a:xfrm>
            <a:off x="1024200" y="2066708"/>
            <a:ext cx="9719640" cy="4153785"/>
          </a:xfrm>
          <a:prstGeom prst="rect">
            <a:avLst/>
          </a:prstGeom>
        </p:spPr>
        <p:txBody>
          <a:bodyPr lIns="90000" tIns="45000" rIns="90000" bIns="45000"/>
          <a:lstStyle/>
          <a:p>
            <a:pPr>
              <a:lnSpc>
                <a:spcPct val="100000"/>
              </a:lnSpc>
              <a:spcBef>
                <a:spcPts val="600"/>
              </a:spcBef>
              <a:spcAft>
                <a:spcPts val="2400"/>
              </a:spcAft>
            </a:pPr>
            <a:endParaRPr lang="en-US" dirty="0">
              <a:latin typeface="Calibri Light" panose="020F0302020204030204" pitchFamily="34" charset="0"/>
            </a:endParaRPr>
          </a:p>
        </p:txBody>
      </p:sp>
    </p:spTree>
    <p:extLst>
      <p:ext uri="{BB962C8B-B14F-4D97-AF65-F5344CB8AC3E}">
        <p14:creationId xmlns:p14="http://schemas.microsoft.com/office/powerpoint/2010/main" val="655053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Mission &amp; Business objective</a:t>
            </a:r>
            <a:endParaRPr dirty="0"/>
          </a:p>
        </p:txBody>
      </p:sp>
      <p:sp>
        <p:nvSpPr>
          <p:cNvPr id="217" name="CustomShape 2"/>
          <p:cNvSpPr/>
          <p:nvPr/>
        </p:nvSpPr>
        <p:spPr>
          <a:xfrm>
            <a:off x="1024200" y="2067480"/>
            <a:ext cx="9719640" cy="3450600"/>
          </a:xfrm>
          <a:prstGeom prst="rect">
            <a:avLst/>
          </a:prstGeom>
        </p:spPr>
        <p:txBody>
          <a:bodyPr lIns="90000" tIns="45000" rIns="90000" bIns="45000"/>
          <a:lstStyle/>
          <a:p>
            <a:pPr>
              <a:lnSpc>
                <a:spcPct val="120000"/>
              </a:lnSpc>
            </a:pPr>
            <a:r>
              <a:rPr lang="en-US" sz="2400" b="1" i="1" dirty="0">
                <a:solidFill>
                  <a:srgbClr val="000000"/>
                </a:solidFill>
                <a:latin typeface="Calibri Light" panose="020F0302020204030204" pitchFamily="34" charset="0"/>
              </a:rPr>
              <a:t>Mission</a:t>
            </a:r>
            <a:endParaRPr sz="2400" b="1" dirty="0">
              <a:latin typeface="Calibri Light" panose="020F0302020204030204" pitchFamily="34" charset="0"/>
            </a:endParaRPr>
          </a:p>
          <a:p>
            <a:pPr>
              <a:lnSpc>
                <a:spcPct val="120000"/>
              </a:lnSpc>
            </a:pPr>
            <a:r>
              <a:rPr lang="en-US" dirty="0">
                <a:solidFill>
                  <a:srgbClr val="000000"/>
                </a:solidFill>
                <a:latin typeface="Calibri Light" panose="020F0302020204030204" pitchFamily="34" charset="0"/>
              </a:rPr>
              <a:t>Improve people’s health and help them save energy by automating and keeping safe an integral part of their home. </a:t>
            </a:r>
          </a:p>
          <a:p>
            <a:pPr>
              <a:lnSpc>
                <a:spcPct val="120000"/>
              </a:lnSpc>
            </a:pPr>
            <a:endParaRPr dirty="0">
              <a:latin typeface="Calibri Light" panose="020F0302020204030204" pitchFamily="34" charset="0"/>
            </a:endParaRPr>
          </a:p>
          <a:p>
            <a:pPr>
              <a:lnSpc>
                <a:spcPct val="120000"/>
              </a:lnSpc>
            </a:pPr>
            <a:r>
              <a:rPr lang="en-US" sz="2400" b="1" i="1" dirty="0">
                <a:solidFill>
                  <a:srgbClr val="000000"/>
                </a:solidFill>
                <a:latin typeface="Calibri Light" panose="020F0302020204030204" pitchFamily="34" charset="0"/>
              </a:rPr>
              <a:t>Business objective</a:t>
            </a:r>
            <a:endParaRPr sz="2400" b="1" dirty="0">
              <a:latin typeface="Calibri Light" panose="020F0302020204030204" pitchFamily="34" charset="0"/>
            </a:endParaRPr>
          </a:p>
          <a:p>
            <a:pPr>
              <a:lnSpc>
                <a:spcPct val="120000"/>
              </a:lnSpc>
            </a:pPr>
            <a:r>
              <a:rPr lang="en-US" dirty="0">
                <a:solidFill>
                  <a:srgbClr val="000000"/>
                </a:solidFill>
                <a:latin typeface="Calibri Light" panose="020F0302020204030204" pitchFamily="34" charset="0"/>
              </a:rPr>
              <a:t>Become the market and technology leader of smart window solutions to both consumers and window OEM’s.</a:t>
            </a:r>
            <a:endParaRPr dirty="0">
              <a:latin typeface="Calibri Light" panose="020F0302020204030204" pitchFamily="34" charset="0"/>
            </a:endParaRPr>
          </a:p>
          <a:p>
            <a:pPr>
              <a:lnSpc>
                <a:spcPct val="120000"/>
              </a:lnSpc>
            </a:pPr>
            <a:r>
              <a:rPr lang="en-US" dirty="0">
                <a:solidFill>
                  <a:srgbClr val="000000"/>
                </a:solidFill>
                <a:latin typeface="Calibri Light" panose="020F0302020204030204" pitchFamily="34" charset="0"/>
              </a:rPr>
              <a:t>Position </a:t>
            </a: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as a brand synonymous with smart window solutions and innovation.</a:t>
            </a:r>
            <a:endParaRPr dirty="0">
              <a:latin typeface="Calibri Light" panose="020F03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extLst>
              <p:ext uri="{D42A27DB-BD31-4B8C-83A1-F6EECF244321}">
                <p14:modId xmlns:p14="http://schemas.microsoft.com/office/powerpoint/2010/main" val="1422919265"/>
              </p:ext>
            </p:extLst>
          </p:nvPr>
        </p:nvGraphicFramePr>
        <p:xfrm>
          <a:off x="1024200" y="2141616"/>
          <a:ext cx="10490022" cy="4405936"/>
        </p:xfrm>
        <a:graphic>
          <a:graphicData uri="http://schemas.openxmlformats.org/drawingml/2006/table">
            <a:tbl>
              <a:tblPr firstRow="1" bandRow="1">
                <a:tableStyleId>{5C22544A-7EE6-4342-B048-85BDC9FD1C3A}</a:tableStyleId>
              </a:tblPr>
              <a:tblGrid>
                <a:gridCol w="1611474">
                  <a:extLst>
                    <a:ext uri="{9D8B030D-6E8A-4147-A177-3AD203B41FA5}">
                      <a16:colId xmlns:a16="http://schemas.microsoft.com/office/drawing/2014/main" val="2868337672"/>
                    </a:ext>
                  </a:extLst>
                </a:gridCol>
                <a:gridCol w="1611474">
                  <a:extLst>
                    <a:ext uri="{9D8B030D-6E8A-4147-A177-3AD203B41FA5}">
                      <a16:colId xmlns:a16="http://schemas.microsoft.com/office/drawing/2014/main" val="20001"/>
                    </a:ext>
                  </a:extLst>
                </a:gridCol>
                <a:gridCol w="3331821">
                  <a:extLst>
                    <a:ext uri="{9D8B030D-6E8A-4147-A177-3AD203B41FA5}">
                      <a16:colId xmlns:a16="http://schemas.microsoft.com/office/drawing/2014/main" val="20002"/>
                    </a:ext>
                  </a:extLst>
                </a:gridCol>
                <a:gridCol w="3935253">
                  <a:extLst>
                    <a:ext uri="{9D8B030D-6E8A-4147-A177-3AD203B41FA5}">
                      <a16:colId xmlns:a16="http://schemas.microsoft.com/office/drawing/2014/main" val="2553638730"/>
                    </a:ext>
                  </a:extLst>
                </a:gridCol>
              </a:tblGrid>
              <a:tr h="560442">
                <a:tc>
                  <a:txBody>
                    <a:bodyPr/>
                    <a:lstStyle/>
                    <a:p>
                      <a:pPr algn="l"/>
                      <a:endParaRPr lang="en-US" sz="1200" b="1" dirty="0">
                        <a:solidFill>
                          <a:schemeClr val="bg1"/>
                        </a:solidFill>
                        <a:latin typeface="Calibri Light" panose="020F0302020204030204" pitchFamily="34" charset="0"/>
                        <a:cs typeface="Arial" panose="020B0604020202020204" pitchFamily="34" charset="0"/>
                      </a:endParaRPr>
                    </a:p>
                  </a:txBody>
                  <a:tcPr anchor="ctr">
                    <a:lnR w="38100" cap="flat" cmpd="sng" algn="ctr">
                      <a:solidFill>
                        <a:schemeClr val="bg1"/>
                      </a:solidFill>
                      <a:prstDash val="solid"/>
                      <a:round/>
                      <a:headEnd type="none" w="med" len="med"/>
                      <a:tailEnd type="none" w="med" len="med"/>
                    </a:lnR>
                    <a:noFill/>
                  </a:tcPr>
                </a:tc>
                <a:tc>
                  <a:txBody>
                    <a:bodyPr/>
                    <a:lstStyle/>
                    <a:p>
                      <a:pPr algn="ctr"/>
                      <a:r>
                        <a:rPr lang="en-US" sz="1200" b="1" dirty="0">
                          <a:solidFill>
                            <a:schemeClr val="bg1"/>
                          </a:solidFill>
                          <a:latin typeface="Calibri Light" panose="020F0302020204030204" pitchFamily="34" charset="0"/>
                          <a:cs typeface="Arial" panose="020B0604020202020204" pitchFamily="34" charset="0"/>
                        </a:rPr>
                        <a:t>Technology</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1" dirty="0">
                          <a:solidFill>
                            <a:schemeClr val="bg1"/>
                          </a:solidFill>
                          <a:latin typeface="Calibri Light" panose="020F0302020204030204" pitchFamily="34" charset="0"/>
                          <a:cs typeface="Arial" panose="020B0604020202020204" pitchFamily="34" charset="0"/>
                        </a:rPr>
                        <a:t>Advantages</a:t>
                      </a:r>
                    </a:p>
                  </a:txBody>
                  <a:tcPr anchor="ctr">
                    <a:solidFill>
                      <a:srgbClr val="00C6D1"/>
                    </a:solidFill>
                  </a:tcPr>
                </a:tc>
                <a:tc>
                  <a:txBody>
                    <a:bodyPr/>
                    <a:lstStyle/>
                    <a:p>
                      <a:pPr algn="ctr"/>
                      <a:r>
                        <a:rPr lang="en-US" sz="1200" b="1" dirty="0">
                          <a:solidFill>
                            <a:schemeClr val="bg1"/>
                          </a:solidFill>
                          <a:latin typeface="Calibri Light" panose="020F0302020204030204" pitchFamily="34" charset="0"/>
                          <a:cs typeface="Arial" panose="020B0604020202020204" pitchFamily="34" charset="0"/>
                        </a:rPr>
                        <a:t>Disadvantages</a:t>
                      </a:r>
                    </a:p>
                  </a:txBody>
                  <a:tcPr anchor="ctr">
                    <a:solidFill>
                      <a:srgbClr val="00C6D1"/>
                    </a:solidFill>
                  </a:tcPr>
                </a:tc>
                <a:extLst>
                  <a:ext uri="{0D108BD9-81ED-4DB2-BD59-A6C34878D82A}">
                    <a16:rowId xmlns:a16="http://schemas.microsoft.com/office/drawing/2014/main" val="247323332"/>
                  </a:ext>
                </a:extLst>
              </a:tr>
              <a:tr h="841753">
                <a:tc>
                  <a:txBody>
                    <a:bodyPr/>
                    <a:lstStyle/>
                    <a:p>
                      <a:pPr algn="ctr"/>
                      <a:r>
                        <a:rPr lang="en-US" sz="1200" b="1" dirty="0">
                          <a:solidFill>
                            <a:schemeClr val="bg1"/>
                          </a:solidFill>
                          <a:latin typeface="Calibri Light" panose="020F0302020204030204" pitchFamily="34" charset="0"/>
                          <a:cs typeface="Arial" panose="020B0604020202020204" pitchFamily="34" charset="0"/>
                        </a:rPr>
                        <a:t>Alternatives</a:t>
                      </a:r>
                    </a:p>
                  </a:txBody>
                  <a:tcPr anchor="ctr">
                    <a:lnR w="38100" cap="flat" cmpd="sng" algn="ctr">
                      <a:solidFill>
                        <a:schemeClr val="bg1"/>
                      </a:solidFill>
                      <a:prstDash val="solid"/>
                      <a:round/>
                      <a:headEnd type="none" w="med" len="med"/>
                      <a:tailEnd type="none" w="med" len="med"/>
                    </a:ln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Manual Open-Close</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No added costs</a:t>
                      </a:r>
                    </a:p>
                  </a:txBody>
                  <a:tcPr anchor="ct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Not optimal </a:t>
                      </a:r>
                    </a:p>
                    <a:p>
                      <a:pPr algn="ctr"/>
                      <a:r>
                        <a:rPr lang="en-US" sz="1200" b="0" dirty="0">
                          <a:solidFill>
                            <a:schemeClr val="bg1"/>
                          </a:solidFill>
                          <a:latin typeface="Calibri Light" panose="020F0302020204030204" pitchFamily="34" charset="0"/>
                          <a:cs typeface="Arial" panose="020B0604020202020204" pitchFamily="34" charset="0"/>
                        </a:rPr>
                        <a:t>Difficult to execute</a:t>
                      </a:r>
                    </a:p>
                    <a:p>
                      <a:pPr algn="ctr"/>
                      <a:r>
                        <a:rPr lang="en-US" sz="1200" b="0" dirty="0">
                          <a:solidFill>
                            <a:schemeClr val="bg1"/>
                          </a:solidFill>
                          <a:latin typeface="Calibri Light" panose="020F0302020204030204" pitchFamily="34" charset="0"/>
                          <a:cs typeface="Arial" panose="020B0604020202020204" pitchFamily="34" charset="0"/>
                        </a:rPr>
                        <a:t>Safety (un-guarded)</a:t>
                      </a:r>
                    </a:p>
                    <a:p>
                      <a:pPr algn="ctr"/>
                      <a:r>
                        <a:rPr lang="en-US" sz="1200" b="0" dirty="0">
                          <a:solidFill>
                            <a:schemeClr val="bg1"/>
                          </a:solidFill>
                          <a:latin typeface="Calibri Light" panose="020F0302020204030204" pitchFamily="34" charset="0"/>
                          <a:cs typeface="Arial" panose="020B0604020202020204" pitchFamily="34" charset="0"/>
                        </a:rPr>
                        <a:t>May</a:t>
                      </a:r>
                      <a:r>
                        <a:rPr lang="en-US" sz="1200" b="0" baseline="0" dirty="0">
                          <a:solidFill>
                            <a:schemeClr val="bg1"/>
                          </a:solidFill>
                          <a:latin typeface="Calibri Light" panose="020F0302020204030204" pitchFamily="34" charset="0"/>
                          <a:cs typeface="Arial" panose="020B0604020202020204" pitchFamily="34" charset="0"/>
                        </a:rPr>
                        <a:t> be counterproductive if outdoor weather changes</a:t>
                      </a:r>
                      <a:endParaRPr lang="en-US" sz="1200" b="0"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extLst>
                  <a:ext uri="{0D108BD9-81ED-4DB2-BD59-A6C34878D82A}">
                    <a16:rowId xmlns:a16="http://schemas.microsoft.com/office/drawing/2014/main" val="2625306236"/>
                  </a:ext>
                </a:extLst>
              </a:tr>
              <a:tr h="640080">
                <a:tc rowSpan="2">
                  <a:txBody>
                    <a:bodyPr/>
                    <a:lstStyle/>
                    <a:p>
                      <a:pPr algn="ctr"/>
                      <a:r>
                        <a:rPr lang="en-US" sz="1200" b="1" dirty="0">
                          <a:solidFill>
                            <a:schemeClr val="bg1"/>
                          </a:solidFill>
                          <a:latin typeface="Calibri Light" panose="020F0302020204030204" pitchFamily="34" charset="0"/>
                          <a:cs typeface="Arial" panose="020B0604020202020204" pitchFamily="34" charset="0"/>
                        </a:rPr>
                        <a:t>Substitutes</a:t>
                      </a:r>
                    </a:p>
                  </a:txBody>
                  <a:tcPr anchor="ctr">
                    <a:lnR w="38100" cap="flat" cmpd="sng" algn="ctr">
                      <a:solidFill>
                        <a:schemeClr val="bg1"/>
                      </a:solidFill>
                      <a:prstDash val="solid"/>
                      <a:round/>
                      <a:headEnd type="none" w="med" len="med"/>
                      <a:tailEnd type="none" w="med" len="med"/>
                    </a:ln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Indoor air filters</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No perceived</a:t>
                      </a:r>
                      <a:r>
                        <a:rPr lang="en-US" sz="1200" b="0" baseline="0" dirty="0">
                          <a:solidFill>
                            <a:schemeClr val="bg1"/>
                          </a:solidFill>
                          <a:latin typeface="Calibri Light" panose="020F0302020204030204" pitchFamily="34" charset="0"/>
                          <a:cs typeface="Arial" panose="020B0604020202020204" pitchFamily="34" charset="0"/>
                        </a:rPr>
                        <a:t> danger of open windows</a:t>
                      </a:r>
                      <a:endParaRPr lang="en-US" sz="1200" b="0"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Provide</a:t>
                      </a:r>
                      <a:r>
                        <a:rPr lang="en-US" sz="1200" b="0" baseline="0" dirty="0">
                          <a:solidFill>
                            <a:schemeClr val="bg1"/>
                          </a:solidFill>
                          <a:latin typeface="Calibri Light" panose="020F0302020204030204" pitchFamily="34" charset="0"/>
                          <a:cs typeface="Arial" panose="020B0604020202020204" pitchFamily="34" charset="0"/>
                        </a:rPr>
                        <a:t> no breathable oxygen. </a:t>
                      </a:r>
                      <a:r>
                        <a:rPr lang="en-US" sz="1200" b="0" dirty="0">
                          <a:solidFill>
                            <a:schemeClr val="bg1"/>
                          </a:solidFill>
                          <a:latin typeface="Calibri Light" panose="020F0302020204030204" pitchFamily="34" charset="0"/>
                          <a:cs typeface="Arial" panose="020B0604020202020204" pitchFamily="34" charset="0"/>
                        </a:rPr>
                        <a:t>Energy consumption (one per</a:t>
                      </a:r>
                      <a:r>
                        <a:rPr lang="en-US" sz="1200" b="0" baseline="0" dirty="0">
                          <a:solidFill>
                            <a:schemeClr val="bg1"/>
                          </a:solidFill>
                          <a:latin typeface="Calibri Light" panose="020F0302020204030204" pitchFamily="34" charset="0"/>
                          <a:cs typeface="Arial" panose="020B0604020202020204" pitchFamily="34" charset="0"/>
                        </a:rPr>
                        <a:t> room)</a:t>
                      </a:r>
                      <a:r>
                        <a:rPr lang="en-US" sz="1200" b="0" dirty="0">
                          <a:solidFill>
                            <a:schemeClr val="bg1"/>
                          </a:solidFill>
                          <a:latin typeface="Calibri Light" panose="020F0302020204030204" pitchFamily="34" charset="0"/>
                          <a:cs typeface="Arial" panose="020B0604020202020204" pitchFamily="34" charset="0"/>
                        </a:rPr>
                        <a:t>.</a:t>
                      </a:r>
                      <a:r>
                        <a:rPr lang="en-US" sz="1200" b="0" baseline="0" dirty="0">
                          <a:solidFill>
                            <a:schemeClr val="bg1"/>
                          </a:solidFill>
                          <a:latin typeface="Calibri Light" panose="020F0302020204030204" pitchFamily="34" charset="0"/>
                          <a:cs typeface="Arial" panose="020B0604020202020204" pitchFamily="34" charset="0"/>
                        </a:rPr>
                        <a:t> Noise. </a:t>
                      </a:r>
                      <a:r>
                        <a:rPr lang="en-US" sz="1200" b="0" dirty="0">
                          <a:solidFill>
                            <a:schemeClr val="bg1"/>
                          </a:solidFill>
                          <a:latin typeface="Calibri Light" panose="020F0302020204030204" pitchFamily="34" charset="0"/>
                          <a:cs typeface="Arial" panose="020B0604020202020204" pitchFamily="34" charset="0"/>
                        </a:rPr>
                        <a:t>Cumbersome. Cost of equipment + replacing filters.</a:t>
                      </a:r>
                    </a:p>
                  </a:txBody>
                  <a:tcPr anchor="ctr">
                    <a:solidFill>
                      <a:srgbClr val="00C6D1"/>
                    </a:solidFill>
                  </a:tcPr>
                </a:tc>
                <a:extLst>
                  <a:ext uri="{0D108BD9-81ED-4DB2-BD59-A6C34878D82A}">
                    <a16:rowId xmlns:a16="http://schemas.microsoft.com/office/drawing/2014/main" val="21626174"/>
                  </a:ext>
                </a:extLst>
              </a:tr>
              <a:tr h="607932">
                <a:tc vMerge="1">
                  <a:txBody>
                    <a:bodyPr/>
                    <a:lstStyle/>
                    <a:p>
                      <a:pPr algn="l"/>
                      <a:endParaRPr lang="en-US" sz="1200" b="1" dirty="0">
                        <a:solidFill>
                          <a:schemeClr val="tx1"/>
                        </a:solidFill>
                        <a:latin typeface="Arial" panose="020B0604020202020204" pitchFamily="34" charset="0"/>
                        <a:cs typeface="Arial" panose="020B0604020202020204" pitchFamily="34" charset="0"/>
                      </a:endParaRPr>
                    </a:p>
                  </a:txBody>
                  <a:tcPr anchor="ctr">
                    <a:lnR w="38100" cap="flat" cmpd="sng" algn="ctr">
                      <a:solidFill>
                        <a:schemeClr val="bg1"/>
                      </a:solidFill>
                      <a:prstDash val="solid"/>
                      <a:round/>
                      <a:headEnd type="none" w="med" len="med"/>
                      <a:tailEnd type="none" w="med" len="med"/>
                    </a:lnR>
                    <a:solidFill>
                      <a:schemeClr val="bg1">
                        <a:lumMod val="95000"/>
                      </a:schemeClr>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Ceiling and floor fans</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Immediate relief from feeling heat</a:t>
                      </a:r>
                    </a:p>
                  </a:txBody>
                  <a:tcPr anchor="ct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Helps heat sensation, but does</a:t>
                      </a:r>
                      <a:r>
                        <a:rPr lang="en-US" sz="1200" b="0" baseline="0" dirty="0">
                          <a:solidFill>
                            <a:schemeClr val="bg1"/>
                          </a:solidFill>
                          <a:latin typeface="Calibri Light" panose="020F0302020204030204" pitchFamily="34" charset="0"/>
                          <a:cs typeface="Arial" panose="020B0604020202020204" pitchFamily="34" charset="0"/>
                        </a:rPr>
                        <a:t> not cool or replace the air inside homes</a:t>
                      </a:r>
                      <a:endParaRPr lang="en-US" sz="1200" b="0"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extLst>
                  <a:ext uri="{0D108BD9-81ED-4DB2-BD59-A6C34878D82A}">
                    <a16:rowId xmlns:a16="http://schemas.microsoft.com/office/drawing/2014/main" val="10003"/>
                  </a:ext>
                </a:extLst>
              </a:tr>
              <a:tr h="614505">
                <a:tc rowSpan="2">
                  <a:txBody>
                    <a:bodyPr/>
                    <a:lstStyle/>
                    <a:p>
                      <a:pPr algn="ctr"/>
                      <a:r>
                        <a:rPr lang="en-US" sz="1200" b="1" dirty="0">
                          <a:solidFill>
                            <a:schemeClr val="bg1"/>
                          </a:solidFill>
                          <a:latin typeface="Calibri Light" panose="020F0302020204030204" pitchFamily="34" charset="0"/>
                          <a:cs typeface="Arial" panose="020B0604020202020204" pitchFamily="34" charset="0"/>
                        </a:rPr>
                        <a:t>Complements</a:t>
                      </a:r>
                    </a:p>
                  </a:txBody>
                  <a:tcPr anchor="ctr">
                    <a:lnR w="38100" cap="flat" cmpd="sng" algn="ctr">
                      <a:solidFill>
                        <a:schemeClr val="bg1"/>
                      </a:solidFill>
                      <a:prstDash val="solid"/>
                      <a:round/>
                      <a:headEnd type="none" w="med" len="med"/>
                      <a:tailEnd type="none" w="med" len="med"/>
                    </a:ln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Air quality monitors</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Real time monitoring and reporting of</a:t>
                      </a:r>
                      <a:r>
                        <a:rPr lang="en-US" sz="1200" b="0" baseline="0" dirty="0">
                          <a:solidFill>
                            <a:schemeClr val="bg1"/>
                          </a:solidFill>
                          <a:latin typeface="Calibri Light" panose="020F0302020204030204" pitchFamily="34" charset="0"/>
                          <a:cs typeface="Arial" panose="020B0604020202020204" pitchFamily="34" charset="0"/>
                        </a:rPr>
                        <a:t> indoor air quality</a:t>
                      </a:r>
                      <a:endParaRPr lang="en-US" sz="1200" b="0"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Can’t act on such</a:t>
                      </a:r>
                      <a:r>
                        <a:rPr lang="en-US" sz="1200" b="0" baseline="0" dirty="0">
                          <a:solidFill>
                            <a:schemeClr val="bg1"/>
                          </a:solidFill>
                          <a:latin typeface="Calibri Light" panose="020F0302020204030204" pitchFamily="34" charset="0"/>
                          <a:cs typeface="Arial" panose="020B0604020202020204" pitchFamily="34" charset="0"/>
                        </a:rPr>
                        <a:t> information. </a:t>
                      </a:r>
                    </a:p>
                    <a:p>
                      <a:pPr algn="ctr"/>
                      <a:r>
                        <a:rPr lang="en-US" sz="1200" b="1" u="sng" baseline="0" dirty="0">
                          <a:solidFill>
                            <a:schemeClr val="bg1"/>
                          </a:solidFill>
                          <a:latin typeface="Calibri Light" panose="020F0302020204030204" pitchFamily="34" charset="0"/>
                          <a:cs typeface="Arial" panose="020B0604020202020204" pitchFamily="34" charset="0"/>
                        </a:rPr>
                        <a:t>fenestra could act on this information</a:t>
                      </a:r>
                      <a:endParaRPr lang="en-US" sz="1200" b="1" u="sng"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extLst>
                  <a:ext uri="{0D108BD9-81ED-4DB2-BD59-A6C34878D82A}">
                    <a16:rowId xmlns:a16="http://schemas.microsoft.com/office/drawing/2014/main" val="379927283"/>
                  </a:ext>
                </a:extLst>
              </a:tr>
              <a:tr h="1141224">
                <a:tc vMerge="1">
                  <a:txBody>
                    <a:bodyPr/>
                    <a:lstStyle/>
                    <a:p>
                      <a:pPr algn="l"/>
                      <a:endParaRPr lang="en-US" sz="1200" b="1" dirty="0">
                        <a:solidFill>
                          <a:schemeClr val="tx1"/>
                        </a:solidFill>
                        <a:latin typeface="Arial" panose="020B0604020202020204" pitchFamily="34" charset="0"/>
                        <a:cs typeface="Arial" panose="020B0604020202020204" pitchFamily="34" charset="0"/>
                      </a:endParaRPr>
                    </a:p>
                  </a:txBody>
                  <a:tcPr anchor="ctr">
                    <a:lnR w="38100" cap="flat" cmpd="sng" algn="ctr">
                      <a:solidFill>
                        <a:schemeClr val="bg1"/>
                      </a:solidFill>
                      <a:prstDash val="solid"/>
                      <a:round/>
                      <a:headEnd type="none" w="med" len="med"/>
                      <a:tailEnd type="none" w="med" len="med"/>
                    </a:lnR>
                    <a:solidFill>
                      <a:schemeClr val="bg1">
                        <a:lumMod val="95000"/>
                      </a:schemeClr>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Whole house fans</a:t>
                      </a:r>
                    </a:p>
                  </a:txBody>
                  <a:tcPr anchor="ctr">
                    <a:lnL w="38100" cap="flat" cmpd="sng" algn="ctr">
                      <a:solidFill>
                        <a:schemeClr val="bg1"/>
                      </a:solidFill>
                      <a:prstDash val="solid"/>
                      <a:round/>
                      <a:headEnd type="none" w="med" len="med"/>
                      <a:tailEnd type="none" w="med" len="med"/>
                    </a:lnL>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Very efficient</a:t>
                      </a:r>
                      <a:r>
                        <a:rPr lang="en-US" sz="1200" b="0" baseline="0" dirty="0">
                          <a:solidFill>
                            <a:schemeClr val="bg1"/>
                          </a:solidFill>
                          <a:latin typeface="Calibri Light" panose="020F0302020204030204" pitchFamily="34" charset="0"/>
                          <a:cs typeface="Arial" panose="020B0604020202020204" pitchFamily="34" charset="0"/>
                        </a:rPr>
                        <a:t> method to use outside cool air to ventilate and cool a home</a:t>
                      </a:r>
                      <a:endParaRPr lang="en-US" sz="1200" b="0"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tc>
                  <a:txBody>
                    <a:bodyPr/>
                    <a:lstStyle/>
                    <a:p>
                      <a:pPr algn="ctr"/>
                      <a:r>
                        <a:rPr lang="en-US" sz="1200" b="0" dirty="0">
                          <a:solidFill>
                            <a:schemeClr val="bg1"/>
                          </a:solidFill>
                          <a:latin typeface="Calibri Light" panose="020F0302020204030204" pitchFamily="34" charset="0"/>
                          <a:cs typeface="Arial" panose="020B0604020202020204" pitchFamily="34" charset="0"/>
                        </a:rPr>
                        <a:t>System</a:t>
                      </a:r>
                      <a:r>
                        <a:rPr lang="en-US" sz="1200" b="0" baseline="0" dirty="0">
                          <a:solidFill>
                            <a:schemeClr val="bg1"/>
                          </a:solidFill>
                          <a:latin typeface="Calibri Light" panose="020F0302020204030204" pitchFamily="34" charset="0"/>
                          <a:cs typeface="Arial" panose="020B0604020202020204" pitchFamily="34" charset="0"/>
                        </a:rPr>
                        <a:t> is operated using a switch or a timer. Also, needs windows to be open.</a:t>
                      </a:r>
                    </a:p>
                    <a:p>
                      <a:pPr algn="ctr"/>
                      <a:r>
                        <a:rPr lang="en-US" sz="1200" b="1" u="sng" baseline="0" dirty="0">
                          <a:solidFill>
                            <a:schemeClr val="bg1"/>
                          </a:solidFill>
                          <a:latin typeface="Calibri Light" panose="020F0302020204030204" pitchFamily="34" charset="0"/>
                          <a:cs typeface="Arial" panose="020B0604020202020204" pitchFamily="34" charset="0"/>
                        </a:rPr>
                        <a:t>fenestra could automate windows and bring weather intelligence to the system </a:t>
                      </a:r>
                      <a:endParaRPr lang="en-US" sz="1200" b="1" u="sng" dirty="0">
                        <a:solidFill>
                          <a:schemeClr val="bg1"/>
                        </a:solidFill>
                        <a:latin typeface="Calibri Light" panose="020F0302020204030204" pitchFamily="34" charset="0"/>
                        <a:cs typeface="Arial" panose="020B0604020202020204" pitchFamily="34" charset="0"/>
                      </a:endParaRPr>
                    </a:p>
                  </a:txBody>
                  <a:tcPr anchor="ctr">
                    <a:solidFill>
                      <a:srgbClr val="00C6D1"/>
                    </a:solidFill>
                  </a:tcPr>
                </a:tc>
                <a:extLst>
                  <a:ext uri="{0D108BD9-81ED-4DB2-BD59-A6C34878D82A}">
                    <a16:rowId xmlns:a16="http://schemas.microsoft.com/office/drawing/2014/main" val="1782918539"/>
                  </a:ext>
                </a:extLst>
              </a:tr>
            </a:tbl>
          </a:graphicData>
        </a:graphic>
      </p:graphicFrame>
      <p:sp>
        <p:nvSpPr>
          <p:cNvPr id="4"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Competitive Overview</a:t>
            </a:r>
            <a:endParaRPr dirty="0"/>
          </a:p>
        </p:txBody>
      </p:sp>
    </p:spTree>
    <p:extLst>
      <p:ext uri="{BB962C8B-B14F-4D97-AF65-F5344CB8AC3E}">
        <p14:creationId xmlns:p14="http://schemas.microsoft.com/office/powerpoint/2010/main" val="782711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Synergies</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1024200" y="2067480"/>
            <a:ext cx="10293527" cy="4478149"/>
          </a:xfrm>
          <a:prstGeom prst="rect">
            <a:avLst/>
          </a:prstGeom>
        </p:spPr>
        <p:txBody>
          <a:bodyPr wrap="square">
            <a:spAutoFit/>
          </a:bodyPr>
          <a:lstStyle/>
          <a:p>
            <a:pPr>
              <a:spcAft>
                <a:spcPts val="1800"/>
              </a:spcAft>
            </a:pPr>
            <a:r>
              <a:rPr lang="en-US" sz="1400" b="1" i="1" dirty="0">
                <a:solidFill>
                  <a:srgbClr val="000000"/>
                </a:solidFill>
                <a:latin typeface="Calibri Light" panose="020F0302020204030204" pitchFamily="34" charset="0"/>
              </a:rPr>
              <a:t>User interviews and analysis of the competition showed a couple of sectors where fenestra will present synergy opportunities:</a:t>
            </a:r>
          </a:p>
          <a:p>
            <a:pPr marL="285750" indent="-285750">
              <a:spcBef>
                <a:spcPts val="600"/>
              </a:spcBef>
              <a:buFont typeface="Arial" charset="0"/>
              <a:buChar char="•"/>
            </a:pPr>
            <a:r>
              <a:rPr lang="en-US" sz="1400" dirty="0">
                <a:solidFill>
                  <a:srgbClr val="000000"/>
                </a:solidFill>
                <a:latin typeface="Calibri Light" panose="020F0302020204030204" pitchFamily="34" charset="0"/>
              </a:rPr>
              <a:t>Window OEM’s</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 windows are “offline” and Window OEM’s may not want to build in their organizations an IoT/Smart Home team.</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could be the strategic supplier of the hardware and mechanism to automate windows. Also, provide the integration of the window to the </a:t>
            </a:r>
            <a:r>
              <a:rPr lang="en-US" sz="1400" b="1" i="1" dirty="0" err="1">
                <a:solidFill>
                  <a:srgbClr val="000000"/>
                </a:solidFill>
                <a:latin typeface="Calibri Light" panose="020F0302020204030204" pitchFamily="34" charset="0"/>
              </a:rPr>
              <a:t>SmartThings</a:t>
            </a:r>
            <a:r>
              <a:rPr lang="en-US" sz="1400" b="1" i="1" dirty="0">
                <a:solidFill>
                  <a:srgbClr val="000000"/>
                </a:solidFill>
                <a:latin typeface="Calibri Light" panose="020F0302020204030204" pitchFamily="34" charset="0"/>
              </a:rPr>
              <a:t> </a:t>
            </a:r>
            <a:r>
              <a:rPr lang="en-US" sz="1400" i="1" dirty="0">
                <a:solidFill>
                  <a:srgbClr val="000000"/>
                </a:solidFill>
                <a:latin typeface="Calibri Light" panose="020F0302020204030204" pitchFamily="34" charset="0"/>
              </a:rPr>
              <a:t>ecosystem, and other Smart Home platforms.</a:t>
            </a:r>
          </a:p>
          <a:p>
            <a:pPr marL="285750" indent="-285750">
              <a:spcBef>
                <a:spcPts val="600"/>
              </a:spcBef>
              <a:buFont typeface="Arial" charset="0"/>
              <a:buChar char="•"/>
            </a:pPr>
            <a:r>
              <a:rPr lang="en-US" sz="1400" dirty="0">
                <a:solidFill>
                  <a:srgbClr val="000000"/>
                </a:solidFill>
                <a:latin typeface="Calibri Light" panose="020F0302020204030204" pitchFamily="34" charset="0"/>
              </a:rPr>
              <a:t>Indoor air quality (IAQ) monitors</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 IAQ monitors measure and alert the homeowner when IAQ is poor.</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could </a:t>
            </a:r>
            <a:r>
              <a:rPr lang="en-US" sz="1400" b="1" i="1" u="sng" dirty="0">
                <a:solidFill>
                  <a:srgbClr val="000000"/>
                </a:solidFill>
                <a:latin typeface="Calibri Light" panose="020F0302020204030204" pitchFamily="34" charset="0"/>
              </a:rPr>
              <a:t>ACT</a:t>
            </a:r>
            <a:r>
              <a:rPr lang="en-US" sz="1400" i="1" dirty="0">
                <a:solidFill>
                  <a:srgbClr val="000000"/>
                </a:solidFill>
                <a:latin typeface="Calibri Light" panose="020F0302020204030204" pitchFamily="34" charset="0"/>
              </a:rPr>
              <a:t> upon that information and open home windows to improve IAQ.</a:t>
            </a:r>
          </a:p>
          <a:p>
            <a:pPr marL="285750" indent="-285750">
              <a:spcBef>
                <a:spcPts val="600"/>
              </a:spcBef>
              <a:buFont typeface="Arial" charset="0"/>
              <a:buChar char="•"/>
            </a:pPr>
            <a:r>
              <a:rPr lang="en-US" sz="1400" dirty="0">
                <a:solidFill>
                  <a:srgbClr val="000000"/>
                </a:solidFill>
                <a:latin typeface="Calibri Light" panose="020F0302020204030204" pitchFamily="34" charset="0"/>
              </a:rPr>
              <a:t>Whole House Fans (WHF)</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 WHF systems are controlled using a switch or a timer. They depend on cool outdoor air to cool the home. Additionally, the home windows need to be open for the system to operate efficiently.</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could automate windows, bring weather intelligence to the system, and control the fan operation</a:t>
            </a:r>
          </a:p>
          <a:p>
            <a:pPr marL="285750" indent="-285750">
              <a:spcBef>
                <a:spcPts val="600"/>
              </a:spcBef>
              <a:buFont typeface="Arial" charset="0"/>
              <a:buChar char="•"/>
            </a:pPr>
            <a:r>
              <a:rPr lang="en-US" sz="1400" i="1" dirty="0">
                <a:solidFill>
                  <a:srgbClr val="000000"/>
                </a:solidFill>
                <a:latin typeface="Calibri Light" panose="020F0302020204030204" pitchFamily="34" charset="0"/>
              </a:rPr>
              <a:t>Home Alarm Systems and Providers</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 alarm systems require all windows to be closed in order to be armed</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could provide a surveillance method for windows, whether the window is closed or open</a:t>
            </a:r>
            <a:endParaRPr lang="en-US" sz="1400" dirty="0">
              <a:solidFill>
                <a:srgbClr val="000000"/>
              </a:solidFill>
              <a:latin typeface="Calibri Light" panose="020F0302020204030204" pitchFamily="34" charset="0"/>
            </a:endParaRPr>
          </a:p>
        </p:txBody>
      </p:sp>
    </p:spTree>
    <p:extLst>
      <p:ext uri="{BB962C8B-B14F-4D97-AF65-F5344CB8AC3E}">
        <p14:creationId xmlns:p14="http://schemas.microsoft.com/office/powerpoint/2010/main" val="2237642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Disruptions</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1024200" y="2067480"/>
            <a:ext cx="10124092" cy="2970044"/>
          </a:xfrm>
          <a:prstGeom prst="rect">
            <a:avLst/>
          </a:prstGeom>
        </p:spPr>
        <p:txBody>
          <a:bodyPr wrap="square">
            <a:spAutoFit/>
          </a:bodyPr>
          <a:lstStyle/>
          <a:p>
            <a:pPr>
              <a:spcAft>
                <a:spcPts val="1800"/>
              </a:spcAft>
            </a:pPr>
            <a:r>
              <a:rPr lang="en-US" sz="1400" b="1" i="1" dirty="0">
                <a:solidFill>
                  <a:srgbClr val="000000"/>
                </a:solidFill>
                <a:latin typeface="Calibri Light" panose="020F0302020204030204" pitchFamily="34" charset="0"/>
              </a:rPr>
              <a:t>… the flip side of the coin also exists. In these sectors fenestra can present disruptions:</a:t>
            </a:r>
          </a:p>
          <a:p>
            <a:pPr marL="285750" indent="-285750">
              <a:spcBef>
                <a:spcPts val="600"/>
              </a:spcBef>
              <a:buFont typeface="Arial" charset="0"/>
              <a:buChar char="•"/>
            </a:pPr>
            <a:r>
              <a:rPr lang="en-US" sz="1400" dirty="0">
                <a:solidFill>
                  <a:srgbClr val="000000"/>
                </a:solidFill>
                <a:latin typeface="Calibri Light" panose="020F0302020204030204" pitchFamily="34" charset="0"/>
              </a:rPr>
              <a:t>Indoor air filters and air purifiers</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Currently home owners operate air filters/purifiers to clean their indoor air. Most of these work only on individual rooms, are noisy, consume electricity/filters and bring no breathable oxygen into a room.</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not only reduces the need for air filters, it also changes the air and increases the oxygen level inside the home. CO</a:t>
            </a:r>
            <a:r>
              <a:rPr lang="en-US" sz="1400" i="1" baseline="-25000" dirty="0">
                <a:solidFill>
                  <a:srgbClr val="000000"/>
                </a:solidFill>
                <a:latin typeface="Calibri Light" panose="020F0302020204030204" pitchFamily="34" charset="0"/>
              </a:rPr>
              <a:t>2</a:t>
            </a:r>
            <a:r>
              <a:rPr lang="en-US" sz="1400" i="1" dirty="0">
                <a:solidFill>
                  <a:srgbClr val="000000"/>
                </a:solidFill>
                <a:latin typeface="Calibri Light" panose="020F0302020204030204" pitchFamily="34" charset="0"/>
              </a:rPr>
              <a:t> that accumulates indoors does not get filtered out by air filters! </a:t>
            </a:r>
          </a:p>
          <a:p>
            <a:pPr marL="285750" indent="-285750">
              <a:spcBef>
                <a:spcPts val="600"/>
              </a:spcBef>
              <a:buFont typeface="Arial" charset="0"/>
              <a:buChar char="•"/>
            </a:pPr>
            <a:r>
              <a:rPr lang="en-US" sz="1400" dirty="0">
                <a:solidFill>
                  <a:srgbClr val="000000"/>
                </a:solidFill>
                <a:latin typeface="Calibri Light" panose="020F0302020204030204" pitchFamily="34" charset="0"/>
              </a:rPr>
              <a:t>Air Conditioning</a:t>
            </a:r>
          </a:p>
          <a:p>
            <a:pPr marL="742950" lvl="1" indent="-285750">
              <a:spcBef>
                <a:spcPts val="600"/>
              </a:spcBef>
              <a:buFont typeface="Courier New" charset="0"/>
              <a:buChar char="o"/>
            </a:pPr>
            <a:r>
              <a:rPr lang="en-US" sz="1400" dirty="0">
                <a:solidFill>
                  <a:srgbClr val="000000"/>
                </a:solidFill>
                <a:latin typeface="Calibri Light" panose="020F0302020204030204" pitchFamily="34" charset="0"/>
              </a:rPr>
              <a:t>Current A/C load needs are calculated using the size of the home and the cooling hours needed.</a:t>
            </a:r>
          </a:p>
          <a:p>
            <a:pPr marL="742950" lvl="1" indent="-285750">
              <a:spcBef>
                <a:spcPts val="600"/>
              </a:spcBef>
              <a:buFont typeface="Wingdings" panose="05000000000000000000" pitchFamily="2" charset="2"/>
              <a:buChar char="ü"/>
            </a:pPr>
            <a:r>
              <a:rPr lang="en-US" sz="1400" b="1" i="1" dirty="0">
                <a:solidFill>
                  <a:srgbClr val="000000"/>
                </a:solidFill>
                <a:latin typeface="Calibri Light" panose="020F0302020204030204" pitchFamily="34" charset="0"/>
              </a:rPr>
              <a:t>fenestra</a:t>
            </a:r>
            <a:r>
              <a:rPr lang="en-US" sz="1400" i="1" dirty="0">
                <a:solidFill>
                  <a:srgbClr val="000000"/>
                </a:solidFill>
                <a:latin typeface="Calibri Light" panose="020F0302020204030204" pitchFamily="34" charset="0"/>
              </a:rPr>
              <a:t> will reduce the amount of cooling hours required to make a home comfortable year round. This change will mean smaller A/C units needed at homes in many regions.</a:t>
            </a:r>
          </a:p>
        </p:txBody>
      </p:sp>
    </p:spTree>
    <p:extLst>
      <p:ext uri="{BB962C8B-B14F-4D97-AF65-F5344CB8AC3E}">
        <p14:creationId xmlns:p14="http://schemas.microsoft.com/office/powerpoint/2010/main" val="330403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Addressable market</a:t>
            </a:r>
            <a:endParaRPr dirty="0"/>
          </a:p>
        </p:txBody>
      </p:sp>
      <p:sp>
        <p:nvSpPr>
          <p:cNvPr id="219" name="TextShape 2"/>
          <p:cNvSpPr txBox="1"/>
          <p:nvPr/>
        </p:nvSpPr>
        <p:spPr>
          <a:xfrm>
            <a:off x="1024200" y="2067480"/>
            <a:ext cx="9719640" cy="4023000"/>
          </a:xfrm>
          <a:prstGeom prst="rect">
            <a:avLst/>
          </a:prstGeom>
        </p:spPr>
        <p:txBody>
          <a:bodyPr lIns="45720" rIns="45720"/>
          <a:lstStyle/>
          <a:p>
            <a:pPr indent="168275">
              <a:spcAft>
                <a:spcPts val="1800"/>
              </a:spcAft>
              <a:buFont typeface="Arial"/>
              <a:buChar char="•"/>
            </a:pPr>
            <a:r>
              <a:rPr lang="en-US" dirty="0">
                <a:solidFill>
                  <a:srgbClr val="000000"/>
                </a:solidFill>
                <a:latin typeface="Calibri Light" panose="020F0302020204030204" pitchFamily="34" charset="0"/>
              </a:rPr>
              <a:t>30 Million households projected to add Smart Home technology in next 12 months (April, 2016)</a:t>
            </a:r>
            <a:r>
              <a:rPr lang="en-US" baseline="30000" dirty="0">
                <a:solidFill>
                  <a:srgbClr val="000000"/>
                </a:solidFill>
                <a:latin typeface="Calibri Light" panose="020F0302020204030204" pitchFamily="34" charset="0"/>
              </a:rPr>
              <a:t>1</a:t>
            </a:r>
          </a:p>
          <a:p>
            <a:pPr indent="168275">
              <a:lnSpc>
                <a:spcPct val="100000"/>
              </a:lnSpc>
              <a:spcAft>
                <a:spcPts val="1800"/>
              </a:spcAft>
              <a:buFont typeface="Arial"/>
              <a:buChar char="•"/>
            </a:pPr>
            <a:r>
              <a:rPr lang="en-US" dirty="0">
                <a:solidFill>
                  <a:srgbClr val="000000"/>
                </a:solidFill>
                <a:latin typeface="Calibri Light" panose="020F0302020204030204" pitchFamily="34" charset="0"/>
              </a:rPr>
              <a:t>The amount of households having Smart Home technology will double in size in 2017</a:t>
            </a:r>
          </a:p>
          <a:p>
            <a:pPr indent="168275">
              <a:lnSpc>
                <a:spcPct val="100000"/>
              </a:lnSpc>
              <a:spcAft>
                <a:spcPts val="1800"/>
              </a:spcAft>
              <a:buFont typeface="Arial"/>
              <a:buChar char="•"/>
            </a:pPr>
            <a:r>
              <a:rPr lang="en-US" dirty="0">
                <a:solidFill>
                  <a:srgbClr val="000000"/>
                </a:solidFill>
                <a:latin typeface="Calibri Light" panose="020F0302020204030204" pitchFamily="34" charset="0"/>
              </a:rPr>
              <a:t>56% of households with Smart Home technology plan to add devices to their systems</a:t>
            </a:r>
          </a:p>
          <a:p>
            <a:pPr indent="168275">
              <a:lnSpc>
                <a:spcPct val="100000"/>
              </a:lnSpc>
              <a:spcAft>
                <a:spcPts val="1800"/>
              </a:spcAft>
              <a:buFont typeface="Arial"/>
              <a:buChar char="•"/>
            </a:pPr>
            <a:r>
              <a:rPr lang="en-US" dirty="0">
                <a:solidFill>
                  <a:srgbClr val="000000"/>
                </a:solidFill>
                <a:latin typeface="Calibri Light" panose="020F0302020204030204" pitchFamily="34" charset="0"/>
              </a:rPr>
              <a:t>40% of high income households (&gt;$200K) plan to add Smart Home technology to their homes</a:t>
            </a:r>
          </a:p>
          <a:p>
            <a:pPr indent="168275">
              <a:lnSpc>
                <a:spcPct val="100000"/>
              </a:lnSpc>
              <a:spcAft>
                <a:spcPts val="1800"/>
              </a:spcAft>
              <a:buFont typeface="Arial"/>
              <a:buChar char="•"/>
            </a:pPr>
            <a:r>
              <a:rPr lang="en-US" dirty="0">
                <a:solidFill>
                  <a:srgbClr val="000000"/>
                </a:solidFill>
                <a:latin typeface="Calibri Light" panose="020F0302020204030204" pitchFamily="34" charset="0"/>
              </a:rPr>
              <a:t>Smart Home technology is becoming ever more mainstream. Bed, Bath &amp; Beyond Flyer for Thanksgiving weekend features a cover dedicated to Smart Home Technology.</a:t>
            </a:r>
            <a:r>
              <a:rPr lang="en-US" baseline="30000" dirty="0">
                <a:solidFill>
                  <a:srgbClr val="000000"/>
                </a:solidFill>
                <a:latin typeface="Calibri Light" panose="020F0302020204030204" pitchFamily="34" charset="0"/>
              </a:rPr>
              <a:t>2</a:t>
            </a:r>
            <a:endParaRPr baseline="30000" dirty="0">
              <a:latin typeface="Calibri Light" panose="020F0302020204030204" pitchFamily="34" charset="0"/>
            </a:endParaRPr>
          </a:p>
        </p:txBody>
      </p:sp>
      <p:sp>
        <p:nvSpPr>
          <p:cNvPr id="220" name="TextShape 3"/>
          <p:cNvSpPr txBox="1"/>
          <p:nvPr/>
        </p:nvSpPr>
        <p:spPr>
          <a:xfrm>
            <a:off x="1514880" y="6016988"/>
            <a:ext cx="9228960" cy="685080"/>
          </a:xfrm>
          <a:prstGeom prst="rect">
            <a:avLst/>
          </a:prstGeom>
        </p:spPr>
        <p:txBody>
          <a:bodyPr lIns="90000" tIns="45000" rIns="90000" bIns="45000" anchor="b"/>
          <a:lstStyle/>
          <a:p>
            <a:pPr>
              <a:lnSpc>
                <a:spcPct val="100000"/>
              </a:lnSpc>
            </a:pPr>
            <a:r>
              <a:rPr lang="en-US" sz="900" dirty="0">
                <a:solidFill>
                  <a:srgbClr val="000000"/>
                </a:solidFill>
                <a:latin typeface="Calibri"/>
              </a:rPr>
              <a:t>1 </a:t>
            </a:r>
            <a:r>
              <a:rPr lang="en-US" sz="900" dirty="0">
                <a:solidFill>
                  <a:srgbClr val="000000"/>
                </a:solidFill>
                <a:latin typeface="Calibri"/>
                <a:hlinkClick r:id="rId3"/>
              </a:rPr>
              <a:t>http://corporate.comcast.com/news-information/news-feed/thirty-million-u-s-households-projected-to-add-smart-home-technology-in-next-12-months</a:t>
            </a:r>
            <a:endParaRPr lang="en-US" sz="900" dirty="0">
              <a:solidFill>
                <a:srgbClr val="000000"/>
              </a:solidFill>
              <a:latin typeface="Calibri"/>
            </a:endParaRPr>
          </a:p>
          <a:p>
            <a:pPr>
              <a:lnSpc>
                <a:spcPct val="100000"/>
              </a:lnSpc>
            </a:pPr>
            <a:r>
              <a:rPr lang="en-US" sz="900" dirty="0">
                <a:solidFill>
                  <a:srgbClr val="000000"/>
                </a:solidFill>
                <a:latin typeface="Calibri"/>
              </a:rPr>
              <a:t>2 </a:t>
            </a:r>
            <a:r>
              <a:rPr lang="en-US" sz="900" dirty="0">
                <a:solidFill>
                  <a:srgbClr val="000000"/>
                </a:solidFill>
                <a:latin typeface="Calibri"/>
                <a:hlinkClick r:id="rId4"/>
              </a:rPr>
              <a:t>http://weekly-ads.us/bed-bath-and-beyond-weekly-ad-11322-715-0</a:t>
            </a:r>
            <a:endParaRPr lang="en-US" sz="2000" dirty="0"/>
          </a:p>
          <a:p>
            <a:pPr>
              <a:lnSpc>
                <a:spcPct val="100000"/>
              </a:lnSpc>
            </a:pPr>
            <a:endParaRPr lang="en-US" sz="900" dirty="0">
              <a:solidFill>
                <a:srgbClr val="000000"/>
              </a:solidFill>
              <a:latin typeface="Calibri"/>
            </a:endParaRPr>
          </a:p>
        </p:txBody>
      </p:sp>
    </p:spTree>
    <p:extLst>
      <p:ext uri="{BB962C8B-B14F-4D97-AF65-F5344CB8AC3E}">
        <p14:creationId xmlns:p14="http://schemas.microsoft.com/office/powerpoint/2010/main" val="226611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Shape 1"/>
          <p:cNvSpPr txBox="1"/>
          <p:nvPr/>
        </p:nvSpPr>
        <p:spPr>
          <a:xfrm>
            <a:off x="1024200" y="585360"/>
            <a:ext cx="9719640" cy="1499400"/>
          </a:xfrm>
          <a:prstGeom prst="rect">
            <a:avLst/>
          </a:prstGeom>
        </p:spPr>
        <p:txBody>
          <a:bodyPr anchor="ctr"/>
          <a:lstStyle/>
          <a:p>
            <a:pPr>
              <a:lnSpc>
                <a:spcPct val="80000"/>
              </a:lnSpc>
            </a:pPr>
            <a:r>
              <a:rPr lang="en-US" sz="5000" i="1" dirty="0">
                <a:solidFill>
                  <a:srgbClr val="0D0D0D"/>
                </a:solidFill>
                <a:latin typeface="Calibri Light"/>
              </a:rPr>
              <a:t>Beachhead</a:t>
            </a:r>
            <a:r>
              <a:rPr lang="en-US" sz="5000" dirty="0">
                <a:solidFill>
                  <a:srgbClr val="0D0D0D"/>
                </a:solidFill>
                <a:latin typeface="Calibri Light"/>
              </a:rPr>
              <a:t> market segment </a:t>
            </a:r>
            <a:r>
              <a:rPr lang="en-US" sz="3600" dirty="0">
                <a:solidFill>
                  <a:srgbClr val="0D0D0D"/>
                </a:solidFill>
                <a:latin typeface="Calibri Light"/>
              </a:rPr>
              <a:t>(MVS)</a:t>
            </a:r>
            <a:endParaRPr sz="3600" dirty="0"/>
          </a:p>
        </p:txBody>
      </p:sp>
      <p:sp>
        <p:nvSpPr>
          <p:cNvPr id="233" name="TextShape 2"/>
          <p:cNvSpPr txBox="1"/>
          <p:nvPr/>
        </p:nvSpPr>
        <p:spPr>
          <a:xfrm>
            <a:off x="1024200" y="2084760"/>
            <a:ext cx="10620000" cy="4272840"/>
          </a:xfrm>
          <a:prstGeom prst="rect">
            <a:avLst/>
          </a:prstGeom>
        </p:spPr>
        <p:txBody>
          <a:bodyPr lIns="45720" rIns="45720"/>
          <a:lstStyle/>
          <a:p>
            <a:pPr indent="228600">
              <a:lnSpc>
                <a:spcPct val="150000"/>
              </a:lnSpc>
              <a:buFont typeface="Arial"/>
              <a:buChar char="•"/>
            </a:pPr>
            <a:r>
              <a:rPr lang="en-US" dirty="0">
                <a:solidFill>
                  <a:srgbClr val="000000"/>
                </a:solidFill>
                <a:latin typeface="Calibri Light" panose="020F0302020204030204" pitchFamily="34" charset="0"/>
              </a:rPr>
              <a:t>Homeowners who:</a:t>
            </a:r>
            <a:endParaRPr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are concerned about IAQ due to allergies/asthma</a:t>
            </a:r>
            <a:endParaRPr lang="en-US"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like technology and brag about their gadgets</a:t>
            </a:r>
            <a:endParaRPr lang="en-US"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have, or looking to have SmartThings</a:t>
            </a: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have, or looking to have a smart thermostat</a:t>
            </a:r>
            <a:endParaRPr lang="en-US"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mainly have horizontal sliding windows in their home</a:t>
            </a:r>
            <a:endParaRPr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live in target climate zone (highlighted)</a:t>
            </a:r>
            <a:endParaRPr dirty="0">
              <a:latin typeface="Calibri Light" panose="020F0302020204030204" pitchFamily="34" charset="0"/>
            </a:endParaRPr>
          </a:p>
          <a:p>
            <a:pPr marL="742950" lvl="1" indent="-285750">
              <a:lnSpc>
                <a:spcPct val="150000"/>
              </a:lnSpc>
              <a:buFont typeface="Courier New" charset="0"/>
              <a:buChar char="o"/>
            </a:pPr>
            <a:r>
              <a:rPr lang="en-US" dirty="0">
                <a:solidFill>
                  <a:srgbClr val="000000"/>
                </a:solidFill>
                <a:latin typeface="Calibri Light" panose="020F0302020204030204" pitchFamily="34" charset="0"/>
              </a:rPr>
              <a:t>are energy conscious / sustainability</a:t>
            </a:r>
            <a:endParaRPr dirty="0">
              <a:latin typeface="Calibri Light" panose="020F0302020204030204" pitchFamily="34" charset="0"/>
            </a:endParaRPr>
          </a:p>
        </p:txBody>
      </p:sp>
      <p:pic>
        <p:nvPicPr>
          <p:cNvPr id="234" name="Content Placeholder 4"/>
          <p:cNvPicPr/>
          <p:nvPr/>
        </p:nvPicPr>
        <p:blipFill>
          <a:blip r:embed="rId3" cstate="print"/>
          <a:stretch>
            <a:fillRect/>
          </a:stretch>
        </p:blipFill>
        <p:spPr>
          <a:xfrm>
            <a:off x="6834600" y="2084760"/>
            <a:ext cx="5124600" cy="3798720"/>
          </a:xfrm>
          <a:prstGeom prst="rect">
            <a:avLst/>
          </a:prstGeom>
        </p:spPr>
      </p:pic>
      <p:sp>
        <p:nvSpPr>
          <p:cNvPr id="2" name="Oval 1"/>
          <p:cNvSpPr/>
          <p:nvPr/>
        </p:nvSpPr>
        <p:spPr>
          <a:xfrm rot="19859871">
            <a:off x="7066661" y="2695413"/>
            <a:ext cx="1542763" cy="2340875"/>
          </a:xfrm>
          <a:prstGeom prst="ellipse">
            <a:avLst/>
          </a:prstGeom>
          <a:solidFill>
            <a:schemeClr val="accent1">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Go to market: Kickstarter campaign</a:t>
            </a:r>
            <a:endParaRPr dirty="0"/>
          </a:p>
        </p:txBody>
      </p:sp>
      <p:sp>
        <p:nvSpPr>
          <p:cNvPr id="5" name="TextShape 3"/>
          <p:cNvSpPr txBox="1"/>
          <p:nvPr/>
        </p:nvSpPr>
        <p:spPr>
          <a:xfrm>
            <a:off x="1024201" y="2126505"/>
            <a:ext cx="9719640" cy="4023000"/>
          </a:xfrm>
          <a:prstGeom prst="rect">
            <a:avLst/>
          </a:prstGeom>
        </p:spPr>
        <p:txBody>
          <a:bodyPr anchor="t"/>
          <a:lstStyle/>
          <a:p>
            <a:pPr>
              <a:lnSpc>
                <a:spcPct val="100000"/>
              </a:lnSpc>
              <a:spcAft>
                <a:spcPts val="600"/>
              </a:spcAft>
            </a:pPr>
            <a:r>
              <a:rPr lang="en-US" sz="2400" b="1" dirty="0">
                <a:solidFill>
                  <a:srgbClr val="0D0D0D"/>
                </a:solidFill>
                <a:latin typeface="Calibri Light" panose="020F0302020204030204" pitchFamily="34" charset="0"/>
              </a:rPr>
              <a:t>Objective</a:t>
            </a:r>
          </a:p>
          <a:p>
            <a:pPr>
              <a:lnSpc>
                <a:spcPct val="100000"/>
              </a:lnSpc>
              <a:spcAft>
                <a:spcPts val="600"/>
              </a:spcAft>
            </a:pPr>
            <a:r>
              <a:rPr lang="en-US" dirty="0">
                <a:solidFill>
                  <a:srgbClr val="0D0D0D"/>
                </a:solidFill>
                <a:latin typeface="Calibri Light" panose="020F0302020204030204" pitchFamily="34" charset="0"/>
              </a:rPr>
              <a:t>Minimize risk &amp; capital needs by building inventory on pre-orders only</a:t>
            </a:r>
          </a:p>
          <a:p>
            <a:pPr>
              <a:lnSpc>
                <a:spcPct val="100000"/>
              </a:lnSpc>
              <a:spcAft>
                <a:spcPts val="600"/>
              </a:spcAft>
            </a:pPr>
            <a:r>
              <a:rPr lang="en-US" dirty="0">
                <a:solidFill>
                  <a:srgbClr val="0D0D0D"/>
                </a:solidFill>
                <a:latin typeface="Calibri Light" panose="020F0302020204030204" pitchFamily="34" charset="0"/>
              </a:rPr>
              <a:t>Gather intelligence on the customers response for this technology:</a:t>
            </a:r>
          </a:p>
          <a:p>
            <a:pPr marL="800100" lvl="1" indent="-342900">
              <a:spcAft>
                <a:spcPts val="600"/>
              </a:spcAft>
              <a:buFont typeface="Arial" panose="020B0604020202020204" pitchFamily="34" charset="0"/>
              <a:buChar char="•"/>
            </a:pPr>
            <a:r>
              <a:rPr lang="en-US" dirty="0">
                <a:solidFill>
                  <a:srgbClr val="0D0D0D"/>
                </a:solidFill>
                <a:latin typeface="Calibri Light" panose="020F0302020204030204" pitchFamily="34" charset="0"/>
              </a:rPr>
              <a:t>Demographics of project backers</a:t>
            </a:r>
          </a:p>
          <a:p>
            <a:pPr marL="800100" lvl="1" indent="-342900">
              <a:spcAft>
                <a:spcPts val="600"/>
              </a:spcAft>
              <a:buFont typeface="Arial" panose="020B0604020202020204" pitchFamily="34" charset="0"/>
              <a:buChar char="•"/>
            </a:pPr>
            <a:r>
              <a:rPr lang="en-US" dirty="0">
                <a:solidFill>
                  <a:srgbClr val="0D0D0D"/>
                </a:solidFill>
                <a:latin typeface="Calibri Light" panose="020F0302020204030204" pitchFamily="34" charset="0"/>
              </a:rPr>
              <a:t>Main concerns, questions, doubts, etc.</a:t>
            </a:r>
          </a:p>
          <a:p>
            <a:pPr marL="800100" lvl="1" indent="-342900">
              <a:spcAft>
                <a:spcPts val="600"/>
              </a:spcAft>
              <a:buFont typeface="Arial" panose="020B0604020202020204" pitchFamily="34" charset="0"/>
              <a:buChar char="•"/>
            </a:pPr>
            <a:r>
              <a:rPr lang="en-US" dirty="0">
                <a:solidFill>
                  <a:srgbClr val="0D0D0D"/>
                </a:solidFill>
                <a:latin typeface="Calibri Light" panose="020F0302020204030204" pitchFamily="34" charset="0"/>
              </a:rPr>
              <a:t>Use cases and scenarios</a:t>
            </a:r>
          </a:p>
          <a:p>
            <a:pPr marL="800100" lvl="1" indent="-342900">
              <a:spcAft>
                <a:spcPts val="600"/>
              </a:spcAft>
              <a:buFont typeface="Arial" panose="020B0604020202020204" pitchFamily="34" charset="0"/>
              <a:buChar char="•"/>
            </a:pPr>
            <a:r>
              <a:rPr lang="en-US" dirty="0">
                <a:solidFill>
                  <a:srgbClr val="0D0D0D"/>
                </a:solidFill>
                <a:latin typeface="Calibri Light" panose="020F0302020204030204" pitchFamily="34" charset="0"/>
              </a:rPr>
              <a:t>Sales funnel conversion rates</a:t>
            </a:r>
          </a:p>
          <a:p>
            <a:pPr>
              <a:lnSpc>
                <a:spcPct val="100000"/>
              </a:lnSpc>
              <a:spcAft>
                <a:spcPts val="600"/>
              </a:spcAft>
            </a:pPr>
            <a:r>
              <a:rPr lang="en-US" dirty="0">
                <a:solidFill>
                  <a:srgbClr val="0D0D0D"/>
                </a:solidFill>
                <a:latin typeface="Calibri Light" panose="020F0302020204030204" pitchFamily="34" charset="0"/>
              </a:rPr>
              <a:t>Marketing for </a:t>
            </a:r>
            <a:r>
              <a:rPr lang="en-US" b="1" i="1" dirty="0">
                <a:solidFill>
                  <a:srgbClr val="0D0D0D"/>
                </a:solidFill>
                <a:latin typeface="Calibri Light" panose="020F0302020204030204" pitchFamily="34" charset="0"/>
              </a:rPr>
              <a:t>fenestra</a:t>
            </a:r>
            <a:r>
              <a:rPr lang="en-US" dirty="0">
                <a:solidFill>
                  <a:srgbClr val="0D0D0D"/>
                </a:solidFill>
                <a:latin typeface="Calibri Light" panose="020F0302020204030204" pitchFamily="34" charset="0"/>
              </a:rPr>
              <a:t> and smart window technology</a:t>
            </a:r>
          </a:p>
          <a:p>
            <a:pPr>
              <a:lnSpc>
                <a:spcPct val="100000"/>
              </a:lnSpc>
              <a:spcAft>
                <a:spcPts val="600"/>
              </a:spcAft>
            </a:pPr>
            <a:r>
              <a:rPr lang="en-US" dirty="0">
                <a:solidFill>
                  <a:srgbClr val="0D0D0D"/>
                </a:solidFill>
                <a:latin typeface="Calibri Light" panose="020F0302020204030204" pitchFamily="34" charset="0"/>
              </a:rPr>
              <a:t>Finalize development for manufacturing</a:t>
            </a:r>
            <a:endParaRPr dirty="0">
              <a:latin typeface="Calibri Light" panose="020F0302020204030204" pitchFamily="34" charset="0"/>
            </a:endParaRPr>
          </a:p>
        </p:txBody>
      </p:sp>
    </p:spTree>
    <p:extLst>
      <p:ext uri="{BB962C8B-B14F-4D97-AF65-F5344CB8AC3E}">
        <p14:creationId xmlns:p14="http://schemas.microsoft.com/office/powerpoint/2010/main" val="2692657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Product development milestones</a:t>
            </a:r>
            <a:endParaRPr dirty="0"/>
          </a:p>
        </p:txBody>
      </p:sp>
      <p:graphicFrame>
        <p:nvGraphicFramePr>
          <p:cNvPr id="4" name="Table 3"/>
          <p:cNvGraphicFramePr>
            <a:graphicFrameLocks noGrp="1"/>
          </p:cNvGraphicFramePr>
          <p:nvPr>
            <p:extLst>
              <p:ext uri="{D42A27DB-BD31-4B8C-83A1-F6EECF244321}">
                <p14:modId xmlns:p14="http://schemas.microsoft.com/office/powerpoint/2010/main" val="1386606835"/>
              </p:ext>
            </p:extLst>
          </p:nvPr>
        </p:nvGraphicFramePr>
        <p:xfrm>
          <a:off x="1019432" y="2442319"/>
          <a:ext cx="10164384" cy="2875283"/>
        </p:xfrm>
        <a:graphic>
          <a:graphicData uri="http://schemas.openxmlformats.org/drawingml/2006/table">
            <a:tbl>
              <a:tblPr firstRow="1" bandRow="1">
                <a:tableStyleId>{5C22544A-7EE6-4342-B048-85BDC9FD1C3A}</a:tableStyleId>
              </a:tblPr>
              <a:tblGrid>
                <a:gridCol w="1391199">
                  <a:extLst>
                    <a:ext uri="{9D8B030D-6E8A-4147-A177-3AD203B41FA5}">
                      <a16:colId xmlns:a16="http://schemas.microsoft.com/office/drawing/2014/main" val="20000"/>
                    </a:ext>
                  </a:extLst>
                </a:gridCol>
                <a:gridCol w="1754637">
                  <a:extLst>
                    <a:ext uri="{9D8B030D-6E8A-4147-A177-3AD203B41FA5}">
                      <a16:colId xmlns:a16="http://schemas.microsoft.com/office/drawing/2014/main" val="3476990586"/>
                    </a:ext>
                  </a:extLst>
                </a:gridCol>
                <a:gridCol w="1754637">
                  <a:extLst>
                    <a:ext uri="{9D8B030D-6E8A-4147-A177-3AD203B41FA5}">
                      <a16:colId xmlns:a16="http://schemas.microsoft.com/office/drawing/2014/main" val="20001"/>
                    </a:ext>
                  </a:extLst>
                </a:gridCol>
                <a:gridCol w="1754637">
                  <a:extLst>
                    <a:ext uri="{9D8B030D-6E8A-4147-A177-3AD203B41FA5}">
                      <a16:colId xmlns:a16="http://schemas.microsoft.com/office/drawing/2014/main" val="20002"/>
                    </a:ext>
                  </a:extLst>
                </a:gridCol>
                <a:gridCol w="1754637">
                  <a:extLst>
                    <a:ext uri="{9D8B030D-6E8A-4147-A177-3AD203B41FA5}">
                      <a16:colId xmlns:a16="http://schemas.microsoft.com/office/drawing/2014/main" val="20003"/>
                    </a:ext>
                  </a:extLst>
                </a:gridCol>
                <a:gridCol w="1754637">
                  <a:extLst>
                    <a:ext uri="{9D8B030D-6E8A-4147-A177-3AD203B41FA5}">
                      <a16:colId xmlns:a16="http://schemas.microsoft.com/office/drawing/2014/main" val="20004"/>
                    </a:ext>
                  </a:extLst>
                </a:gridCol>
              </a:tblGrid>
              <a:tr h="615206">
                <a:tc>
                  <a:txBody>
                    <a:bodyPr/>
                    <a:lstStyle/>
                    <a:p>
                      <a:pPr lvl="1" algn="ctr"/>
                      <a:endParaRPr lang="en-US" sz="1400" dirty="0">
                        <a:latin typeface="Calibri Light" panose="020F0302020204030204" pitchFamily="34" charset="0"/>
                        <a:cs typeface="Calibri" panose="020F0502020204030204" pitchFamily="34" charset="0"/>
                      </a:endParaRPr>
                    </a:p>
                  </a:txBody>
                  <a:tcPr>
                    <a:noFill/>
                  </a:tcP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EPv1 &amp; v2</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EVT</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DVT</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PVT or 1st Batch</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Mass Production</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0"/>
                  </a:ext>
                </a:extLst>
              </a:tr>
              <a:tr h="1674142">
                <a:tc>
                  <a:txBody>
                    <a:bodyPr/>
                    <a:lstStyle/>
                    <a:p>
                      <a:pPr marL="230188" lvl="1" indent="0" algn="ctr" fontAlgn="b">
                        <a:tabLst/>
                      </a:pPr>
                      <a:r>
                        <a:rPr lang="en-US" sz="1400" b="1" u="none" strike="noStrike" dirty="0">
                          <a:effectLst/>
                          <a:latin typeface="Calibri Light" panose="020F0302020204030204" pitchFamily="34" charset="0"/>
                          <a:cs typeface="Calibri" panose="020F0502020204030204" pitchFamily="34" charset="0"/>
                        </a:rPr>
                        <a:t>General </a:t>
                      </a:r>
                    </a:p>
                    <a:p>
                      <a:pPr marL="230188" lvl="1" indent="0" algn="ctr" fontAlgn="b">
                        <a:tabLst/>
                      </a:pPr>
                      <a:r>
                        <a:rPr lang="en-US" sz="1400" b="1" u="none" strike="noStrike" dirty="0">
                          <a:effectLst/>
                          <a:latin typeface="Calibri Light" panose="020F0302020204030204" pitchFamily="34" charset="0"/>
                          <a:cs typeface="Calibri" panose="020F0502020204030204" pitchFamily="34" charset="0"/>
                        </a:rPr>
                        <a:t>Objective</a:t>
                      </a:r>
                    </a:p>
                  </a:txBody>
                  <a:tcPr marL="0" marR="0" marT="0" marB="0" anchor="ctr">
                    <a:solidFill>
                      <a:srgbClr val="E9EDF4"/>
                    </a:solidFill>
                  </a:tcPr>
                </a:tc>
                <a:tc>
                  <a:txBody>
                    <a:bodyPr/>
                    <a:lstStyle/>
                    <a:p>
                      <a:pPr marL="61913" indent="0" algn="ctr" fontAlgn="ctr"/>
                      <a:r>
                        <a:rPr lang="en-US" sz="1200" b="0" i="0" u="none" strike="noStrike" dirty="0">
                          <a:solidFill>
                            <a:srgbClr val="000000"/>
                          </a:solidFill>
                          <a:effectLst/>
                          <a:latin typeface="Calibri Light" panose="020F0302020204030204" pitchFamily="34" charset="0"/>
                        </a:rPr>
                        <a:t>Integrate complete package on final design</a:t>
                      </a:r>
                    </a:p>
                  </a:txBody>
                  <a:tcPr marL="0" marR="0" marT="0" marB="0" anchor="ctr">
                    <a:solidFill>
                      <a:srgbClr val="E9EDF4"/>
                    </a:solidFill>
                  </a:tcPr>
                </a:tc>
                <a:tc>
                  <a:txBody>
                    <a:bodyPr/>
                    <a:lstStyle/>
                    <a:p>
                      <a:pPr marL="61913" indent="0" algn="ctr" fontAlgn="ctr"/>
                      <a:r>
                        <a:rPr lang="en-US" sz="1200" b="0" i="0" u="none" strike="noStrike" dirty="0">
                          <a:solidFill>
                            <a:srgbClr val="000000"/>
                          </a:solidFill>
                          <a:effectLst/>
                          <a:latin typeface="Calibri Light" panose="020F0302020204030204" pitchFamily="34" charset="0"/>
                        </a:rPr>
                        <a:t>Plastic tooling w/o finalized cosmetics</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Try-out brackets from hard tooling / equipment</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Test plan detail by type</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Beta units for 3rd party</a:t>
                      </a:r>
                    </a:p>
                  </a:txBody>
                  <a:tcPr marL="0" marR="0" marT="0" marB="0" anchor="ctr">
                    <a:solidFill>
                      <a:srgbClr val="E9EDF4"/>
                    </a:solidFill>
                  </a:tcPr>
                </a:tc>
                <a:tc>
                  <a:txBody>
                    <a:bodyPr/>
                    <a:lstStyle/>
                    <a:p>
                      <a:pPr marL="61913" indent="0" algn="ctr" fontAlgn="ctr"/>
                      <a:r>
                        <a:rPr lang="en-US" sz="1200" b="0" i="0" u="none" strike="noStrike" dirty="0">
                          <a:solidFill>
                            <a:srgbClr val="000000"/>
                          </a:solidFill>
                          <a:effectLst/>
                          <a:latin typeface="Calibri Light" panose="020F0302020204030204" pitchFamily="34" charset="0"/>
                        </a:rPr>
                        <a:t>Final validation test before sellable units</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Plastic molds final cosmetics</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Optimizing for </a:t>
                      </a:r>
                      <a:r>
                        <a:rPr lang="en-US" sz="1200" b="0" i="0" u="none" strike="noStrike" dirty="0" err="1">
                          <a:solidFill>
                            <a:srgbClr val="000000"/>
                          </a:solidFill>
                          <a:effectLst/>
                          <a:latin typeface="Calibri Light" panose="020F0302020204030204" pitchFamily="34" charset="0"/>
                        </a:rPr>
                        <a:t>CoGS</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Test plan detail by type</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Beta units for 3rd party</a:t>
                      </a:r>
                    </a:p>
                  </a:txBody>
                  <a:tcPr marL="0" marR="0" marT="0" marB="0" anchor="ctr">
                    <a:solidFill>
                      <a:srgbClr val="E9EDF4"/>
                    </a:solidFill>
                  </a:tcPr>
                </a:tc>
                <a:tc>
                  <a:txBody>
                    <a:bodyPr/>
                    <a:lstStyle/>
                    <a:p>
                      <a:pPr marL="61913" indent="0" algn="ctr" fontAlgn="ctr"/>
                      <a:r>
                        <a:rPr lang="en-US" sz="1200" b="0" i="0" u="none" strike="noStrike" dirty="0">
                          <a:solidFill>
                            <a:srgbClr val="000000"/>
                          </a:solidFill>
                          <a:effectLst/>
                          <a:latin typeface="Calibri Light" panose="020F0302020204030204" pitchFamily="34" charset="0"/>
                        </a:rPr>
                        <a:t>Full line setup (garage version)</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Analysis yield, volume, time, rework time...</a:t>
                      </a:r>
                      <a:br>
                        <a:rPr lang="en-US" sz="1200" b="0" i="0" u="none" strike="noStrike" dirty="0">
                          <a:solidFill>
                            <a:srgbClr val="000000"/>
                          </a:solidFill>
                          <a:effectLst/>
                          <a:latin typeface="Calibri Light" panose="020F0302020204030204" pitchFamily="34" charset="0"/>
                        </a:rPr>
                      </a:br>
                      <a:r>
                        <a:rPr lang="en-US" sz="1200" b="0" i="0" u="none" strike="noStrike" dirty="0">
                          <a:solidFill>
                            <a:srgbClr val="000000"/>
                          </a:solidFill>
                          <a:effectLst/>
                          <a:latin typeface="Calibri Light" panose="020F0302020204030204" pitchFamily="34" charset="0"/>
                        </a:rPr>
                        <a:t>Final QA/QC processes</a:t>
                      </a:r>
                    </a:p>
                  </a:txBody>
                  <a:tcPr marL="0" marR="0" marT="0" marB="0" anchor="ctr">
                    <a:solidFill>
                      <a:srgbClr val="E9EDF4"/>
                    </a:solidFill>
                  </a:tcPr>
                </a:tc>
                <a:tc>
                  <a:txBody>
                    <a:bodyPr/>
                    <a:lstStyle/>
                    <a:p>
                      <a:pPr marL="61913" indent="0" algn="ctr" fontAlgn="ctr"/>
                      <a:r>
                        <a:rPr lang="en-US" sz="1200" b="0" i="0" u="none" strike="noStrike" dirty="0">
                          <a:solidFill>
                            <a:srgbClr val="000000"/>
                          </a:solidFill>
                          <a:effectLst/>
                          <a:latin typeface="Calibri Light" panose="020F0302020204030204" pitchFamily="34" charset="0"/>
                        </a:rPr>
                        <a:t>Sub-Contract Final Assembly &amp; Testing</a:t>
                      </a:r>
                      <a:br>
                        <a:rPr lang="en-US" sz="1200" b="0" i="0" u="none" strike="noStrike" dirty="0">
                          <a:solidFill>
                            <a:srgbClr val="000000"/>
                          </a:solidFill>
                          <a:effectLst/>
                          <a:latin typeface="Calibri Light" panose="020F0302020204030204" pitchFamily="34" charset="0"/>
                        </a:rPr>
                      </a:br>
                      <a:r>
                        <a:rPr lang="en-US" sz="1200" b="0" i="0" u="none" strike="noStrike" dirty="0" err="1">
                          <a:solidFill>
                            <a:srgbClr val="000000"/>
                          </a:solidFill>
                          <a:effectLst/>
                          <a:latin typeface="Calibri Light" panose="020F0302020204030204" pitchFamily="34" charset="0"/>
                        </a:rPr>
                        <a:t>CoGS</a:t>
                      </a:r>
                      <a:r>
                        <a:rPr lang="en-US" sz="1200" b="0" i="0" u="none" strike="noStrike" dirty="0">
                          <a:solidFill>
                            <a:srgbClr val="000000"/>
                          </a:solidFill>
                          <a:effectLst/>
                          <a:latin typeface="Calibri Light" panose="020F0302020204030204" pitchFamily="34" charset="0"/>
                        </a:rPr>
                        <a:t> Optimization</a:t>
                      </a:r>
                    </a:p>
                  </a:txBody>
                  <a:tcPr marL="0" marR="0" marT="0" marB="0" anchor="ctr">
                    <a:solidFill>
                      <a:srgbClr val="E9EDF4"/>
                    </a:solidFill>
                  </a:tcPr>
                </a:tc>
                <a:extLst>
                  <a:ext uri="{0D108BD9-81ED-4DB2-BD59-A6C34878D82A}">
                    <a16:rowId xmlns:a16="http://schemas.microsoft.com/office/drawing/2014/main" val="10001"/>
                  </a:ext>
                </a:extLst>
              </a:tr>
              <a:tr h="585935">
                <a:tc>
                  <a:txBody>
                    <a:bodyPr/>
                    <a:lstStyle/>
                    <a:p>
                      <a:pPr marL="230188" lvl="1" indent="0" algn="ctr" fontAlgn="b"/>
                      <a:r>
                        <a:rPr lang="en-US" sz="1400" b="1" u="none" strike="noStrike" dirty="0">
                          <a:effectLst/>
                          <a:latin typeface="Calibri Light" panose="020F0302020204030204" pitchFamily="34" charset="0"/>
                          <a:cs typeface="Calibri" panose="020F0502020204030204" pitchFamily="34" charset="0"/>
                        </a:rPr>
                        <a:t>Quantity </a:t>
                      </a:r>
                    </a:p>
                    <a:p>
                      <a:pPr marL="230188" lvl="1" indent="0" algn="ctr" fontAlgn="b"/>
                      <a:r>
                        <a:rPr lang="en-US" sz="1400" b="1" u="none" strike="noStrike" dirty="0">
                          <a:effectLst/>
                          <a:latin typeface="Calibri Light" panose="020F0302020204030204" pitchFamily="34" charset="0"/>
                          <a:cs typeface="Calibri" panose="020F0502020204030204" pitchFamily="34" charset="0"/>
                        </a:rPr>
                        <a:t>Prototypes</a:t>
                      </a:r>
                      <a:endParaRPr lang="en-US" sz="14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ctr"/>
                      <a:r>
                        <a:rPr lang="en-US" sz="1200" b="0" i="0" u="none" strike="noStrike" dirty="0">
                          <a:solidFill>
                            <a:srgbClr val="000000"/>
                          </a:solidFill>
                          <a:effectLst/>
                          <a:latin typeface="Calibri" panose="020F0502020204030204" pitchFamily="34" charset="0"/>
                        </a:rPr>
                        <a:t>1 - 5</a:t>
                      </a:r>
                    </a:p>
                  </a:txBody>
                  <a:tcPr marL="0" marR="0" marT="0" marB="0" anchor="ctr"/>
                </a:tc>
                <a:tc>
                  <a:txBody>
                    <a:bodyPr/>
                    <a:lstStyle/>
                    <a:p>
                      <a:pPr algn="ctr" fontAlgn="ctr"/>
                      <a:r>
                        <a:rPr lang="en-US" sz="1200" b="0" i="0" u="none" strike="noStrike" dirty="0">
                          <a:solidFill>
                            <a:srgbClr val="000000"/>
                          </a:solidFill>
                          <a:effectLst/>
                          <a:latin typeface="Calibri" panose="020F0502020204030204" pitchFamily="34" charset="0"/>
                        </a:rPr>
                        <a:t>10 - 15</a:t>
                      </a:r>
                    </a:p>
                  </a:txBody>
                  <a:tcPr marL="0" marR="0" marT="0" marB="0" anchor="ctr"/>
                </a:tc>
                <a:tc>
                  <a:txBody>
                    <a:bodyPr/>
                    <a:lstStyle/>
                    <a:p>
                      <a:pPr algn="ctr" fontAlgn="ctr"/>
                      <a:r>
                        <a:rPr lang="en-US" sz="1200" b="0" i="0" u="none" strike="noStrike" dirty="0">
                          <a:solidFill>
                            <a:srgbClr val="000000"/>
                          </a:solidFill>
                          <a:effectLst/>
                          <a:latin typeface="Calibri" panose="020F0502020204030204" pitchFamily="34" charset="0"/>
                        </a:rPr>
                        <a:t>15 - 20</a:t>
                      </a:r>
                    </a:p>
                  </a:txBody>
                  <a:tcPr marL="0" marR="0" marT="0" marB="0" anchor="ctr"/>
                </a:tc>
                <a:tc>
                  <a:txBody>
                    <a:bodyPr/>
                    <a:lstStyle/>
                    <a:p>
                      <a:pPr algn="ctr" fontAlgn="ctr"/>
                      <a:r>
                        <a:rPr lang="en-US" sz="1200" b="0" i="0" u="none" strike="noStrike" dirty="0">
                          <a:solidFill>
                            <a:srgbClr val="000000"/>
                          </a:solidFill>
                          <a:effectLst/>
                          <a:latin typeface="Calibri" panose="020F0502020204030204" pitchFamily="34" charset="0"/>
                        </a:rPr>
                        <a:t>500</a:t>
                      </a:r>
                    </a:p>
                  </a:txBody>
                  <a:tcPr marL="0" marR="0" marT="0" marB="0" anchor="ctr"/>
                </a:tc>
                <a:tc>
                  <a:txBody>
                    <a:bodyPr/>
                    <a:lstStyle/>
                    <a:p>
                      <a:pPr algn="ctr" fontAlgn="ctr"/>
                      <a:r>
                        <a:rPr lang="en-US" sz="1200" b="0" i="0" u="none" strike="noStrike" dirty="0">
                          <a:solidFill>
                            <a:srgbClr val="000000"/>
                          </a:solidFill>
                          <a:effectLst/>
                          <a:latin typeface="Calibri" panose="020F0502020204030204" pitchFamily="34" charset="0"/>
                        </a:rPr>
                        <a:t>+1,000</a:t>
                      </a:r>
                    </a:p>
                  </a:txBody>
                  <a:tcPr marL="0" marR="0" marT="0" marB="0" anchor="ctr"/>
                </a:tc>
                <a:extLst>
                  <a:ext uri="{0D108BD9-81ED-4DB2-BD59-A6C34878D82A}">
                    <a16:rowId xmlns:a16="http://schemas.microsoft.com/office/drawing/2014/main" val="2756510980"/>
                  </a:ext>
                </a:extLst>
              </a:tr>
            </a:tbl>
          </a:graphicData>
        </a:graphic>
      </p:graphicFrame>
    </p:spTree>
    <p:extLst>
      <p:ext uri="{BB962C8B-B14F-4D97-AF65-F5344CB8AC3E}">
        <p14:creationId xmlns:p14="http://schemas.microsoft.com/office/powerpoint/2010/main" val="599618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Product development test plan</a:t>
            </a:r>
            <a:endParaRPr dirty="0"/>
          </a:p>
        </p:txBody>
      </p:sp>
      <p:graphicFrame>
        <p:nvGraphicFramePr>
          <p:cNvPr id="4" name="Table 3"/>
          <p:cNvGraphicFramePr>
            <a:graphicFrameLocks noGrp="1"/>
          </p:cNvGraphicFramePr>
          <p:nvPr>
            <p:extLst>
              <p:ext uri="{D42A27DB-BD31-4B8C-83A1-F6EECF244321}">
                <p14:modId xmlns:p14="http://schemas.microsoft.com/office/powerpoint/2010/main" val="1715209101"/>
              </p:ext>
            </p:extLst>
          </p:nvPr>
        </p:nvGraphicFramePr>
        <p:xfrm>
          <a:off x="1019432" y="2442319"/>
          <a:ext cx="10164384" cy="4275004"/>
        </p:xfrm>
        <a:graphic>
          <a:graphicData uri="http://schemas.openxmlformats.org/drawingml/2006/table">
            <a:tbl>
              <a:tblPr firstRow="1" bandRow="1">
                <a:tableStyleId>{5C22544A-7EE6-4342-B048-85BDC9FD1C3A}</a:tableStyleId>
              </a:tblPr>
              <a:tblGrid>
                <a:gridCol w="1391199">
                  <a:extLst>
                    <a:ext uri="{9D8B030D-6E8A-4147-A177-3AD203B41FA5}">
                      <a16:colId xmlns:a16="http://schemas.microsoft.com/office/drawing/2014/main" val="20000"/>
                    </a:ext>
                  </a:extLst>
                </a:gridCol>
                <a:gridCol w="1754637">
                  <a:extLst>
                    <a:ext uri="{9D8B030D-6E8A-4147-A177-3AD203B41FA5}">
                      <a16:colId xmlns:a16="http://schemas.microsoft.com/office/drawing/2014/main" val="3476990586"/>
                    </a:ext>
                  </a:extLst>
                </a:gridCol>
                <a:gridCol w="1754637">
                  <a:extLst>
                    <a:ext uri="{9D8B030D-6E8A-4147-A177-3AD203B41FA5}">
                      <a16:colId xmlns:a16="http://schemas.microsoft.com/office/drawing/2014/main" val="20001"/>
                    </a:ext>
                  </a:extLst>
                </a:gridCol>
                <a:gridCol w="1754637">
                  <a:extLst>
                    <a:ext uri="{9D8B030D-6E8A-4147-A177-3AD203B41FA5}">
                      <a16:colId xmlns:a16="http://schemas.microsoft.com/office/drawing/2014/main" val="20002"/>
                    </a:ext>
                  </a:extLst>
                </a:gridCol>
                <a:gridCol w="1754637">
                  <a:extLst>
                    <a:ext uri="{9D8B030D-6E8A-4147-A177-3AD203B41FA5}">
                      <a16:colId xmlns:a16="http://schemas.microsoft.com/office/drawing/2014/main" val="20003"/>
                    </a:ext>
                  </a:extLst>
                </a:gridCol>
                <a:gridCol w="1754637">
                  <a:extLst>
                    <a:ext uri="{9D8B030D-6E8A-4147-A177-3AD203B41FA5}">
                      <a16:colId xmlns:a16="http://schemas.microsoft.com/office/drawing/2014/main" val="20004"/>
                    </a:ext>
                  </a:extLst>
                </a:gridCol>
              </a:tblGrid>
              <a:tr h="606691">
                <a:tc>
                  <a:txBody>
                    <a:bodyPr/>
                    <a:lstStyle/>
                    <a:p>
                      <a:pPr lvl="1" algn="ctr"/>
                      <a:endParaRPr lang="en-US" sz="1400" dirty="0">
                        <a:latin typeface="Calibri Light" panose="020F0302020204030204" pitchFamily="34" charset="0"/>
                        <a:cs typeface="Calibri" panose="020F0502020204030204" pitchFamily="34" charset="0"/>
                      </a:endParaRPr>
                    </a:p>
                  </a:txBody>
                  <a:tcPr>
                    <a:noFill/>
                  </a:tcP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EPv1 &amp; v2</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EVT</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DVT</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PVT or 1st Batch</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400" u="none" strike="noStrike" dirty="0">
                          <a:effectLst/>
                          <a:latin typeface="Calibri Light" panose="020F0302020204030204" pitchFamily="34" charset="0"/>
                          <a:cs typeface="Calibri" panose="020F0502020204030204" pitchFamily="34" charset="0"/>
                        </a:rPr>
                        <a:t>Mass Production</a:t>
                      </a:r>
                      <a:endParaRPr lang="en-US" sz="14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0"/>
                  </a:ext>
                </a:extLst>
              </a:tr>
              <a:tr h="1222771">
                <a:tc>
                  <a:txBody>
                    <a:bodyPr/>
                    <a:lstStyle/>
                    <a:p>
                      <a:pPr marL="230188" lvl="1" indent="0" algn="ctr" fontAlgn="b">
                        <a:tabLst/>
                      </a:pPr>
                      <a:r>
                        <a:rPr lang="en-US" sz="1200" b="1" u="none" strike="noStrike" dirty="0">
                          <a:effectLst/>
                          <a:latin typeface="Calibri Light" panose="020F0302020204030204" pitchFamily="34" charset="0"/>
                          <a:cs typeface="Calibri" panose="020F0502020204030204" pitchFamily="34" charset="0"/>
                        </a:rPr>
                        <a:t>Mechanicals</a:t>
                      </a:r>
                    </a:p>
                    <a:p>
                      <a:pPr marL="230188" lvl="1" indent="0" algn="ctr" fontAlgn="b">
                        <a:tabLst/>
                      </a:pPr>
                      <a:r>
                        <a:rPr lang="en-US" sz="1200" b="1" u="none" strike="noStrike" dirty="0">
                          <a:effectLst/>
                          <a:latin typeface="Calibri Light" panose="020F0302020204030204" pitchFamily="34" charset="0"/>
                          <a:cs typeface="Calibri" panose="020F0502020204030204" pitchFamily="34" charset="0"/>
                        </a:rPr>
                        <a:t>Assembly</a:t>
                      </a:r>
                    </a:p>
                  </a:txBody>
                  <a:tcPr marL="0" marR="0" marT="0" marB="0" anchor="ctr">
                    <a:solidFill>
                      <a:srgbClr val="E9EDF4"/>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Component packaging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Belt mechanism</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Threaded rod pitches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Installation @ Window</a:t>
                      </a:r>
                    </a:p>
                  </a:txBody>
                  <a:tcPr marL="0" marR="0" marT="0" marB="0" anchor="ctr">
                    <a:solidFill>
                      <a:srgbClr val="E9EDF4"/>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Form cosmetics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Assembly testing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Solar Wiring Harness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Installation in different windows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Durability testing</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Full functional testing</a:t>
                      </a:r>
                    </a:p>
                  </a:txBody>
                  <a:tcPr marL="0" marR="0" marT="0" marB="0" anchor="ctr">
                    <a:solidFill>
                      <a:srgbClr val="E9EDF4"/>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Fit &amp; finish cosmetics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Final supplier testing and</a:t>
                      </a:r>
                      <a:r>
                        <a:rPr lang="en-US" sz="1100" b="0" i="0" u="none" strike="noStrike" baseline="0" dirty="0">
                          <a:solidFill>
                            <a:srgbClr val="000000"/>
                          </a:solidFill>
                          <a:effectLst/>
                          <a:latin typeface="Calibri" panose="020F0502020204030204" pitchFamily="34" charset="0"/>
                        </a:rPr>
                        <a:t> </a:t>
                      </a:r>
                      <a:r>
                        <a:rPr lang="en-US" sz="1100" b="0" i="0" u="none" strike="noStrike" dirty="0">
                          <a:solidFill>
                            <a:srgbClr val="000000"/>
                          </a:solidFill>
                          <a:effectLst/>
                          <a:latin typeface="Calibri" panose="020F0502020204030204" pitchFamily="34" charset="0"/>
                        </a:rPr>
                        <a:t> award</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Assembly time per unit (direct labor)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Assembly quality testing</a:t>
                      </a:r>
                    </a:p>
                  </a:txBody>
                  <a:tcPr marL="0" marR="0" marT="0" marB="0" anchor="ctr">
                    <a:solidFill>
                      <a:srgbClr val="E9EDF4"/>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Final implementation engineering changes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Full assembly QA/QC</a:t>
                      </a:r>
                    </a:p>
                  </a:txBody>
                  <a:tcPr marL="0" marR="0" marT="0" marB="0" anchor="ctr">
                    <a:solidFill>
                      <a:srgbClr val="E9EDF4"/>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Test components </a:t>
                      </a:r>
                      <a:r>
                        <a:rPr lang="en-US" sz="1100" b="0" i="0" u="none" strike="noStrike" dirty="0" err="1">
                          <a:solidFill>
                            <a:srgbClr val="000000"/>
                          </a:solidFill>
                          <a:effectLst/>
                          <a:latin typeface="Calibri" panose="020F0502020204030204" pitchFamily="34" charset="0"/>
                        </a:rPr>
                        <a:t>CoGS</a:t>
                      </a:r>
                      <a:r>
                        <a:rPr lang="en-US" sz="1100" b="0" i="0" u="none" strike="noStrike" dirty="0">
                          <a:solidFill>
                            <a:srgbClr val="000000"/>
                          </a:solidFill>
                          <a:effectLst/>
                          <a:latin typeface="Calibri" panose="020F0502020204030204" pitchFamily="34" charset="0"/>
                        </a:rPr>
                        <a:t> optimization</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Full assembly QA/QC</a:t>
                      </a:r>
                    </a:p>
                  </a:txBody>
                  <a:tcPr marL="0" marR="0" marT="0" marB="0" anchor="ctr">
                    <a:solidFill>
                      <a:srgbClr val="E9EDF4"/>
                    </a:solidFill>
                  </a:tcPr>
                </a:tc>
                <a:extLst>
                  <a:ext uri="{0D108BD9-81ED-4DB2-BD59-A6C34878D82A}">
                    <a16:rowId xmlns:a16="http://schemas.microsoft.com/office/drawing/2014/main" val="10001"/>
                  </a:ext>
                </a:extLst>
              </a:tr>
              <a:tr h="1222771">
                <a:tc>
                  <a:txBody>
                    <a:bodyPr/>
                    <a:lstStyle/>
                    <a:p>
                      <a:pPr marL="230188" lvl="1" indent="0" algn="ctr" fontAlgn="b"/>
                      <a:r>
                        <a:rPr lang="en-US" sz="1200" b="1" u="none" strike="noStrike" dirty="0">
                          <a:effectLst/>
                          <a:latin typeface="Calibri Light" panose="020F0302020204030204" pitchFamily="34" charset="0"/>
                          <a:cs typeface="Calibri" panose="020F0502020204030204" pitchFamily="34" charset="0"/>
                        </a:rPr>
                        <a:t>Hardware</a:t>
                      </a:r>
                      <a:endParaRPr lang="en-US" sz="12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chemeClr val="accent5">
                        <a:lumMod val="40000"/>
                        <a:lumOff val="60000"/>
                      </a:schemeClr>
                    </a:solidFill>
                  </a:tcPr>
                </a:tc>
                <a:tc>
                  <a:txBody>
                    <a:bodyPr/>
                    <a:lstStyle/>
                    <a:p>
                      <a:pPr marL="57150" indent="0" algn="ctr" fontAlgn="ctr"/>
                      <a:r>
                        <a:rPr lang="en-US" sz="1100" b="0" i="0" u="none" strike="noStrike" dirty="0">
                          <a:solidFill>
                            <a:srgbClr val="000000"/>
                          </a:solidFill>
                          <a:effectLst/>
                          <a:latin typeface="Calibri" panose="020F0502020204030204" pitchFamily="34" charset="0"/>
                        </a:rPr>
                        <a:t>Architectural integration testing. Use case scenario validation.</a:t>
                      </a:r>
                    </a:p>
                  </a:txBody>
                  <a:tcPr marL="0" marR="0" marT="0" marB="0" anchor="ctr">
                    <a:solidFill>
                      <a:schemeClr val="accent5">
                        <a:lumMod val="40000"/>
                        <a:lumOff val="60000"/>
                      </a:schemeClr>
                    </a:solidFill>
                  </a:tcPr>
                </a:tc>
                <a:tc>
                  <a:txBody>
                    <a:bodyPr/>
                    <a:lstStyle/>
                    <a:p>
                      <a:pPr marL="57150" indent="0" algn="ctr" fontAlgn="ctr"/>
                      <a:r>
                        <a:rPr lang="en-US" sz="1100" b="0" i="0" u="none" strike="noStrike" dirty="0">
                          <a:solidFill>
                            <a:srgbClr val="000000"/>
                          </a:solidFill>
                          <a:effectLst/>
                          <a:latin typeface="Calibri" panose="020F0502020204030204" pitchFamily="34" charset="0"/>
                        </a:rPr>
                        <a:t>Electrical and thermal verification of analog/digital components.</a:t>
                      </a:r>
                    </a:p>
                    <a:p>
                      <a:pPr marL="57150" indent="0" algn="ctr" fontAlgn="ctr"/>
                      <a:r>
                        <a:rPr lang="en-US" sz="1100" b="0" i="0" u="none" strike="noStrike" dirty="0">
                          <a:solidFill>
                            <a:srgbClr val="000000"/>
                          </a:solidFill>
                          <a:effectLst/>
                          <a:latin typeface="Calibri" panose="020F0502020204030204" pitchFamily="34" charset="0"/>
                        </a:rPr>
                        <a:t>Initial factory testing and programming.</a:t>
                      </a:r>
                    </a:p>
                  </a:txBody>
                  <a:tcPr marL="0" marR="0" marT="0" marB="0" anchor="ctr">
                    <a:solidFill>
                      <a:schemeClr val="accent5">
                        <a:lumMod val="40000"/>
                        <a:lumOff val="60000"/>
                      </a:schemeClr>
                    </a:solidFill>
                  </a:tcPr>
                </a:tc>
                <a:tc>
                  <a:txBody>
                    <a:bodyPr/>
                    <a:lstStyle/>
                    <a:p>
                      <a:pPr marL="57150" indent="0" algn="ctr" fontAlgn="ctr"/>
                      <a:r>
                        <a:rPr lang="en-US" sz="1100" b="0" i="0" u="none" strike="noStrike" dirty="0">
                          <a:solidFill>
                            <a:srgbClr val="000000"/>
                          </a:solidFill>
                          <a:effectLst/>
                          <a:latin typeface="Calibri" panose="020F0502020204030204" pitchFamily="34" charset="0"/>
                        </a:rPr>
                        <a:t>Final electrical design verification, performance and reliability testing.</a:t>
                      </a:r>
                    </a:p>
                    <a:p>
                      <a:pPr marL="57150" indent="0" algn="ctr" fontAlgn="ctr"/>
                      <a:r>
                        <a:rPr lang="en-US" sz="1100" b="0" i="0" u="none" strike="noStrike" dirty="0">
                          <a:solidFill>
                            <a:srgbClr val="000000"/>
                          </a:solidFill>
                          <a:effectLst/>
                          <a:latin typeface="Calibri" panose="020F0502020204030204" pitchFamily="34" charset="0"/>
                        </a:rPr>
                        <a:t>Final factory assembly, programming and test.</a:t>
                      </a:r>
                    </a:p>
                  </a:txBody>
                  <a:tcPr marL="0" marR="0" marT="0" marB="0" anchor="ctr">
                    <a:solidFill>
                      <a:schemeClr val="accent5">
                        <a:lumMod val="40000"/>
                        <a:lumOff val="60000"/>
                      </a:schemeClr>
                    </a:solidFill>
                  </a:tcPr>
                </a:tc>
                <a:tc>
                  <a:txBody>
                    <a:bodyPr/>
                    <a:lstStyle/>
                    <a:p>
                      <a:pPr marL="57150" indent="0" algn="ctr" fontAlgn="ctr">
                        <a:tabLst/>
                      </a:pPr>
                      <a:r>
                        <a:rPr lang="en-US" sz="1100" b="0" i="0" u="none" strike="noStrike" dirty="0">
                          <a:solidFill>
                            <a:srgbClr val="000000"/>
                          </a:solidFill>
                          <a:effectLst/>
                          <a:latin typeface="Calibri" panose="020F0502020204030204" pitchFamily="34" charset="0"/>
                        </a:rPr>
                        <a:t>Manufacturing stability and process improvements for manufacturing robustness.</a:t>
                      </a:r>
                    </a:p>
                  </a:txBody>
                  <a:tcPr marL="0" marR="0" marT="0" marB="0" anchor="ctr">
                    <a:solidFill>
                      <a:schemeClr val="accent5">
                        <a:lumMod val="40000"/>
                        <a:lumOff val="6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0" marR="0" marT="0" marB="0" anchor="ctr">
                    <a:solidFill>
                      <a:schemeClr val="accent5">
                        <a:lumMod val="40000"/>
                        <a:lumOff val="60000"/>
                      </a:schemeClr>
                    </a:solidFill>
                  </a:tcPr>
                </a:tc>
                <a:extLst>
                  <a:ext uri="{0D108BD9-81ED-4DB2-BD59-A6C34878D82A}">
                    <a16:rowId xmlns:a16="http://schemas.microsoft.com/office/drawing/2014/main" val="2756510980"/>
                  </a:ext>
                </a:extLst>
              </a:tr>
              <a:tr h="1222771">
                <a:tc>
                  <a:txBody>
                    <a:bodyPr/>
                    <a:lstStyle/>
                    <a:p>
                      <a:pPr marL="230188" lvl="1" indent="0" algn="ctr" fontAlgn="b"/>
                      <a:r>
                        <a:rPr lang="en-US" sz="1200" b="1" i="0" u="none" strike="noStrike" dirty="0">
                          <a:solidFill>
                            <a:srgbClr val="000000"/>
                          </a:solidFill>
                          <a:effectLst/>
                          <a:latin typeface="Calibri Light" panose="020F0302020204030204" pitchFamily="34" charset="0"/>
                          <a:cs typeface="Calibri" panose="020F0502020204030204" pitchFamily="34" charset="0"/>
                        </a:rPr>
                        <a:t>Software</a:t>
                      </a:r>
                    </a:p>
                    <a:p>
                      <a:pPr marL="230188" lvl="1" indent="0" algn="ctr" fontAlgn="b"/>
                      <a:r>
                        <a:rPr lang="en-US" sz="1200" b="1" i="0" u="none" strike="noStrike" dirty="0">
                          <a:solidFill>
                            <a:srgbClr val="000000"/>
                          </a:solidFill>
                          <a:effectLst/>
                          <a:latin typeface="Calibri Light" panose="020F0302020204030204" pitchFamily="34" charset="0"/>
                          <a:cs typeface="Calibri" panose="020F0502020204030204" pitchFamily="34" charset="0"/>
                        </a:rPr>
                        <a:t>Firmware</a:t>
                      </a:r>
                    </a:p>
                  </a:txBody>
                  <a:tcPr marL="0" marR="0" marT="0" marB="0" anchor="ctr">
                    <a:solidFill>
                      <a:schemeClr val="accent5">
                        <a:lumMod val="60000"/>
                        <a:lumOff val="40000"/>
                      </a:schemeClr>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Testing</a:t>
                      </a:r>
                      <a:r>
                        <a:rPr lang="en-US" sz="1100" b="0" i="0" u="none" strike="noStrike" baseline="0" dirty="0">
                          <a:solidFill>
                            <a:srgbClr val="000000"/>
                          </a:solidFill>
                          <a:effectLst/>
                          <a:latin typeface="Calibri" panose="020F0502020204030204" pitchFamily="34" charset="0"/>
                        </a:rPr>
                        <a:t> of new hardware/software integration with new PCB. Verify differences in mechanical performance and make changes as needed.</a:t>
                      </a:r>
                      <a:endParaRPr lang="en-US" sz="1100" b="0" i="0" u="none" strike="noStrike" dirty="0">
                        <a:solidFill>
                          <a:srgbClr val="000000"/>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Power consumption</a:t>
                      </a:r>
                      <a:r>
                        <a:rPr lang="en-US" sz="1100" b="0" i="0" u="none" strike="noStrike" baseline="0" dirty="0">
                          <a:solidFill>
                            <a:srgbClr val="000000"/>
                          </a:solidFill>
                          <a:effectLst/>
                          <a:latin typeface="Calibri" panose="020F0502020204030204" pitchFamily="34" charset="0"/>
                        </a:rPr>
                        <a:t> optimization development with finalized PCB board.</a:t>
                      </a:r>
                      <a:endParaRPr lang="en-US" sz="1100" b="0" i="0" u="none" strike="noStrike" dirty="0">
                        <a:solidFill>
                          <a:srgbClr val="000000"/>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Monkey</a:t>
                      </a:r>
                      <a:r>
                        <a:rPr lang="en-US" sz="1100" b="0" i="0" u="none" strike="noStrike" baseline="0" dirty="0">
                          <a:solidFill>
                            <a:srgbClr val="000000"/>
                          </a:solidFill>
                          <a:effectLst/>
                          <a:latin typeface="Calibri" panose="020F0502020204030204" pitchFamily="34" charset="0"/>
                        </a:rPr>
                        <a:t> and stability testing.</a:t>
                      </a:r>
                    </a:p>
                    <a:p>
                      <a:pPr marL="61913" indent="0" algn="ctr" fontAlgn="ctr"/>
                      <a:r>
                        <a:rPr lang="en-US" sz="1100" b="0" i="0" u="none" strike="noStrike" baseline="0" dirty="0">
                          <a:solidFill>
                            <a:srgbClr val="000000"/>
                          </a:solidFill>
                          <a:effectLst/>
                          <a:latin typeface="Calibri" panose="020F0502020204030204" pitchFamily="34" charset="0"/>
                        </a:rPr>
                        <a:t>Final onboard PCB testing.</a:t>
                      </a:r>
                      <a:endParaRPr lang="en-US" sz="1100" b="0" i="0" u="none" strike="noStrike" dirty="0">
                        <a:solidFill>
                          <a:srgbClr val="000000"/>
                        </a:solidFill>
                        <a:effectLst/>
                        <a:latin typeface="Calibri" panose="020F0502020204030204" pitchFamily="34" charset="0"/>
                      </a:endParaRPr>
                    </a:p>
                  </a:txBody>
                  <a:tcPr marL="0" marR="0" marT="0" marB="0" anchor="ctr">
                    <a:solidFill>
                      <a:schemeClr val="accent5">
                        <a:lumMod val="60000"/>
                        <a:lumOff val="40000"/>
                      </a:schemeClr>
                    </a:solidFill>
                  </a:tcPr>
                </a:tc>
                <a:tc>
                  <a:txBody>
                    <a:bodyPr/>
                    <a:lstStyle/>
                    <a:p>
                      <a:pPr marL="61913" indent="0" algn="ctr" fontAlgn="ctr"/>
                      <a:r>
                        <a:rPr lang="en-US" sz="1100" b="0" i="0" u="none" strike="noStrike" dirty="0">
                          <a:solidFill>
                            <a:srgbClr val="000000"/>
                          </a:solidFill>
                          <a:effectLst/>
                          <a:latin typeface="Calibri" panose="020F0502020204030204" pitchFamily="34" charset="0"/>
                        </a:rPr>
                        <a:t>Changes</a:t>
                      </a:r>
                      <a:r>
                        <a:rPr lang="en-US" sz="1100" b="0" i="0" u="none" strike="noStrike" baseline="0" dirty="0">
                          <a:solidFill>
                            <a:srgbClr val="000000"/>
                          </a:solidFill>
                          <a:effectLst/>
                          <a:latin typeface="Calibri" panose="020F0502020204030204" pitchFamily="34" charset="0"/>
                        </a:rPr>
                        <a:t> derived from </a:t>
                      </a:r>
                      <a:r>
                        <a:rPr lang="en-US" sz="1100" b="0" i="0" u="none" strike="noStrike" dirty="0">
                          <a:solidFill>
                            <a:srgbClr val="000000"/>
                          </a:solidFill>
                          <a:effectLst/>
                          <a:latin typeface="Calibri" panose="020F0502020204030204" pitchFamily="34" charset="0"/>
                        </a:rPr>
                        <a:t>QA/QC testing and feedback.</a:t>
                      </a:r>
                    </a:p>
                  </a:txBody>
                  <a:tcPr marL="0" marR="0" marT="0" marB="0" anchor="ctr">
                    <a:solidFill>
                      <a:schemeClr val="accent5">
                        <a:lumMod val="60000"/>
                        <a:lumOff val="40000"/>
                      </a:schemeClr>
                    </a:solidFill>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0" marR="0" marT="0" marB="0" anchor="ctr">
                    <a:solidFill>
                      <a:schemeClr val="accent5">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83216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1024200" y="585360"/>
            <a:ext cx="9719640" cy="1499400"/>
          </a:xfrm>
          <a:prstGeom prst="rect">
            <a:avLst/>
          </a:prstGeom>
        </p:spPr>
        <p:txBody>
          <a:bodyPr anchor="ctr"/>
          <a:lstStyle/>
          <a:p>
            <a:pPr>
              <a:lnSpc>
                <a:spcPct val="80000"/>
              </a:lnSpc>
            </a:pPr>
            <a:r>
              <a:rPr lang="en-US" sz="5000" dirty="0">
                <a:solidFill>
                  <a:srgbClr val="0D0D0D"/>
                </a:solidFill>
                <a:latin typeface="Calibri Light" panose="020F0302020204030204" pitchFamily="34" charset="0"/>
              </a:rPr>
              <a:t>Agenda</a:t>
            </a:r>
            <a:endParaRPr dirty="0">
              <a:latin typeface="Calibri Light" panose="020F0302020204030204" pitchFamily="34" charset="0"/>
            </a:endParaRPr>
          </a:p>
        </p:txBody>
      </p:sp>
      <p:sp>
        <p:nvSpPr>
          <p:cNvPr id="165" name="TextShape 2"/>
          <p:cNvSpPr txBox="1"/>
          <p:nvPr/>
        </p:nvSpPr>
        <p:spPr>
          <a:xfrm>
            <a:off x="1024200" y="2286000"/>
            <a:ext cx="5029200" cy="4023000"/>
          </a:xfrm>
          <a:prstGeom prst="rect">
            <a:avLst/>
          </a:prstGeom>
        </p:spPr>
        <p:txBody>
          <a:bodyPr lIns="45720" rIns="45720"/>
          <a:lstStyle/>
          <a:p>
            <a:pPr indent="287338">
              <a:lnSpc>
                <a:spcPct val="120000"/>
              </a:lnSpc>
              <a:buFont typeface="Calibri Light"/>
              <a:buAutoNum type="arabicPeriod"/>
            </a:pPr>
            <a:r>
              <a:rPr lang="en-US" sz="2200" dirty="0">
                <a:solidFill>
                  <a:srgbClr val="000000"/>
                </a:solidFill>
                <a:latin typeface="Calibri Light" panose="020F0302020204030204" pitchFamily="34" charset="0"/>
                <a:cs typeface="Calibri Light" panose="020F0302020204030204" pitchFamily="34" charset="0"/>
              </a:rPr>
              <a:t>Team</a:t>
            </a:r>
            <a:endParaRPr dirty="0">
              <a:latin typeface="Calibri Light" panose="020F0302020204030204" pitchFamily="34" charset="0"/>
              <a:cs typeface="Calibri Light" panose="020F0302020204030204" pitchFamily="34" charset="0"/>
            </a:endParaRPr>
          </a:p>
          <a:p>
            <a:pPr indent="287338">
              <a:lnSpc>
                <a:spcPct val="120000"/>
              </a:lnSpc>
              <a:buFont typeface="Calibri Light"/>
              <a:buAutoNum type="arabicPeriod"/>
            </a:pPr>
            <a:r>
              <a:rPr lang="en-US" sz="2200" b="1" dirty="0">
                <a:solidFill>
                  <a:srgbClr val="000000"/>
                </a:solidFill>
                <a:latin typeface="Calibri Light" panose="020F0302020204030204" pitchFamily="34" charset="0"/>
                <a:cs typeface="Calibri Light" panose="020F0302020204030204" pitchFamily="34" charset="0"/>
              </a:rPr>
              <a:t> </a:t>
            </a:r>
            <a:r>
              <a:rPr lang="en-US" sz="2200" b="1" i="1" dirty="0">
                <a:solidFill>
                  <a:srgbClr val="000000"/>
                </a:solidFill>
                <a:latin typeface="Calibri Light" panose="020F0302020204030204" pitchFamily="34" charset="0"/>
                <a:cs typeface="Calibri Light" panose="020F0302020204030204" pitchFamily="34" charset="0"/>
              </a:rPr>
              <a:t>fenestra</a:t>
            </a:r>
            <a:r>
              <a:rPr lang="en-US" sz="2200" dirty="0">
                <a:solidFill>
                  <a:srgbClr val="000000"/>
                </a:solidFill>
                <a:latin typeface="Calibri Light" panose="020F0302020204030204" pitchFamily="34" charset="0"/>
                <a:cs typeface="Calibri Light" panose="020F0302020204030204" pitchFamily="34" charset="0"/>
              </a:rPr>
              <a:t> overview</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What we do &amp; why</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Value proposition</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b="1" i="1" dirty="0">
                <a:solidFill>
                  <a:srgbClr val="000000"/>
                </a:solidFill>
                <a:latin typeface="Calibri Light" panose="020F0302020204030204" pitchFamily="34" charset="0"/>
                <a:cs typeface="Calibri Light" panose="020F0302020204030204" pitchFamily="34" charset="0"/>
              </a:rPr>
              <a:t>fenestra</a:t>
            </a:r>
            <a:r>
              <a:rPr lang="en-US" dirty="0">
                <a:solidFill>
                  <a:srgbClr val="000000"/>
                </a:solidFill>
                <a:latin typeface="Calibri Light" panose="020F0302020204030204" pitchFamily="34" charset="0"/>
                <a:cs typeface="Calibri Light" panose="020F0302020204030204" pitchFamily="34" charset="0"/>
              </a:rPr>
              <a:t> v1.0 </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Technology details</a:t>
            </a:r>
          </a:p>
          <a:p>
            <a:pPr indent="287338">
              <a:lnSpc>
                <a:spcPct val="120000"/>
              </a:lnSpc>
              <a:buFont typeface="Calibri Light"/>
              <a:buAutoNum type="arabicPeriod"/>
            </a:pPr>
            <a:r>
              <a:rPr lang="en-US" sz="2200" dirty="0">
                <a:solidFill>
                  <a:srgbClr val="000000"/>
                </a:solidFill>
                <a:latin typeface="Calibri Light" panose="020F0302020204030204" pitchFamily="34" charset="0"/>
                <a:cs typeface="Calibri Light" panose="020F0302020204030204" pitchFamily="34" charset="0"/>
              </a:rPr>
              <a:t>Business overview</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Mission &amp; objective</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Competitive overview</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Synergies (economic uplift)</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Disruptions</a:t>
            </a:r>
          </a:p>
        </p:txBody>
      </p:sp>
      <p:sp>
        <p:nvSpPr>
          <p:cNvPr id="8" name="TextShape 2"/>
          <p:cNvSpPr txBox="1"/>
          <p:nvPr/>
        </p:nvSpPr>
        <p:spPr>
          <a:xfrm>
            <a:off x="6092190" y="2286000"/>
            <a:ext cx="5029200" cy="4023000"/>
          </a:xfrm>
          <a:prstGeom prst="rect">
            <a:avLst/>
          </a:prstGeom>
        </p:spPr>
        <p:txBody>
          <a:bodyPr lIns="45720" rIns="45720"/>
          <a:lstStyle/>
          <a:p>
            <a:pPr marL="285750" indent="-285750">
              <a:lnSpc>
                <a:spcPct val="120000"/>
              </a:lnSpc>
              <a:buFont typeface="+mj-lt"/>
              <a:buAutoNum type="arabicPeriod" startAt="4"/>
            </a:pPr>
            <a:r>
              <a:rPr lang="en-US" sz="2200" dirty="0">
                <a:solidFill>
                  <a:srgbClr val="000000"/>
                </a:solidFill>
                <a:latin typeface="Calibri Light" panose="020F0302020204030204" pitchFamily="34" charset="0"/>
                <a:cs typeface="Calibri Light" panose="020F0302020204030204" pitchFamily="34" charset="0"/>
              </a:rPr>
              <a:t>Go to market plan</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Market size</a:t>
            </a:r>
          </a:p>
          <a:p>
            <a:pPr lvl="1" indent="233363">
              <a:lnSpc>
                <a:spcPct val="120000"/>
              </a:lnSpc>
              <a:buFont typeface="Wingdings 3" charset="2"/>
              <a:buChar char=""/>
            </a:pPr>
            <a:r>
              <a:rPr lang="en-US" i="1" dirty="0">
                <a:solidFill>
                  <a:srgbClr val="0D0D0D"/>
                </a:solidFill>
                <a:latin typeface="Calibri Light" panose="020F0302020204030204" pitchFamily="34" charset="0"/>
                <a:cs typeface="Calibri" panose="020F0502020204030204" pitchFamily="34" charset="0"/>
              </a:rPr>
              <a:t>Beachhead</a:t>
            </a:r>
            <a:r>
              <a:rPr lang="en-US" dirty="0">
                <a:solidFill>
                  <a:srgbClr val="0D0D0D"/>
                </a:solidFill>
                <a:latin typeface="Calibri Light" panose="020F0302020204030204" pitchFamily="34" charset="0"/>
                <a:cs typeface="Calibri" panose="020F0502020204030204" pitchFamily="34" charset="0"/>
              </a:rPr>
              <a:t> market segment </a:t>
            </a:r>
            <a:endParaRPr lang="en-US" dirty="0">
              <a:latin typeface="Calibri Light" panose="020F0302020204030204" pitchFamily="34" charset="0"/>
              <a:cs typeface="Calibri" panose="020F05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Kickstarter Campaign</a:t>
            </a:r>
          </a:p>
          <a:p>
            <a:pPr indent="287338">
              <a:lnSpc>
                <a:spcPct val="120000"/>
              </a:lnSpc>
              <a:buFont typeface="Calibri Light"/>
              <a:buAutoNum type="arabicPeriod" startAt="4"/>
            </a:pPr>
            <a:r>
              <a:rPr lang="en-US" sz="2200" dirty="0">
                <a:solidFill>
                  <a:srgbClr val="000000"/>
                </a:solidFill>
                <a:latin typeface="Calibri Light" panose="020F0302020204030204" pitchFamily="34" charset="0"/>
                <a:cs typeface="Calibri Light" panose="020F0302020204030204" pitchFamily="34" charset="0"/>
              </a:rPr>
              <a:t>Product development</a:t>
            </a:r>
            <a:endParaRPr dirty="0">
              <a:latin typeface="Calibri Light" panose="020F0302020204030204" pitchFamily="34" charset="0"/>
              <a:cs typeface="Calibri Light" panose="020F0302020204030204" pitchFamily="34" charset="0"/>
            </a:endParaRP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Key milestones &amp; phases</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Test plan</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Kickstarter campaign prototypes</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Post successful Kickstarter prototypes</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Expected </a:t>
            </a:r>
            <a:r>
              <a:rPr lang="en-US" dirty="0" err="1">
                <a:solidFill>
                  <a:srgbClr val="000000"/>
                </a:solidFill>
                <a:latin typeface="Calibri Light" panose="020F0302020204030204" pitchFamily="34" charset="0"/>
                <a:cs typeface="Calibri Light" panose="020F0302020204030204" pitchFamily="34" charset="0"/>
              </a:rPr>
              <a:t>CoGS</a:t>
            </a:r>
            <a:r>
              <a:rPr lang="en-US" dirty="0">
                <a:solidFill>
                  <a:srgbClr val="000000"/>
                </a:solidFill>
                <a:latin typeface="Calibri Light" panose="020F0302020204030204" pitchFamily="34" charset="0"/>
                <a:cs typeface="Calibri Light" panose="020F0302020204030204" pitchFamily="34" charset="0"/>
              </a:rPr>
              <a:t> &amp; Pricing (Gross Margin)</a:t>
            </a:r>
          </a:p>
          <a:p>
            <a:pPr lvl="1" indent="233363">
              <a:lnSpc>
                <a:spcPct val="120000"/>
              </a:lnSpc>
              <a:buFont typeface="Wingdings 3" charset="2"/>
              <a:buChar char=""/>
            </a:pPr>
            <a:r>
              <a:rPr lang="en-US" dirty="0">
                <a:solidFill>
                  <a:srgbClr val="000000"/>
                </a:solidFill>
                <a:latin typeface="Calibri Light" panose="020F0302020204030204" pitchFamily="34" charset="0"/>
                <a:cs typeface="Calibri Light" panose="020F0302020204030204" pitchFamily="34" charset="0"/>
              </a:rPr>
              <a:t>Long term product roadmap</a:t>
            </a:r>
            <a:endParaRPr lang="en-US" dirty="0">
              <a:latin typeface="Calibri Light" panose="020F0302020204030204" pitchFamily="34" charset="0"/>
              <a:cs typeface="Calibri Light" panose="020F03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Product development prototypes</a:t>
            </a:r>
            <a:endParaRPr dirty="0"/>
          </a:p>
        </p:txBody>
      </p:sp>
      <p:sp>
        <p:nvSpPr>
          <p:cNvPr id="4" name="TextShape 2"/>
          <p:cNvSpPr txBox="1"/>
          <p:nvPr/>
        </p:nvSpPr>
        <p:spPr>
          <a:xfrm>
            <a:off x="1024200" y="2084760"/>
            <a:ext cx="9719640" cy="4023000"/>
          </a:xfrm>
          <a:prstGeom prst="rect">
            <a:avLst/>
          </a:prstGeom>
        </p:spPr>
        <p:txBody>
          <a:bodyPr lIns="45720" rIns="45720"/>
          <a:lstStyle/>
          <a:p>
            <a:pPr>
              <a:lnSpc>
                <a:spcPct val="100000"/>
              </a:lnSpc>
            </a:pPr>
            <a:r>
              <a:rPr lang="en-US" sz="2400" b="1" i="1" dirty="0">
                <a:solidFill>
                  <a:srgbClr val="000000"/>
                </a:solidFill>
                <a:latin typeface="Calibri Light" panose="020F0302020204030204" pitchFamily="34" charset="0"/>
              </a:rPr>
              <a:t>Pre-Kickstarter Campaign</a:t>
            </a:r>
            <a:endParaRPr sz="2400" dirty="0">
              <a:latin typeface="Calibri Light" panose="020F03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4225954"/>
              </p:ext>
            </p:extLst>
          </p:nvPr>
        </p:nvGraphicFramePr>
        <p:xfrm>
          <a:off x="1024197" y="2983740"/>
          <a:ext cx="9719642" cy="2382520"/>
        </p:xfrm>
        <a:graphic>
          <a:graphicData uri="http://schemas.openxmlformats.org/drawingml/2006/table">
            <a:tbl>
              <a:tblPr firstRow="1" bandRow="1">
                <a:tableStyleId>{5C22544A-7EE6-4342-B048-85BDC9FD1C3A}</a:tableStyleId>
              </a:tblPr>
              <a:tblGrid>
                <a:gridCol w="1586262">
                  <a:extLst>
                    <a:ext uri="{9D8B030D-6E8A-4147-A177-3AD203B41FA5}">
                      <a16:colId xmlns:a16="http://schemas.microsoft.com/office/drawing/2014/main" val="20000"/>
                    </a:ext>
                  </a:extLst>
                </a:gridCol>
                <a:gridCol w="1586262">
                  <a:extLst>
                    <a:ext uri="{9D8B030D-6E8A-4147-A177-3AD203B41FA5}">
                      <a16:colId xmlns:a16="http://schemas.microsoft.com/office/drawing/2014/main" val="20001"/>
                    </a:ext>
                  </a:extLst>
                </a:gridCol>
                <a:gridCol w="1586262">
                  <a:extLst>
                    <a:ext uri="{9D8B030D-6E8A-4147-A177-3AD203B41FA5}">
                      <a16:colId xmlns:a16="http://schemas.microsoft.com/office/drawing/2014/main" val="20002"/>
                    </a:ext>
                  </a:extLst>
                </a:gridCol>
                <a:gridCol w="4960856">
                  <a:extLst>
                    <a:ext uri="{9D8B030D-6E8A-4147-A177-3AD203B41FA5}">
                      <a16:colId xmlns:a16="http://schemas.microsoft.com/office/drawing/2014/main" val="20003"/>
                    </a:ext>
                  </a:extLst>
                </a:gridCol>
              </a:tblGrid>
              <a:tr h="370840">
                <a:tc>
                  <a:txBody>
                    <a:bodyPr/>
                    <a:lstStyle/>
                    <a:p>
                      <a:pPr algn="ctr"/>
                      <a:r>
                        <a:rPr lang="en-US" sz="1800" dirty="0">
                          <a:latin typeface="Calibri Light" panose="020F0302020204030204" pitchFamily="34" charset="0"/>
                        </a:rPr>
                        <a:t>Dev Phase</a:t>
                      </a:r>
                    </a:p>
                  </a:txBody>
                  <a:tcPr/>
                </a:tc>
                <a:tc>
                  <a:txBody>
                    <a:bodyPr/>
                    <a:lstStyle/>
                    <a:p>
                      <a:pPr algn="ctr"/>
                      <a:r>
                        <a:rPr lang="en-US" sz="1800" dirty="0">
                          <a:latin typeface="Calibri Light" panose="020F0302020204030204" pitchFamily="34" charset="0"/>
                        </a:rPr>
                        <a:t>Timing [Wks.]</a:t>
                      </a:r>
                    </a:p>
                  </a:txBody>
                  <a:tcPr/>
                </a:tc>
                <a:tc>
                  <a:txBody>
                    <a:bodyPr/>
                    <a:lstStyle/>
                    <a:p>
                      <a:pPr algn="ctr"/>
                      <a:r>
                        <a:rPr lang="en-US" sz="1800" dirty="0">
                          <a:latin typeface="Calibri Light" panose="020F0302020204030204" pitchFamily="34" charset="0"/>
                        </a:rPr>
                        <a:t>Dev</a:t>
                      </a:r>
                      <a:r>
                        <a:rPr lang="en-US" sz="1800" baseline="0" dirty="0">
                          <a:latin typeface="Calibri Light" panose="020F0302020204030204" pitchFamily="34" charset="0"/>
                        </a:rPr>
                        <a:t> Units</a:t>
                      </a:r>
                    </a:p>
                  </a:txBody>
                  <a:tcPr/>
                </a:tc>
                <a:tc>
                  <a:txBody>
                    <a:bodyPr/>
                    <a:lstStyle/>
                    <a:p>
                      <a:pPr algn="ctr"/>
                      <a:r>
                        <a:rPr lang="en-US" sz="1800" dirty="0">
                          <a:latin typeface="Calibri Light" panose="020F0302020204030204" pitchFamily="34" charset="0"/>
                        </a:rPr>
                        <a:t>Objectives</a:t>
                      </a:r>
                    </a:p>
                  </a:txBody>
                  <a:tcPr/>
                </a:tc>
                <a:extLst>
                  <a:ext uri="{0D108BD9-81ED-4DB2-BD59-A6C34878D82A}">
                    <a16:rowId xmlns:a16="http://schemas.microsoft.com/office/drawing/2014/main" val="10000"/>
                  </a:ext>
                </a:extLst>
              </a:tr>
              <a:tr h="457200">
                <a:tc>
                  <a:txBody>
                    <a:bodyPr/>
                    <a:lstStyle/>
                    <a:p>
                      <a:pPr algn="ctr"/>
                      <a:r>
                        <a:rPr lang="en-US" sz="1800" dirty="0">
                          <a:latin typeface="Calibri Light" panose="020F0302020204030204" pitchFamily="34" charset="0"/>
                        </a:rPr>
                        <a:t>EPv1</a:t>
                      </a:r>
                    </a:p>
                  </a:txBody>
                  <a:tcPr anchor="ctr"/>
                </a:tc>
                <a:tc>
                  <a:txBody>
                    <a:bodyPr/>
                    <a:lstStyle/>
                    <a:p>
                      <a:pPr algn="ctr"/>
                      <a:r>
                        <a:rPr lang="en-US" sz="1800" dirty="0">
                          <a:latin typeface="Calibri Light" panose="020F0302020204030204" pitchFamily="34" charset="0"/>
                        </a:rPr>
                        <a:t>Current</a:t>
                      </a:r>
                    </a:p>
                  </a:txBody>
                  <a:tcPr anchor="ctr"/>
                </a:tc>
                <a:tc>
                  <a:txBody>
                    <a:bodyPr/>
                    <a:lstStyle/>
                    <a:p>
                      <a:pPr algn="ctr"/>
                      <a:r>
                        <a:rPr lang="en-US" sz="1800" dirty="0">
                          <a:latin typeface="Calibri Light" panose="020F0302020204030204" pitchFamily="34" charset="0"/>
                        </a:rPr>
                        <a:t>1</a:t>
                      </a:r>
                    </a:p>
                  </a:txBody>
                  <a:tcPr anchor="ctr"/>
                </a:tc>
                <a:tc>
                  <a:txBody>
                    <a:bodyPr/>
                    <a:lstStyle/>
                    <a:p>
                      <a:pPr algn="ctr"/>
                      <a:r>
                        <a:rPr lang="en-US" sz="1800" dirty="0">
                          <a:latin typeface="Calibri Light" panose="020F0302020204030204" pitchFamily="34" charset="0"/>
                        </a:rPr>
                        <a:t>Show &amp; Tell</a:t>
                      </a:r>
                    </a:p>
                  </a:txBody>
                  <a:tcPr anchor="ctr"/>
                </a:tc>
                <a:extLst>
                  <a:ext uri="{0D108BD9-81ED-4DB2-BD59-A6C34878D82A}">
                    <a16:rowId xmlns:a16="http://schemas.microsoft.com/office/drawing/2014/main" val="10001"/>
                  </a:ext>
                </a:extLst>
              </a:tr>
              <a:tr h="1554480">
                <a:tc>
                  <a:txBody>
                    <a:bodyPr/>
                    <a:lstStyle/>
                    <a:p>
                      <a:pPr algn="ctr"/>
                      <a:r>
                        <a:rPr lang="en-US" sz="1800" dirty="0">
                          <a:latin typeface="Calibri Light" panose="020F0302020204030204" pitchFamily="34" charset="0"/>
                        </a:rPr>
                        <a:t>EPv2</a:t>
                      </a:r>
                    </a:p>
                  </a:txBody>
                  <a:tcPr anchor="ctr"/>
                </a:tc>
                <a:tc>
                  <a:txBody>
                    <a:bodyPr/>
                    <a:lstStyle/>
                    <a:p>
                      <a:pPr algn="ctr"/>
                      <a:r>
                        <a:rPr lang="en-US" sz="1800" dirty="0">
                          <a:latin typeface="Calibri Light" panose="020F0302020204030204" pitchFamily="34" charset="0"/>
                        </a:rPr>
                        <a:t>+5</a:t>
                      </a:r>
                    </a:p>
                  </a:txBody>
                  <a:tcPr anchor="ctr"/>
                </a:tc>
                <a:tc>
                  <a:txBody>
                    <a:bodyPr/>
                    <a:lstStyle/>
                    <a:p>
                      <a:pPr algn="ctr"/>
                      <a:r>
                        <a:rPr lang="en-US" sz="1800" dirty="0">
                          <a:latin typeface="Calibri Light" panose="020F0302020204030204" pitchFamily="34" charset="0"/>
                        </a:rPr>
                        <a:t>4</a:t>
                      </a:r>
                    </a:p>
                  </a:txBody>
                  <a:tcPr anchor="ctr"/>
                </a:tc>
                <a:tc>
                  <a:txBody>
                    <a:bodyPr/>
                    <a:lstStyle/>
                    <a:p>
                      <a:pPr algn="ctr"/>
                      <a:r>
                        <a:rPr lang="en-US" sz="1800" dirty="0">
                          <a:latin typeface="Calibri Light" panose="020F0302020204030204" pitchFamily="34" charset="0"/>
                        </a:rPr>
                        <a:t>Show &amp; Tell – Demo Units</a:t>
                      </a:r>
                    </a:p>
                    <a:p>
                      <a:pPr algn="ctr"/>
                      <a:r>
                        <a:rPr lang="en-US" sz="1800" dirty="0">
                          <a:latin typeface="Calibri Light" panose="020F0302020204030204" pitchFamily="34" charset="0"/>
                        </a:rPr>
                        <a:t>Integrated PCB</a:t>
                      </a:r>
                    </a:p>
                    <a:p>
                      <a:pPr algn="ctr"/>
                      <a:r>
                        <a:rPr lang="en-US" sz="1800" dirty="0">
                          <a:latin typeface="Calibri Light" panose="020F0302020204030204" pitchFamily="34" charset="0"/>
                        </a:rPr>
                        <a:t>Improved Alarm</a:t>
                      </a:r>
                      <a:r>
                        <a:rPr lang="en-US" sz="1800" baseline="0" dirty="0">
                          <a:latin typeface="Calibri Light" panose="020F0302020204030204" pitchFamily="34" charset="0"/>
                        </a:rPr>
                        <a:t> &amp; Movement</a:t>
                      </a:r>
                      <a:endParaRPr lang="en-US" sz="1800" dirty="0">
                        <a:latin typeface="Calibri Light" panose="020F0302020204030204" pitchFamily="34" charset="0"/>
                      </a:endParaRPr>
                    </a:p>
                    <a:p>
                      <a:pPr algn="ctr"/>
                      <a:r>
                        <a:rPr lang="en-US" sz="1800" dirty="0">
                          <a:latin typeface="Calibri Light" panose="020F0302020204030204" pitchFamily="34" charset="0"/>
                        </a:rPr>
                        <a:t>Integrated Solar Panel</a:t>
                      </a:r>
                    </a:p>
                    <a:p>
                      <a:pPr algn="ctr"/>
                      <a:r>
                        <a:rPr lang="en-US" sz="1800" dirty="0">
                          <a:latin typeface="Calibri Light" panose="020F0302020204030204" pitchFamily="34" charset="0"/>
                        </a:rPr>
                        <a:t>Marketing Campaign</a:t>
                      </a:r>
                    </a:p>
                  </a:txBody>
                  <a:tcPr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Product development prototypes</a:t>
            </a:r>
            <a:endParaRPr lang="en-US" sz="5400" dirty="0"/>
          </a:p>
        </p:txBody>
      </p:sp>
      <p:sp>
        <p:nvSpPr>
          <p:cNvPr id="4" name="TextShape 2"/>
          <p:cNvSpPr txBox="1"/>
          <p:nvPr/>
        </p:nvSpPr>
        <p:spPr>
          <a:xfrm>
            <a:off x="1024200" y="2084760"/>
            <a:ext cx="9719640" cy="4023000"/>
          </a:xfrm>
          <a:prstGeom prst="rect">
            <a:avLst/>
          </a:prstGeom>
        </p:spPr>
        <p:txBody>
          <a:bodyPr lIns="45720" rIns="45720"/>
          <a:lstStyle/>
          <a:p>
            <a:pPr>
              <a:lnSpc>
                <a:spcPct val="100000"/>
              </a:lnSpc>
            </a:pPr>
            <a:r>
              <a:rPr lang="en-US" sz="2400" b="1" i="1" dirty="0">
                <a:solidFill>
                  <a:srgbClr val="000000"/>
                </a:solidFill>
                <a:latin typeface="Calibri Light" panose="020F0302020204030204" pitchFamily="34" charset="0"/>
              </a:rPr>
              <a:t>Post-Kickstarter Campaign → Production Launch</a:t>
            </a:r>
            <a:endParaRPr sz="2400" dirty="0">
              <a:latin typeface="Calibri Light" panose="020F030202020403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80318779"/>
              </p:ext>
            </p:extLst>
          </p:nvPr>
        </p:nvGraphicFramePr>
        <p:xfrm>
          <a:off x="1024200" y="2983740"/>
          <a:ext cx="9719641" cy="3383280"/>
        </p:xfrm>
        <a:graphic>
          <a:graphicData uri="http://schemas.openxmlformats.org/drawingml/2006/table">
            <a:tbl>
              <a:tblPr firstRow="1" bandRow="1">
                <a:tableStyleId>{5C22544A-7EE6-4342-B048-85BDC9FD1C3A}</a:tableStyleId>
              </a:tblPr>
              <a:tblGrid>
                <a:gridCol w="1586880">
                  <a:extLst>
                    <a:ext uri="{9D8B030D-6E8A-4147-A177-3AD203B41FA5}">
                      <a16:colId xmlns:a16="http://schemas.microsoft.com/office/drawing/2014/main" val="20000"/>
                    </a:ext>
                  </a:extLst>
                </a:gridCol>
                <a:gridCol w="1586880">
                  <a:extLst>
                    <a:ext uri="{9D8B030D-6E8A-4147-A177-3AD203B41FA5}">
                      <a16:colId xmlns:a16="http://schemas.microsoft.com/office/drawing/2014/main" val="20001"/>
                    </a:ext>
                  </a:extLst>
                </a:gridCol>
                <a:gridCol w="1586880">
                  <a:extLst>
                    <a:ext uri="{9D8B030D-6E8A-4147-A177-3AD203B41FA5}">
                      <a16:colId xmlns:a16="http://schemas.microsoft.com/office/drawing/2014/main" val="20002"/>
                    </a:ext>
                  </a:extLst>
                </a:gridCol>
                <a:gridCol w="4959001">
                  <a:extLst>
                    <a:ext uri="{9D8B030D-6E8A-4147-A177-3AD203B41FA5}">
                      <a16:colId xmlns:a16="http://schemas.microsoft.com/office/drawing/2014/main" val="20003"/>
                    </a:ext>
                  </a:extLst>
                </a:gridCol>
              </a:tblGrid>
              <a:tr h="365760">
                <a:tc>
                  <a:txBody>
                    <a:bodyPr/>
                    <a:lstStyle/>
                    <a:p>
                      <a:pPr algn="ctr"/>
                      <a:r>
                        <a:rPr lang="en-US" sz="1800" dirty="0">
                          <a:latin typeface="Calibri Light" panose="020F0302020204030204" pitchFamily="34" charset="0"/>
                        </a:rPr>
                        <a:t>Dev Phase</a:t>
                      </a:r>
                    </a:p>
                  </a:txBody>
                  <a:tcPr/>
                </a:tc>
                <a:tc>
                  <a:txBody>
                    <a:bodyPr/>
                    <a:lstStyle/>
                    <a:p>
                      <a:pPr algn="ctr"/>
                      <a:r>
                        <a:rPr lang="en-US" sz="1800" dirty="0">
                          <a:latin typeface="Calibri Light" panose="020F0302020204030204" pitchFamily="34" charset="0"/>
                        </a:rPr>
                        <a:t>Timing [Wks.]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latin typeface="Calibri Light" panose="020F0302020204030204" pitchFamily="34" charset="0"/>
                        </a:rPr>
                        <a:t>Dev</a:t>
                      </a:r>
                      <a:r>
                        <a:rPr lang="en-US" sz="1800" baseline="0" dirty="0">
                          <a:latin typeface="Calibri Light" panose="020F0302020204030204" pitchFamily="34" charset="0"/>
                        </a:rPr>
                        <a:t> Units</a:t>
                      </a:r>
                    </a:p>
                  </a:txBody>
                  <a:tcPr/>
                </a:tc>
                <a:tc>
                  <a:txBody>
                    <a:bodyPr/>
                    <a:lstStyle/>
                    <a:p>
                      <a:pPr algn="ctr"/>
                      <a:r>
                        <a:rPr lang="en-US" sz="1800" dirty="0">
                          <a:latin typeface="Calibri Light" panose="020F0302020204030204" pitchFamily="34" charset="0"/>
                        </a:rPr>
                        <a:t>Objectives</a:t>
                      </a:r>
                    </a:p>
                  </a:txBody>
                  <a:tcPr/>
                </a:tc>
                <a:extLst>
                  <a:ext uri="{0D108BD9-81ED-4DB2-BD59-A6C34878D82A}">
                    <a16:rowId xmlns:a16="http://schemas.microsoft.com/office/drawing/2014/main" val="10000"/>
                  </a:ext>
                </a:extLst>
              </a:tr>
              <a:tr h="914400">
                <a:tc>
                  <a:txBody>
                    <a:bodyPr/>
                    <a:lstStyle/>
                    <a:p>
                      <a:pPr algn="ctr"/>
                      <a:r>
                        <a:rPr lang="en-US" sz="1800" dirty="0">
                          <a:latin typeface="Calibri Light" panose="020F0302020204030204" pitchFamily="34" charset="0"/>
                        </a:rPr>
                        <a:t>EVT</a:t>
                      </a:r>
                    </a:p>
                  </a:txBody>
                  <a:tcPr anchor="ctr"/>
                </a:tc>
                <a:tc>
                  <a:txBody>
                    <a:bodyPr/>
                    <a:lstStyle/>
                    <a:p>
                      <a:pPr algn="ctr"/>
                      <a:r>
                        <a:rPr lang="en-US" sz="1800" dirty="0">
                          <a:latin typeface="Calibri Light" panose="020F0302020204030204" pitchFamily="34" charset="0"/>
                        </a:rPr>
                        <a:t>6</a:t>
                      </a:r>
                    </a:p>
                  </a:txBody>
                  <a:tcPr anchor="ctr"/>
                </a:tc>
                <a:tc>
                  <a:txBody>
                    <a:bodyPr/>
                    <a:lstStyle/>
                    <a:p>
                      <a:pPr algn="ctr"/>
                      <a:r>
                        <a:rPr lang="en-US" sz="1800" dirty="0">
                          <a:latin typeface="Calibri Light" panose="020F0302020204030204" pitchFamily="34" charset="0"/>
                        </a:rPr>
                        <a:t>10</a:t>
                      </a:r>
                    </a:p>
                  </a:txBody>
                  <a:tcPr anchor="ctr"/>
                </a:tc>
                <a:tc>
                  <a:txBody>
                    <a:bodyPr/>
                    <a:lstStyle/>
                    <a:p>
                      <a:pPr algn="ctr"/>
                      <a:r>
                        <a:rPr lang="en-US" sz="1800" dirty="0">
                          <a:latin typeface="Calibri Light" panose="020F0302020204030204" pitchFamily="34" charset="0"/>
                        </a:rPr>
                        <a:t>Plastic mold tooling w/o finalized cosmetic finish</a:t>
                      </a:r>
                    </a:p>
                    <a:p>
                      <a:pPr algn="ctr"/>
                      <a:r>
                        <a:rPr lang="en-US" sz="1800" dirty="0">
                          <a:latin typeface="Calibri Light" panose="020F0302020204030204" pitchFamily="34" charset="0"/>
                        </a:rPr>
                        <a:t>Manufacturing,</a:t>
                      </a:r>
                      <a:r>
                        <a:rPr lang="en-US" sz="1800" baseline="0" dirty="0">
                          <a:latin typeface="Calibri Light" panose="020F0302020204030204" pitchFamily="34" charset="0"/>
                        </a:rPr>
                        <a:t> PCBA, &amp; Mechanism Testing</a:t>
                      </a:r>
                      <a:endParaRPr lang="en-US" sz="1800" dirty="0">
                        <a:latin typeface="Calibri Light" panose="020F0302020204030204" pitchFamily="34" charset="0"/>
                      </a:endParaRPr>
                    </a:p>
                    <a:p>
                      <a:pPr algn="ctr"/>
                      <a:r>
                        <a:rPr lang="en-US" sz="1800" dirty="0">
                          <a:latin typeface="Calibri Light" panose="020F0302020204030204" pitchFamily="34" charset="0"/>
                        </a:rPr>
                        <a:t>Beta units for ViP 3rd party</a:t>
                      </a:r>
                    </a:p>
                  </a:txBody>
                  <a:tcPr anchor="ctr"/>
                </a:tc>
                <a:extLst>
                  <a:ext uri="{0D108BD9-81ED-4DB2-BD59-A6C34878D82A}">
                    <a16:rowId xmlns:a16="http://schemas.microsoft.com/office/drawing/2014/main" val="10001"/>
                  </a:ext>
                </a:extLst>
              </a:tr>
              <a:tr h="1188720">
                <a:tc>
                  <a:txBody>
                    <a:bodyPr/>
                    <a:lstStyle/>
                    <a:p>
                      <a:pPr algn="ctr"/>
                      <a:r>
                        <a:rPr lang="en-US" sz="1800" dirty="0">
                          <a:latin typeface="Calibri Light" panose="020F0302020204030204" pitchFamily="34" charset="0"/>
                        </a:rPr>
                        <a:t>DVT</a:t>
                      </a:r>
                    </a:p>
                  </a:txBody>
                  <a:tcPr anchor="ctr"/>
                </a:tc>
                <a:tc>
                  <a:txBody>
                    <a:bodyPr/>
                    <a:lstStyle/>
                    <a:p>
                      <a:pPr algn="ctr"/>
                      <a:r>
                        <a:rPr lang="en-US" sz="1800" dirty="0">
                          <a:latin typeface="Calibri Light" panose="020F0302020204030204" pitchFamily="34" charset="0"/>
                        </a:rPr>
                        <a:t>8</a:t>
                      </a:r>
                    </a:p>
                  </a:txBody>
                  <a:tcPr anchor="ctr"/>
                </a:tc>
                <a:tc>
                  <a:txBody>
                    <a:bodyPr/>
                    <a:lstStyle/>
                    <a:p>
                      <a:pPr algn="ctr"/>
                      <a:r>
                        <a:rPr lang="en-US" sz="1800" dirty="0">
                          <a:latin typeface="Calibri Light" panose="020F0302020204030204" pitchFamily="34" charset="0"/>
                        </a:rPr>
                        <a:t>15</a:t>
                      </a:r>
                    </a:p>
                  </a:txBody>
                  <a:tcPr anchor="ctr"/>
                </a:tc>
                <a:tc>
                  <a:txBody>
                    <a:bodyPr/>
                    <a:lstStyle/>
                    <a:p>
                      <a:pPr algn="ctr"/>
                      <a:r>
                        <a:rPr lang="en-US" sz="1800" dirty="0">
                          <a:latin typeface="Calibri Light" panose="020F0302020204030204" pitchFamily="34" charset="0"/>
                        </a:rPr>
                        <a:t>Final validation test before sellable units</a:t>
                      </a:r>
                    </a:p>
                    <a:p>
                      <a:pPr algn="ctr"/>
                      <a:r>
                        <a:rPr lang="en-US" sz="1800" dirty="0">
                          <a:latin typeface="Calibri Light" panose="020F0302020204030204" pitchFamily="34" charset="0"/>
                        </a:rPr>
                        <a:t>Plastic molds tooling final cosmetic</a:t>
                      </a:r>
                    </a:p>
                    <a:p>
                      <a:pPr algn="ctr"/>
                      <a:r>
                        <a:rPr lang="en-US" sz="1800" dirty="0">
                          <a:latin typeface="Calibri Light" panose="020F0302020204030204" pitchFamily="34" charset="0"/>
                        </a:rPr>
                        <a:t>Optimizing for CoGS</a:t>
                      </a:r>
                    </a:p>
                    <a:p>
                      <a:pPr algn="ctr"/>
                      <a:r>
                        <a:rPr lang="en-US" sz="1800" dirty="0">
                          <a:latin typeface="Calibri Light" panose="020F0302020204030204" pitchFamily="34" charset="0"/>
                        </a:rPr>
                        <a:t>Beta units for 3rd party</a:t>
                      </a:r>
                    </a:p>
                  </a:txBody>
                  <a:tcPr anchor="ctr"/>
                </a:tc>
                <a:extLst>
                  <a:ext uri="{0D108BD9-81ED-4DB2-BD59-A6C34878D82A}">
                    <a16:rowId xmlns:a16="http://schemas.microsoft.com/office/drawing/2014/main" val="10002"/>
                  </a:ext>
                </a:extLst>
              </a:tr>
              <a:tr h="914400">
                <a:tc>
                  <a:txBody>
                    <a:bodyPr/>
                    <a:lstStyle/>
                    <a:p>
                      <a:pPr algn="ctr"/>
                      <a:r>
                        <a:rPr lang="en-US" sz="1800" dirty="0">
                          <a:latin typeface="Calibri Light" panose="020F0302020204030204" pitchFamily="34" charset="0"/>
                        </a:rPr>
                        <a:t>PVT (1</a:t>
                      </a:r>
                      <a:r>
                        <a:rPr lang="en-US" sz="1800" baseline="30000" dirty="0">
                          <a:latin typeface="Calibri Light" panose="020F0302020204030204" pitchFamily="34" charset="0"/>
                        </a:rPr>
                        <a:t>st</a:t>
                      </a:r>
                      <a:r>
                        <a:rPr lang="en-US" sz="1800" dirty="0">
                          <a:latin typeface="Calibri Light" panose="020F0302020204030204" pitchFamily="34" charset="0"/>
                        </a:rPr>
                        <a:t> Batch)</a:t>
                      </a:r>
                    </a:p>
                  </a:txBody>
                  <a:tcPr anchor="ctr"/>
                </a:tc>
                <a:tc>
                  <a:txBody>
                    <a:bodyPr/>
                    <a:lstStyle/>
                    <a:p>
                      <a:pPr algn="ctr"/>
                      <a:r>
                        <a:rPr lang="en-US" sz="1800" dirty="0">
                          <a:latin typeface="Calibri Light" panose="020F0302020204030204" pitchFamily="34" charset="0"/>
                        </a:rPr>
                        <a:t>10</a:t>
                      </a:r>
                    </a:p>
                  </a:txBody>
                  <a:tcPr anchor="ctr"/>
                </a:tc>
                <a:tc>
                  <a:txBody>
                    <a:bodyPr/>
                    <a:lstStyle/>
                    <a:p>
                      <a:pPr algn="ctr"/>
                      <a:r>
                        <a:rPr lang="en-US" sz="1800" dirty="0">
                          <a:latin typeface="Calibri Light" panose="020F0302020204030204" pitchFamily="34" charset="0"/>
                        </a:rPr>
                        <a:t>Kickstarter Volume</a:t>
                      </a:r>
                    </a:p>
                  </a:txBody>
                  <a:tcPr anchor="ctr"/>
                </a:tc>
                <a:tc>
                  <a:txBody>
                    <a:bodyPr/>
                    <a:lstStyle/>
                    <a:p>
                      <a:pPr algn="ctr"/>
                      <a:r>
                        <a:rPr lang="en-US" sz="1800" dirty="0">
                          <a:latin typeface="Calibri Light" panose="020F0302020204030204" pitchFamily="34" charset="0"/>
                        </a:rPr>
                        <a:t>Full line setup</a:t>
                      </a:r>
                    </a:p>
                    <a:p>
                      <a:pPr algn="ctr"/>
                      <a:r>
                        <a:rPr lang="en-US" sz="1800" dirty="0">
                          <a:latin typeface="Calibri Light" panose="020F0302020204030204" pitchFamily="34" charset="0"/>
                        </a:rPr>
                        <a:t>Analysis yield, volume, time, rework time...</a:t>
                      </a:r>
                    </a:p>
                    <a:p>
                      <a:pPr algn="ctr"/>
                      <a:r>
                        <a:rPr lang="en-US" sz="1800" dirty="0">
                          <a:latin typeface="Calibri Light" panose="020F0302020204030204" pitchFamily="34" charset="0"/>
                        </a:rPr>
                        <a:t>Final QA/QC processes</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25855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Expected </a:t>
            </a:r>
            <a:r>
              <a:rPr lang="en-US" sz="5000" dirty="0" err="1">
                <a:solidFill>
                  <a:srgbClr val="0D0D0D"/>
                </a:solidFill>
                <a:latin typeface="Calibri Light"/>
              </a:rPr>
              <a:t>CoGS</a:t>
            </a:r>
            <a:r>
              <a:rPr lang="en-US" sz="5000" dirty="0">
                <a:solidFill>
                  <a:srgbClr val="0D0D0D"/>
                </a:solidFill>
                <a:latin typeface="Calibri Light"/>
              </a:rPr>
              <a:t> &amp; Pricing</a:t>
            </a:r>
            <a:endParaRPr dirty="0"/>
          </a:p>
        </p:txBody>
      </p:sp>
      <p:graphicFrame>
        <p:nvGraphicFramePr>
          <p:cNvPr id="4" name="Table 3"/>
          <p:cNvGraphicFramePr>
            <a:graphicFrameLocks noGrp="1"/>
          </p:cNvGraphicFramePr>
          <p:nvPr>
            <p:extLst>
              <p:ext uri="{D42A27DB-BD31-4B8C-83A1-F6EECF244321}">
                <p14:modId xmlns:p14="http://schemas.microsoft.com/office/powerpoint/2010/main" val="1244161529"/>
              </p:ext>
            </p:extLst>
          </p:nvPr>
        </p:nvGraphicFramePr>
        <p:xfrm>
          <a:off x="1019432" y="2442319"/>
          <a:ext cx="10153136" cy="3200400"/>
        </p:xfrm>
        <a:graphic>
          <a:graphicData uri="http://schemas.openxmlformats.org/drawingml/2006/table">
            <a:tbl>
              <a:tblPr firstRow="1" bandRow="1">
                <a:tableStyleId>{5C22544A-7EE6-4342-B048-85BDC9FD1C3A}</a:tableStyleId>
              </a:tblPr>
              <a:tblGrid>
                <a:gridCol w="2854646">
                  <a:extLst>
                    <a:ext uri="{9D8B030D-6E8A-4147-A177-3AD203B41FA5}">
                      <a16:colId xmlns:a16="http://schemas.microsoft.com/office/drawing/2014/main" val="20000"/>
                    </a:ext>
                  </a:extLst>
                </a:gridCol>
                <a:gridCol w="1459698">
                  <a:extLst>
                    <a:ext uri="{9D8B030D-6E8A-4147-A177-3AD203B41FA5}">
                      <a16:colId xmlns:a16="http://schemas.microsoft.com/office/drawing/2014/main" val="3476990586"/>
                    </a:ext>
                  </a:extLst>
                </a:gridCol>
                <a:gridCol w="1459698">
                  <a:extLst>
                    <a:ext uri="{9D8B030D-6E8A-4147-A177-3AD203B41FA5}">
                      <a16:colId xmlns:a16="http://schemas.microsoft.com/office/drawing/2014/main" val="20001"/>
                    </a:ext>
                  </a:extLst>
                </a:gridCol>
                <a:gridCol w="1459698">
                  <a:extLst>
                    <a:ext uri="{9D8B030D-6E8A-4147-A177-3AD203B41FA5}">
                      <a16:colId xmlns:a16="http://schemas.microsoft.com/office/drawing/2014/main" val="20002"/>
                    </a:ext>
                  </a:extLst>
                </a:gridCol>
                <a:gridCol w="1459698">
                  <a:extLst>
                    <a:ext uri="{9D8B030D-6E8A-4147-A177-3AD203B41FA5}">
                      <a16:colId xmlns:a16="http://schemas.microsoft.com/office/drawing/2014/main" val="20003"/>
                    </a:ext>
                  </a:extLst>
                </a:gridCol>
                <a:gridCol w="1459698">
                  <a:extLst>
                    <a:ext uri="{9D8B030D-6E8A-4147-A177-3AD203B41FA5}">
                      <a16:colId xmlns:a16="http://schemas.microsoft.com/office/drawing/2014/main" val="20004"/>
                    </a:ext>
                  </a:extLst>
                </a:gridCol>
              </a:tblGrid>
              <a:tr h="822960">
                <a:tc>
                  <a:txBody>
                    <a:bodyPr/>
                    <a:lstStyle/>
                    <a:p>
                      <a:pPr lvl="1"/>
                      <a:endParaRPr lang="en-US" sz="1800" dirty="0">
                        <a:latin typeface="Calibri Light" panose="020F0302020204030204" pitchFamily="34" charset="0"/>
                        <a:cs typeface="Calibri" panose="020F0502020204030204" pitchFamily="34" charset="0"/>
                      </a:endParaRPr>
                    </a:p>
                  </a:txBody>
                  <a:tcPr>
                    <a:noFill/>
                  </a:tcPr>
                </a:tc>
                <a:tc>
                  <a:txBody>
                    <a:bodyPr/>
                    <a:lstStyle/>
                    <a:p>
                      <a:pPr algn="ctr" fontAlgn="ctr"/>
                      <a:r>
                        <a:rPr lang="en-US" sz="1800" u="none" strike="noStrike" dirty="0">
                          <a:effectLst/>
                          <a:latin typeface="Calibri Light" panose="020F0302020204030204" pitchFamily="34" charset="0"/>
                          <a:cs typeface="Calibri" panose="020F0502020204030204" pitchFamily="34" charset="0"/>
                        </a:rPr>
                        <a:t>EP</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800" u="none" strike="noStrike" dirty="0">
                          <a:effectLst/>
                          <a:latin typeface="Calibri Light" panose="020F0302020204030204" pitchFamily="34" charset="0"/>
                          <a:cs typeface="Calibri" panose="020F0502020204030204" pitchFamily="34" charset="0"/>
                        </a:rPr>
                        <a:t>EVT</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800" u="none" strike="noStrike" dirty="0">
                          <a:effectLst/>
                          <a:latin typeface="Calibri Light" panose="020F0302020204030204" pitchFamily="34" charset="0"/>
                          <a:cs typeface="Calibri" panose="020F0502020204030204" pitchFamily="34" charset="0"/>
                        </a:rPr>
                        <a:t>DVT</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800" u="none" strike="noStrike" dirty="0">
                          <a:effectLst/>
                          <a:latin typeface="Calibri Light" panose="020F0302020204030204" pitchFamily="34" charset="0"/>
                          <a:cs typeface="Calibri" panose="020F0502020204030204" pitchFamily="34" charset="0"/>
                        </a:rPr>
                        <a:t>PVT or 1st Batch</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ctr"/>
                      <a:r>
                        <a:rPr lang="en-US" sz="1800" u="none" strike="noStrike" dirty="0">
                          <a:effectLst/>
                          <a:latin typeface="Calibri Light" panose="020F0302020204030204" pitchFamily="34" charset="0"/>
                          <a:cs typeface="Calibri" panose="020F0502020204030204" pitchFamily="34" charset="0"/>
                        </a:rPr>
                        <a:t>High Volume SWAG</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0"/>
                  </a:ext>
                </a:extLst>
              </a:tr>
              <a:tr h="457200">
                <a:tc>
                  <a:txBody>
                    <a:bodyPr/>
                    <a:lstStyle/>
                    <a:p>
                      <a:pPr marL="230188" lvl="1" indent="0" algn="l" fontAlgn="b">
                        <a:tabLst/>
                      </a:pPr>
                      <a:r>
                        <a:rPr lang="en-US" sz="1800" u="none" strike="noStrike" dirty="0">
                          <a:effectLst/>
                          <a:latin typeface="Calibri Light" panose="020F0302020204030204" pitchFamily="34" charset="0"/>
                          <a:cs typeface="Calibri" panose="020F0502020204030204" pitchFamily="34" charset="0"/>
                        </a:rPr>
                        <a:t>Mechanicals</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$260.60</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a:effectLst/>
                          <a:latin typeface="Calibri Light" panose="020F0302020204030204" pitchFamily="34" charset="0"/>
                          <a:cs typeface="Calibri" panose="020F0502020204030204" pitchFamily="34" charset="0"/>
                        </a:rPr>
                        <a:t>$65.15</a:t>
                      </a:r>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a:effectLst/>
                          <a:latin typeface="Calibri Light" panose="020F0302020204030204" pitchFamily="34" charset="0"/>
                          <a:cs typeface="Calibri" panose="020F0502020204030204" pitchFamily="34" charset="0"/>
                        </a:rPr>
                        <a:t>$65.15</a:t>
                      </a:r>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$60.15</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$54.05</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extLst>
                  <a:ext uri="{0D108BD9-81ED-4DB2-BD59-A6C34878D82A}">
                    <a16:rowId xmlns:a16="http://schemas.microsoft.com/office/drawing/2014/main" val="10001"/>
                  </a:ext>
                </a:extLst>
              </a:tr>
              <a:tr h="457200">
                <a:tc>
                  <a:txBody>
                    <a:bodyPr/>
                    <a:lstStyle/>
                    <a:p>
                      <a:pPr marL="230188" lvl="1" indent="0" algn="l" fontAlgn="b"/>
                      <a:r>
                        <a:rPr lang="en-US" sz="1800" u="none" strike="noStrike" dirty="0">
                          <a:effectLst/>
                          <a:latin typeface="Calibri Light" panose="020F0302020204030204" pitchFamily="34" charset="0"/>
                          <a:cs typeface="Calibri" panose="020F0502020204030204" pitchFamily="34" charset="0"/>
                        </a:rPr>
                        <a:t>Hardware</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solidFill>
                      <a:srgbClr val="E9EDF4"/>
                    </a:solidFill>
                  </a:tcP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$86.24</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$79.61</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a:effectLst/>
                          <a:latin typeface="Calibri Light" panose="020F0302020204030204" pitchFamily="34" charset="0"/>
                          <a:cs typeface="Calibri" panose="020F0502020204030204" pitchFamily="34" charset="0"/>
                        </a:rPr>
                        <a:t>$79.61</a:t>
                      </a:r>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a:effectLst/>
                          <a:latin typeface="Calibri Light" panose="020F0302020204030204" pitchFamily="34" charset="0"/>
                          <a:cs typeface="Calibri" panose="020F0502020204030204" pitchFamily="34" charset="0"/>
                        </a:rPr>
                        <a:t>$26.29</a:t>
                      </a:r>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$20.34</a:t>
                      </a:r>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2756510980"/>
                  </a:ext>
                </a:extLst>
              </a:tr>
              <a:tr h="274320">
                <a:tc>
                  <a:txBody>
                    <a:bodyPr/>
                    <a:lstStyle/>
                    <a:p>
                      <a:pPr lvl="1" algn="l"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930023701"/>
                  </a:ext>
                </a:extLst>
              </a:tr>
              <a:tr h="457200">
                <a:tc>
                  <a:txBody>
                    <a:bodyPr/>
                    <a:lstStyle/>
                    <a:p>
                      <a:pPr marL="230188" lvl="1" indent="0" algn="l" fontAlgn="b"/>
                      <a:r>
                        <a:rPr lang="en-US" sz="1800" u="none" strike="noStrike" dirty="0">
                          <a:effectLst/>
                          <a:latin typeface="Calibri Light" panose="020F0302020204030204" pitchFamily="34" charset="0"/>
                          <a:cs typeface="Calibri" panose="020F0502020204030204" pitchFamily="34" charset="0"/>
                        </a:rPr>
                        <a:t>Total Direct Material</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$346.84</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$144.76</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$144.76</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$86.44</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$74.39</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57434007"/>
                  </a:ext>
                </a:extLst>
              </a:tr>
              <a:tr h="274320">
                <a:tc>
                  <a:txBody>
                    <a:bodyPr/>
                    <a:lstStyle/>
                    <a:p>
                      <a:pPr lvl="1" algn="l"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0"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2"/>
                  </a:ext>
                </a:extLst>
              </a:tr>
              <a:tr h="457200">
                <a:tc>
                  <a:txBody>
                    <a:bodyPr/>
                    <a:lstStyle/>
                    <a:p>
                      <a:pPr marL="230188" lvl="1" indent="0" algn="l" fontAlgn="b"/>
                      <a:r>
                        <a:rPr lang="en-US" sz="1800" u="none" strike="noStrike" dirty="0">
                          <a:effectLst/>
                          <a:latin typeface="Calibri Light" panose="020F0302020204030204" pitchFamily="34" charset="0"/>
                          <a:cs typeface="Calibri" panose="020F0502020204030204" pitchFamily="34" charset="0"/>
                        </a:rPr>
                        <a:t>Average Selling Price</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$175.00</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tc>
                  <a:txBody>
                    <a:bodyPr/>
                    <a:lstStyle/>
                    <a:p>
                      <a:pPr algn="ctr" fontAlgn="b"/>
                      <a:r>
                        <a:rPr lang="en-US" sz="1800" u="none" strike="noStrike" dirty="0">
                          <a:effectLst/>
                          <a:latin typeface="Calibri Light" panose="020F0302020204030204" pitchFamily="34" charset="0"/>
                          <a:cs typeface="Calibri" panose="020F0502020204030204" pitchFamily="34" charset="0"/>
                        </a:rPr>
                        <a:t>$165.00</a:t>
                      </a:r>
                      <a:endParaRPr lang="en-US" sz="1800" b="1" i="0" u="none" strike="noStrike" dirty="0">
                        <a:solidFill>
                          <a:srgbClr val="000000"/>
                        </a:solidFill>
                        <a:effectLst/>
                        <a:latin typeface="Calibri Light" panose="020F0302020204030204" pitchFamily="34" charset="0"/>
                        <a:cs typeface="Calibri" panose="020F050202020403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Long term product roadmap</a:t>
            </a:r>
            <a:endParaRPr dirty="0"/>
          </a:p>
        </p:txBody>
      </p:sp>
      <p:graphicFrame>
        <p:nvGraphicFramePr>
          <p:cNvPr id="4" name="Table 3"/>
          <p:cNvGraphicFramePr>
            <a:graphicFrameLocks noGrp="1"/>
          </p:cNvGraphicFramePr>
          <p:nvPr>
            <p:extLst>
              <p:ext uri="{D42A27DB-BD31-4B8C-83A1-F6EECF244321}">
                <p14:modId xmlns:p14="http://schemas.microsoft.com/office/powerpoint/2010/main" val="1416693336"/>
              </p:ext>
            </p:extLst>
          </p:nvPr>
        </p:nvGraphicFramePr>
        <p:xfrm>
          <a:off x="1024200" y="3236514"/>
          <a:ext cx="9719640" cy="3213848"/>
        </p:xfrm>
        <a:graphic>
          <a:graphicData uri="http://schemas.openxmlformats.org/drawingml/2006/table">
            <a:tbl>
              <a:tblPr firstRow="1" bandRow="1">
                <a:tableStyleId>{5C22544A-7EE6-4342-B048-85BDC9FD1C3A}</a:tableStyleId>
              </a:tblPr>
              <a:tblGrid>
                <a:gridCol w="2433657">
                  <a:extLst>
                    <a:ext uri="{9D8B030D-6E8A-4147-A177-3AD203B41FA5}">
                      <a16:colId xmlns:a16="http://schemas.microsoft.com/office/drawing/2014/main" val="20000"/>
                    </a:ext>
                  </a:extLst>
                </a:gridCol>
                <a:gridCol w="7285983">
                  <a:extLst>
                    <a:ext uri="{9D8B030D-6E8A-4147-A177-3AD203B41FA5}">
                      <a16:colId xmlns:a16="http://schemas.microsoft.com/office/drawing/2014/main" val="20001"/>
                    </a:ext>
                  </a:extLst>
                </a:gridCol>
              </a:tblGrid>
              <a:tr h="472520">
                <a:tc>
                  <a:txBody>
                    <a:bodyPr/>
                    <a:lstStyle/>
                    <a:p>
                      <a:pPr algn="ctr"/>
                      <a:r>
                        <a:rPr lang="en-US" sz="1600" dirty="0">
                          <a:latin typeface="Calibri Light" panose="020F0302020204030204" pitchFamily="34" charset="0"/>
                        </a:rPr>
                        <a:t>Generation</a:t>
                      </a:r>
                    </a:p>
                  </a:txBody>
                  <a:tcPr anchor="ctr"/>
                </a:tc>
                <a:tc>
                  <a:txBody>
                    <a:bodyPr/>
                    <a:lstStyle/>
                    <a:p>
                      <a:pPr algn="ctr"/>
                      <a:r>
                        <a:rPr lang="en-US" sz="1600" dirty="0">
                          <a:latin typeface="Calibri Light" panose="020F0302020204030204" pitchFamily="34" charset="0"/>
                        </a:rPr>
                        <a:t>Description</a:t>
                      </a:r>
                    </a:p>
                  </a:txBody>
                  <a:tcPr anchor="ctr"/>
                </a:tc>
                <a:extLst>
                  <a:ext uri="{0D108BD9-81ED-4DB2-BD59-A6C34878D82A}">
                    <a16:rowId xmlns:a16="http://schemas.microsoft.com/office/drawing/2014/main" val="10000"/>
                  </a:ext>
                </a:extLst>
              </a:tr>
              <a:tr h="685332">
                <a:tc>
                  <a:txBody>
                    <a:bodyPr/>
                    <a:lstStyle/>
                    <a:p>
                      <a:pPr algn="ctr">
                        <a:lnSpc>
                          <a:spcPct val="100000"/>
                        </a:lnSpc>
                      </a:pPr>
                      <a:r>
                        <a:rPr lang="en-US" sz="1600" i="1" dirty="0">
                          <a:solidFill>
                            <a:srgbClr val="000000"/>
                          </a:solidFill>
                          <a:latin typeface="Calibri Light" panose="020F0302020204030204" pitchFamily="34" charset="0"/>
                        </a:rPr>
                        <a:t>fenestra</a:t>
                      </a:r>
                      <a:r>
                        <a:rPr lang="en-US" sz="1600" dirty="0">
                          <a:solidFill>
                            <a:srgbClr val="000000"/>
                          </a:solidFill>
                          <a:latin typeface="Calibri Light" panose="020F0302020204030204" pitchFamily="34" charset="0"/>
                        </a:rPr>
                        <a:t> v1.0</a:t>
                      </a:r>
                      <a:endParaRPr sz="1600" dirty="0">
                        <a:latin typeface="Calibri Light" panose="020F0302020204030204" pitchFamily="34" charset="0"/>
                      </a:endParaRPr>
                    </a:p>
                  </a:txBody>
                  <a:tcPr anchor="ctr"/>
                </a:tc>
                <a:tc>
                  <a:txBody>
                    <a:bodyPr/>
                    <a:lstStyle/>
                    <a:p>
                      <a:pPr algn="ctr">
                        <a:lnSpc>
                          <a:spcPct val="100000"/>
                        </a:lnSpc>
                      </a:pPr>
                      <a:r>
                        <a:rPr lang="en-US" sz="1600" dirty="0">
                          <a:solidFill>
                            <a:srgbClr val="000000"/>
                          </a:solidFill>
                          <a:latin typeface="Calibri Light" panose="020F0302020204030204" pitchFamily="34" charset="0"/>
                        </a:rPr>
                        <a:t>Attachment for horizontal sliding windows</a:t>
                      </a:r>
                      <a:endParaRPr sz="1600" dirty="0">
                        <a:latin typeface="Calibri Light" panose="020F0302020204030204" pitchFamily="34" charset="0"/>
                      </a:endParaRPr>
                    </a:p>
                  </a:txBody>
                  <a:tcPr anchor="ctr"/>
                </a:tc>
                <a:extLst>
                  <a:ext uri="{0D108BD9-81ED-4DB2-BD59-A6C34878D82A}">
                    <a16:rowId xmlns:a16="http://schemas.microsoft.com/office/drawing/2014/main" val="10001"/>
                  </a:ext>
                </a:extLst>
              </a:tr>
              <a:tr h="685332">
                <a:tc>
                  <a:txBody>
                    <a:bodyPr/>
                    <a:lstStyle/>
                    <a:p>
                      <a:pPr algn="ctr">
                        <a:lnSpc>
                          <a:spcPct val="100000"/>
                        </a:lnSpc>
                      </a:pPr>
                      <a:r>
                        <a:rPr lang="en-US" sz="1600" i="1" dirty="0">
                          <a:solidFill>
                            <a:srgbClr val="000000"/>
                          </a:solidFill>
                          <a:latin typeface="Calibri Light" panose="020F0302020204030204" pitchFamily="34" charset="0"/>
                        </a:rPr>
                        <a:t>fenestra</a:t>
                      </a:r>
                      <a:r>
                        <a:rPr lang="en-US" sz="1600" dirty="0">
                          <a:solidFill>
                            <a:srgbClr val="000000"/>
                          </a:solidFill>
                          <a:latin typeface="Calibri Light" panose="020F0302020204030204" pitchFamily="34" charset="0"/>
                        </a:rPr>
                        <a:t> v2.0</a:t>
                      </a:r>
                      <a:endParaRPr sz="1600" dirty="0">
                        <a:latin typeface="Calibri Light" panose="020F0302020204030204" pitchFamily="34" charset="0"/>
                      </a:endParaRPr>
                    </a:p>
                  </a:txBody>
                  <a:tcPr anchor="ctr"/>
                </a:tc>
                <a:tc>
                  <a:txBody>
                    <a:bodyPr/>
                    <a:lstStyle/>
                    <a:p>
                      <a:pPr algn="ctr">
                        <a:lnSpc>
                          <a:spcPct val="100000"/>
                        </a:lnSpc>
                      </a:pPr>
                      <a:r>
                        <a:rPr lang="en-US" sz="1600" dirty="0">
                          <a:solidFill>
                            <a:srgbClr val="000000"/>
                          </a:solidFill>
                          <a:latin typeface="Calibri Light" panose="020F0302020204030204" pitchFamily="34" charset="0"/>
                        </a:rPr>
                        <a:t>Attachment for vertical sliding windows</a:t>
                      </a:r>
                      <a:endParaRPr sz="1600" dirty="0">
                        <a:latin typeface="Calibri Light" panose="020F0302020204030204" pitchFamily="34" charset="0"/>
                      </a:endParaRPr>
                    </a:p>
                  </a:txBody>
                  <a:tcPr anchor="ctr"/>
                </a:tc>
                <a:extLst>
                  <a:ext uri="{0D108BD9-81ED-4DB2-BD59-A6C34878D82A}">
                    <a16:rowId xmlns:a16="http://schemas.microsoft.com/office/drawing/2014/main" val="10004"/>
                  </a:ext>
                </a:extLst>
              </a:tr>
              <a:tr h="685332">
                <a:tc>
                  <a:txBody>
                    <a:bodyPr/>
                    <a:lstStyle/>
                    <a:p>
                      <a:pPr algn="ctr">
                        <a:lnSpc>
                          <a:spcPct val="100000"/>
                        </a:lnSpc>
                      </a:pPr>
                      <a:r>
                        <a:rPr lang="en-US" sz="1600" i="1" dirty="0">
                          <a:solidFill>
                            <a:srgbClr val="000000"/>
                          </a:solidFill>
                          <a:latin typeface="Calibri Light" panose="020F0302020204030204" pitchFamily="34" charset="0"/>
                        </a:rPr>
                        <a:t>fenestra</a:t>
                      </a:r>
                      <a:r>
                        <a:rPr lang="en-US" sz="1600" dirty="0">
                          <a:solidFill>
                            <a:srgbClr val="000000"/>
                          </a:solidFill>
                          <a:latin typeface="Calibri Light" panose="020F0302020204030204" pitchFamily="34" charset="0"/>
                        </a:rPr>
                        <a:t> v3.0</a:t>
                      </a:r>
                      <a:endParaRPr sz="1600" dirty="0">
                        <a:latin typeface="Calibri Light" panose="020F0302020204030204" pitchFamily="34" charset="0"/>
                      </a:endParaRPr>
                    </a:p>
                  </a:txBody>
                  <a:tcPr anchor="ctr"/>
                </a:tc>
                <a:tc>
                  <a:txBody>
                    <a:bodyPr/>
                    <a:lstStyle/>
                    <a:p>
                      <a:pPr algn="ctr">
                        <a:lnSpc>
                          <a:spcPct val="100000"/>
                        </a:lnSpc>
                      </a:pPr>
                      <a:r>
                        <a:rPr lang="en-US" sz="1600" baseline="0" dirty="0">
                          <a:solidFill>
                            <a:srgbClr val="000000"/>
                          </a:solidFill>
                          <a:latin typeface="Calibri Light" panose="020F0302020204030204" pitchFamily="34" charset="0"/>
                        </a:rPr>
                        <a:t>Connectivity on additional platforms (Apple Home Kit – Google Brillo)</a:t>
                      </a:r>
                      <a:endParaRPr sz="1600" dirty="0">
                        <a:latin typeface="Calibri Light" panose="020F0302020204030204" pitchFamily="34" charset="0"/>
                      </a:endParaRPr>
                    </a:p>
                  </a:txBody>
                  <a:tcPr anchor="ctr"/>
                </a:tc>
                <a:extLst>
                  <a:ext uri="{0D108BD9-81ED-4DB2-BD59-A6C34878D82A}">
                    <a16:rowId xmlns:a16="http://schemas.microsoft.com/office/drawing/2014/main" val="10002"/>
                  </a:ext>
                </a:extLst>
              </a:tr>
              <a:tr h="685332">
                <a:tc>
                  <a:txBody>
                    <a:bodyPr/>
                    <a:lstStyle/>
                    <a:p>
                      <a:pPr algn="ctr">
                        <a:lnSpc>
                          <a:spcPct val="100000"/>
                        </a:lnSpc>
                      </a:pPr>
                      <a:r>
                        <a:rPr lang="en-US" sz="1600" i="1" dirty="0">
                          <a:solidFill>
                            <a:srgbClr val="000000"/>
                          </a:solidFill>
                          <a:latin typeface="Calibri Light" panose="020F0302020204030204" pitchFamily="34" charset="0"/>
                        </a:rPr>
                        <a:t>fenestra</a:t>
                      </a:r>
                      <a:r>
                        <a:rPr lang="en-US" sz="1600" dirty="0">
                          <a:solidFill>
                            <a:srgbClr val="000000"/>
                          </a:solidFill>
                          <a:latin typeface="Calibri Light" panose="020F0302020204030204" pitchFamily="34" charset="0"/>
                        </a:rPr>
                        <a:t> v4.0</a:t>
                      </a:r>
                      <a:endParaRPr sz="1600" dirty="0">
                        <a:latin typeface="Calibri Light" panose="020F0302020204030204" pitchFamily="34" charset="0"/>
                      </a:endParaRPr>
                    </a:p>
                  </a:txBody>
                  <a:tcPr anchor="ctr"/>
                </a:tc>
                <a:tc>
                  <a:txBody>
                    <a:bodyPr/>
                    <a:lstStyle/>
                    <a:p>
                      <a:pPr algn="ctr">
                        <a:lnSpc>
                          <a:spcPct val="100000"/>
                        </a:lnSpc>
                      </a:pPr>
                      <a:r>
                        <a:rPr lang="en-US" sz="1600" b="1" dirty="0">
                          <a:solidFill>
                            <a:srgbClr val="000000"/>
                          </a:solidFill>
                          <a:latin typeface="Calibri Light" panose="020F0302020204030204" pitchFamily="34" charset="0"/>
                        </a:rPr>
                        <a:t>Turn-Key solution for window OEM’s (Pella, Andersen Windows, Milgard…)</a:t>
                      </a:r>
                      <a:endParaRPr lang="en-US" sz="1600" b="1" dirty="0">
                        <a:latin typeface="Calibri Light" panose="020F0302020204030204" pitchFamily="34" charset="0"/>
                      </a:endParaRPr>
                    </a:p>
                  </a:txBody>
                  <a:tcPr anchor="ctr"/>
                </a:tc>
                <a:extLst>
                  <a:ext uri="{0D108BD9-81ED-4DB2-BD59-A6C34878D82A}">
                    <a16:rowId xmlns:a16="http://schemas.microsoft.com/office/drawing/2014/main" val="10003"/>
                  </a:ext>
                </a:extLst>
              </a:tr>
            </a:tbl>
          </a:graphicData>
        </a:graphic>
      </p:graphicFrame>
      <p:sp>
        <p:nvSpPr>
          <p:cNvPr id="5" name="Rectangle 4"/>
          <p:cNvSpPr/>
          <p:nvPr/>
        </p:nvSpPr>
        <p:spPr>
          <a:xfrm>
            <a:off x="1024200" y="2067480"/>
            <a:ext cx="9719640" cy="1000274"/>
          </a:xfrm>
          <a:prstGeom prst="rect">
            <a:avLst/>
          </a:prstGeom>
        </p:spPr>
        <p:txBody>
          <a:bodyPr wrap="square">
            <a:spAutoFit/>
          </a:bodyPr>
          <a:lstStyle/>
          <a:p>
            <a:pPr>
              <a:spcAft>
                <a:spcPts val="600"/>
              </a:spcAft>
            </a:pPr>
            <a:r>
              <a:rPr lang="en-US" dirty="0">
                <a:solidFill>
                  <a:srgbClr val="000000"/>
                </a:solidFill>
                <a:latin typeface="Calibri Light" panose="020F0302020204030204" pitchFamily="34" charset="0"/>
              </a:rPr>
              <a:t>For fenestra v1.0, we are </a:t>
            </a:r>
            <a:r>
              <a:rPr lang="en-US" u="sng" dirty="0">
                <a:solidFill>
                  <a:srgbClr val="000000"/>
                </a:solidFill>
                <a:latin typeface="Calibri Light" panose="020F0302020204030204" pitchFamily="34" charset="0"/>
              </a:rPr>
              <a:t>laser focused</a:t>
            </a:r>
            <a:r>
              <a:rPr lang="en-US" dirty="0">
                <a:solidFill>
                  <a:srgbClr val="000000"/>
                </a:solidFill>
                <a:latin typeface="Calibri Light" panose="020F0302020204030204" pitchFamily="34" charset="0"/>
              </a:rPr>
              <a:t>: just one just one type of window, on just one Smart Home platform. </a:t>
            </a:r>
          </a:p>
          <a:p>
            <a:pPr>
              <a:spcAft>
                <a:spcPts val="1800"/>
              </a:spcAft>
            </a:pPr>
            <a:r>
              <a:rPr lang="en-US" dirty="0">
                <a:solidFill>
                  <a:srgbClr val="000000"/>
                </a:solidFill>
                <a:latin typeface="Calibri Light" panose="020F0302020204030204" pitchFamily="34" charset="0"/>
              </a:rPr>
              <a:t>Our long term target though, is to have a solution for </a:t>
            </a:r>
            <a:r>
              <a:rPr lang="en-US" u="sng" dirty="0">
                <a:solidFill>
                  <a:srgbClr val="000000"/>
                </a:solidFill>
                <a:latin typeface="Calibri Light" panose="020F0302020204030204" pitchFamily="34" charset="0"/>
              </a:rPr>
              <a:t>every type of window and every major platform</a:t>
            </a:r>
            <a:r>
              <a:rPr lang="en-US" dirty="0">
                <a:solidFill>
                  <a:srgbClr val="000000"/>
                </a:solidFill>
                <a:latin typeface="Calibri Light" panose="020F0302020204030204" pitchFamily="34"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Why </a:t>
            </a:r>
            <a:r>
              <a:rPr lang="en-US" sz="5000" b="1" i="1" dirty="0">
                <a:solidFill>
                  <a:srgbClr val="0D0D0D"/>
                </a:solidFill>
                <a:latin typeface="Calibri Light"/>
              </a:rPr>
              <a:t>fenestra</a:t>
            </a:r>
            <a:r>
              <a:rPr lang="en-US" sz="5000" dirty="0">
                <a:solidFill>
                  <a:srgbClr val="0D0D0D"/>
                </a:solidFill>
                <a:latin typeface="Calibri Light"/>
              </a:rPr>
              <a:t> will succeed</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1024199" y="2286000"/>
            <a:ext cx="10114855" cy="3046988"/>
          </a:xfrm>
          <a:prstGeom prst="rect">
            <a:avLst/>
          </a:prstGeom>
        </p:spPr>
        <p:txBody>
          <a:bodyPr wrap="square">
            <a:spAutoFit/>
          </a:bodyPr>
          <a:lstStyle/>
          <a:p>
            <a:pPr marL="285750" indent="-285750">
              <a:spcBef>
                <a:spcPts val="600"/>
              </a:spcBef>
              <a:buFont typeface="Arial" charset="0"/>
              <a:buChar char="•"/>
            </a:pPr>
            <a:r>
              <a:rPr lang="en-US" dirty="0">
                <a:solidFill>
                  <a:srgbClr val="000000"/>
                </a:solidFill>
                <a:latin typeface="Calibri Light" panose="020F0302020204030204" pitchFamily="34" charset="0"/>
              </a:rPr>
              <a:t>smart </a:t>
            </a: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is the owner of a patent pending which encompasses the intelligent, safe and efficient operation of a home window</a:t>
            </a:r>
          </a:p>
          <a:p>
            <a:pPr marL="285750" indent="-285750">
              <a:spcBef>
                <a:spcPts val="600"/>
              </a:spcBef>
              <a:buFont typeface="Arial" charset="0"/>
              <a:buChar char="•"/>
            </a:pPr>
            <a:endParaRPr lang="en-US" dirty="0">
              <a:solidFill>
                <a:srgbClr val="000000"/>
              </a:solidFill>
              <a:latin typeface="Calibri Light" panose="020F0302020204030204" pitchFamily="34" charset="0"/>
            </a:endParaRPr>
          </a:p>
          <a:p>
            <a:pPr marL="285750" indent="-285750">
              <a:spcBef>
                <a:spcPts val="600"/>
              </a:spcBef>
              <a:buFont typeface="Arial" charset="0"/>
              <a:buChar char="•"/>
            </a:pP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is the first and only smart window technology which solves indoor air quality problems in a truly eco-friendly way.</a:t>
            </a:r>
          </a:p>
          <a:p>
            <a:pPr marL="285750" indent="-285750">
              <a:spcBef>
                <a:spcPts val="600"/>
              </a:spcBef>
              <a:buFont typeface="Arial" charset="0"/>
              <a:buChar char="•"/>
            </a:pPr>
            <a:endParaRPr lang="en-US" dirty="0">
              <a:solidFill>
                <a:srgbClr val="000000"/>
              </a:solidFill>
              <a:latin typeface="Calibri Light" panose="020F0302020204030204" pitchFamily="34" charset="0"/>
            </a:endParaRPr>
          </a:p>
          <a:p>
            <a:pPr marL="285750" indent="-285750">
              <a:spcBef>
                <a:spcPts val="600"/>
              </a:spcBef>
              <a:buFont typeface="Arial" charset="0"/>
              <a:buChar char="•"/>
            </a:pP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is a clean and easy way to reduce energy use and costs.</a:t>
            </a:r>
          </a:p>
          <a:p>
            <a:pPr marL="285750" indent="-285750">
              <a:spcBef>
                <a:spcPts val="600"/>
              </a:spcBef>
              <a:buFont typeface="Arial" charset="0"/>
              <a:buChar char="•"/>
            </a:pPr>
            <a:endParaRPr lang="en-US" dirty="0">
              <a:solidFill>
                <a:srgbClr val="000000"/>
              </a:solidFill>
              <a:latin typeface="Calibri Light" panose="020F0302020204030204" pitchFamily="34" charset="0"/>
            </a:endParaRPr>
          </a:p>
          <a:p>
            <a:pPr marL="285750" indent="-285750">
              <a:spcBef>
                <a:spcPts val="600"/>
              </a:spcBef>
              <a:buFont typeface="Arial" charset="0"/>
              <a:buChar char="•"/>
            </a:pPr>
            <a:r>
              <a:rPr lang="en-US" dirty="0">
                <a:solidFill>
                  <a:srgbClr val="000000"/>
                </a:solidFill>
                <a:latin typeface="Calibri Light" panose="020F0302020204030204" pitchFamily="34" charset="0"/>
              </a:rPr>
              <a:t>Our team has the </a:t>
            </a:r>
            <a:r>
              <a:rPr lang="en-US" b="1" dirty="0">
                <a:solidFill>
                  <a:srgbClr val="000000"/>
                </a:solidFill>
                <a:latin typeface="Calibri Light" panose="020F0302020204030204" pitchFamily="34" charset="0"/>
              </a:rPr>
              <a:t>experience</a:t>
            </a:r>
            <a:r>
              <a:rPr lang="en-US" dirty="0">
                <a:solidFill>
                  <a:srgbClr val="000000"/>
                </a:solidFill>
                <a:latin typeface="Calibri Light" panose="020F0302020204030204" pitchFamily="34" charset="0"/>
              </a:rPr>
              <a:t>, </a:t>
            </a:r>
            <a:r>
              <a:rPr lang="en-US" b="1" dirty="0">
                <a:solidFill>
                  <a:srgbClr val="000000"/>
                </a:solidFill>
                <a:latin typeface="Calibri Light" panose="020F0302020204030204" pitchFamily="34" charset="0"/>
              </a:rPr>
              <a:t>vision</a:t>
            </a:r>
            <a:r>
              <a:rPr lang="en-US" dirty="0">
                <a:solidFill>
                  <a:srgbClr val="000000"/>
                </a:solidFill>
                <a:latin typeface="Calibri Light" panose="020F0302020204030204" pitchFamily="34" charset="0"/>
              </a:rPr>
              <a:t> and </a:t>
            </a:r>
            <a:r>
              <a:rPr lang="en-US" b="1" dirty="0">
                <a:solidFill>
                  <a:srgbClr val="000000"/>
                </a:solidFill>
                <a:latin typeface="Calibri Light" panose="020F0302020204030204" pitchFamily="34" charset="0"/>
              </a:rPr>
              <a:t>passion</a:t>
            </a:r>
            <a:r>
              <a:rPr lang="en-US" dirty="0">
                <a:solidFill>
                  <a:srgbClr val="000000"/>
                </a:solidFill>
                <a:latin typeface="Calibri Light" panose="020F0302020204030204" pitchFamily="34" charset="0"/>
              </a:rPr>
              <a:t> to make </a:t>
            </a: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a success.</a:t>
            </a:r>
          </a:p>
        </p:txBody>
      </p:sp>
    </p:spTree>
    <p:extLst>
      <p:ext uri="{BB962C8B-B14F-4D97-AF65-F5344CB8AC3E}">
        <p14:creationId xmlns:p14="http://schemas.microsoft.com/office/powerpoint/2010/main" val="688136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In Depth Slides</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In Depth: Security</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1024200" y="2286000"/>
            <a:ext cx="9719640" cy="3985706"/>
          </a:xfrm>
          <a:prstGeom prst="rect">
            <a:avLst/>
          </a:prstGeom>
        </p:spPr>
        <p:txBody>
          <a:bodyPr wrap="square">
            <a:spAutoFit/>
          </a:bodyPr>
          <a:lstStyle/>
          <a:p>
            <a:pPr>
              <a:spcAft>
                <a:spcPts val="1800"/>
              </a:spcAft>
            </a:pPr>
            <a:r>
              <a:rPr lang="en-US" b="1" dirty="0">
                <a:solidFill>
                  <a:srgbClr val="000000"/>
                </a:solidFill>
                <a:latin typeface="Calibri Light" panose="020F0302020204030204" pitchFamily="34" charset="0"/>
              </a:rPr>
              <a:t>User interviews revealed that most people feel worried about opening their windows and leaving them unsupervised. </a:t>
            </a:r>
          </a:p>
          <a:p>
            <a:pPr marL="285750" indent="-285750">
              <a:spcBef>
                <a:spcPts val="600"/>
              </a:spcBef>
              <a:buFont typeface="Arial" charset="0"/>
              <a:buChar char="•"/>
            </a:pPr>
            <a:r>
              <a:rPr lang="en-US" b="1" dirty="0">
                <a:solidFill>
                  <a:srgbClr val="000000"/>
                </a:solidFill>
                <a:latin typeface="Calibri Light" panose="020F0302020204030204" pitchFamily="34" charset="0"/>
              </a:rPr>
              <a:t>SmartThings</a:t>
            </a:r>
            <a:r>
              <a:rPr lang="en-US" dirty="0">
                <a:solidFill>
                  <a:srgbClr val="000000"/>
                </a:solidFill>
                <a:latin typeface="Calibri Light" panose="020F0302020204030204" pitchFamily="34" charset="0"/>
              </a:rPr>
              <a:t> secure wireless communications and back-end </a:t>
            </a:r>
          </a:p>
          <a:p>
            <a:pPr marL="285750" indent="-285750">
              <a:spcBef>
                <a:spcPts val="600"/>
              </a:spcBef>
              <a:buFont typeface="Arial" charset="0"/>
              <a:buChar char="•"/>
            </a:pPr>
            <a:r>
              <a:rPr lang="en-US" dirty="0">
                <a:solidFill>
                  <a:srgbClr val="000000"/>
                </a:solidFill>
                <a:latin typeface="Calibri Light" panose="020F0302020204030204" pitchFamily="34" charset="0"/>
              </a:rPr>
              <a:t>Onboard electronics: loud piezo buzzer + presence (IR Sensor) &amp; movement (Accelerometer) sensors</a:t>
            </a:r>
          </a:p>
          <a:p>
            <a:pPr marL="285750" indent="-285750">
              <a:spcBef>
                <a:spcPts val="600"/>
              </a:spcBef>
              <a:buFont typeface="Arial" charset="0"/>
              <a:buChar char="•"/>
            </a:pPr>
            <a:r>
              <a:rPr lang="en-US" dirty="0">
                <a:solidFill>
                  <a:srgbClr val="000000"/>
                </a:solidFill>
                <a:latin typeface="Calibri Light" panose="020F0302020204030204" pitchFamily="34" charset="0"/>
              </a:rPr>
              <a:t>Homeowner can adjust window opening amount and opt for small opening when away from home</a:t>
            </a:r>
          </a:p>
          <a:p>
            <a:pPr marL="285750" indent="-285750">
              <a:spcBef>
                <a:spcPts val="600"/>
              </a:spcBef>
              <a:buFont typeface="Arial" charset="0"/>
              <a:buChar char="•"/>
            </a:pPr>
            <a:r>
              <a:rPr lang="en-US" dirty="0">
                <a:solidFill>
                  <a:srgbClr val="000000"/>
                </a:solidFill>
                <a:latin typeface="Calibri Light" panose="020F0302020204030204" pitchFamily="34" charset="0"/>
              </a:rPr>
              <a:t>Alarm escalation:</a:t>
            </a:r>
          </a:p>
          <a:p>
            <a:pPr marL="800100" lvl="1" indent="-342900">
              <a:spcBef>
                <a:spcPts val="600"/>
              </a:spcBef>
              <a:buFont typeface="Courier New" charset="0"/>
              <a:buChar char="o"/>
            </a:pPr>
            <a:r>
              <a:rPr lang="en-US" dirty="0">
                <a:solidFill>
                  <a:srgbClr val="000000"/>
                </a:solidFill>
                <a:latin typeface="Calibri Light" panose="020F0302020204030204" pitchFamily="34" charset="0"/>
              </a:rPr>
              <a:t>Movement and/or presence triggers audible alarm, closes window, and sends notification</a:t>
            </a:r>
          </a:p>
          <a:p>
            <a:pPr marL="800100" lvl="1" indent="-342900">
              <a:spcBef>
                <a:spcPts val="600"/>
              </a:spcBef>
              <a:buFont typeface="Courier New" charset="0"/>
              <a:buChar char="o"/>
            </a:pPr>
            <a:r>
              <a:rPr lang="en-US" dirty="0">
                <a:solidFill>
                  <a:srgbClr val="000000"/>
                </a:solidFill>
                <a:latin typeface="Calibri Light" panose="020F0302020204030204" pitchFamily="34" charset="0"/>
              </a:rPr>
              <a:t>Interference during alarm triggers second alarm, sends emergency notification</a:t>
            </a:r>
          </a:p>
          <a:p>
            <a:pPr marL="800100" lvl="1" indent="-342900">
              <a:spcBef>
                <a:spcPts val="600"/>
              </a:spcBef>
              <a:buFont typeface="Courier New" charset="0"/>
              <a:buChar char="o"/>
            </a:pPr>
            <a:r>
              <a:rPr lang="en-US" dirty="0">
                <a:solidFill>
                  <a:srgbClr val="000000"/>
                </a:solidFill>
                <a:latin typeface="Calibri Light" panose="020F0302020204030204" pitchFamily="34" charset="0"/>
              </a:rPr>
              <a:t>Using IFTTT further actions can be taken for second alarm like a direct phone call to homeowner or neighbor</a:t>
            </a:r>
          </a:p>
          <a:p>
            <a:pPr marL="285750" indent="-285750">
              <a:spcBef>
                <a:spcPts val="600"/>
              </a:spcBef>
              <a:buFont typeface="Arial" charset="0"/>
              <a:buChar char="•"/>
            </a:pPr>
            <a:r>
              <a:rPr lang="en-US" dirty="0">
                <a:solidFill>
                  <a:srgbClr val="000000"/>
                </a:solidFill>
                <a:latin typeface="Calibri Light" panose="020F0302020204030204" pitchFamily="34" charset="0"/>
              </a:rPr>
              <a:t>Future development: Integrate with 3</a:t>
            </a:r>
            <a:r>
              <a:rPr lang="en-US" baseline="30000" dirty="0">
                <a:solidFill>
                  <a:srgbClr val="000000"/>
                </a:solidFill>
                <a:latin typeface="Calibri Light" panose="020F0302020204030204" pitchFamily="34" charset="0"/>
              </a:rPr>
              <a:t>rd</a:t>
            </a:r>
            <a:r>
              <a:rPr lang="en-US" dirty="0">
                <a:solidFill>
                  <a:srgbClr val="000000"/>
                </a:solidFill>
                <a:latin typeface="Calibri Light" panose="020F0302020204030204" pitchFamily="34" charset="0"/>
              </a:rPr>
              <a:t> party security systems and components</a:t>
            </a:r>
          </a:p>
        </p:txBody>
      </p:sp>
    </p:spTree>
    <p:extLst>
      <p:ext uri="{BB962C8B-B14F-4D97-AF65-F5344CB8AC3E}">
        <p14:creationId xmlns:p14="http://schemas.microsoft.com/office/powerpoint/2010/main" val="1556702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In Depth: A/C energy savings</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481939" y="2509943"/>
            <a:ext cx="5068256" cy="3016210"/>
          </a:xfrm>
          <a:prstGeom prst="rect">
            <a:avLst/>
          </a:prstGeom>
        </p:spPr>
        <p:txBody>
          <a:bodyPr wrap="square">
            <a:spAutoFit/>
          </a:bodyPr>
          <a:lstStyle/>
          <a:p>
            <a:pPr>
              <a:spcAft>
                <a:spcPts val="1200"/>
              </a:spcAft>
            </a:pPr>
            <a:r>
              <a:rPr lang="en-US" dirty="0">
                <a:solidFill>
                  <a:srgbClr val="000000"/>
                </a:solidFill>
                <a:latin typeface="Calibri Light" panose="020F0302020204030204" pitchFamily="34" charset="0"/>
              </a:rPr>
              <a:t>Analysis of the data from the Net-Zero Energy Residential Test Facility (</a:t>
            </a:r>
            <a:r>
              <a:rPr lang="en-US" dirty="0">
                <a:solidFill>
                  <a:srgbClr val="000000"/>
                </a:solidFill>
                <a:latin typeface="Calibri Light" panose="020F0302020204030204" pitchFamily="34" charset="0"/>
                <a:hlinkClick r:id="rId2"/>
              </a:rPr>
              <a:t>NZERTF</a:t>
            </a:r>
            <a:r>
              <a:rPr lang="en-US" dirty="0">
                <a:solidFill>
                  <a:srgbClr val="000000"/>
                </a:solidFill>
                <a:latin typeface="Calibri Light" panose="020F0302020204030204" pitchFamily="34" charset="0"/>
              </a:rPr>
              <a:t>) helped us explore energy saving strategies. Our insights lead us to design an algorithm which operates the home windows based on weather conditions.</a:t>
            </a:r>
          </a:p>
          <a:p>
            <a:pPr>
              <a:spcAft>
                <a:spcPts val="1200"/>
              </a:spcAft>
            </a:pPr>
            <a:r>
              <a:rPr lang="en-US" dirty="0">
                <a:solidFill>
                  <a:srgbClr val="000000"/>
                </a:solidFill>
                <a:latin typeface="Calibri Light" panose="020F0302020204030204" pitchFamily="34" charset="0"/>
              </a:rPr>
              <a:t>The graph shows the amount of energy used for A/C each month, followed by the opportunity our algorithm identified, and finally the projected energy use. The yellow balloons show the percentage savings expected for each month.</a:t>
            </a: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603" t="5231" r="5023" b="4790"/>
          <a:stretch/>
        </p:blipFill>
        <p:spPr bwMode="auto">
          <a:xfrm>
            <a:off x="5648447" y="2258872"/>
            <a:ext cx="5962407" cy="321057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23901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In Depth: Safety</a:t>
            </a:r>
            <a:endParaRPr dirty="0"/>
          </a:p>
        </p:txBody>
      </p:sp>
      <p:sp>
        <p:nvSpPr>
          <p:cNvPr id="244" name="TextShape 2"/>
          <p:cNvSpPr txBox="1"/>
          <p:nvPr/>
        </p:nvSpPr>
        <p:spPr>
          <a:xfrm>
            <a:off x="1024200" y="2286000"/>
            <a:ext cx="9719640" cy="4023000"/>
          </a:xfrm>
          <a:prstGeom prst="rect">
            <a:avLst/>
          </a:prstGeom>
        </p:spPr>
        <p:txBody>
          <a:bodyPr lIns="45720" rIns="45720"/>
          <a:lstStyle/>
          <a:p>
            <a:endParaRPr dirty="0"/>
          </a:p>
        </p:txBody>
      </p:sp>
      <p:sp>
        <p:nvSpPr>
          <p:cNvPr id="2" name="Rectangle 1"/>
          <p:cNvSpPr/>
          <p:nvPr/>
        </p:nvSpPr>
        <p:spPr>
          <a:xfrm>
            <a:off x="1024199" y="2286000"/>
            <a:ext cx="10114855" cy="2416046"/>
          </a:xfrm>
          <a:prstGeom prst="rect">
            <a:avLst/>
          </a:prstGeom>
        </p:spPr>
        <p:txBody>
          <a:bodyPr wrap="square">
            <a:spAutoFit/>
          </a:bodyPr>
          <a:lstStyle/>
          <a:p>
            <a:pPr>
              <a:spcAft>
                <a:spcPts val="1800"/>
              </a:spcAft>
            </a:pPr>
            <a:r>
              <a:rPr lang="en-US" b="1" dirty="0">
                <a:solidFill>
                  <a:srgbClr val="000000"/>
                </a:solidFill>
                <a:latin typeface="Calibri Light" panose="020F0302020204030204" pitchFamily="34" charset="0"/>
              </a:rPr>
              <a:t>User interviews revealed that people feel concerned about their windows moving without notice, while kids and pets are around. Also mentioned were concerns for emergency situations.  </a:t>
            </a:r>
          </a:p>
          <a:p>
            <a:pPr marL="285750" indent="-285750">
              <a:spcBef>
                <a:spcPts val="600"/>
              </a:spcBef>
              <a:buFont typeface="Arial" charset="0"/>
              <a:buChar char="•"/>
            </a:pPr>
            <a:r>
              <a:rPr lang="en-US" dirty="0">
                <a:solidFill>
                  <a:srgbClr val="000000"/>
                </a:solidFill>
                <a:latin typeface="Calibri Light" panose="020F0302020204030204" pitchFamily="34" charset="0"/>
              </a:rPr>
              <a:t>Onboard electronics carefully track movement of the window and can detect obstructions. In case of an obstruction, </a:t>
            </a: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will reverse its movement to avoid pinching a pet or person and will notify the homeowner.</a:t>
            </a:r>
          </a:p>
          <a:p>
            <a:pPr marL="285750" indent="-285750">
              <a:spcBef>
                <a:spcPts val="600"/>
              </a:spcBef>
              <a:buFont typeface="Arial" charset="0"/>
              <a:buChar char="•"/>
            </a:pPr>
            <a:r>
              <a:rPr lang="en-US" dirty="0">
                <a:solidFill>
                  <a:srgbClr val="000000"/>
                </a:solidFill>
                <a:latin typeface="Calibri Light" panose="020F0302020204030204" pitchFamily="34" charset="0"/>
              </a:rPr>
              <a:t>A quick release mechanism allows the homeowner to open or close the window in case the device has no power or in the event of an emergency.</a:t>
            </a:r>
          </a:p>
        </p:txBody>
      </p:sp>
    </p:spTree>
    <p:extLst>
      <p:ext uri="{BB962C8B-B14F-4D97-AF65-F5344CB8AC3E}">
        <p14:creationId xmlns:p14="http://schemas.microsoft.com/office/powerpoint/2010/main" val="118651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Team</a:t>
            </a:r>
            <a:endParaRPr dirty="0"/>
          </a:p>
        </p:txBody>
      </p:sp>
      <p:pic>
        <p:nvPicPr>
          <p:cNvPr id="168" name="Picture 2"/>
          <p:cNvPicPr/>
          <p:nvPr/>
        </p:nvPicPr>
        <p:blipFill>
          <a:blip r:embed="rId3" cstate="print"/>
          <a:stretch>
            <a:fillRect/>
          </a:stretch>
        </p:blipFill>
        <p:spPr>
          <a:xfrm>
            <a:off x="813960" y="2205709"/>
            <a:ext cx="1279800" cy="1279800"/>
          </a:xfrm>
          <a:prstGeom prst="rect">
            <a:avLst/>
          </a:prstGeom>
        </p:spPr>
      </p:pic>
      <p:pic>
        <p:nvPicPr>
          <p:cNvPr id="169" name="Picture 3"/>
          <p:cNvPicPr/>
          <p:nvPr/>
        </p:nvPicPr>
        <p:blipFill>
          <a:blip r:embed="rId4" cstate="print"/>
          <a:stretch>
            <a:fillRect/>
          </a:stretch>
        </p:blipFill>
        <p:spPr>
          <a:xfrm>
            <a:off x="813960" y="3681286"/>
            <a:ext cx="1279800" cy="1279800"/>
          </a:xfrm>
          <a:prstGeom prst="rect">
            <a:avLst/>
          </a:prstGeom>
        </p:spPr>
      </p:pic>
      <p:pic>
        <p:nvPicPr>
          <p:cNvPr id="170" name="Picture 4"/>
          <p:cNvPicPr/>
          <p:nvPr/>
        </p:nvPicPr>
        <p:blipFill>
          <a:blip r:embed="rId5" cstate="print"/>
          <a:stretch>
            <a:fillRect/>
          </a:stretch>
        </p:blipFill>
        <p:spPr>
          <a:xfrm>
            <a:off x="813960" y="5159639"/>
            <a:ext cx="1279800" cy="1279800"/>
          </a:xfrm>
          <a:prstGeom prst="rect">
            <a:avLst/>
          </a:prstGeom>
        </p:spPr>
      </p:pic>
      <p:sp>
        <p:nvSpPr>
          <p:cNvPr id="171" name="CustomShape 2"/>
          <p:cNvSpPr/>
          <p:nvPr/>
        </p:nvSpPr>
        <p:spPr>
          <a:xfrm>
            <a:off x="2317052" y="2192504"/>
            <a:ext cx="9235440" cy="1187640"/>
          </a:xfrm>
          <a:prstGeom prst="rect">
            <a:avLst/>
          </a:prstGeom>
        </p:spPr>
        <p:txBody>
          <a:bodyPr wrap="none" lIns="90000" tIns="45000" rIns="90000" bIns="45000"/>
          <a:lstStyle/>
          <a:p>
            <a:pPr>
              <a:lnSpc>
                <a:spcPct val="100000"/>
              </a:lnSpc>
              <a:tabLst>
                <a:tab pos="5368925" algn="l"/>
              </a:tabLst>
            </a:pPr>
            <a:r>
              <a:rPr lang="en-US" sz="1600" u="sng" dirty="0">
                <a:latin typeface="Calibri Light" panose="020F0302020204030204" pitchFamily="34" charset="0"/>
                <a:cs typeface="Calibri Light" panose="020F0302020204030204" pitchFamily="34" charset="0"/>
                <a:hlinkClick r:id="rId6" tooltip="LinkedIn"/>
              </a:rPr>
              <a:t>Jesús F. Treviño</a:t>
            </a:r>
            <a:r>
              <a:rPr lang="en-US" sz="1600" dirty="0">
                <a:latin typeface="Calibri Light" panose="020F0302020204030204" pitchFamily="34" charset="0"/>
                <a:cs typeface="Calibri Light" panose="020F0302020204030204" pitchFamily="34" charset="0"/>
              </a:rPr>
              <a:t>	Founder and CEO
Mechanical Engineer, Tecnológico de Monterrey </a:t>
            </a:r>
            <a:endParaRPr sz="1600" dirty="0">
              <a:latin typeface="Calibri Light" panose="020F0302020204030204" pitchFamily="34" charset="0"/>
              <a:cs typeface="Calibri Light" panose="020F0302020204030204" pitchFamily="34" charset="0"/>
            </a:endParaRPr>
          </a:p>
          <a:p>
            <a:pPr>
              <a:lnSpc>
                <a:spcPct val="100000"/>
              </a:lnSpc>
            </a:pPr>
            <a:r>
              <a:rPr lang="en-US" sz="1600" dirty="0">
                <a:latin typeface="Calibri Light" panose="020F0302020204030204" pitchFamily="34" charset="0"/>
                <a:cs typeface="Calibri Light" panose="020F0302020204030204" pitchFamily="34" charset="0"/>
              </a:rPr>
              <a:t>MBA, Carnegie Mellon University</a:t>
            </a:r>
            <a:endParaRPr sz="1600" dirty="0">
              <a:latin typeface="Calibri Light" panose="020F0302020204030204" pitchFamily="34" charset="0"/>
              <a:cs typeface="Calibri Light" panose="020F0302020204030204" pitchFamily="34" charset="0"/>
            </a:endParaRPr>
          </a:p>
          <a:p>
            <a:pPr>
              <a:lnSpc>
                <a:spcPct val="100000"/>
              </a:lnSpc>
            </a:pPr>
            <a:r>
              <a:rPr lang="en-US" sz="1600" dirty="0">
                <a:latin typeface="Calibri Light" panose="020F0302020204030204" pitchFamily="34" charset="0"/>
                <a:cs typeface="Calibri Light" panose="020F0302020204030204" pitchFamily="34" charset="0"/>
              </a:rPr>
              <a:t>Directly responsible for production launches in the USA and Mexico for the automotive industry.</a:t>
            </a:r>
          </a:p>
          <a:p>
            <a:pPr>
              <a:lnSpc>
                <a:spcPct val="100000"/>
              </a:lnSpc>
            </a:pPr>
            <a:r>
              <a:rPr lang="en-US" sz="1600" dirty="0">
                <a:latin typeface="Calibri Light" panose="020F0302020204030204" pitchFamily="34" charset="0"/>
                <a:cs typeface="Calibri Light" panose="020F0302020204030204" pitchFamily="34" charset="0"/>
              </a:rPr>
              <a:t>Team member for production launches in China for gaming consoles and tablet computers.</a:t>
            </a:r>
            <a:endParaRPr sz="1600" dirty="0">
              <a:latin typeface="Calibri Light" panose="020F0302020204030204" pitchFamily="34" charset="0"/>
              <a:cs typeface="Calibri Light" panose="020F0302020204030204" pitchFamily="34" charset="0"/>
            </a:endParaRPr>
          </a:p>
        </p:txBody>
      </p:sp>
      <p:sp>
        <p:nvSpPr>
          <p:cNvPr id="172" name="CustomShape 3"/>
          <p:cNvSpPr/>
          <p:nvPr/>
        </p:nvSpPr>
        <p:spPr>
          <a:xfrm>
            <a:off x="2317053" y="3784791"/>
            <a:ext cx="9235440" cy="1075764"/>
          </a:xfrm>
          <a:prstGeom prst="rect">
            <a:avLst/>
          </a:prstGeom>
        </p:spPr>
        <p:txBody>
          <a:bodyPr wrap="square" lIns="90000" tIns="45000" rIns="90000" bIns="45000">
            <a:spAutoFit/>
          </a:bodyPr>
          <a:lstStyle/>
          <a:p>
            <a:pPr defTabSz="922338">
              <a:lnSpc>
                <a:spcPct val="100000"/>
              </a:lnSpc>
              <a:tabLst>
                <a:tab pos="5368925" algn="l"/>
              </a:tabLst>
            </a:pPr>
            <a:r>
              <a:rPr lang="en-US" sz="1600" u="sng" dirty="0">
                <a:solidFill>
                  <a:srgbClr val="6B9F25"/>
                </a:solidFill>
                <a:latin typeface="Calibri Light" panose="020F0302020204030204" pitchFamily="34" charset="0"/>
                <a:cs typeface="Calibri Light" panose="020F0302020204030204" pitchFamily="34" charset="0"/>
                <a:hlinkClick r:id="rId7"/>
              </a:rPr>
              <a:t>Daniel E. Treviño</a:t>
            </a:r>
            <a:r>
              <a:rPr lang="en-US" sz="1600" dirty="0">
                <a:solidFill>
                  <a:srgbClr val="000000"/>
                </a:solidFill>
                <a:latin typeface="Calibri Light" panose="020F0302020204030204" pitchFamily="34" charset="0"/>
                <a:cs typeface="Calibri Light" panose="020F0302020204030204" pitchFamily="34" charset="0"/>
              </a:rPr>
              <a:t>	Co-Founder and CTO
Software Engineer, Tecnológico de Monterrey</a:t>
            </a:r>
          </a:p>
          <a:p>
            <a:pPr defTabSz="922338">
              <a:lnSpc>
                <a:spcPct val="100000"/>
              </a:lnSpc>
              <a:tabLst>
                <a:tab pos="5368925" algn="l"/>
              </a:tabLst>
            </a:pPr>
            <a:r>
              <a:rPr lang="en-US" sz="1600" dirty="0">
                <a:solidFill>
                  <a:srgbClr val="000000"/>
                </a:solidFill>
                <a:latin typeface="Calibri Light" panose="020F0302020204030204" pitchFamily="34" charset="0"/>
                <a:cs typeface="Calibri Light" panose="020F0302020204030204" pitchFamily="34" charset="0"/>
              </a:rPr>
              <a:t>Over 9 years of experience in the embedded software industry working for Qualcomm and Texas Instruments. Have successfully contributed in launching mobile phones to all major U.S. wireless carriers.</a:t>
            </a:r>
            <a:endParaRPr lang="en-US" sz="1600" dirty="0">
              <a:latin typeface="Calibri Light" panose="020F0302020204030204" pitchFamily="34" charset="0"/>
              <a:cs typeface="Calibri Light" panose="020F0302020204030204" pitchFamily="34" charset="0"/>
            </a:endParaRPr>
          </a:p>
        </p:txBody>
      </p:sp>
      <p:sp>
        <p:nvSpPr>
          <p:cNvPr id="173" name="CustomShape 4"/>
          <p:cNvSpPr/>
          <p:nvPr/>
        </p:nvSpPr>
        <p:spPr>
          <a:xfrm>
            <a:off x="2317052" y="5152554"/>
            <a:ext cx="9235440" cy="1187640"/>
          </a:xfrm>
          <a:prstGeom prst="rect">
            <a:avLst/>
          </a:prstGeom>
        </p:spPr>
        <p:txBody>
          <a:bodyPr wrap="square" lIns="90000" tIns="45000" rIns="90000" bIns="45000">
            <a:noAutofit/>
          </a:bodyPr>
          <a:lstStyle/>
          <a:p>
            <a:pPr>
              <a:lnSpc>
                <a:spcPct val="100000"/>
              </a:lnSpc>
              <a:tabLst>
                <a:tab pos="5368925" algn="l"/>
              </a:tabLst>
            </a:pPr>
            <a:r>
              <a:rPr lang="en-US" sz="1600" u="sng" dirty="0">
                <a:solidFill>
                  <a:srgbClr val="6B9F25"/>
                </a:solidFill>
                <a:latin typeface="Calibri Light" panose="020F0302020204030204" pitchFamily="34" charset="0"/>
                <a:cs typeface="Calibri Light" panose="020F0302020204030204" pitchFamily="34" charset="0"/>
                <a:hlinkClick r:id="rId8"/>
              </a:rPr>
              <a:t>Misael Pérez</a:t>
            </a:r>
            <a:r>
              <a:rPr lang="en-US" sz="1600" dirty="0">
                <a:solidFill>
                  <a:srgbClr val="000000"/>
                </a:solidFill>
                <a:latin typeface="Calibri Light" panose="020F0302020204030204" pitchFamily="34" charset="0"/>
                <a:cs typeface="Calibri Light" panose="020F0302020204030204" pitchFamily="34" charset="0"/>
              </a:rPr>
              <a:t>	Lead Hardware Engineer</a:t>
            </a:r>
            <a:endParaRPr sz="1600" dirty="0">
              <a:latin typeface="Calibri Light" panose="020F0302020204030204" pitchFamily="34" charset="0"/>
              <a:cs typeface="Calibri Light" panose="020F0302020204030204" pitchFamily="34" charset="0"/>
            </a:endParaRPr>
          </a:p>
          <a:p>
            <a:pPr>
              <a:lnSpc>
                <a:spcPct val="100000"/>
              </a:lnSpc>
            </a:pPr>
            <a:r>
              <a:rPr lang="en-US" sz="1600" dirty="0">
                <a:solidFill>
                  <a:srgbClr val="000000"/>
                </a:solidFill>
                <a:latin typeface="Calibri Light" panose="020F0302020204030204" pitchFamily="34" charset="0"/>
                <a:cs typeface="Calibri Light" panose="020F0302020204030204" pitchFamily="34" charset="0"/>
              </a:rPr>
              <a:t>Electronics Engineer, Universidad de Guadalajara</a:t>
            </a:r>
            <a:endParaRPr sz="1600" dirty="0">
              <a:latin typeface="Calibri Light" panose="020F0302020204030204" pitchFamily="34" charset="0"/>
              <a:cs typeface="Calibri Light" panose="020F0302020204030204" pitchFamily="34" charset="0"/>
            </a:endParaRPr>
          </a:p>
          <a:p>
            <a:pPr>
              <a:lnSpc>
                <a:spcPct val="100000"/>
              </a:lnSpc>
            </a:pPr>
            <a:r>
              <a:rPr lang="en-US" sz="1600" dirty="0">
                <a:solidFill>
                  <a:srgbClr val="000000"/>
                </a:solidFill>
                <a:latin typeface="Calibri Light" panose="020F0302020204030204" pitchFamily="34" charset="0"/>
                <a:cs typeface="Calibri Light" panose="020F0302020204030204" pitchFamily="34" charset="0"/>
              </a:rPr>
              <a:t>Robotics, Kanazawa Institute of Technology</a:t>
            </a:r>
            <a:endParaRPr lang="en-US" sz="1600" dirty="0">
              <a:latin typeface="Calibri Light" panose="020F0302020204030204" pitchFamily="34" charset="0"/>
              <a:cs typeface="Calibri Light" panose="020F0302020204030204" pitchFamily="34" charset="0"/>
            </a:endParaRPr>
          </a:p>
          <a:p>
            <a:pPr>
              <a:lnSpc>
                <a:spcPct val="100000"/>
              </a:lnSpc>
            </a:pPr>
            <a:r>
              <a:rPr lang="en-US" sz="1600" dirty="0">
                <a:solidFill>
                  <a:srgbClr val="000000"/>
                </a:solidFill>
                <a:latin typeface="Calibri Light" panose="020F0302020204030204" pitchFamily="34" charset="0"/>
                <a:cs typeface="Calibri Light" panose="020F0302020204030204" pitchFamily="34" charset="0"/>
              </a:rPr>
              <a:t>Over 10 years of experience in design, test and manufacture of consumer electronics ranging from servers and game consoles to wearables. </a:t>
            </a:r>
            <a:endParaRPr sz="1600" dirty="0">
              <a:latin typeface="Calibri Light" panose="020F0302020204030204" pitchFamily="34" charset="0"/>
              <a:cs typeface="Calibri Light" panose="020F03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What we do &amp; why</a:t>
            </a:r>
            <a:endParaRPr dirty="0"/>
          </a:p>
        </p:txBody>
      </p:sp>
      <p:sp>
        <p:nvSpPr>
          <p:cNvPr id="175" name="CustomShape 2"/>
          <p:cNvSpPr/>
          <p:nvPr/>
        </p:nvSpPr>
        <p:spPr>
          <a:xfrm>
            <a:off x="1024200" y="2067480"/>
            <a:ext cx="9719640" cy="4133906"/>
          </a:xfrm>
          <a:prstGeom prst="rect">
            <a:avLst/>
          </a:prstGeom>
        </p:spPr>
        <p:txBody>
          <a:bodyPr lIns="90000" tIns="45000" rIns="90000" bIns="45000"/>
          <a:lstStyle/>
          <a:p>
            <a:pPr>
              <a:spcAft>
                <a:spcPts val="2400"/>
              </a:spcAft>
            </a:pPr>
            <a:r>
              <a:rPr lang="en-US" sz="2400" b="1" i="1" dirty="0">
                <a:solidFill>
                  <a:srgbClr val="000000"/>
                </a:solidFill>
                <a:latin typeface="Calibri Light" panose="020F0302020204030204" pitchFamily="34" charset="0"/>
                <a:cs typeface="Calibri" panose="020F0502020204030204" pitchFamily="34" charset="0"/>
              </a:rPr>
              <a:t>1. fenestra </a:t>
            </a:r>
            <a:r>
              <a:rPr lang="en-US" sz="2400" i="1" u="sng" dirty="0">
                <a:solidFill>
                  <a:srgbClr val="000000"/>
                </a:solidFill>
                <a:latin typeface="Calibri Light" panose="020F0302020204030204" pitchFamily="34" charset="0"/>
                <a:cs typeface="Calibri" panose="020F0502020204030204" pitchFamily="34" charset="0"/>
              </a:rPr>
              <a:t>improves people's health</a:t>
            </a:r>
            <a:endParaRPr sz="2400" dirty="0">
              <a:latin typeface="Calibri Light" panose="020F0302020204030204" pitchFamily="34" charset="0"/>
              <a:cs typeface="Calibri" panose="020F0502020204030204" pitchFamily="34" charset="0"/>
            </a:endParaRPr>
          </a:p>
          <a:p>
            <a:pPr>
              <a:lnSpc>
                <a:spcPct val="120000"/>
              </a:lnSpc>
            </a:pPr>
            <a:r>
              <a:rPr lang="en-US" dirty="0">
                <a:solidFill>
                  <a:srgbClr val="000000"/>
                </a:solidFill>
                <a:latin typeface="Calibri Light" panose="020F0302020204030204" pitchFamily="34" charset="0"/>
                <a:cs typeface="Calibri" panose="020F0502020204030204" pitchFamily="34" charset="0"/>
              </a:rPr>
              <a:t>FACT- The air you breathe inside your home is dirty, in fact, it's 5 to 10 times as dirty as the air outside.</a:t>
            </a:r>
          </a:p>
          <a:p>
            <a:pPr>
              <a:lnSpc>
                <a:spcPct val="120000"/>
              </a:lnSpc>
            </a:pPr>
            <a:endParaRPr lang="en-US" dirty="0">
              <a:solidFill>
                <a:srgbClr val="000000"/>
              </a:solidFill>
              <a:latin typeface="Calibri Light" panose="020F0302020204030204" pitchFamily="34" charset="0"/>
              <a:cs typeface="Calibri" panose="020F0502020204030204" pitchFamily="34" charset="0"/>
            </a:endParaRPr>
          </a:p>
          <a:p>
            <a:pPr>
              <a:lnSpc>
                <a:spcPct val="120000"/>
              </a:lnSpc>
            </a:pPr>
            <a:r>
              <a:rPr lang="en-US" b="1" dirty="0">
                <a:solidFill>
                  <a:srgbClr val="000000"/>
                </a:solidFill>
                <a:latin typeface="Calibri Light" panose="020F0302020204030204" pitchFamily="34" charset="0"/>
                <a:cs typeface="Calibri" panose="020F0502020204030204" pitchFamily="34" charset="0"/>
              </a:rPr>
              <a:t>PROBLEM</a:t>
            </a:r>
            <a:endParaRPr b="1" dirty="0">
              <a:latin typeface="Calibri Light" panose="020F0302020204030204" pitchFamily="34" charset="0"/>
              <a:cs typeface="Calibri" panose="020F0502020204030204" pitchFamily="34" charset="0"/>
            </a:endParaRPr>
          </a:p>
          <a:p>
            <a:pPr>
              <a:lnSpc>
                <a:spcPct val="120000"/>
              </a:lnSpc>
            </a:pPr>
            <a:r>
              <a:rPr lang="en-US" dirty="0">
                <a:solidFill>
                  <a:srgbClr val="000000"/>
                </a:solidFill>
                <a:latin typeface="Calibri Light" panose="020F0302020204030204" pitchFamily="34" charset="0"/>
                <a:cs typeface="Calibri" panose="020F0502020204030204" pitchFamily="34" charset="0"/>
              </a:rPr>
              <a:t>People would like to open their windows more often to let fresh air in, but are concerned of changing weather, pollen, and/or pollution.</a:t>
            </a:r>
            <a:endParaRPr lang="en-US" dirty="0">
              <a:latin typeface="Calibri Light" panose="020F0302020204030204" pitchFamily="34" charset="0"/>
              <a:cs typeface="Calibri" panose="020F0502020204030204" pitchFamily="34" charset="0"/>
            </a:endParaRPr>
          </a:p>
          <a:p>
            <a:pPr>
              <a:lnSpc>
                <a:spcPct val="120000"/>
              </a:lnSpc>
            </a:pPr>
            <a:endParaRPr lang="en-US" i="1" dirty="0">
              <a:solidFill>
                <a:srgbClr val="000000"/>
              </a:solidFill>
              <a:latin typeface="Calibri Light" panose="020F0302020204030204" pitchFamily="34" charset="0"/>
              <a:cs typeface="Calibri" panose="020F0502020204030204" pitchFamily="34" charset="0"/>
            </a:endParaRPr>
          </a:p>
          <a:p>
            <a:pPr>
              <a:lnSpc>
                <a:spcPct val="120000"/>
              </a:lnSpc>
            </a:pPr>
            <a:r>
              <a:rPr lang="en-US" b="1" dirty="0">
                <a:solidFill>
                  <a:srgbClr val="000000"/>
                </a:solidFill>
                <a:latin typeface="Calibri Light" panose="020F0302020204030204" pitchFamily="34" charset="0"/>
                <a:cs typeface="Calibri" panose="020F0502020204030204" pitchFamily="34" charset="0"/>
              </a:rPr>
              <a:t>SOLUTION</a:t>
            </a:r>
          </a:p>
          <a:p>
            <a:pPr>
              <a:lnSpc>
                <a:spcPct val="120000"/>
              </a:lnSpc>
            </a:pPr>
            <a:r>
              <a:rPr lang="en-US" b="1" i="1" dirty="0">
                <a:solidFill>
                  <a:srgbClr val="000000"/>
                </a:solidFill>
                <a:latin typeface="Calibri Light" panose="020F0302020204030204" pitchFamily="34" charset="0"/>
                <a:cs typeface="Calibri" panose="020F0502020204030204" pitchFamily="34" charset="0"/>
              </a:rPr>
              <a:t>fenestra</a:t>
            </a:r>
            <a:r>
              <a:rPr lang="en-US" dirty="0">
                <a:solidFill>
                  <a:srgbClr val="000000"/>
                </a:solidFill>
                <a:latin typeface="Calibri Light" panose="020F0302020204030204" pitchFamily="34" charset="0"/>
                <a:cs typeface="Calibri" panose="020F0502020204030204" pitchFamily="34" charset="0"/>
              </a:rPr>
              <a:t> understands outdoor weather conditions and automatically opens and closes the windows in your home at precisely the right moments. Fresh air from the outdoors circulates through your home, and flushes out dirty and stuffy air resulting in a healthier indoor environment.</a:t>
            </a:r>
            <a:endParaRPr dirty="0">
              <a:latin typeface="Calibri Light" panose="020F0302020204030204" pitchFamily="34" charset="0"/>
              <a:cs typeface="Calibri" panose="020F0502020204030204" pitchFamily="34" charset="0"/>
            </a:endParaRPr>
          </a:p>
          <a:p>
            <a:pPr>
              <a:lnSpc>
                <a:spcPct val="150000"/>
              </a:lnSpc>
            </a:pPr>
            <a:endParaRPr dirty="0">
              <a:latin typeface="Calibri Light" panose="020F0302020204030204" pitchFamily="34" charset="0"/>
            </a:endParaRPr>
          </a:p>
        </p:txBody>
      </p:sp>
      <p:sp>
        <p:nvSpPr>
          <p:cNvPr id="2" name="TextBox 1"/>
          <p:cNvSpPr txBox="1"/>
          <p:nvPr/>
        </p:nvSpPr>
        <p:spPr>
          <a:xfrm>
            <a:off x="10384024" y="2786071"/>
            <a:ext cx="214313" cy="246221"/>
          </a:xfrm>
          <a:prstGeom prst="rect">
            <a:avLst/>
          </a:prstGeom>
          <a:noFill/>
        </p:spPr>
        <p:txBody>
          <a:bodyPr wrap="square" rtlCol="0">
            <a:spAutoFit/>
          </a:bodyPr>
          <a:lstStyle/>
          <a:p>
            <a:r>
              <a:rPr lang="en-US" sz="1000" dirty="0">
                <a:latin typeface="Calibri" charset="0"/>
                <a:ea typeface="Calibri" charset="0"/>
                <a:cs typeface="Calibri" charset="0"/>
                <a:hlinkClick r:id="rId3"/>
              </a:rPr>
              <a:t>*</a:t>
            </a:r>
            <a:endParaRPr lang="en-US" sz="1000" dirty="0">
              <a:latin typeface="Calibri" charset="0"/>
              <a:ea typeface="Calibri" charset="0"/>
              <a:cs typeface="Calibri"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What we do &amp; why</a:t>
            </a:r>
            <a:endParaRPr dirty="0"/>
          </a:p>
        </p:txBody>
      </p:sp>
      <p:sp>
        <p:nvSpPr>
          <p:cNvPr id="177" name="CustomShape 2"/>
          <p:cNvSpPr/>
          <p:nvPr/>
        </p:nvSpPr>
        <p:spPr>
          <a:xfrm>
            <a:off x="1024200" y="2067480"/>
            <a:ext cx="9719640" cy="4153785"/>
          </a:xfrm>
          <a:prstGeom prst="rect">
            <a:avLst/>
          </a:prstGeom>
        </p:spPr>
        <p:txBody>
          <a:bodyPr lIns="90000" tIns="45000" rIns="90000" bIns="45000"/>
          <a:lstStyle/>
          <a:p>
            <a:pPr>
              <a:spcAft>
                <a:spcPts val="2400"/>
              </a:spcAft>
            </a:pPr>
            <a:r>
              <a:rPr lang="en-US" sz="2400" b="1" i="1" dirty="0">
                <a:solidFill>
                  <a:srgbClr val="000000"/>
                </a:solidFill>
                <a:latin typeface="Calibri Light" panose="020F0302020204030204" pitchFamily="34" charset="0"/>
                <a:cs typeface="Calibri" panose="020F0502020204030204" pitchFamily="34" charset="0"/>
              </a:rPr>
              <a:t>2. fenestra </a:t>
            </a:r>
            <a:r>
              <a:rPr lang="en-US" sz="2400" i="1" u="sng" dirty="0">
                <a:solidFill>
                  <a:srgbClr val="000000"/>
                </a:solidFill>
                <a:latin typeface="Calibri Light" panose="020F0302020204030204" pitchFamily="34" charset="0"/>
                <a:cs typeface="Calibri" panose="020F0502020204030204" pitchFamily="34" charset="0"/>
              </a:rPr>
              <a:t>saves people money</a:t>
            </a:r>
            <a:endParaRPr sz="2400" b="1" dirty="0">
              <a:latin typeface="Calibri Light" panose="020F0302020204030204" pitchFamily="34" charset="0"/>
              <a:cs typeface="Calibri" panose="020F0502020204030204" pitchFamily="34" charset="0"/>
            </a:endParaRPr>
          </a:p>
          <a:p>
            <a:pPr>
              <a:lnSpc>
                <a:spcPct val="120000"/>
              </a:lnSpc>
            </a:pPr>
            <a:r>
              <a:rPr lang="en-US" dirty="0">
                <a:solidFill>
                  <a:srgbClr val="000000"/>
                </a:solidFill>
                <a:latin typeface="Calibri Light" panose="020F0302020204030204" pitchFamily="34" charset="0"/>
              </a:rPr>
              <a:t>FACT- People spend 20% of their energy bill cooling their home. </a:t>
            </a:r>
          </a:p>
          <a:p>
            <a:pPr>
              <a:lnSpc>
                <a:spcPct val="120000"/>
              </a:lnSpc>
            </a:pPr>
            <a:endParaRPr lang="en-US" dirty="0">
              <a:solidFill>
                <a:srgbClr val="000000"/>
              </a:solidFill>
              <a:latin typeface="Calibri Light" panose="020F0302020204030204" pitchFamily="34" charset="0"/>
            </a:endParaRPr>
          </a:p>
          <a:p>
            <a:pPr>
              <a:lnSpc>
                <a:spcPct val="120000"/>
              </a:lnSpc>
            </a:pPr>
            <a:r>
              <a:rPr lang="en-US" b="1" dirty="0">
                <a:solidFill>
                  <a:srgbClr val="000000"/>
                </a:solidFill>
                <a:latin typeface="Calibri Light" panose="020F0302020204030204" pitchFamily="34" charset="0"/>
              </a:rPr>
              <a:t>PROBLEM</a:t>
            </a:r>
          </a:p>
          <a:p>
            <a:pPr>
              <a:lnSpc>
                <a:spcPct val="120000"/>
              </a:lnSpc>
            </a:pPr>
            <a:r>
              <a:rPr lang="en-US" dirty="0">
                <a:solidFill>
                  <a:srgbClr val="000000"/>
                </a:solidFill>
                <a:latin typeface="Calibri Light" panose="020F0302020204030204" pitchFamily="34" charset="0"/>
                <a:cs typeface="Calibri Light" panose="020F0302020204030204" pitchFamily="34" charset="0"/>
              </a:rPr>
              <a:t>People would like to open their windows more often to let fresh air in, but are not able to do so because they are not home, awake or even aware when outdoor conditions are just right.</a:t>
            </a:r>
            <a:endParaRPr lang="en-US" dirty="0">
              <a:latin typeface="Calibri Light" panose="020F0302020204030204" pitchFamily="34" charset="0"/>
              <a:cs typeface="Calibri Light" panose="020F0302020204030204" pitchFamily="34" charset="0"/>
            </a:endParaRPr>
          </a:p>
          <a:p>
            <a:pPr>
              <a:lnSpc>
                <a:spcPct val="120000"/>
              </a:lnSpc>
            </a:pPr>
            <a:endParaRPr lang="en-US" dirty="0">
              <a:latin typeface="Calibri Light" panose="020F0302020204030204" pitchFamily="34" charset="0"/>
            </a:endParaRPr>
          </a:p>
          <a:p>
            <a:pPr>
              <a:lnSpc>
                <a:spcPct val="120000"/>
              </a:lnSpc>
            </a:pPr>
            <a:r>
              <a:rPr lang="en-US" b="1" dirty="0">
                <a:latin typeface="Calibri Light" panose="020F0302020204030204" pitchFamily="34" charset="0"/>
              </a:rPr>
              <a:t>SOLUTION</a:t>
            </a:r>
            <a:endParaRPr b="1" dirty="0">
              <a:latin typeface="Calibri Light" panose="020F0302020204030204" pitchFamily="34" charset="0"/>
            </a:endParaRPr>
          </a:p>
          <a:p>
            <a:pPr>
              <a:lnSpc>
                <a:spcPct val="120000"/>
              </a:lnSpc>
            </a:pP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automatically opens your windows when outdoor temperature and humidity are ideal. This inflow of cool air from the outdoors helps decreases the use of A/C and can lower your energy bills 10% to 30%.</a:t>
            </a:r>
            <a:endParaRPr dirty="0">
              <a:latin typeface="Calibri Light" panose="020F0302020204030204" pitchFamily="34" charset="0"/>
            </a:endParaRPr>
          </a:p>
        </p:txBody>
      </p:sp>
      <p:sp>
        <p:nvSpPr>
          <p:cNvPr id="4" name="TextBox 3"/>
          <p:cNvSpPr txBox="1"/>
          <p:nvPr/>
        </p:nvSpPr>
        <p:spPr>
          <a:xfrm>
            <a:off x="6829416" y="2786071"/>
            <a:ext cx="214313" cy="246221"/>
          </a:xfrm>
          <a:prstGeom prst="rect">
            <a:avLst/>
          </a:prstGeom>
          <a:noFill/>
        </p:spPr>
        <p:txBody>
          <a:bodyPr wrap="square" rtlCol="0">
            <a:spAutoFit/>
          </a:bodyPr>
          <a:lstStyle/>
          <a:p>
            <a:r>
              <a:rPr lang="en-US" sz="1000" dirty="0">
                <a:latin typeface="Calibri" charset="0"/>
                <a:ea typeface="Calibri" charset="0"/>
                <a:cs typeface="Calibri" charset="0"/>
                <a:hlinkClick r:id="rId3"/>
              </a:rPr>
              <a:t>*</a:t>
            </a:r>
            <a:endParaRPr lang="en-US" sz="1000" dirty="0">
              <a:latin typeface="Calibri" charset="0"/>
              <a:ea typeface="Calibri" charset="0"/>
              <a:cs typeface="Calibri"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What we do &amp; why</a:t>
            </a:r>
            <a:endParaRPr dirty="0"/>
          </a:p>
        </p:txBody>
      </p:sp>
      <p:sp>
        <p:nvSpPr>
          <p:cNvPr id="5" name="CustomShape 2"/>
          <p:cNvSpPr/>
          <p:nvPr/>
        </p:nvSpPr>
        <p:spPr>
          <a:xfrm>
            <a:off x="1024200" y="2067480"/>
            <a:ext cx="9719640" cy="4153785"/>
          </a:xfrm>
          <a:prstGeom prst="rect">
            <a:avLst/>
          </a:prstGeom>
        </p:spPr>
        <p:txBody>
          <a:bodyPr lIns="90000" tIns="45000" rIns="90000" bIns="45000"/>
          <a:lstStyle/>
          <a:p>
            <a:pPr>
              <a:spcAft>
                <a:spcPts val="2400"/>
              </a:spcAft>
            </a:pPr>
            <a:r>
              <a:rPr lang="en-US" sz="2400" b="1" i="1" dirty="0">
                <a:solidFill>
                  <a:srgbClr val="000000"/>
                </a:solidFill>
                <a:latin typeface="Calibri Light" panose="020F0302020204030204" pitchFamily="34" charset="0"/>
              </a:rPr>
              <a:t>3. fenestra </a:t>
            </a:r>
            <a:r>
              <a:rPr lang="en-US" sz="2400" i="1" u="sng" dirty="0">
                <a:solidFill>
                  <a:srgbClr val="000000"/>
                </a:solidFill>
                <a:latin typeface="Calibri Light" panose="020F0302020204030204" pitchFamily="34" charset="0"/>
              </a:rPr>
              <a:t>makes life easy</a:t>
            </a:r>
            <a:endParaRPr lang="en-US" sz="2400" dirty="0">
              <a:latin typeface="Calibri Light" panose="020F0302020204030204" pitchFamily="34" charset="0"/>
            </a:endParaRPr>
          </a:p>
          <a:p>
            <a:pPr>
              <a:lnSpc>
                <a:spcPct val="120000"/>
              </a:lnSpc>
            </a:pPr>
            <a:r>
              <a:rPr lang="en-US" dirty="0">
                <a:solidFill>
                  <a:srgbClr val="000000"/>
                </a:solidFill>
                <a:latin typeface="Calibri Light" panose="020F0302020204030204" pitchFamily="34" charset="0"/>
                <a:cs typeface="Calibri Light" panose="020F0302020204030204" pitchFamily="34" charset="0"/>
              </a:rPr>
              <a:t>Most people are aware that opening windows in order to let fresh air in is beneficial</a:t>
            </a:r>
          </a:p>
          <a:p>
            <a:pPr>
              <a:lnSpc>
                <a:spcPct val="120000"/>
              </a:lnSpc>
            </a:pPr>
            <a:endParaRPr lang="en-US" dirty="0">
              <a:solidFill>
                <a:srgbClr val="000000"/>
              </a:solidFill>
              <a:latin typeface="Calibri Light" panose="020F0302020204030204" pitchFamily="34" charset="0"/>
              <a:cs typeface="Calibri Light" panose="020F0302020204030204" pitchFamily="34" charset="0"/>
            </a:endParaRPr>
          </a:p>
          <a:p>
            <a:pPr>
              <a:lnSpc>
                <a:spcPct val="120000"/>
              </a:lnSpc>
            </a:pPr>
            <a:r>
              <a:rPr lang="en-US" b="1" dirty="0">
                <a:solidFill>
                  <a:srgbClr val="000000"/>
                </a:solidFill>
                <a:latin typeface="Calibri Light" panose="020F0302020204030204" pitchFamily="34" charset="0"/>
                <a:cs typeface="Calibri Light" panose="020F0302020204030204" pitchFamily="34" charset="0"/>
              </a:rPr>
              <a:t>PROBLEM</a:t>
            </a:r>
          </a:p>
          <a:p>
            <a:pPr>
              <a:lnSpc>
                <a:spcPct val="120000"/>
              </a:lnSpc>
            </a:pPr>
            <a:r>
              <a:rPr lang="en-US" dirty="0">
                <a:solidFill>
                  <a:srgbClr val="000000"/>
                </a:solidFill>
                <a:latin typeface="Calibri Light" panose="020F0302020204030204" pitchFamily="34" charset="0"/>
                <a:cs typeface="Calibri Light" panose="020F0302020204030204" pitchFamily="34" charset="0"/>
              </a:rPr>
              <a:t>People don’t do it often because it’s inconvenient</a:t>
            </a:r>
            <a:endParaRPr lang="en-US" dirty="0">
              <a:latin typeface="Calibri Light" panose="020F0302020204030204" pitchFamily="34" charset="0"/>
              <a:cs typeface="Calibri Light" panose="020F0302020204030204" pitchFamily="34" charset="0"/>
            </a:endParaRPr>
          </a:p>
          <a:p>
            <a:pPr>
              <a:lnSpc>
                <a:spcPct val="120000"/>
              </a:lnSpc>
            </a:pPr>
            <a:endParaRPr lang="en-US" i="1" dirty="0">
              <a:solidFill>
                <a:srgbClr val="000000"/>
              </a:solidFill>
              <a:latin typeface="Calibri Light" panose="020F0302020204030204" pitchFamily="34" charset="0"/>
            </a:endParaRPr>
          </a:p>
          <a:p>
            <a:pPr>
              <a:lnSpc>
                <a:spcPct val="120000"/>
              </a:lnSpc>
            </a:pPr>
            <a:r>
              <a:rPr lang="en-US" b="1" dirty="0">
                <a:solidFill>
                  <a:srgbClr val="000000"/>
                </a:solidFill>
                <a:latin typeface="Calibri Light" panose="020F0302020204030204" pitchFamily="34" charset="0"/>
              </a:rPr>
              <a:t>SOLUTION</a:t>
            </a:r>
          </a:p>
          <a:p>
            <a:pPr>
              <a:lnSpc>
                <a:spcPct val="120000"/>
              </a:lnSpc>
            </a:pP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leverages the latest </a:t>
            </a:r>
            <a:r>
              <a:rPr lang="en-US" dirty="0" err="1">
                <a:solidFill>
                  <a:srgbClr val="000000"/>
                </a:solidFill>
                <a:latin typeface="Calibri Light" panose="020F0302020204030204" pitchFamily="34" charset="0"/>
              </a:rPr>
              <a:t>IoT</a:t>
            </a:r>
            <a:r>
              <a:rPr lang="en-US" dirty="0">
                <a:solidFill>
                  <a:srgbClr val="000000"/>
                </a:solidFill>
                <a:latin typeface="Calibri Light" panose="020F0302020204030204" pitchFamily="34" charset="0"/>
              </a:rPr>
              <a:t> technology, and </a:t>
            </a:r>
            <a:r>
              <a:rPr lang="en-US" u="sng" dirty="0">
                <a:solidFill>
                  <a:srgbClr val="000000"/>
                </a:solidFill>
                <a:latin typeface="Calibri Light" panose="020F0302020204030204" pitchFamily="34" charset="0"/>
              </a:rPr>
              <a:t>transforms</a:t>
            </a:r>
            <a:r>
              <a:rPr lang="en-US" dirty="0">
                <a:solidFill>
                  <a:srgbClr val="000000"/>
                </a:solidFill>
                <a:latin typeface="Calibri Light" panose="020F0302020204030204" pitchFamily="34" charset="0"/>
              </a:rPr>
              <a:t> the passive home window, into an active and smart component of the home ventilation system.</a:t>
            </a:r>
          </a:p>
          <a:p>
            <a:pPr>
              <a:lnSpc>
                <a:spcPct val="150000"/>
              </a:lnSpc>
            </a:pPr>
            <a:endParaRPr lang="en-US" dirty="0">
              <a:latin typeface="Calibri Light" panose="020F0302020204030204" pitchFamily="34" charset="0"/>
            </a:endParaRPr>
          </a:p>
          <a:p>
            <a:pPr>
              <a:spcAft>
                <a:spcPts val="2400"/>
              </a:spcAft>
            </a:pPr>
            <a:endParaRPr dirty="0">
              <a:latin typeface="Calibri Light" panose="020F0302020204030204" pitchFamily="34" charset="0"/>
            </a:endParaRPr>
          </a:p>
        </p:txBody>
      </p:sp>
    </p:spTree>
    <p:extLst>
      <p:ext uri="{BB962C8B-B14F-4D97-AF65-F5344CB8AC3E}">
        <p14:creationId xmlns:p14="http://schemas.microsoft.com/office/powerpoint/2010/main" val="107428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What we do &amp; why</a:t>
            </a:r>
            <a:endParaRPr dirty="0"/>
          </a:p>
        </p:txBody>
      </p:sp>
      <p:sp>
        <p:nvSpPr>
          <p:cNvPr id="4" name="CustomShape 2"/>
          <p:cNvSpPr/>
          <p:nvPr/>
        </p:nvSpPr>
        <p:spPr>
          <a:xfrm>
            <a:off x="1024200" y="2067480"/>
            <a:ext cx="9719640" cy="4153785"/>
          </a:xfrm>
          <a:prstGeom prst="rect">
            <a:avLst/>
          </a:prstGeom>
        </p:spPr>
        <p:txBody>
          <a:bodyPr lIns="90000" tIns="45000" rIns="90000" bIns="45000"/>
          <a:lstStyle/>
          <a:p>
            <a:pPr>
              <a:spcAft>
                <a:spcPts val="2400"/>
              </a:spcAft>
            </a:pPr>
            <a:r>
              <a:rPr lang="en-US" sz="2400" b="1" i="1" dirty="0">
                <a:solidFill>
                  <a:srgbClr val="000000"/>
                </a:solidFill>
                <a:latin typeface="Calibri Light" panose="020F0302020204030204" pitchFamily="34" charset="0"/>
                <a:cs typeface="Calibri" panose="020F0502020204030204" pitchFamily="34" charset="0"/>
              </a:rPr>
              <a:t>4. fenestra </a:t>
            </a:r>
            <a:r>
              <a:rPr lang="en-US" sz="2400" i="1" u="sng" dirty="0">
                <a:solidFill>
                  <a:srgbClr val="000000"/>
                </a:solidFill>
                <a:latin typeface="Calibri Light" panose="020F0302020204030204" pitchFamily="34" charset="0"/>
                <a:cs typeface="Calibri" panose="020F0502020204030204" pitchFamily="34" charset="0"/>
              </a:rPr>
              <a:t>gives people peace of mind</a:t>
            </a:r>
            <a:endParaRPr lang="en-US" sz="2400" dirty="0">
              <a:latin typeface="Calibri Light" panose="020F0302020204030204" pitchFamily="34" charset="0"/>
              <a:cs typeface="Calibri" panose="020F0502020204030204" pitchFamily="34" charset="0"/>
            </a:endParaRPr>
          </a:p>
          <a:p>
            <a:pPr>
              <a:lnSpc>
                <a:spcPct val="120000"/>
              </a:lnSpc>
            </a:pPr>
            <a:r>
              <a:rPr lang="en-US" dirty="0">
                <a:solidFill>
                  <a:srgbClr val="000000"/>
                </a:solidFill>
                <a:latin typeface="Calibri Light" panose="020F0302020204030204" pitchFamily="34" charset="0"/>
                <a:cs typeface="Calibri" panose="020F0502020204030204" pitchFamily="34" charset="0"/>
              </a:rPr>
              <a:t>Most people feel worried about opening their windows and leaving them unsupervised. </a:t>
            </a:r>
          </a:p>
          <a:p>
            <a:pPr>
              <a:lnSpc>
                <a:spcPct val="120000"/>
              </a:lnSpc>
            </a:pPr>
            <a:endParaRPr lang="en-US" b="1" dirty="0">
              <a:solidFill>
                <a:srgbClr val="000000"/>
              </a:solidFill>
              <a:latin typeface="Calibri Light" panose="020F0302020204030204" pitchFamily="34" charset="0"/>
              <a:cs typeface="Calibri" panose="020F0502020204030204" pitchFamily="34" charset="0"/>
            </a:endParaRPr>
          </a:p>
          <a:p>
            <a:pPr>
              <a:lnSpc>
                <a:spcPct val="120000"/>
              </a:lnSpc>
            </a:pPr>
            <a:r>
              <a:rPr lang="en-US" b="1" dirty="0">
                <a:solidFill>
                  <a:srgbClr val="000000"/>
                </a:solidFill>
                <a:latin typeface="Calibri Light" panose="020F0302020204030204" pitchFamily="34" charset="0"/>
                <a:cs typeface="Calibri" panose="020F0502020204030204" pitchFamily="34" charset="0"/>
              </a:rPr>
              <a:t>PROBLEM</a:t>
            </a:r>
          </a:p>
          <a:p>
            <a:pPr>
              <a:lnSpc>
                <a:spcPct val="120000"/>
              </a:lnSpc>
            </a:pPr>
            <a:r>
              <a:rPr lang="en-US" dirty="0">
                <a:solidFill>
                  <a:srgbClr val="000000"/>
                </a:solidFill>
                <a:latin typeface="Calibri Light" panose="020F0302020204030204" pitchFamily="34" charset="0"/>
                <a:cs typeface="Calibri" panose="020F0502020204030204" pitchFamily="34" charset="0"/>
              </a:rPr>
              <a:t>Open windows are considered unsafe.</a:t>
            </a:r>
          </a:p>
          <a:p>
            <a:pPr>
              <a:lnSpc>
                <a:spcPct val="120000"/>
              </a:lnSpc>
            </a:pPr>
            <a:endParaRPr lang="en-US" dirty="0">
              <a:latin typeface="Calibri Light" panose="020F0302020204030204" pitchFamily="34" charset="0"/>
              <a:cs typeface="Calibri" panose="020F0502020204030204" pitchFamily="34" charset="0"/>
            </a:endParaRPr>
          </a:p>
          <a:p>
            <a:pPr>
              <a:lnSpc>
                <a:spcPct val="120000"/>
              </a:lnSpc>
            </a:pPr>
            <a:r>
              <a:rPr lang="en-US" b="1" dirty="0">
                <a:latin typeface="Calibri Light" panose="020F0302020204030204" pitchFamily="34" charset="0"/>
                <a:cs typeface="Calibri" panose="020F0502020204030204" pitchFamily="34" charset="0"/>
              </a:rPr>
              <a:t>SOLUTION</a:t>
            </a:r>
          </a:p>
          <a:p>
            <a:pPr>
              <a:lnSpc>
                <a:spcPct val="120000"/>
              </a:lnSpc>
            </a:pPr>
            <a:r>
              <a:rPr lang="en-US" b="1" i="1" dirty="0">
                <a:solidFill>
                  <a:srgbClr val="000000"/>
                </a:solidFill>
                <a:latin typeface="Calibri Light" panose="020F0302020204030204" pitchFamily="34" charset="0"/>
                <a:cs typeface="Calibri" panose="020F0502020204030204" pitchFamily="34" charset="0"/>
              </a:rPr>
              <a:t>fenestra</a:t>
            </a:r>
            <a:r>
              <a:rPr lang="en-US" dirty="0">
                <a:solidFill>
                  <a:srgbClr val="000000"/>
                </a:solidFill>
                <a:latin typeface="Calibri Light" panose="020F0302020204030204" pitchFamily="34" charset="0"/>
                <a:cs typeface="Calibri" panose="020F0502020204030204" pitchFamily="34" charset="0"/>
              </a:rPr>
              <a:t> eliminates this worry by using motion sensors which monitor your windows even while open. </a:t>
            </a:r>
          </a:p>
          <a:p>
            <a:pPr>
              <a:lnSpc>
                <a:spcPct val="120000"/>
              </a:lnSpc>
            </a:pPr>
            <a:r>
              <a:rPr lang="en-US" dirty="0">
                <a:solidFill>
                  <a:srgbClr val="000000"/>
                </a:solidFill>
                <a:latin typeface="Calibri Light" panose="020F0302020204030204" pitchFamily="34" charset="0"/>
                <a:cs typeface="Calibri" panose="020F0502020204030204" pitchFamily="34" charset="0"/>
              </a:rPr>
              <a:t>At any sign of tampering, fenestra will notify you via your smartphone, will activate numerous alarm actions and immediately close your window.</a:t>
            </a:r>
            <a:endParaRPr lang="en-US" dirty="0">
              <a:latin typeface="Calibri Light" panose="020F0302020204030204" pitchFamily="34" charset="0"/>
              <a:cs typeface="Calibri" panose="020F0502020204030204" pitchFamily="34" charset="0"/>
            </a:endParaRPr>
          </a:p>
          <a:p>
            <a:pPr>
              <a:spcAft>
                <a:spcPts val="2400"/>
              </a:spcAft>
            </a:pPr>
            <a:endParaRPr dirty="0">
              <a:latin typeface="Calibri Light" panose="020F03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1024200" y="568080"/>
            <a:ext cx="9719640" cy="1499400"/>
          </a:xfrm>
          <a:prstGeom prst="rect">
            <a:avLst/>
          </a:prstGeom>
        </p:spPr>
        <p:txBody>
          <a:bodyPr anchor="ctr"/>
          <a:lstStyle/>
          <a:p>
            <a:pPr>
              <a:lnSpc>
                <a:spcPct val="80000"/>
              </a:lnSpc>
            </a:pPr>
            <a:r>
              <a:rPr lang="en-US" sz="5000" dirty="0">
                <a:solidFill>
                  <a:srgbClr val="0D0D0D"/>
                </a:solidFill>
                <a:latin typeface="Calibri Light"/>
              </a:rPr>
              <a:t>Value proposition</a:t>
            </a:r>
            <a:endParaRPr dirty="0"/>
          </a:p>
        </p:txBody>
      </p:sp>
      <p:sp>
        <p:nvSpPr>
          <p:cNvPr id="181" name="TextShape 2"/>
          <p:cNvSpPr txBox="1"/>
          <p:nvPr/>
        </p:nvSpPr>
        <p:spPr>
          <a:xfrm>
            <a:off x="1063956" y="2067480"/>
            <a:ext cx="10508670" cy="4520160"/>
          </a:xfrm>
          <a:prstGeom prst="rect">
            <a:avLst/>
          </a:prstGeom>
        </p:spPr>
        <p:txBody>
          <a:bodyPr lIns="45720" rIns="45720"/>
          <a:lstStyle/>
          <a:p>
            <a:pPr>
              <a:lnSpc>
                <a:spcPct val="100000"/>
              </a:lnSpc>
            </a:pPr>
            <a:r>
              <a:rPr lang="en-US" b="1" dirty="0">
                <a:solidFill>
                  <a:srgbClr val="000000"/>
                </a:solidFill>
                <a:latin typeface="Calibri Light" panose="020F0302020204030204" pitchFamily="34" charset="0"/>
              </a:rPr>
              <a:t>FOR</a:t>
            </a:r>
            <a:r>
              <a:rPr lang="en-US" dirty="0">
                <a:solidFill>
                  <a:srgbClr val="000000"/>
                </a:solidFill>
                <a:latin typeface="Calibri Light" panose="020F0302020204030204" pitchFamily="34" charset="0"/>
              </a:rPr>
              <a:t>:</a:t>
            </a:r>
            <a:endParaRPr dirty="0">
              <a:latin typeface="Calibri Light" panose="020F0302020204030204" pitchFamily="34" charset="0"/>
            </a:endParaRPr>
          </a:p>
          <a:p>
            <a:pPr>
              <a:lnSpc>
                <a:spcPct val="100000"/>
              </a:lnSpc>
              <a:spcAft>
                <a:spcPts val="1200"/>
              </a:spcAft>
            </a:pPr>
            <a:r>
              <a:rPr lang="en-US" dirty="0">
                <a:solidFill>
                  <a:srgbClr val="000000"/>
                </a:solidFill>
                <a:latin typeface="Calibri Light" panose="020F0302020204030204" pitchFamily="34" charset="0"/>
              </a:rPr>
              <a:t>Tech savvy homeowners and parents who value their health, saving money, and sustainability</a:t>
            </a:r>
            <a:endParaRPr dirty="0">
              <a:latin typeface="Calibri Light" panose="020F0302020204030204" pitchFamily="34" charset="0"/>
            </a:endParaRPr>
          </a:p>
          <a:p>
            <a:pPr>
              <a:lnSpc>
                <a:spcPct val="100000"/>
              </a:lnSpc>
            </a:pPr>
            <a:r>
              <a:rPr lang="en-US" b="1" dirty="0">
                <a:solidFill>
                  <a:srgbClr val="000000"/>
                </a:solidFill>
                <a:latin typeface="Calibri Light" panose="020F0302020204030204" pitchFamily="34" charset="0"/>
              </a:rPr>
              <a:t>WHO</a:t>
            </a:r>
            <a:r>
              <a:rPr lang="en-US" dirty="0">
                <a:solidFill>
                  <a:srgbClr val="000000"/>
                </a:solidFill>
                <a:latin typeface="Calibri Light" panose="020F0302020204030204" pitchFamily="34" charset="0"/>
              </a:rPr>
              <a:t>:</a:t>
            </a:r>
            <a:endParaRPr dirty="0">
              <a:latin typeface="Calibri Light" panose="020F0302020204030204" pitchFamily="34" charset="0"/>
            </a:endParaRPr>
          </a:p>
          <a:p>
            <a:pPr>
              <a:lnSpc>
                <a:spcPct val="100000"/>
              </a:lnSpc>
              <a:spcAft>
                <a:spcPts val="1200"/>
              </a:spcAft>
            </a:pPr>
            <a:r>
              <a:rPr lang="en-US" dirty="0">
                <a:solidFill>
                  <a:srgbClr val="000000"/>
                </a:solidFill>
                <a:latin typeface="Calibri Light" panose="020F0302020204030204" pitchFamily="34" charset="0"/>
              </a:rPr>
              <a:t>Value the feeling of fresh air but find it inconvenient and risky to open the windows around their home</a:t>
            </a:r>
            <a:endParaRPr dirty="0">
              <a:latin typeface="Calibri Light" panose="020F0302020204030204" pitchFamily="34" charset="0"/>
            </a:endParaRPr>
          </a:p>
          <a:p>
            <a:pPr>
              <a:lnSpc>
                <a:spcPct val="100000"/>
              </a:lnSpc>
            </a:pPr>
            <a:r>
              <a:rPr lang="en-US" b="1" dirty="0">
                <a:solidFill>
                  <a:srgbClr val="000000"/>
                </a:solidFill>
                <a:latin typeface="Calibri Light" panose="020F0302020204030204" pitchFamily="34" charset="0"/>
              </a:rPr>
              <a:t>OUR PRODUCT:</a:t>
            </a:r>
            <a:endParaRPr dirty="0">
              <a:latin typeface="Calibri Light" panose="020F0302020204030204" pitchFamily="34" charset="0"/>
            </a:endParaRPr>
          </a:p>
          <a:p>
            <a:pPr>
              <a:lnSpc>
                <a:spcPct val="100000"/>
              </a:lnSpc>
              <a:spcAft>
                <a:spcPts val="1200"/>
              </a:spcAft>
            </a:pPr>
            <a:r>
              <a:rPr lang="en-US" dirty="0">
                <a:solidFill>
                  <a:srgbClr val="000000"/>
                </a:solidFill>
                <a:latin typeface="Calibri Light" panose="020F0302020204030204" pitchFamily="34" charset="0"/>
              </a:rPr>
              <a:t>Will revolutionize home ventilation by optimizing the time of day when the windows in a home are open. By tracking real time weather data, air quality, and your desired home temperature, </a:t>
            </a:r>
            <a:r>
              <a:rPr lang="en-US" b="1" i="1" dirty="0">
                <a:solidFill>
                  <a:srgbClr val="000000"/>
                </a:solidFill>
                <a:latin typeface="Calibri Light" panose="020F0302020204030204" pitchFamily="34" charset="0"/>
              </a:rPr>
              <a:t>fenestra</a:t>
            </a:r>
            <a:r>
              <a:rPr lang="en-US" dirty="0">
                <a:solidFill>
                  <a:srgbClr val="000000"/>
                </a:solidFill>
                <a:latin typeface="Calibri Light" panose="020F0302020204030204" pitchFamily="34" charset="0"/>
              </a:rPr>
              <a:t> will seamlessly open your windows at exactly the right time </a:t>
            </a:r>
            <a:endParaRPr dirty="0">
              <a:latin typeface="Calibri Light" panose="020F0302020204030204" pitchFamily="34" charset="0"/>
            </a:endParaRPr>
          </a:p>
          <a:p>
            <a:pPr>
              <a:lnSpc>
                <a:spcPct val="100000"/>
              </a:lnSpc>
            </a:pPr>
            <a:r>
              <a:rPr lang="en-US" b="1" dirty="0">
                <a:solidFill>
                  <a:srgbClr val="000000"/>
                </a:solidFill>
                <a:latin typeface="Calibri Light" panose="020F0302020204030204" pitchFamily="34" charset="0"/>
              </a:rPr>
              <a:t>PROVIDES:</a:t>
            </a:r>
            <a:endParaRPr dirty="0">
              <a:latin typeface="Calibri Light" panose="020F0302020204030204" pitchFamily="34" charset="0"/>
            </a:endParaRPr>
          </a:p>
          <a:p>
            <a:pPr>
              <a:lnSpc>
                <a:spcPct val="100000"/>
              </a:lnSpc>
              <a:spcAft>
                <a:spcPts val="1200"/>
              </a:spcAft>
            </a:pPr>
            <a:r>
              <a:rPr lang="en-US" dirty="0">
                <a:solidFill>
                  <a:srgbClr val="000000"/>
                </a:solidFill>
                <a:latin typeface="Calibri Light" panose="020F0302020204030204" pitchFamily="34" charset="0"/>
              </a:rPr>
              <a:t>A smart system that will refresh your home, save you energy, and keep your home safe</a:t>
            </a:r>
            <a:endParaRPr dirty="0">
              <a:latin typeface="Calibri Light" panose="020F0302020204030204" pitchFamily="34" charset="0"/>
            </a:endParaRPr>
          </a:p>
          <a:p>
            <a:pPr>
              <a:lnSpc>
                <a:spcPct val="100000"/>
              </a:lnSpc>
            </a:pPr>
            <a:r>
              <a:rPr lang="en-US" b="1" dirty="0">
                <a:solidFill>
                  <a:srgbClr val="000000"/>
                </a:solidFill>
                <a:latin typeface="Calibri Light" panose="020F0302020204030204" pitchFamily="34" charset="0"/>
              </a:rPr>
              <a:t>UNLIKE:</a:t>
            </a:r>
            <a:endParaRPr lang="en-US" dirty="0">
              <a:latin typeface="Calibri Light" panose="020F0302020204030204" pitchFamily="34" charset="0"/>
            </a:endParaRPr>
          </a:p>
          <a:p>
            <a:r>
              <a:rPr lang="en-US" dirty="0">
                <a:solidFill>
                  <a:srgbClr val="000000"/>
                </a:solidFill>
                <a:latin typeface="Calibri Light" panose="020F0302020204030204" pitchFamily="34" charset="0"/>
              </a:rPr>
              <a:t>Having to operate and maintain costly air filtration equipment; having to constantly operate your air conditioning; having to open and close your windows manually while looking out for weather changes, and the security of your home.</a:t>
            </a:r>
            <a:endParaRPr lang="en-US" dirty="0">
              <a:latin typeface="Calibri Light" panose="020F0302020204030204" pitchFamily="34" charset="0"/>
            </a:endParaRPr>
          </a:p>
          <a:p>
            <a:pPr>
              <a:lnSpc>
                <a:spcPct val="100000"/>
              </a:lnSpc>
            </a:pPr>
            <a:endParaRPr b="1" i="1" strike="sngStrike" dirty="0">
              <a:latin typeface="Calibri Light" panose="020F03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extShape 1"/>
          <p:cNvSpPr txBox="1"/>
          <p:nvPr/>
        </p:nvSpPr>
        <p:spPr>
          <a:xfrm>
            <a:off x="1024200" y="585360"/>
            <a:ext cx="9719640" cy="1499400"/>
          </a:xfrm>
          <a:prstGeom prst="rect">
            <a:avLst/>
          </a:prstGeom>
        </p:spPr>
        <p:txBody>
          <a:bodyPr anchor="ctr"/>
          <a:lstStyle/>
          <a:p>
            <a:pPr>
              <a:lnSpc>
                <a:spcPct val="80000"/>
              </a:lnSpc>
            </a:pPr>
            <a:r>
              <a:rPr lang="en-US" sz="5000" b="1" i="1" dirty="0">
                <a:solidFill>
                  <a:srgbClr val="0D0D0D"/>
                </a:solidFill>
                <a:latin typeface="Calibri Light" panose="020F0302020204030204" pitchFamily="34" charset="0"/>
              </a:rPr>
              <a:t>fenestra</a:t>
            </a:r>
            <a:r>
              <a:rPr lang="en-US" sz="5000" dirty="0">
                <a:solidFill>
                  <a:srgbClr val="0D0D0D"/>
                </a:solidFill>
                <a:latin typeface="Calibri Light" panose="020F0302020204030204" pitchFamily="34" charset="0"/>
              </a:rPr>
              <a:t> v1.0 </a:t>
            </a:r>
            <a:r>
              <a:rPr lang="en-US" sz="3600" dirty="0">
                <a:solidFill>
                  <a:srgbClr val="0D0D0D"/>
                </a:solidFill>
                <a:latin typeface="Calibri Light" panose="020F0302020204030204" pitchFamily="34" charset="0"/>
              </a:rPr>
              <a:t>(MVP)</a:t>
            </a:r>
            <a:endParaRPr dirty="0">
              <a:latin typeface="Calibri Light" panose="020F0302020204030204" pitchFamily="34" charset="0"/>
            </a:endParaRPr>
          </a:p>
        </p:txBody>
      </p:sp>
      <p:sp>
        <p:nvSpPr>
          <p:cNvPr id="4" name="CustomShape 2"/>
          <p:cNvSpPr/>
          <p:nvPr/>
        </p:nvSpPr>
        <p:spPr>
          <a:xfrm>
            <a:off x="1024200" y="2084760"/>
            <a:ext cx="9719640" cy="4153785"/>
          </a:xfrm>
          <a:prstGeom prst="rect">
            <a:avLst/>
          </a:prstGeom>
        </p:spPr>
        <p:txBody>
          <a:bodyPr lIns="90000" tIns="45000" rIns="90000" bIns="45000"/>
          <a:lstStyle/>
          <a:p>
            <a:pPr>
              <a:lnSpc>
                <a:spcPct val="100000"/>
              </a:lnSpc>
              <a:spcBef>
                <a:spcPts val="600"/>
              </a:spcBef>
              <a:spcAft>
                <a:spcPts val="2400"/>
              </a:spcAft>
            </a:pPr>
            <a:r>
              <a:rPr lang="en-US" sz="2400" b="1" u="sng" dirty="0">
                <a:solidFill>
                  <a:srgbClr val="0D0D0D"/>
                </a:solidFill>
                <a:highlight>
                  <a:srgbClr val="E9EDF4"/>
                </a:highlight>
                <a:latin typeface="Calibri Light" panose="020F0302020204030204" pitchFamily="34" charset="0"/>
              </a:rPr>
              <a:t>Device which automates horizontal sliding windows</a:t>
            </a:r>
            <a:endParaRPr lang="en-US" sz="2400" b="1" u="sng" dirty="0">
              <a:highlight>
                <a:srgbClr val="E9EDF4"/>
              </a:highlight>
              <a:latin typeface="Calibri Light" panose="020F0302020204030204" pitchFamily="34" charset="0"/>
            </a:endParaRPr>
          </a:p>
          <a:p>
            <a:pPr>
              <a:spcAft>
                <a:spcPts val="1200"/>
              </a:spcAft>
            </a:pPr>
            <a:r>
              <a:rPr lang="en-US" dirty="0">
                <a:solidFill>
                  <a:srgbClr val="0D0D0D"/>
                </a:solidFill>
                <a:latin typeface="Calibri Light" panose="020F0302020204030204" pitchFamily="34" charset="0"/>
              </a:rPr>
              <a:t>Two way interaction with your smartphone or tablet via the </a:t>
            </a:r>
            <a:r>
              <a:rPr lang="en-US" b="1" dirty="0" err="1">
                <a:solidFill>
                  <a:srgbClr val="0D0D0D"/>
                </a:solidFill>
                <a:latin typeface="Calibri Light" panose="020F0302020204030204" pitchFamily="34" charset="0"/>
              </a:rPr>
              <a:t>SmartThings</a:t>
            </a:r>
            <a:r>
              <a:rPr lang="en-US" dirty="0">
                <a:solidFill>
                  <a:srgbClr val="0D0D0D"/>
                </a:solidFill>
                <a:latin typeface="Calibri Light" panose="020F0302020204030204" pitchFamily="34" charset="0"/>
              </a:rPr>
              <a:t> App (iOS &amp; Android)</a:t>
            </a:r>
          </a:p>
          <a:p>
            <a:pPr>
              <a:spcAft>
                <a:spcPts val="1200"/>
              </a:spcAft>
            </a:pPr>
            <a:r>
              <a:rPr lang="en-US" dirty="0">
                <a:solidFill>
                  <a:srgbClr val="0D0D0D"/>
                </a:solidFill>
                <a:latin typeface="Calibri Light" panose="020F0302020204030204" pitchFamily="34" charset="0"/>
              </a:rPr>
              <a:t>Battery operated &amp; charged by solar panel</a:t>
            </a:r>
            <a:endParaRPr lang="en-US" dirty="0">
              <a:latin typeface="Calibri Light" panose="020F0302020204030204" pitchFamily="34" charset="0"/>
            </a:endParaRPr>
          </a:p>
          <a:p>
            <a:pPr>
              <a:lnSpc>
                <a:spcPct val="100000"/>
              </a:lnSpc>
              <a:spcAft>
                <a:spcPts val="1200"/>
              </a:spcAft>
            </a:pPr>
            <a:r>
              <a:rPr lang="en-US" dirty="0">
                <a:solidFill>
                  <a:srgbClr val="0D0D0D"/>
                </a:solidFill>
                <a:latin typeface="Calibri Light" panose="020F0302020204030204" pitchFamily="34" charset="0"/>
              </a:rPr>
              <a:t>Able to get detailed information on outdoor conditions like weather and air quality by communicating with web API’s</a:t>
            </a:r>
            <a:endParaRPr lang="en-US" dirty="0">
              <a:latin typeface="Calibri Light" panose="020F0302020204030204" pitchFamily="34" charset="0"/>
            </a:endParaRPr>
          </a:p>
          <a:p>
            <a:pPr>
              <a:lnSpc>
                <a:spcPct val="100000"/>
              </a:lnSpc>
              <a:spcAft>
                <a:spcPts val="1200"/>
              </a:spcAft>
            </a:pPr>
            <a:r>
              <a:rPr lang="en-US" dirty="0">
                <a:solidFill>
                  <a:srgbClr val="0D0D0D"/>
                </a:solidFill>
                <a:latin typeface="Calibri Light" panose="020F0302020204030204" pitchFamily="34" charset="0"/>
              </a:rPr>
              <a:t>Able to sense indoor temperature, humidity, and react</a:t>
            </a:r>
          </a:p>
          <a:p>
            <a:pPr>
              <a:spcAft>
                <a:spcPts val="1200"/>
              </a:spcAft>
            </a:pPr>
            <a:r>
              <a:rPr lang="en-US" dirty="0">
                <a:solidFill>
                  <a:srgbClr val="0D0D0D"/>
                </a:solidFill>
                <a:latin typeface="Calibri Light" panose="020F0302020204030204" pitchFamily="34" charset="0"/>
              </a:rPr>
              <a:t>Self locking, able to sense movement, and react with alarm actions to keep your home safe</a:t>
            </a:r>
          </a:p>
          <a:p>
            <a:pPr>
              <a:lnSpc>
                <a:spcPct val="100000"/>
              </a:lnSpc>
              <a:spcAft>
                <a:spcPts val="1200"/>
              </a:spcAft>
            </a:pPr>
            <a:r>
              <a:rPr lang="en-US" dirty="0">
                <a:solidFill>
                  <a:srgbClr val="0D0D0D"/>
                </a:solidFill>
                <a:latin typeface="Calibri Light" panose="020F0302020204030204" pitchFamily="34" charset="0"/>
              </a:rPr>
              <a:t>Compatible with popular web based services such as IFTTT, Amazon Echo, and Google Home</a:t>
            </a:r>
            <a:endParaRPr lang="en-US" dirty="0">
              <a:latin typeface="Calibri Light" panose="020F0302020204030204" pitchFamily="34" charset="0"/>
            </a:endParaRPr>
          </a:p>
          <a:p>
            <a:pPr>
              <a:lnSpc>
                <a:spcPct val="100000"/>
              </a:lnSpc>
              <a:spcAft>
                <a:spcPts val="1200"/>
              </a:spcAft>
            </a:pPr>
            <a:r>
              <a:rPr lang="en-US" dirty="0">
                <a:solidFill>
                  <a:srgbClr val="0D0D0D"/>
                </a:solidFill>
                <a:latin typeface="Calibri Light" panose="020F0302020204030204" pitchFamily="34" charset="0"/>
              </a:rPr>
              <a:t>Simple to install/remove; mounted at the base of the window</a:t>
            </a:r>
            <a:endParaRPr lang="en-US" dirty="0">
              <a:latin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9168</TotalTime>
  <Words>2414</Words>
  <Application>Microsoft Office PowerPoint</Application>
  <PresentationFormat>Widescreen</PresentationFormat>
  <Paragraphs>359</Paragraphs>
  <Slides>28</Slides>
  <Notes>17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28</vt:i4>
      </vt:variant>
    </vt:vector>
  </HeadingPairs>
  <TitlesOfParts>
    <vt:vector size="40" baseType="lpstr">
      <vt:lpstr>Arial</vt:lpstr>
      <vt:lpstr>Calibri</vt:lpstr>
      <vt:lpstr>Calibri Light</vt:lpstr>
      <vt:lpstr>Courier New</vt:lpstr>
      <vt:lpstr>DejaVu Sans</vt:lpstr>
      <vt:lpstr>StarSymbol</vt:lpstr>
      <vt:lpstr>Tw Cen MT</vt:lpstr>
      <vt:lpstr>Wingdings</vt:lpstr>
      <vt:lpstr>Wingdings 3</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Kechu Trevino</dc:creator>
  <cp:lastModifiedBy>dtrevino</cp:lastModifiedBy>
  <cp:revision>241</cp:revision>
  <dcterms:modified xsi:type="dcterms:W3CDTF">2016-11-22T05:14:39Z</dcterms:modified>
</cp:coreProperties>
</file>